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9" r:id="rId1"/>
  </p:sldMasterIdLst>
  <p:notesMasterIdLst>
    <p:notesMasterId r:id="rId68"/>
  </p:notesMasterIdLst>
  <p:sldIdLst>
    <p:sldId id="256" r:id="rId2"/>
    <p:sldId id="257" r:id="rId3"/>
    <p:sldId id="258" r:id="rId4"/>
    <p:sldId id="259" r:id="rId5"/>
    <p:sldId id="272" r:id="rId6"/>
    <p:sldId id="266" r:id="rId7"/>
    <p:sldId id="347" r:id="rId8"/>
    <p:sldId id="280" r:id="rId9"/>
    <p:sldId id="306" r:id="rId10"/>
    <p:sldId id="286" r:id="rId11"/>
    <p:sldId id="287" r:id="rId12"/>
    <p:sldId id="288" r:id="rId13"/>
    <p:sldId id="289" r:id="rId14"/>
    <p:sldId id="290" r:id="rId15"/>
    <p:sldId id="291" r:id="rId16"/>
    <p:sldId id="292" r:id="rId17"/>
    <p:sldId id="268" r:id="rId18"/>
    <p:sldId id="269" r:id="rId19"/>
    <p:sldId id="271" r:id="rId20"/>
    <p:sldId id="307" r:id="rId21"/>
    <p:sldId id="270" r:id="rId22"/>
    <p:sldId id="281" r:id="rId23"/>
    <p:sldId id="282" r:id="rId24"/>
    <p:sldId id="327" r:id="rId25"/>
    <p:sldId id="328" r:id="rId26"/>
    <p:sldId id="329" r:id="rId27"/>
    <p:sldId id="330" r:id="rId28"/>
    <p:sldId id="332" r:id="rId29"/>
    <p:sldId id="348" r:id="rId30"/>
    <p:sldId id="333" r:id="rId31"/>
    <p:sldId id="345" r:id="rId32"/>
    <p:sldId id="334" r:id="rId33"/>
    <p:sldId id="261" r:id="rId34"/>
    <p:sldId id="262" r:id="rId35"/>
    <p:sldId id="308" r:id="rId36"/>
    <p:sldId id="335" r:id="rId37"/>
    <p:sldId id="349" r:id="rId38"/>
    <p:sldId id="336" r:id="rId39"/>
    <p:sldId id="309" r:id="rId40"/>
    <p:sldId id="310" r:id="rId41"/>
    <p:sldId id="311" r:id="rId42"/>
    <p:sldId id="338" r:id="rId43"/>
    <p:sldId id="303" r:id="rId44"/>
    <p:sldId id="337" r:id="rId45"/>
    <p:sldId id="339" r:id="rId46"/>
    <p:sldId id="340" r:id="rId47"/>
    <p:sldId id="265" r:id="rId48"/>
    <p:sldId id="312" r:id="rId49"/>
    <p:sldId id="313" r:id="rId50"/>
    <p:sldId id="315" r:id="rId51"/>
    <p:sldId id="316" r:id="rId52"/>
    <p:sldId id="317" r:id="rId53"/>
    <p:sldId id="318" r:id="rId54"/>
    <p:sldId id="319" r:id="rId55"/>
    <p:sldId id="320" r:id="rId56"/>
    <p:sldId id="321" r:id="rId57"/>
    <p:sldId id="322" r:id="rId58"/>
    <p:sldId id="323" r:id="rId59"/>
    <p:sldId id="325" r:id="rId60"/>
    <p:sldId id="324" r:id="rId61"/>
    <p:sldId id="326" r:id="rId62"/>
    <p:sldId id="304" r:id="rId63"/>
    <p:sldId id="305" r:id="rId64"/>
    <p:sldId id="341" r:id="rId65"/>
    <p:sldId id="343" r:id="rId66"/>
    <p:sldId id="344"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lly van den Berg" initials="PvdB"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7BBD"/>
    <a:srgbClr val="96C6FF"/>
    <a:srgbClr val="F7D61E"/>
    <a:srgbClr val="FFFFFF"/>
    <a:srgbClr val="E5F084"/>
    <a:srgbClr val="F0A3C2"/>
    <a:srgbClr val="F07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5" autoAdjust="0"/>
    <p:restoredTop sz="91075" autoAdjust="0"/>
  </p:normalViewPr>
  <p:slideViewPr>
    <p:cSldViewPr snapToGrid="0" snapToObjects="1">
      <p:cViewPr varScale="1">
        <p:scale>
          <a:sx n="120" d="100"/>
          <a:sy n="120" d="100"/>
        </p:scale>
        <p:origin x="288" y="90"/>
      </p:cViewPr>
      <p:guideLst>
        <p:guide orient="horz" pos="2160"/>
        <p:guide pos="3840"/>
      </p:guideLst>
    </p:cSldViewPr>
  </p:slideViewPr>
  <p:outlineViewPr>
    <p:cViewPr>
      <p:scale>
        <a:sx n="33" d="100"/>
        <a:sy n="33" d="100"/>
      </p:scale>
      <p:origin x="0" y="-10736"/>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6-11T15:25:22.653"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357503-F365-5A4C-B994-B03B9F1B6DB6}" type="datetimeFigureOut">
              <a:rPr lang="en-US" smtClean="0"/>
              <a:t>9/9/2020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91A21-B57A-A842-B93F-95BA49679470}" type="slidenum">
              <a:rPr lang="en-US" smtClean="0"/>
              <a:t>‹#›</a:t>
            </a:fld>
            <a:endParaRPr lang="en-US"/>
          </a:p>
        </p:txBody>
      </p:sp>
    </p:spTree>
    <p:extLst>
      <p:ext uri="{BB962C8B-B14F-4D97-AF65-F5344CB8AC3E}">
        <p14:creationId xmlns:p14="http://schemas.microsoft.com/office/powerpoint/2010/main" val="911416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1</a:t>
            </a:fld>
            <a:endParaRPr lang="en-US" dirty="0"/>
          </a:p>
        </p:txBody>
      </p:sp>
    </p:spTree>
    <p:extLst>
      <p:ext uri="{BB962C8B-B14F-4D97-AF65-F5344CB8AC3E}">
        <p14:creationId xmlns:p14="http://schemas.microsoft.com/office/powerpoint/2010/main" val="1153156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10</a:t>
            </a:fld>
            <a:endParaRPr lang="en-US"/>
          </a:p>
        </p:txBody>
      </p:sp>
    </p:spTree>
    <p:extLst>
      <p:ext uri="{BB962C8B-B14F-4D97-AF65-F5344CB8AC3E}">
        <p14:creationId xmlns:p14="http://schemas.microsoft.com/office/powerpoint/2010/main" val="1233670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11</a:t>
            </a:fld>
            <a:endParaRPr lang="en-US"/>
          </a:p>
        </p:txBody>
      </p:sp>
    </p:spTree>
    <p:extLst>
      <p:ext uri="{BB962C8B-B14F-4D97-AF65-F5344CB8AC3E}">
        <p14:creationId xmlns:p14="http://schemas.microsoft.com/office/powerpoint/2010/main" val="1579230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12</a:t>
            </a:fld>
            <a:endParaRPr lang="en-US"/>
          </a:p>
        </p:txBody>
      </p:sp>
    </p:spTree>
    <p:extLst>
      <p:ext uri="{BB962C8B-B14F-4D97-AF65-F5344CB8AC3E}">
        <p14:creationId xmlns:p14="http://schemas.microsoft.com/office/powerpoint/2010/main" val="514382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13</a:t>
            </a:fld>
            <a:endParaRPr lang="en-US"/>
          </a:p>
        </p:txBody>
      </p:sp>
    </p:spTree>
    <p:extLst>
      <p:ext uri="{BB962C8B-B14F-4D97-AF65-F5344CB8AC3E}">
        <p14:creationId xmlns:p14="http://schemas.microsoft.com/office/powerpoint/2010/main" val="1260427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15</a:t>
            </a:fld>
            <a:endParaRPr lang="en-US"/>
          </a:p>
        </p:txBody>
      </p:sp>
    </p:spTree>
    <p:extLst>
      <p:ext uri="{BB962C8B-B14F-4D97-AF65-F5344CB8AC3E}">
        <p14:creationId xmlns:p14="http://schemas.microsoft.com/office/powerpoint/2010/main" val="1936767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16</a:t>
            </a:fld>
            <a:endParaRPr lang="en-US"/>
          </a:p>
        </p:txBody>
      </p:sp>
    </p:spTree>
    <p:extLst>
      <p:ext uri="{BB962C8B-B14F-4D97-AF65-F5344CB8AC3E}">
        <p14:creationId xmlns:p14="http://schemas.microsoft.com/office/powerpoint/2010/main" val="807522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17</a:t>
            </a:fld>
            <a:endParaRPr lang="en-US"/>
          </a:p>
        </p:txBody>
      </p:sp>
    </p:spTree>
    <p:extLst>
      <p:ext uri="{BB962C8B-B14F-4D97-AF65-F5344CB8AC3E}">
        <p14:creationId xmlns:p14="http://schemas.microsoft.com/office/powerpoint/2010/main" val="1342908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18</a:t>
            </a:fld>
            <a:endParaRPr lang="en-US"/>
          </a:p>
        </p:txBody>
      </p:sp>
    </p:spTree>
    <p:extLst>
      <p:ext uri="{BB962C8B-B14F-4D97-AF65-F5344CB8AC3E}">
        <p14:creationId xmlns:p14="http://schemas.microsoft.com/office/powerpoint/2010/main" val="1896204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19</a:t>
            </a:fld>
            <a:endParaRPr lang="en-US"/>
          </a:p>
        </p:txBody>
      </p:sp>
    </p:spTree>
    <p:extLst>
      <p:ext uri="{BB962C8B-B14F-4D97-AF65-F5344CB8AC3E}">
        <p14:creationId xmlns:p14="http://schemas.microsoft.com/office/powerpoint/2010/main" val="1454850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20</a:t>
            </a:fld>
            <a:endParaRPr lang="en-US"/>
          </a:p>
        </p:txBody>
      </p:sp>
    </p:spTree>
    <p:extLst>
      <p:ext uri="{BB962C8B-B14F-4D97-AF65-F5344CB8AC3E}">
        <p14:creationId xmlns:p14="http://schemas.microsoft.com/office/powerpoint/2010/main" val="2029858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2</a:t>
            </a:fld>
            <a:endParaRPr lang="en-US" dirty="0"/>
          </a:p>
        </p:txBody>
      </p:sp>
    </p:spTree>
    <p:extLst>
      <p:ext uri="{BB962C8B-B14F-4D97-AF65-F5344CB8AC3E}">
        <p14:creationId xmlns:p14="http://schemas.microsoft.com/office/powerpoint/2010/main" val="175084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21</a:t>
            </a:fld>
            <a:endParaRPr lang="en-US"/>
          </a:p>
        </p:txBody>
      </p:sp>
    </p:spTree>
    <p:extLst>
      <p:ext uri="{BB962C8B-B14F-4D97-AF65-F5344CB8AC3E}">
        <p14:creationId xmlns:p14="http://schemas.microsoft.com/office/powerpoint/2010/main" val="574076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22</a:t>
            </a:fld>
            <a:endParaRPr lang="en-US"/>
          </a:p>
        </p:txBody>
      </p:sp>
    </p:spTree>
    <p:extLst>
      <p:ext uri="{BB962C8B-B14F-4D97-AF65-F5344CB8AC3E}">
        <p14:creationId xmlns:p14="http://schemas.microsoft.com/office/powerpoint/2010/main" val="1539431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23</a:t>
            </a:fld>
            <a:endParaRPr lang="en-US"/>
          </a:p>
        </p:txBody>
      </p:sp>
    </p:spTree>
    <p:extLst>
      <p:ext uri="{BB962C8B-B14F-4D97-AF65-F5344CB8AC3E}">
        <p14:creationId xmlns:p14="http://schemas.microsoft.com/office/powerpoint/2010/main" val="18085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Infectious Diseases Society of America</a:t>
            </a:r>
            <a:r>
              <a:rPr lang="en-US" baseline="0" dirty="0"/>
              <a:t> </a:t>
            </a:r>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24</a:t>
            </a:fld>
            <a:endParaRPr lang="en-US"/>
          </a:p>
        </p:txBody>
      </p:sp>
    </p:spTree>
    <p:extLst>
      <p:ext uri="{BB962C8B-B14F-4D97-AF65-F5344CB8AC3E}">
        <p14:creationId xmlns:p14="http://schemas.microsoft.com/office/powerpoint/2010/main" val="1725939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25</a:t>
            </a:fld>
            <a:endParaRPr lang="en-US"/>
          </a:p>
        </p:txBody>
      </p:sp>
    </p:spTree>
    <p:extLst>
      <p:ext uri="{BB962C8B-B14F-4D97-AF65-F5344CB8AC3E}">
        <p14:creationId xmlns:p14="http://schemas.microsoft.com/office/powerpoint/2010/main" val="3004388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26</a:t>
            </a:fld>
            <a:endParaRPr lang="en-US"/>
          </a:p>
        </p:txBody>
      </p:sp>
    </p:spTree>
    <p:extLst>
      <p:ext uri="{BB962C8B-B14F-4D97-AF65-F5344CB8AC3E}">
        <p14:creationId xmlns:p14="http://schemas.microsoft.com/office/powerpoint/2010/main" val="180311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27</a:t>
            </a:fld>
            <a:endParaRPr lang="en-US"/>
          </a:p>
        </p:txBody>
      </p:sp>
    </p:spTree>
    <p:extLst>
      <p:ext uri="{BB962C8B-B14F-4D97-AF65-F5344CB8AC3E}">
        <p14:creationId xmlns:p14="http://schemas.microsoft.com/office/powerpoint/2010/main" val="766268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28</a:t>
            </a:fld>
            <a:endParaRPr lang="en-US"/>
          </a:p>
        </p:txBody>
      </p:sp>
    </p:spTree>
    <p:extLst>
      <p:ext uri="{BB962C8B-B14F-4D97-AF65-F5344CB8AC3E}">
        <p14:creationId xmlns:p14="http://schemas.microsoft.com/office/powerpoint/2010/main" val="1006031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29</a:t>
            </a:fld>
            <a:endParaRPr lang="en-US"/>
          </a:p>
        </p:txBody>
      </p:sp>
    </p:spTree>
    <p:extLst>
      <p:ext uri="{BB962C8B-B14F-4D97-AF65-F5344CB8AC3E}">
        <p14:creationId xmlns:p14="http://schemas.microsoft.com/office/powerpoint/2010/main" val="727500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30</a:t>
            </a:fld>
            <a:endParaRPr lang="en-US"/>
          </a:p>
        </p:txBody>
      </p:sp>
    </p:spTree>
    <p:extLst>
      <p:ext uri="{BB962C8B-B14F-4D97-AF65-F5344CB8AC3E}">
        <p14:creationId xmlns:p14="http://schemas.microsoft.com/office/powerpoint/2010/main" val="874051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3</a:t>
            </a:fld>
            <a:endParaRPr lang="en-US"/>
          </a:p>
        </p:txBody>
      </p:sp>
    </p:spTree>
    <p:extLst>
      <p:ext uri="{BB962C8B-B14F-4D97-AF65-F5344CB8AC3E}">
        <p14:creationId xmlns:p14="http://schemas.microsoft.com/office/powerpoint/2010/main" val="285262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31</a:t>
            </a:fld>
            <a:endParaRPr lang="en-US"/>
          </a:p>
        </p:txBody>
      </p:sp>
    </p:spTree>
    <p:extLst>
      <p:ext uri="{BB962C8B-B14F-4D97-AF65-F5344CB8AC3E}">
        <p14:creationId xmlns:p14="http://schemas.microsoft.com/office/powerpoint/2010/main" val="1823262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32</a:t>
            </a:fld>
            <a:endParaRPr lang="en-US"/>
          </a:p>
        </p:txBody>
      </p:sp>
    </p:spTree>
    <p:extLst>
      <p:ext uri="{BB962C8B-B14F-4D97-AF65-F5344CB8AC3E}">
        <p14:creationId xmlns:p14="http://schemas.microsoft.com/office/powerpoint/2010/main" val="1777588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33</a:t>
            </a:fld>
            <a:endParaRPr lang="en-US"/>
          </a:p>
        </p:txBody>
      </p:sp>
    </p:spTree>
    <p:extLst>
      <p:ext uri="{BB962C8B-B14F-4D97-AF65-F5344CB8AC3E}">
        <p14:creationId xmlns:p14="http://schemas.microsoft.com/office/powerpoint/2010/main" val="457382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34</a:t>
            </a:fld>
            <a:endParaRPr lang="en-US"/>
          </a:p>
        </p:txBody>
      </p:sp>
    </p:spTree>
    <p:extLst>
      <p:ext uri="{BB962C8B-B14F-4D97-AF65-F5344CB8AC3E}">
        <p14:creationId xmlns:p14="http://schemas.microsoft.com/office/powerpoint/2010/main" val="1311727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35</a:t>
            </a:fld>
            <a:endParaRPr lang="en-US"/>
          </a:p>
        </p:txBody>
      </p:sp>
    </p:spTree>
    <p:extLst>
      <p:ext uri="{BB962C8B-B14F-4D97-AF65-F5344CB8AC3E}">
        <p14:creationId xmlns:p14="http://schemas.microsoft.com/office/powerpoint/2010/main" val="1908493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36</a:t>
            </a:fld>
            <a:endParaRPr lang="en-US"/>
          </a:p>
        </p:txBody>
      </p:sp>
    </p:spTree>
    <p:extLst>
      <p:ext uri="{BB962C8B-B14F-4D97-AF65-F5344CB8AC3E}">
        <p14:creationId xmlns:p14="http://schemas.microsoft.com/office/powerpoint/2010/main" val="1752331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37</a:t>
            </a:fld>
            <a:endParaRPr lang="en-US"/>
          </a:p>
        </p:txBody>
      </p:sp>
    </p:spTree>
    <p:extLst>
      <p:ext uri="{BB962C8B-B14F-4D97-AF65-F5344CB8AC3E}">
        <p14:creationId xmlns:p14="http://schemas.microsoft.com/office/powerpoint/2010/main" val="3053961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38</a:t>
            </a:fld>
            <a:endParaRPr lang="en-US"/>
          </a:p>
        </p:txBody>
      </p:sp>
    </p:spTree>
    <p:extLst>
      <p:ext uri="{BB962C8B-B14F-4D97-AF65-F5344CB8AC3E}">
        <p14:creationId xmlns:p14="http://schemas.microsoft.com/office/powerpoint/2010/main" val="2034554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cap="none"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68E91A21-B57A-A842-B93F-95BA49679470}" type="slidenum">
              <a:rPr lang="en-US" smtClean="0"/>
              <a:t>39</a:t>
            </a:fld>
            <a:endParaRPr lang="en-US"/>
          </a:p>
        </p:txBody>
      </p:sp>
    </p:spTree>
    <p:extLst>
      <p:ext uri="{BB962C8B-B14F-4D97-AF65-F5344CB8AC3E}">
        <p14:creationId xmlns:p14="http://schemas.microsoft.com/office/powerpoint/2010/main" val="1254210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40</a:t>
            </a:fld>
            <a:endParaRPr lang="en-US"/>
          </a:p>
        </p:txBody>
      </p:sp>
    </p:spTree>
    <p:extLst>
      <p:ext uri="{BB962C8B-B14F-4D97-AF65-F5344CB8AC3E}">
        <p14:creationId xmlns:p14="http://schemas.microsoft.com/office/powerpoint/2010/main" val="1318242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4</a:t>
            </a:fld>
            <a:endParaRPr lang="en-US"/>
          </a:p>
        </p:txBody>
      </p:sp>
    </p:spTree>
    <p:extLst>
      <p:ext uri="{BB962C8B-B14F-4D97-AF65-F5344CB8AC3E}">
        <p14:creationId xmlns:p14="http://schemas.microsoft.com/office/powerpoint/2010/main" val="787263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41</a:t>
            </a:fld>
            <a:endParaRPr lang="en-US"/>
          </a:p>
        </p:txBody>
      </p:sp>
    </p:spTree>
    <p:extLst>
      <p:ext uri="{BB962C8B-B14F-4D97-AF65-F5344CB8AC3E}">
        <p14:creationId xmlns:p14="http://schemas.microsoft.com/office/powerpoint/2010/main" val="1795879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42</a:t>
            </a:fld>
            <a:endParaRPr lang="en-US"/>
          </a:p>
        </p:txBody>
      </p:sp>
    </p:spTree>
    <p:extLst>
      <p:ext uri="{BB962C8B-B14F-4D97-AF65-F5344CB8AC3E}">
        <p14:creationId xmlns:p14="http://schemas.microsoft.com/office/powerpoint/2010/main" val="798859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43</a:t>
            </a:fld>
            <a:endParaRPr lang="en-US"/>
          </a:p>
        </p:txBody>
      </p:sp>
    </p:spTree>
    <p:extLst>
      <p:ext uri="{BB962C8B-B14F-4D97-AF65-F5344CB8AC3E}">
        <p14:creationId xmlns:p14="http://schemas.microsoft.com/office/powerpoint/2010/main" val="1151853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44</a:t>
            </a:fld>
            <a:endParaRPr lang="en-US"/>
          </a:p>
        </p:txBody>
      </p:sp>
    </p:spTree>
    <p:extLst>
      <p:ext uri="{BB962C8B-B14F-4D97-AF65-F5344CB8AC3E}">
        <p14:creationId xmlns:p14="http://schemas.microsoft.com/office/powerpoint/2010/main" val="4511837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45</a:t>
            </a:fld>
            <a:endParaRPr lang="en-US"/>
          </a:p>
        </p:txBody>
      </p:sp>
    </p:spTree>
    <p:extLst>
      <p:ext uri="{BB962C8B-B14F-4D97-AF65-F5344CB8AC3E}">
        <p14:creationId xmlns:p14="http://schemas.microsoft.com/office/powerpoint/2010/main" val="285172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47</a:t>
            </a:fld>
            <a:endParaRPr lang="en-US"/>
          </a:p>
        </p:txBody>
      </p:sp>
    </p:spTree>
    <p:extLst>
      <p:ext uri="{BB962C8B-B14F-4D97-AF65-F5344CB8AC3E}">
        <p14:creationId xmlns:p14="http://schemas.microsoft.com/office/powerpoint/2010/main" val="1850923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48</a:t>
            </a:fld>
            <a:endParaRPr lang="en-US"/>
          </a:p>
        </p:txBody>
      </p:sp>
    </p:spTree>
    <p:extLst>
      <p:ext uri="{BB962C8B-B14F-4D97-AF65-F5344CB8AC3E}">
        <p14:creationId xmlns:p14="http://schemas.microsoft.com/office/powerpoint/2010/main" val="323051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50</a:t>
            </a:fld>
            <a:endParaRPr lang="en-US"/>
          </a:p>
        </p:txBody>
      </p:sp>
    </p:spTree>
    <p:extLst>
      <p:ext uri="{BB962C8B-B14F-4D97-AF65-F5344CB8AC3E}">
        <p14:creationId xmlns:p14="http://schemas.microsoft.com/office/powerpoint/2010/main" val="67640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51</a:t>
            </a:fld>
            <a:endParaRPr lang="en-US"/>
          </a:p>
        </p:txBody>
      </p:sp>
    </p:spTree>
    <p:extLst>
      <p:ext uri="{BB962C8B-B14F-4D97-AF65-F5344CB8AC3E}">
        <p14:creationId xmlns:p14="http://schemas.microsoft.com/office/powerpoint/2010/main" val="804456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52</a:t>
            </a:fld>
            <a:endParaRPr lang="en-US"/>
          </a:p>
        </p:txBody>
      </p:sp>
    </p:spTree>
    <p:extLst>
      <p:ext uri="{BB962C8B-B14F-4D97-AF65-F5344CB8AC3E}">
        <p14:creationId xmlns:p14="http://schemas.microsoft.com/office/powerpoint/2010/main" val="1866220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5</a:t>
            </a:fld>
            <a:endParaRPr lang="en-US"/>
          </a:p>
        </p:txBody>
      </p:sp>
    </p:spTree>
    <p:extLst>
      <p:ext uri="{BB962C8B-B14F-4D97-AF65-F5344CB8AC3E}">
        <p14:creationId xmlns:p14="http://schemas.microsoft.com/office/powerpoint/2010/main" val="774834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53</a:t>
            </a:fld>
            <a:endParaRPr lang="en-US"/>
          </a:p>
        </p:txBody>
      </p:sp>
    </p:spTree>
    <p:extLst>
      <p:ext uri="{BB962C8B-B14F-4D97-AF65-F5344CB8AC3E}">
        <p14:creationId xmlns:p14="http://schemas.microsoft.com/office/powerpoint/2010/main" val="1827964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54</a:t>
            </a:fld>
            <a:endParaRPr lang="en-US"/>
          </a:p>
        </p:txBody>
      </p:sp>
    </p:spTree>
    <p:extLst>
      <p:ext uri="{BB962C8B-B14F-4D97-AF65-F5344CB8AC3E}">
        <p14:creationId xmlns:p14="http://schemas.microsoft.com/office/powerpoint/2010/main" val="594630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55</a:t>
            </a:fld>
            <a:endParaRPr lang="en-US"/>
          </a:p>
        </p:txBody>
      </p:sp>
    </p:spTree>
    <p:extLst>
      <p:ext uri="{BB962C8B-B14F-4D97-AF65-F5344CB8AC3E}">
        <p14:creationId xmlns:p14="http://schemas.microsoft.com/office/powerpoint/2010/main" val="3385554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56</a:t>
            </a:fld>
            <a:endParaRPr lang="en-US"/>
          </a:p>
        </p:txBody>
      </p:sp>
    </p:spTree>
    <p:extLst>
      <p:ext uri="{BB962C8B-B14F-4D97-AF65-F5344CB8AC3E}">
        <p14:creationId xmlns:p14="http://schemas.microsoft.com/office/powerpoint/2010/main" val="1457762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57</a:t>
            </a:fld>
            <a:endParaRPr lang="en-US"/>
          </a:p>
        </p:txBody>
      </p:sp>
    </p:spTree>
    <p:extLst>
      <p:ext uri="{BB962C8B-B14F-4D97-AF65-F5344CB8AC3E}">
        <p14:creationId xmlns:p14="http://schemas.microsoft.com/office/powerpoint/2010/main" val="6618474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58</a:t>
            </a:fld>
            <a:endParaRPr lang="en-US"/>
          </a:p>
        </p:txBody>
      </p:sp>
    </p:spTree>
    <p:extLst>
      <p:ext uri="{BB962C8B-B14F-4D97-AF65-F5344CB8AC3E}">
        <p14:creationId xmlns:p14="http://schemas.microsoft.com/office/powerpoint/2010/main" val="1777124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59</a:t>
            </a:fld>
            <a:endParaRPr lang="en-US"/>
          </a:p>
        </p:txBody>
      </p:sp>
    </p:spTree>
    <p:extLst>
      <p:ext uri="{BB962C8B-B14F-4D97-AF65-F5344CB8AC3E}">
        <p14:creationId xmlns:p14="http://schemas.microsoft.com/office/powerpoint/2010/main" val="14297609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60</a:t>
            </a:fld>
            <a:endParaRPr lang="en-US"/>
          </a:p>
        </p:txBody>
      </p:sp>
    </p:spTree>
    <p:extLst>
      <p:ext uri="{BB962C8B-B14F-4D97-AF65-F5344CB8AC3E}">
        <p14:creationId xmlns:p14="http://schemas.microsoft.com/office/powerpoint/2010/main" val="7126125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61</a:t>
            </a:fld>
            <a:endParaRPr lang="en-US"/>
          </a:p>
        </p:txBody>
      </p:sp>
    </p:spTree>
    <p:extLst>
      <p:ext uri="{BB962C8B-B14F-4D97-AF65-F5344CB8AC3E}">
        <p14:creationId xmlns:p14="http://schemas.microsoft.com/office/powerpoint/2010/main" val="5179133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62</a:t>
            </a:fld>
            <a:endParaRPr lang="en-US"/>
          </a:p>
        </p:txBody>
      </p:sp>
    </p:spTree>
    <p:extLst>
      <p:ext uri="{BB962C8B-B14F-4D97-AF65-F5344CB8AC3E}">
        <p14:creationId xmlns:p14="http://schemas.microsoft.com/office/powerpoint/2010/main" val="175084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6</a:t>
            </a:fld>
            <a:endParaRPr lang="en-US" dirty="0"/>
          </a:p>
        </p:txBody>
      </p:sp>
    </p:spTree>
    <p:extLst>
      <p:ext uri="{BB962C8B-B14F-4D97-AF65-F5344CB8AC3E}">
        <p14:creationId xmlns:p14="http://schemas.microsoft.com/office/powerpoint/2010/main" val="16536585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63</a:t>
            </a:fld>
            <a:endParaRPr lang="en-US"/>
          </a:p>
        </p:txBody>
      </p:sp>
    </p:spTree>
    <p:extLst>
      <p:ext uri="{BB962C8B-B14F-4D97-AF65-F5344CB8AC3E}">
        <p14:creationId xmlns:p14="http://schemas.microsoft.com/office/powerpoint/2010/main" val="16171129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64</a:t>
            </a:fld>
            <a:endParaRPr lang="en-US"/>
          </a:p>
        </p:txBody>
      </p:sp>
    </p:spTree>
    <p:extLst>
      <p:ext uri="{BB962C8B-B14F-4D97-AF65-F5344CB8AC3E}">
        <p14:creationId xmlns:p14="http://schemas.microsoft.com/office/powerpoint/2010/main" val="15691427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65</a:t>
            </a:fld>
            <a:endParaRPr lang="en-US"/>
          </a:p>
        </p:txBody>
      </p:sp>
    </p:spTree>
    <p:extLst>
      <p:ext uri="{BB962C8B-B14F-4D97-AF65-F5344CB8AC3E}">
        <p14:creationId xmlns:p14="http://schemas.microsoft.com/office/powerpoint/2010/main" val="7288032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66</a:t>
            </a:fld>
            <a:endParaRPr lang="en-US"/>
          </a:p>
        </p:txBody>
      </p:sp>
    </p:spTree>
    <p:extLst>
      <p:ext uri="{BB962C8B-B14F-4D97-AF65-F5344CB8AC3E}">
        <p14:creationId xmlns:p14="http://schemas.microsoft.com/office/powerpoint/2010/main" val="1549783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7</a:t>
            </a:fld>
            <a:endParaRPr lang="en-US" dirty="0"/>
          </a:p>
        </p:txBody>
      </p:sp>
    </p:spTree>
    <p:extLst>
      <p:ext uri="{BB962C8B-B14F-4D97-AF65-F5344CB8AC3E}">
        <p14:creationId xmlns:p14="http://schemas.microsoft.com/office/powerpoint/2010/main" val="1937563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8</a:t>
            </a:fld>
            <a:endParaRPr lang="en-US"/>
          </a:p>
        </p:txBody>
      </p:sp>
    </p:spTree>
    <p:extLst>
      <p:ext uri="{BB962C8B-B14F-4D97-AF65-F5344CB8AC3E}">
        <p14:creationId xmlns:p14="http://schemas.microsoft.com/office/powerpoint/2010/main" val="44935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E91A21-B57A-A842-B93F-95BA49679470}" type="slidenum">
              <a:rPr lang="en-US" smtClean="0"/>
              <a:t>9</a:t>
            </a:fld>
            <a:endParaRPr lang="en-US"/>
          </a:p>
        </p:txBody>
      </p:sp>
    </p:spTree>
    <p:extLst>
      <p:ext uri="{BB962C8B-B14F-4D97-AF65-F5344CB8AC3E}">
        <p14:creationId xmlns:p14="http://schemas.microsoft.com/office/powerpoint/2010/main" val="627791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9/9/2020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8762101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slide" Target="slide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slide" Target="slide3.xml"/><Relationship Id="rId4" Type="http://schemas.openxmlformats.org/officeDocument/2006/relationships/image" Target="../media/image21.tiff"/></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hyperlink" Target="https://goo.gl/forms/sCaTGHdGAId9nGa6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4.xml.rels><?xml version="1.0" encoding="UTF-8" standalone="yes"?>
<Relationships xmlns="http://schemas.openxmlformats.org/package/2006/relationships"><Relationship Id="rId3" Type="http://schemas.openxmlformats.org/officeDocument/2006/relationships/hyperlink" Target="https://www.idsociety.org/practice-guideline/uncomplicated-cystitis-and-pyelonephritis-uti/"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1.tiff"/><Relationship Id="rId5" Type="http://schemas.openxmlformats.org/officeDocument/2006/relationships/slide" Target="slide3.xml"/><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5.png"/><Relationship Id="rId3" Type="http://schemas.openxmlformats.org/officeDocument/2006/relationships/slide" Target="slide4.xml"/><Relationship Id="rId7" Type="http://schemas.openxmlformats.org/officeDocument/2006/relationships/slide" Target="slide13.xml"/><Relationship Id="rId12" Type="http://schemas.openxmlformats.org/officeDocument/2006/relationships/slide" Target="slide4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39.xml"/><Relationship Id="rId5" Type="http://schemas.openxmlformats.org/officeDocument/2006/relationships/slide" Target="slide8.xml"/><Relationship Id="rId10" Type="http://schemas.openxmlformats.org/officeDocument/2006/relationships/slide" Target="slide32.xml"/><Relationship Id="rId4" Type="http://schemas.openxmlformats.org/officeDocument/2006/relationships/slide" Target="slide6.xml"/><Relationship Id="rId9" Type="http://schemas.openxmlformats.org/officeDocument/2006/relationships/slide" Target="slide24.xml"/></Relationships>
</file>

<file path=ppt/slides/_rels/slide3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hyperlink" Target="https://academic.oup.com/cid/article/63/7/960/2196970/Clinical-Management-of-an-Increasing-Threat"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academic.oup.com/cid/article/58/2/147/333819/Recurrent-Urinary-Tract-Infections-Among-Wome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36.jpg"/><Relationship Id="rId11" Type="http://schemas.openxmlformats.org/officeDocument/2006/relationships/slide" Target="slide3.xml"/><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medicare.gov/hospitalcompare/search.html" TargetMode="Externa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ahUKEwiSosC45IHVAhWLOj4KHZDHCSAQjRwIBw&amp;url=https://catalog.niddk.nih.gov/catalog/ImageLibrary/detail.cfm?id=629&amp;psig=AFQjCNGdCGymGrlw8ohTesrNIeorPk0g0g&amp;ust=149988152681888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ved=0ahUKEwiCs6aC7PLUAhUCGz4KHaAbBWkQjRwIBw&amp;url=http://www.shutterstock.com/video/clip-2383988-stock-footage-serious-mature-woman-being-examined-in-a-medical-office.html&amp;psig=AFQjCNHGCZ1-3e5leob1A2SsLk2IH5OXFQ&amp;ust=1499368203538891"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ved=0ahUKEwio_8GS7fLUAhUGHT4KHXXFDY0QjRwIBw&amp;url=http://sci.rutgers.edu/forum/showthread.php?250020-Foley-catheter-won-t-drain&amp;psig=AFQjCNHINQRdyb_eFGI7KeRvx0O99-JKyA&amp;ust=1499368493708948"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goo.gl/forms/LbQwIqxnrsTeRR3i1"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4.gif"/></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tiff"/><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tiff"/><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674272"/>
            <a:ext cx="8689976" cy="2509213"/>
          </a:xfrm>
        </p:spPr>
        <p:txBody>
          <a:bodyPr>
            <a:normAutofit/>
          </a:bodyPr>
          <a:lstStyle/>
          <a:p>
            <a:r>
              <a:rPr lang="en-US" sz="7200" b="1" dirty="0"/>
              <a:t>URINARY TRACT INFECTIONS</a:t>
            </a:r>
          </a:p>
        </p:txBody>
      </p:sp>
    </p:spTree>
    <p:extLst>
      <p:ext uri="{BB962C8B-B14F-4D97-AF65-F5344CB8AC3E}">
        <p14:creationId xmlns:p14="http://schemas.microsoft.com/office/powerpoint/2010/main" val="17797424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WHICH pathogens CAUSE UTIS?</a:t>
            </a:r>
          </a:p>
        </p:txBody>
      </p:sp>
      <p:sp>
        <p:nvSpPr>
          <p:cNvPr id="3" name="Content Placeholder 2"/>
          <p:cNvSpPr>
            <a:spLocks noGrp="1"/>
          </p:cNvSpPr>
          <p:nvPr>
            <p:ph sz="quarter" idx="13"/>
          </p:nvPr>
        </p:nvSpPr>
        <p:spPr>
          <a:xfrm>
            <a:off x="913775" y="2109934"/>
            <a:ext cx="10363826" cy="4748066"/>
          </a:xfrm>
        </p:spPr>
        <p:txBody>
          <a:bodyPr>
            <a:normAutofit/>
          </a:bodyPr>
          <a:lstStyle/>
          <a:p>
            <a:pPr marL="228600" lvl="1">
              <a:spcBef>
                <a:spcPts val="1000"/>
              </a:spcBef>
            </a:pPr>
            <a:r>
              <a:rPr lang="en-US" sz="2000" b="1" cap="none" dirty="0">
                <a:latin typeface="Arial" charset="0"/>
                <a:ea typeface="Arial" charset="0"/>
                <a:cs typeface="Arial" charset="0"/>
              </a:rPr>
              <a:t>UNCOMPLICATED CYSTITIS AND PYELONEPHRITIS</a:t>
            </a:r>
          </a:p>
          <a:p>
            <a:pPr lvl="1"/>
            <a:r>
              <a:rPr lang="en-US" sz="2000" i="1" cap="none" dirty="0">
                <a:latin typeface="Arial" charset="0"/>
                <a:ea typeface="Arial" charset="0"/>
                <a:cs typeface="Arial" charset="0"/>
              </a:rPr>
              <a:t>E. Coli </a:t>
            </a:r>
            <a:r>
              <a:rPr lang="en-US" sz="2000" cap="none" dirty="0">
                <a:latin typeface="Arial" charset="0"/>
                <a:ea typeface="Arial" charset="0"/>
                <a:cs typeface="Arial" charset="0"/>
              </a:rPr>
              <a:t>is the most frequent cause of UTIs </a:t>
            </a:r>
            <a:r>
              <a:rPr lang="en-US" sz="1600" cap="none" dirty="0">
                <a:latin typeface="Arial" charset="0"/>
                <a:ea typeface="Arial" charset="0"/>
                <a:cs typeface="Arial" charset="0"/>
              </a:rPr>
              <a:t>(</a:t>
            </a:r>
            <a:r>
              <a:rPr lang="en-US" sz="1600" cap="none" dirty="0" err="1">
                <a:latin typeface="Arial" charset="0"/>
                <a:ea typeface="Arial" charset="0"/>
                <a:cs typeface="Arial" charset="0"/>
              </a:rPr>
              <a:t>Czaja</a:t>
            </a:r>
            <a:r>
              <a:rPr lang="en-US" sz="1600" cap="none" dirty="0">
                <a:latin typeface="Arial" charset="0"/>
                <a:ea typeface="Arial" charset="0"/>
                <a:cs typeface="Arial" charset="0"/>
              </a:rPr>
              <a:t> et al. 2007)</a:t>
            </a:r>
          </a:p>
          <a:p>
            <a:pPr lvl="1"/>
            <a:r>
              <a:rPr lang="en-US" sz="2000" cap="none" dirty="0">
                <a:latin typeface="Arial" charset="0"/>
                <a:ea typeface="Arial" charset="0"/>
                <a:cs typeface="Arial" charset="0"/>
              </a:rPr>
              <a:t>5-25% due to Enterobacterales (i.e. </a:t>
            </a:r>
            <a:r>
              <a:rPr lang="en-US" sz="2000" i="1" cap="none" dirty="0" err="1">
                <a:latin typeface="Arial" charset="0"/>
                <a:ea typeface="Arial" charset="0"/>
                <a:cs typeface="Arial" charset="0"/>
              </a:rPr>
              <a:t>Klebsiella</a:t>
            </a:r>
            <a:r>
              <a:rPr lang="en-US" sz="2000" i="1" cap="none" dirty="0">
                <a:latin typeface="Arial" charset="0"/>
                <a:ea typeface="Arial" charset="0"/>
                <a:cs typeface="Arial" charset="0"/>
              </a:rPr>
              <a:t> pneumoniae</a:t>
            </a:r>
            <a:r>
              <a:rPr lang="en-US" sz="2000" cap="none" dirty="0">
                <a:latin typeface="Arial" charset="0"/>
                <a:ea typeface="Arial" charset="0"/>
                <a:cs typeface="Arial" charset="0"/>
              </a:rPr>
              <a:t>) &amp; </a:t>
            </a:r>
            <a:r>
              <a:rPr lang="en-US" sz="2000" i="1" cap="none" dirty="0">
                <a:latin typeface="Arial" charset="0"/>
                <a:ea typeface="Arial" charset="0"/>
                <a:cs typeface="Arial" charset="0"/>
              </a:rPr>
              <a:t>Staphylococcus </a:t>
            </a:r>
            <a:r>
              <a:rPr lang="en-US" sz="2000" i="1" cap="none" dirty="0" err="1">
                <a:latin typeface="Arial" charset="0"/>
                <a:ea typeface="Arial" charset="0"/>
                <a:cs typeface="Arial" charset="0"/>
              </a:rPr>
              <a:t>saprophyticus</a:t>
            </a:r>
            <a:r>
              <a:rPr lang="en-US" sz="2000" i="1" cap="none" dirty="0">
                <a:latin typeface="Arial" charset="0"/>
                <a:ea typeface="Arial" charset="0"/>
                <a:cs typeface="Arial" charset="0"/>
              </a:rPr>
              <a:t>, Enterococcus </a:t>
            </a:r>
            <a:r>
              <a:rPr lang="en-US" sz="2000" i="1" cap="none" dirty="0" err="1">
                <a:latin typeface="Arial" charset="0"/>
                <a:ea typeface="Arial" charset="0"/>
                <a:cs typeface="Arial" charset="0"/>
              </a:rPr>
              <a:t>faecalis</a:t>
            </a:r>
            <a:r>
              <a:rPr lang="en-US" sz="2000" i="1" cap="none" dirty="0">
                <a:latin typeface="Arial" charset="0"/>
                <a:ea typeface="Arial" charset="0"/>
                <a:cs typeface="Arial" charset="0"/>
              </a:rPr>
              <a:t>,</a:t>
            </a:r>
            <a:r>
              <a:rPr lang="en-US" sz="2000" cap="none" dirty="0">
                <a:latin typeface="Arial" charset="0"/>
                <a:ea typeface="Arial" charset="0"/>
                <a:cs typeface="Arial" charset="0"/>
              </a:rPr>
              <a:t> and </a:t>
            </a:r>
            <a:r>
              <a:rPr lang="en-US" sz="2000" i="1" cap="none" dirty="0">
                <a:latin typeface="Arial" charset="0"/>
                <a:ea typeface="Arial" charset="0"/>
                <a:cs typeface="Arial" charset="0"/>
              </a:rPr>
              <a:t>Streptococcus </a:t>
            </a:r>
            <a:r>
              <a:rPr lang="en-US" sz="2000" i="1" cap="none" dirty="0" err="1">
                <a:latin typeface="Arial" charset="0"/>
                <a:ea typeface="Arial" charset="0"/>
                <a:cs typeface="Arial" charset="0"/>
              </a:rPr>
              <a:t>agalactiae</a:t>
            </a:r>
            <a:r>
              <a:rPr lang="en-US" sz="2000" cap="none" dirty="0">
                <a:latin typeface="Arial" charset="0"/>
                <a:ea typeface="Arial" charset="0"/>
                <a:cs typeface="Arial" charset="0"/>
              </a:rPr>
              <a:t> (GBS</a:t>
            </a:r>
            <a:r>
              <a:rPr lang="en-US" sz="2000" dirty="0">
                <a:latin typeface="Arial" charset="0"/>
                <a:ea typeface="Arial" charset="0"/>
                <a:cs typeface="Arial" charset="0"/>
              </a:rPr>
              <a:t>) </a:t>
            </a:r>
            <a:r>
              <a:rPr lang="en-US" sz="1600" cap="none" dirty="0">
                <a:latin typeface="Arial" charset="0"/>
                <a:ea typeface="Arial" charset="0"/>
                <a:cs typeface="Arial" charset="0"/>
              </a:rPr>
              <a:t>(</a:t>
            </a:r>
            <a:r>
              <a:rPr lang="en-US" sz="1600" cap="none" dirty="0" err="1">
                <a:latin typeface="Arial" charset="0"/>
                <a:ea typeface="Arial" charset="0"/>
                <a:cs typeface="Arial" charset="0"/>
              </a:rPr>
              <a:t>Hooten</a:t>
            </a:r>
            <a:r>
              <a:rPr lang="en-US" sz="1600" cap="none" dirty="0">
                <a:latin typeface="Arial" charset="0"/>
                <a:ea typeface="Arial" charset="0"/>
                <a:cs typeface="Arial" charset="0"/>
              </a:rPr>
              <a:t> 2012)</a:t>
            </a:r>
            <a:endParaRPr lang="en-US" sz="1600" dirty="0">
              <a:latin typeface="Arial" charset="0"/>
              <a:ea typeface="Arial" charset="0"/>
              <a:cs typeface="Arial" charset="0"/>
            </a:endParaRPr>
          </a:p>
          <a:p>
            <a:r>
              <a:rPr lang="en-US" b="1" cap="none" dirty="0">
                <a:latin typeface="Arial" charset="0"/>
                <a:ea typeface="Arial" charset="0"/>
                <a:cs typeface="Arial" charset="0"/>
              </a:rPr>
              <a:t>COMPLICATED CYSTITIS AND PYELONEPHRITIS </a:t>
            </a:r>
          </a:p>
          <a:p>
            <a:pPr lvl="1"/>
            <a:r>
              <a:rPr lang="en-US" sz="2000" cap="none" dirty="0">
                <a:latin typeface="Arial" charset="0"/>
                <a:ea typeface="Arial" charset="0"/>
                <a:cs typeface="Arial" charset="0"/>
              </a:rPr>
              <a:t>Broader pathogen group including above organisms PLUS </a:t>
            </a:r>
            <a:r>
              <a:rPr lang="en-US" sz="2000" i="1" cap="none" dirty="0">
                <a:latin typeface="Arial" charset="0"/>
                <a:ea typeface="Arial" charset="0"/>
                <a:cs typeface="Arial" charset="0"/>
              </a:rPr>
              <a:t>Pseudomonas, </a:t>
            </a:r>
            <a:r>
              <a:rPr lang="en-US" sz="2000" i="1" cap="none" dirty="0" err="1">
                <a:latin typeface="Arial" charset="0"/>
                <a:ea typeface="Arial" charset="0"/>
                <a:cs typeface="Arial" charset="0"/>
              </a:rPr>
              <a:t>Serratia</a:t>
            </a:r>
            <a:r>
              <a:rPr lang="en-US" sz="2000" i="1" cap="none" dirty="0">
                <a:latin typeface="Arial" charset="0"/>
                <a:ea typeface="Arial" charset="0"/>
                <a:cs typeface="Arial" charset="0"/>
              </a:rPr>
              <a:t>, enterococci, </a:t>
            </a:r>
            <a:r>
              <a:rPr lang="en-US" sz="2000" cap="none" dirty="0">
                <a:latin typeface="Arial" charset="0"/>
                <a:ea typeface="Arial" charset="0"/>
                <a:cs typeface="Arial" charset="0"/>
              </a:rPr>
              <a:t>and</a:t>
            </a:r>
            <a:r>
              <a:rPr lang="en-US" sz="2000" i="1" cap="none" dirty="0">
                <a:latin typeface="Arial" charset="0"/>
                <a:ea typeface="Arial" charset="0"/>
                <a:cs typeface="Arial" charset="0"/>
              </a:rPr>
              <a:t> staphylococci</a:t>
            </a:r>
            <a:r>
              <a:rPr lang="en-US" sz="2000" cap="none" dirty="0">
                <a:latin typeface="Arial" charset="0"/>
                <a:ea typeface="Arial" charset="0"/>
                <a:cs typeface="Arial" charset="0"/>
              </a:rPr>
              <a:t> </a:t>
            </a:r>
            <a:r>
              <a:rPr lang="en-US" sz="1600" cap="none" dirty="0">
                <a:latin typeface="Arial" charset="0"/>
                <a:ea typeface="Arial" charset="0"/>
                <a:cs typeface="Arial" charset="0"/>
              </a:rPr>
              <a:t>(Nicolle 2005) </a:t>
            </a:r>
            <a:r>
              <a:rPr lang="en-US" sz="1600" dirty="0">
                <a:latin typeface="Arial" charset="0"/>
                <a:ea typeface="Arial" charset="0"/>
                <a:cs typeface="Arial" charset="0"/>
              </a:rPr>
              <a:t> </a:t>
            </a:r>
            <a:endParaRPr lang="en-US" sz="1600" b="1" cap="none" dirty="0">
              <a:latin typeface="Arial" charset="0"/>
              <a:ea typeface="Arial" charset="0"/>
              <a:cs typeface="Arial" charset="0"/>
            </a:endParaRPr>
          </a:p>
          <a:p>
            <a:pPr marL="0" indent="0">
              <a:buNone/>
            </a:pPr>
            <a:r>
              <a:rPr lang="en-US" b="1" i="1" cap="none" dirty="0">
                <a:solidFill>
                  <a:schemeClr val="accent1">
                    <a:lumMod val="75000"/>
                  </a:schemeClr>
                </a:solidFill>
                <a:latin typeface="Arial" charset="0"/>
                <a:ea typeface="Arial" charset="0"/>
                <a:cs typeface="Arial" charset="0"/>
              </a:rPr>
              <a:t>**FYI, in healthy non pregnant women, lactobacilli, enterococci, GBS, and </a:t>
            </a:r>
            <a:r>
              <a:rPr lang="en-US" b="1" i="1" cap="none" dirty="0" err="1">
                <a:solidFill>
                  <a:schemeClr val="accent1">
                    <a:lumMod val="75000"/>
                  </a:schemeClr>
                </a:solidFill>
                <a:latin typeface="Arial" charset="0"/>
                <a:ea typeface="Arial" charset="0"/>
                <a:cs typeface="Arial" charset="0"/>
              </a:rPr>
              <a:t>coag-neg</a:t>
            </a:r>
            <a:r>
              <a:rPr lang="en-US" b="1" i="1" cap="none" dirty="0">
                <a:solidFill>
                  <a:schemeClr val="accent1">
                    <a:lumMod val="75000"/>
                  </a:schemeClr>
                </a:solidFill>
                <a:latin typeface="Arial" charset="0"/>
                <a:ea typeface="Arial" charset="0"/>
                <a:cs typeface="Arial" charset="0"/>
              </a:rPr>
              <a:t> staph (except S. </a:t>
            </a:r>
            <a:r>
              <a:rPr lang="en-US" b="1" i="1" cap="none" dirty="0" err="1">
                <a:solidFill>
                  <a:schemeClr val="accent1">
                    <a:lumMod val="75000"/>
                  </a:schemeClr>
                </a:solidFill>
                <a:latin typeface="Arial" charset="0"/>
                <a:ea typeface="Arial" charset="0"/>
                <a:cs typeface="Arial" charset="0"/>
              </a:rPr>
              <a:t>saprophyticus</a:t>
            </a:r>
            <a:r>
              <a:rPr lang="en-US" b="1" i="1" cap="none" dirty="0">
                <a:solidFill>
                  <a:schemeClr val="accent1">
                    <a:lumMod val="75000"/>
                  </a:schemeClr>
                </a:solidFill>
                <a:latin typeface="Arial" charset="0"/>
                <a:ea typeface="Arial" charset="0"/>
                <a:cs typeface="Arial" charset="0"/>
              </a:rPr>
              <a:t>) usually represent contamination** </a:t>
            </a:r>
            <a:r>
              <a:rPr lang="en-US" sz="1600" b="1" cap="none" dirty="0">
                <a:solidFill>
                  <a:schemeClr val="accent1">
                    <a:lumMod val="75000"/>
                  </a:schemeClr>
                </a:solidFill>
                <a:latin typeface="Arial" charset="0"/>
                <a:ea typeface="Arial" charset="0"/>
                <a:cs typeface="Arial" charset="0"/>
              </a:rPr>
              <a:t>(</a:t>
            </a:r>
            <a:r>
              <a:rPr lang="en-US" sz="1600" b="1" cap="none" dirty="0" err="1">
                <a:solidFill>
                  <a:schemeClr val="accent1">
                    <a:lumMod val="75000"/>
                  </a:schemeClr>
                </a:solidFill>
                <a:latin typeface="Arial" charset="0"/>
                <a:ea typeface="Arial" charset="0"/>
                <a:cs typeface="Arial" charset="0"/>
              </a:rPr>
              <a:t>Hooten</a:t>
            </a:r>
            <a:r>
              <a:rPr lang="en-US" sz="1600" b="1" cap="none" dirty="0">
                <a:solidFill>
                  <a:schemeClr val="accent1">
                    <a:lumMod val="75000"/>
                  </a:schemeClr>
                </a:solidFill>
                <a:latin typeface="Arial" charset="0"/>
                <a:ea typeface="Arial" charset="0"/>
                <a:cs typeface="Arial" charset="0"/>
              </a:rPr>
              <a:t> 2012)</a:t>
            </a:r>
          </a:p>
        </p:txBody>
      </p:sp>
      <p:sp>
        <p:nvSpPr>
          <p:cNvPr id="6" name="TextBox 5">
            <a:hlinkClick r:id="rId3" action="ppaction://hlinksldjump"/>
          </p:cNvPr>
          <p:cNvSpPr txBox="1"/>
          <p:nvPr/>
        </p:nvSpPr>
        <p:spPr>
          <a:xfrm>
            <a:off x="9786134" y="210064"/>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pic>
        <p:nvPicPr>
          <p:cNvPr id="4" name="Picture 3"/>
          <p:cNvPicPr>
            <a:picLocks noChangeAspect="1"/>
          </p:cNvPicPr>
          <p:nvPr/>
        </p:nvPicPr>
        <p:blipFill>
          <a:blip r:embed="rId4"/>
          <a:stretch>
            <a:fillRect/>
          </a:stretch>
        </p:blipFill>
        <p:spPr>
          <a:xfrm>
            <a:off x="66484" y="0"/>
            <a:ext cx="1418296" cy="2109934"/>
          </a:xfrm>
          <a:prstGeom prst="rect">
            <a:avLst/>
          </a:prstGeom>
        </p:spPr>
      </p:pic>
    </p:spTree>
    <p:extLst>
      <p:ext uri="{BB962C8B-B14F-4D97-AF65-F5344CB8AC3E}">
        <p14:creationId xmlns:p14="http://schemas.microsoft.com/office/powerpoint/2010/main" val="120439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18427" y="200591"/>
            <a:ext cx="7435627" cy="1084521"/>
          </a:xfrm>
        </p:spPr>
        <p:txBody>
          <a:bodyPr>
            <a:normAutofit/>
          </a:bodyPr>
          <a:lstStyle/>
          <a:p>
            <a:r>
              <a:rPr lang="en-US" b="1" dirty="0"/>
              <a:t>A pathogen’s strategies to infect</a:t>
            </a:r>
            <a:endParaRPr lang="en-US" b="1" i="1" cap="none" dirty="0">
              <a:ln w="22225">
                <a:solidFill>
                  <a:schemeClr val="accent2"/>
                </a:solidFill>
                <a:prstDash val="solid"/>
              </a:ln>
              <a:solidFill>
                <a:schemeClr val="accent2">
                  <a:lumMod val="40000"/>
                  <a:lumOff val="60000"/>
                </a:schemeClr>
              </a:solidFill>
            </a:endParaRPr>
          </a:p>
        </p:txBody>
      </p:sp>
      <p:sp>
        <p:nvSpPr>
          <p:cNvPr id="6" name="Content Placeholder 5"/>
          <p:cNvSpPr>
            <a:spLocks noGrp="1"/>
          </p:cNvSpPr>
          <p:nvPr>
            <p:ph sz="quarter" idx="13"/>
          </p:nvPr>
        </p:nvSpPr>
        <p:spPr>
          <a:xfrm>
            <a:off x="454344" y="1689887"/>
            <a:ext cx="4011330" cy="1967713"/>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cap="none" dirty="0">
                <a:latin typeface="Arial" charset="0"/>
                <a:ea typeface="Arial" charset="0"/>
                <a:cs typeface="Arial" charset="0"/>
              </a:rPr>
              <a:t>Adhesins: </a:t>
            </a:r>
          </a:p>
          <a:p>
            <a:pPr marL="0" marR="0" lvl="0" indent="0" defTabSz="914400" eaLnBrk="1" fontAlgn="auto" latinLnBrk="0" hangingPunct="1">
              <a:lnSpc>
                <a:spcPct val="100000"/>
              </a:lnSpc>
              <a:spcBef>
                <a:spcPts val="0"/>
              </a:spcBef>
              <a:spcAft>
                <a:spcPts val="0"/>
              </a:spcAft>
              <a:buClrTx/>
              <a:buSzTx/>
              <a:buFontTx/>
              <a:buNone/>
              <a:tabLst/>
              <a:defRPr/>
            </a:pPr>
            <a:r>
              <a:rPr lang="en-US" cap="none" dirty="0">
                <a:latin typeface="Arial" charset="0"/>
                <a:ea typeface="Arial" charset="0"/>
                <a:cs typeface="Arial" charset="0"/>
              </a:rPr>
              <a:t>Hair-like appendages on </a:t>
            </a:r>
            <a:r>
              <a:rPr lang="en-US" i="1" cap="none" dirty="0">
                <a:latin typeface="Arial" charset="0"/>
                <a:ea typeface="Arial" charset="0"/>
                <a:cs typeface="Arial" charset="0"/>
              </a:rPr>
              <a:t>E. coli </a:t>
            </a:r>
            <a:r>
              <a:rPr lang="en-US" cap="none" dirty="0">
                <a:latin typeface="Arial" charset="0"/>
                <a:ea typeface="Arial" charset="0"/>
                <a:cs typeface="Arial" charset="0"/>
              </a:rPr>
              <a:t>bacteria (i.e. fimbriae or pili) bind to &amp; invade bladder uroepithelial cells</a:t>
            </a:r>
          </a:p>
        </p:txBody>
      </p:sp>
      <p:sp>
        <p:nvSpPr>
          <p:cNvPr id="9" name="Content Placeholder 5"/>
          <p:cNvSpPr txBox="1">
            <a:spLocks/>
          </p:cNvSpPr>
          <p:nvPr/>
        </p:nvSpPr>
        <p:spPr>
          <a:xfrm>
            <a:off x="454344" y="4155952"/>
            <a:ext cx="4011330" cy="186069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spcBef>
                <a:spcPts val="0"/>
              </a:spcBef>
              <a:buClrTx/>
              <a:buFontTx/>
              <a:buNone/>
            </a:pPr>
            <a:r>
              <a:rPr lang="en-US" b="1" cap="none" dirty="0">
                <a:latin typeface="Arial" charset="0"/>
                <a:ea typeface="Arial" charset="0"/>
                <a:cs typeface="Arial" charset="0"/>
              </a:rPr>
              <a:t>Iron Acquisition:</a:t>
            </a:r>
          </a:p>
          <a:p>
            <a:pPr marL="0" indent="0">
              <a:lnSpc>
                <a:spcPct val="100000"/>
              </a:lnSpc>
              <a:spcBef>
                <a:spcPts val="0"/>
              </a:spcBef>
              <a:buClrTx/>
              <a:buFontTx/>
              <a:buNone/>
            </a:pPr>
            <a:r>
              <a:rPr lang="en-US" cap="none" dirty="0">
                <a:latin typeface="Arial" charset="0"/>
                <a:ea typeface="Arial" charset="0"/>
                <a:cs typeface="Arial" charset="0"/>
              </a:rPr>
              <a:t>Bacteria secrete </a:t>
            </a:r>
            <a:r>
              <a:rPr lang="en-US" cap="none" dirty="0" err="1">
                <a:latin typeface="Arial" charset="0"/>
                <a:ea typeface="Arial" charset="0"/>
                <a:cs typeface="Arial" charset="0"/>
              </a:rPr>
              <a:t>siderophores</a:t>
            </a:r>
            <a:r>
              <a:rPr lang="en-US" cap="none" dirty="0">
                <a:latin typeface="Arial" charset="0"/>
                <a:ea typeface="Arial" charset="0"/>
                <a:cs typeface="Arial" charset="0"/>
              </a:rPr>
              <a:t> (iron-chelating molecules) which load iron &amp; are then taken up for nutrients</a:t>
            </a:r>
          </a:p>
        </p:txBody>
      </p:sp>
      <p:pic>
        <p:nvPicPr>
          <p:cNvPr id="4" name="Picture 3"/>
          <p:cNvPicPr>
            <a:picLocks noChangeAspect="1"/>
          </p:cNvPicPr>
          <p:nvPr/>
        </p:nvPicPr>
        <p:blipFill>
          <a:blip r:embed="rId3" cstate="print"/>
          <a:stretch>
            <a:fillRect/>
          </a:stretch>
        </p:blipFill>
        <p:spPr>
          <a:xfrm>
            <a:off x="5059668" y="1775902"/>
            <a:ext cx="6451126" cy="4356563"/>
          </a:xfrm>
          <a:prstGeom prst="rect">
            <a:avLst/>
          </a:prstGeom>
        </p:spPr>
      </p:pic>
      <p:sp>
        <p:nvSpPr>
          <p:cNvPr id="7" name="Donut 6"/>
          <p:cNvSpPr/>
          <p:nvPr/>
        </p:nvSpPr>
        <p:spPr>
          <a:xfrm>
            <a:off x="5170463" y="4284753"/>
            <a:ext cx="1366596" cy="586056"/>
          </a:xfrm>
          <a:prstGeom prst="donut">
            <a:avLst>
              <a:gd name="adj" fmla="val 81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7117810" y="2209092"/>
            <a:ext cx="1028431" cy="708998"/>
          </a:xfrm>
          <a:prstGeom prst="donut">
            <a:avLst>
              <a:gd name="adj" fmla="val 49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flipV="1">
            <a:off x="6033832" y="2145700"/>
            <a:ext cx="635336" cy="340181"/>
          </a:xfrm>
          <a:prstGeom prst="donut">
            <a:avLst>
              <a:gd name="adj" fmla="val 81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8273837" y="3890147"/>
            <a:ext cx="1182405" cy="5557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sz="3200" i="1" dirty="0"/>
              <a:t>E. coli</a:t>
            </a:r>
          </a:p>
        </p:txBody>
      </p:sp>
      <p:grpSp>
        <p:nvGrpSpPr>
          <p:cNvPr id="29" name="Group 28"/>
          <p:cNvGrpSpPr/>
          <p:nvPr/>
        </p:nvGrpSpPr>
        <p:grpSpPr>
          <a:xfrm>
            <a:off x="4924299" y="1441957"/>
            <a:ext cx="7564958" cy="4896380"/>
            <a:chOff x="4851652" y="1477992"/>
            <a:chExt cx="8290104" cy="5107894"/>
          </a:xfrm>
        </p:grpSpPr>
        <p:grpSp>
          <p:nvGrpSpPr>
            <p:cNvPr id="27" name="Group 26"/>
            <p:cNvGrpSpPr/>
            <p:nvPr/>
          </p:nvGrpSpPr>
          <p:grpSpPr>
            <a:xfrm>
              <a:off x="4851652" y="1477992"/>
              <a:ext cx="7340347" cy="5107894"/>
              <a:chOff x="4851652" y="1477992"/>
              <a:chExt cx="7340347" cy="5107894"/>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652" y="1477992"/>
                <a:ext cx="7340347" cy="5107894"/>
              </a:xfrm>
              <a:prstGeom prst="rect">
                <a:avLst/>
              </a:prstGeom>
            </p:spPr>
          </p:pic>
          <p:sp>
            <p:nvSpPr>
              <p:cNvPr id="26" name="TextBox 25"/>
              <p:cNvSpPr txBox="1"/>
              <p:nvPr/>
            </p:nvSpPr>
            <p:spPr>
              <a:xfrm>
                <a:off x="4969414" y="4922335"/>
                <a:ext cx="1753330" cy="1167640"/>
              </a:xfrm>
              <a:prstGeom prst="rect">
                <a:avLst/>
              </a:prstGeom>
              <a:noFill/>
            </p:spPr>
            <p:txBody>
              <a:bodyPr wrap="square" rtlCol="0">
                <a:spAutoFit/>
              </a:bodyPr>
              <a:lstStyle/>
              <a:p>
                <a:pPr algn="ctr"/>
                <a:r>
                  <a:rPr lang="en-US" sz="2400" b="1" i="1" dirty="0"/>
                  <a:t>E. coli </a:t>
                </a:r>
                <a:r>
                  <a:rPr lang="en-US" sz="2400" b="1" dirty="0"/>
                  <a:t>need iron to prosper</a:t>
                </a:r>
              </a:p>
            </p:txBody>
          </p:sp>
        </p:grpSp>
        <p:sp>
          <p:nvSpPr>
            <p:cNvPr id="28" name="Rectangle 27"/>
            <p:cNvSpPr/>
            <p:nvPr/>
          </p:nvSpPr>
          <p:spPr>
            <a:xfrm>
              <a:off x="7545778" y="6328032"/>
              <a:ext cx="5595978" cy="254485"/>
            </a:xfrm>
            <a:prstGeom prst="rect">
              <a:avLst/>
            </a:prstGeom>
          </p:spPr>
          <p:txBody>
            <a:bodyPr wrap="square">
              <a:spAutoFit/>
            </a:bodyPr>
            <a:lstStyle/>
            <a:p>
              <a:r>
                <a:rPr lang="en-US" sz="1100" dirty="0"/>
                <a:t>https://</a:t>
              </a:r>
              <a:r>
                <a:rPr lang="en-US" sz="1100" dirty="0" err="1"/>
                <a:t>betterbodychemistry.com</a:t>
              </a:r>
              <a:r>
                <a:rPr lang="en-US" sz="1100" dirty="0"/>
                <a:t>/bacteria/avoid-urinary-tract-infections/</a:t>
              </a:r>
            </a:p>
          </p:txBody>
        </p:sp>
      </p:grpSp>
      <p:sp>
        <p:nvSpPr>
          <p:cNvPr id="30" name="TextBox 29">
            <a:hlinkClick r:id="rId5"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pic>
        <p:nvPicPr>
          <p:cNvPr id="33" name="Picture 32"/>
          <p:cNvPicPr>
            <a:picLocks noChangeAspect="1"/>
          </p:cNvPicPr>
          <p:nvPr/>
        </p:nvPicPr>
        <p:blipFill rotWithShape="1">
          <a:blip r:embed="rId6">
            <a:extLst>
              <a:ext uri="{28A0092B-C50C-407E-A947-70E740481C1C}">
                <a14:useLocalDpi xmlns:a14="http://schemas.microsoft.com/office/drawing/2010/main" val="0"/>
              </a:ext>
            </a:extLst>
          </a:blip>
          <a:srcRect l="371" t="2948" r="4432" b="2518"/>
          <a:stretch/>
        </p:blipFill>
        <p:spPr>
          <a:xfrm>
            <a:off x="5059668" y="1573259"/>
            <a:ext cx="6693631" cy="4633776"/>
          </a:xfrm>
          <a:prstGeom prst="rect">
            <a:avLst/>
          </a:prstGeom>
        </p:spPr>
      </p:pic>
    </p:spTree>
    <p:extLst>
      <p:ext uri="{BB962C8B-B14F-4D97-AF65-F5344CB8AC3E}">
        <p14:creationId xmlns:p14="http://schemas.microsoft.com/office/powerpoint/2010/main" val="12224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1000" fill="hold"/>
                                        <p:tgtEl>
                                          <p:spTgt spid="33"/>
                                        </p:tgtEl>
                                        <p:attrNameLst>
                                          <p:attrName>ppt_x</p:attrName>
                                        </p:attrNameLst>
                                      </p:cBhvr>
                                      <p:tavLst>
                                        <p:tav tm="0">
                                          <p:val>
                                            <p:strVal val="#ppt_x"/>
                                          </p:val>
                                        </p:tav>
                                        <p:tav tm="100000">
                                          <p:val>
                                            <p:strVal val="#ppt_x"/>
                                          </p:val>
                                        </p:tav>
                                      </p:tavLst>
                                    </p:anim>
                                    <p:anim calcmode="lin" valueType="num">
                                      <p:cBhvr additive="base">
                                        <p:cTn id="26"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1000"/>
                                        <p:tgtEl>
                                          <p:spTgt spid="33"/>
                                        </p:tgtEl>
                                        <p:attrNameLst>
                                          <p:attrName>ppt_x</p:attrName>
                                        </p:attrNameLst>
                                      </p:cBhvr>
                                      <p:tavLst>
                                        <p:tav tm="0">
                                          <p:val>
                                            <p:strVal val="ppt_x"/>
                                          </p:val>
                                        </p:tav>
                                        <p:tav tm="100000">
                                          <p:val>
                                            <p:strVal val="ppt_x"/>
                                          </p:val>
                                        </p:tav>
                                      </p:tavLst>
                                    </p:anim>
                                    <p:anim calcmode="lin" valueType="num">
                                      <p:cBhvr additive="base">
                                        <p:cTn id="31" dur="1000"/>
                                        <p:tgtEl>
                                          <p:spTgt spid="33"/>
                                        </p:tgtEl>
                                        <p:attrNameLst>
                                          <p:attrName>ppt_y</p:attrName>
                                        </p:attrNameLst>
                                      </p:cBhvr>
                                      <p:tavLst>
                                        <p:tav tm="0">
                                          <p:val>
                                            <p:strVal val="ppt_y"/>
                                          </p:val>
                                        </p:tav>
                                        <p:tav tm="100000">
                                          <p:val>
                                            <p:strVal val="1+ppt_h/2"/>
                                          </p:val>
                                        </p:tav>
                                      </p:tavLst>
                                    </p:anim>
                                    <p:set>
                                      <p:cBhvr>
                                        <p:cTn id="32" dur="1" fill="hold">
                                          <p:stCondLst>
                                            <p:cond delay="999"/>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 calcmode="lin" valueType="num">
                                      <p:cBhvr additive="base">
                                        <p:cTn id="4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1000" fill="hold"/>
                                        <p:tgtEl>
                                          <p:spTgt spid="7"/>
                                        </p:tgtEl>
                                        <p:attrNameLst>
                                          <p:attrName>ppt_x</p:attrName>
                                        </p:attrNameLst>
                                      </p:cBhvr>
                                      <p:tavLst>
                                        <p:tav tm="0">
                                          <p:val>
                                            <p:strVal val="#ppt_x"/>
                                          </p:val>
                                        </p:tav>
                                        <p:tav tm="100000">
                                          <p:val>
                                            <p:strVal val="#ppt_x"/>
                                          </p:val>
                                        </p:tav>
                                      </p:tavLst>
                                    </p:anim>
                                    <p:anim calcmode="lin" valueType="num">
                                      <p:cBhvr additive="base">
                                        <p:cTn id="4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1000" fill="hold"/>
                                        <p:tgtEl>
                                          <p:spTgt spid="29"/>
                                        </p:tgtEl>
                                        <p:attrNameLst>
                                          <p:attrName>ppt_x</p:attrName>
                                        </p:attrNameLst>
                                      </p:cBhvr>
                                      <p:tavLst>
                                        <p:tav tm="0">
                                          <p:val>
                                            <p:strVal val="#ppt_x"/>
                                          </p:val>
                                        </p:tav>
                                        <p:tav tm="100000">
                                          <p:val>
                                            <p:strVal val="#ppt_x"/>
                                          </p:val>
                                        </p:tav>
                                      </p:tavLst>
                                    </p:anim>
                                    <p:anim calcmode="lin" valueType="num">
                                      <p:cBhvr additive="base">
                                        <p:cTn id="52"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1000"/>
                                        <p:tgtEl>
                                          <p:spTgt spid="29"/>
                                        </p:tgtEl>
                                        <p:attrNameLst>
                                          <p:attrName>ppt_x</p:attrName>
                                        </p:attrNameLst>
                                      </p:cBhvr>
                                      <p:tavLst>
                                        <p:tav tm="0">
                                          <p:val>
                                            <p:strVal val="ppt_x"/>
                                          </p:val>
                                        </p:tav>
                                        <p:tav tm="100000">
                                          <p:val>
                                            <p:strVal val="ppt_x"/>
                                          </p:val>
                                        </p:tav>
                                      </p:tavLst>
                                    </p:anim>
                                    <p:anim calcmode="lin" valueType="num">
                                      <p:cBhvr additive="base">
                                        <p:cTn id="57" dur="1000"/>
                                        <p:tgtEl>
                                          <p:spTgt spid="29"/>
                                        </p:tgtEl>
                                        <p:attrNameLst>
                                          <p:attrName>ppt_y</p:attrName>
                                        </p:attrNameLst>
                                      </p:cBhvr>
                                      <p:tavLst>
                                        <p:tav tm="0">
                                          <p:val>
                                            <p:strVal val="ppt_y"/>
                                          </p:val>
                                        </p:tav>
                                        <p:tav tm="100000">
                                          <p:val>
                                            <p:strVal val="1+ppt_h/2"/>
                                          </p:val>
                                        </p:tav>
                                      </p:tavLst>
                                    </p:anim>
                                    <p:set>
                                      <p:cBhvr>
                                        <p:cTn id="58"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48021" y="162759"/>
            <a:ext cx="5167423" cy="1084521"/>
          </a:xfrm>
        </p:spPr>
        <p:txBody>
          <a:bodyPr>
            <a:normAutofit/>
          </a:bodyPr>
          <a:lstStyle/>
          <a:p>
            <a:r>
              <a:rPr lang="en-US" b="1" dirty="0"/>
              <a:t>A pathogen’s strategies to infect</a:t>
            </a:r>
          </a:p>
        </p:txBody>
      </p:sp>
      <p:sp>
        <p:nvSpPr>
          <p:cNvPr id="6" name="Content Placeholder 5"/>
          <p:cNvSpPr>
            <a:spLocks noGrp="1"/>
          </p:cNvSpPr>
          <p:nvPr>
            <p:ph sz="quarter" idx="13"/>
          </p:nvPr>
        </p:nvSpPr>
        <p:spPr>
          <a:xfrm>
            <a:off x="7485321" y="1410039"/>
            <a:ext cx="4459028" cy="2658139"/>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cap="none" dirty="0">
                <a:latin typeface="Arial" charset="0"/>
                <a:ea typeface="Arial" charset="0"/>
                <a:cs typeface="Arial" charset="0"/>
              </a:rPr>
              <a:t>Toxins: </a:t>
            </a:r>
            <a:endParaRPr lang="en-US" cap="none" dirty="0">
              <a:latin typeface="Arial" charset="0"/>
              <a:ea typeface="Arial" charset="0"/>
              <a:cs typeface="Arial" charset="0"/>
            </a:endParaRPr>
          </a:p>
          <a:p>
            <a:pPr marL="0" lvl="0" indent="0">
              <a:lnSpc>
                <a:spcPct val="100000"/>
              </a:lnSpc>
              <a:spcBef>
                <a:spcPts val="0"/>
              </a:spcBef>
              <a:buClrTx/>
              <a:buNone/>
              <a:defRPr/>
            </a:pPr>
            <a:r>
              <a:rPr lang="en-US" i="1" cap="none" dirty="0">
                <a:latin typeface="Arial" charset="0"/>
                <a:ea typeface="Arial" charset="0"/>
                <a:cs typeface="Arial" charset="0"/>
              </a:rPr>
              <a:t>- Endotoxin LPS:</a:t>
            </a:r>
            <a:r>
              <a:rPr lang="en-US" cap="none" dirty="0">
                <a:latin typeface="Arial" charset="0"/>
                <a:ea typeface="Arial" charset="0"/>
                <a:cs typeface="Arial" charset="0"/>
              </a:rPr>
              <a:t> Large outer membrane molecule that binds immune cells &amp; elicits immune response</a:t>
            </a:r>
            <a:endParaRPr lang="en-US" i="1" cap="none" dirty="0">
              <a:latin typeface="Arial" charset="0"/>
              <a:ea typeface="Arial" charset="0"/>
              <a:cs typeface="Arial" charset="0"/>
            </a:endParaRPr>
          </a:p>
          <a:p>
            <a:pPr marL="0" lvl="0" indent="0">
              <a:lnSpc>
                <a:spcPct val="100000"/>
              </a:lnSpc>
              <a:spcBef>
                <a:spcPts val="0"/>
              </a:spcBef>
              <a:buClrTx/>
              <a:buNone/>
              <a:defRPr/>
            </a:pPr>
            <a:r>
              <a:rPr lang="en-US" i="1" cap="none" dirty="0">
                <a:latin typeface="Arial" charset="0"/>
                <a:ea typeface="Arial" charset="0"/>
                <a:cs typeface="Arial" charset="0"/>
              </a:rPr>
              <a:t>- Hemolysin</a:t>
            </a:r>
            <a:r>
              <a:rPr lang="en-US" cap="none" dirty="0">
                <a:latin typeface="Arial" charset="0"/>
                <a:ea typeface="Arial" charset="0"/>
                <a:cs typeface="Arial" charset="0"/>
              </a:rPr>
              <a:t>: Forms pores in WBCs, RBCs, &amp; uroepithelial cells causing lysis </a:t>
            </a:r>
          </a:p>
        </p:txBody>
      </p:sp>
      <p:sp>
        <p:nvSpPr>
          <p:cNvPr id="9" name="Content Placeholder 5"/>
          <p:cNvSpPr txBox="1">
            <a:spLocks/>
          </p:cNvSpPr>
          <p:nvPr/>
        </p:nvSpPr>
        <p:spPr>
          <a:xfrm>
            <a:off x="7485320" y="4230937"/>
            <a:ext cx="4459029" cy="253872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spcBef>
                <a:spcPts val="0"/>
              </a:spcBef>
              <a:buClrTx/>
              <a:buFontTx/>
              <a:buNone/>
            </a:pPr>
            <a:r>
              <a:rPr lang="en-US" b="1" cap="none" dirty="0">
                <a:latin typeface="Arial" charset="0"/>
                <a:ea typeface="Arial" charset="0"/>
                <a:cs typeface="Arial" charset="0"/>
              </a:rPr>
              <a:t>Immune Evasion:</a:t>
            </a:r>
          </a:p>
          <a:p>
            <a:pPr marL="0" indent="0">
              <a:lnSpc>
                <a:spcPct val="100000"/>
              </a:lnSpc>
              <a:spcBef>
                <a:spcPts val="0"/>
              </a:spcBef>
              <a:buClrTx/>
              <a:buFontTx/>
              <a:buNone/>
            </a:pPr>
            <a:r>
              <a:rPr lang="en-US" i="1" cap="none" dirty="0">
                <a:latin typeface="Arial" charset="0"/>
                <a:ea typeface="Arial" charset="0"/>
                <a:cs typeface="Arial" charset="0"/>
              </a:rPr>
              <a:t>- O-Antigen </a:t>
            </a:r>
            <a:r>
              <a:rPr lang="en-US" cap="none" dirty="0">
                <a:latin typeface="Arial" charset="0"/>
                <a:ea typeface="Arial" charset="0"/>
                <a:cs typeface="Arial" charset="0"/>
              </a:rPr>
              <a:t>of capsule: Helps prevent phagocytosis by macrophages</a:t>
            </a:r>
          </a:p>
          <a:p>
            <a:pPr marL="0" indent="0">
              <a:lnSpc>
                <a:spcPct val="100000"/>
              </a:lnSpc>
              <a:spcBef>
                <a:spcPts val="0"/>
              </a:spcBef>
              <a:buClrTx/>
              <a:buFontTx/>
              <a:buNone/>
            </a:pPr>
            <a:r>
              <a:rPr lang="en-US" i="1" cap="none" dirty="0">
                <a:latin typeface="Arial" charset="0"/>
                <a:ea typeface="Arial" charset="0"/>
                <a:cs typeface="Arial" charset="0"/>
              </a:rPr>
              <a:t>- Biofilm formation</a:t>
            </a:r>
            <a:r>
              <a:rPr lang="en-US" cap="none" dirty="0">
                <a:latin typeface="Arial" charset="0"/>
                <a:ea typeface="Arial" charset="0"/>
                <a:cs typeface="Arial" charset="0"/>
              </a:rPr>
              <a:t>: Bacterial colonies form with an extracellular matrix that evades antibiotics &amp; host immune defense</a:t>
            </a:r>
            <a:endParaRPr lang="en-US" i="1" cap="none" dirty="0">
              <a:latin typeface="Arial" charset="0"/>
              <a:ea typeface="Arial" charset="0"/>
              <a:cs typeface="Arial" charset="0"/>
            </a:endParaRPr>
          </a:p>
        </p:txBody>
      </p:sp>
      <p:sp>
        <p:nvSpPr>
          <p:cNvPr id="19" name="TextBox 18">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pic>
        <p:nvPicPr>
          <p:cNvPr id="4" name="Picture 3"/>
          <p:cNvPicPr>
            <a:picLocks noChangeAspect="1"/>
          </p:cNvPicPr>
          <p:nvPr/>
        </p:nvPicPr>
        <p:blipFill>
          <a:blip r:embed="rId4" cstate="print"/>
          <a:stretch>
            <a:fillRect/>
          </a:stretch>
        </p:blipFill>
        <p:spPr>
          <a:xfrm>
            <a:off x="498775" y="2111542"/>
            <a:ext cx="5884985" cy="4030450"/>
          </a:xfrm>
          <a:prstGeom prst="rect">
            <a:avLst/>
          </a:prstGeom>
        </p:spPr>
      </p:pic>
      <p:sp>
        <p:nvSpPr>
          <p:cNvPr id="11" name="Donut 10"/>
          <p:cNvSpPr/>
          <p:nvPr/>
        </p:nvSpPr>
        <p:spPr>
          <a:xfrm flipV="1">
            <a:off x="3499637" y="2085565"/>
            <a:ext cx="659219" cy="357961"/>
          </a:xfrm>
          <a:prstGeom prst="donut">
            <a:avLst>
              <a:gd name="adj" fmla="val 81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flipV="1">
            <a:off x="4769264" y="2868359"/>
            <a:ext cx="1199707" cy="414374"/>
          </a:xfrm>
          <a:prstGeom prst="donut">
            <a:avLst>
              <a:gd name="adj" fmla="val 81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flipV="1">
            <a:off x="5422873" y="4903812"/>
            <a:ext cx="1092196" cy="313621"/>
          </a:xfrm>
          <a:prstGeom prst="donut">
            <a:avLst>
              <a:gd name="adj" fmla="val 81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3441267" y="4068178"/>
            <a:ext cx="1226853"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sz="3200" i="1" dirty="0"/>
              <a:t>E. coli</a:t>
            </a:r>
          </a:p>
        </p:txBody>
      </p:sp>
    </p:spTree>
    <p:extLst>
      <p:ext uri="{BB962C8B-B14F-4D97-AF65-F5344CB8AC3E}">
        <p14:creationId xmlns:p14="http://schemas.microsoft.com/office/powerpoint/2010/main" val="138253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ppt_x"/>
                                          </p:val>
                                        </p:tav>
                                        <p:tav tm="100000">
                                          <p:val>
                                            <p:strVal val="#ppt_x"/>
                                          </p:val>
                                        </p:tav>
                                      </p:tavLst>
                                    </p:anim>
                                    <p:anim calcmode="lin" valueType="num">
                                      <p:cBhvr additive="base">
                                        <p:cTn id="2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 calcmode="lin" valueType="num">
                                      <p:cBhvr additive="base">
                                        <p:cTn id="3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000" fill="hold"/>
                                        <p:tgtEl>
                                          <p:spTgt spid="13"/>
                                        </p:tgtEl>
                                        <p:attrNameLst>
                                          <p:attrName>ppt_x</p:attrName>
                                        </p:attrNameLst>
                                      </p:cBhvr>
                                      <p:tavLst>
                                        <p:tav tm="0">
                                          <p:val>
                                            <p:strVal val="#ppt_x"/>
                                          </p:val>
                                        </p:tav>
                                        <p:tav tm="100000">
                                          <p:val>
                                            <p:strVal val="#ppt_x"/>
                                          </p:val>
                                        </p:tav>
                                      </p:tavLst>
                                    </p:anim>
                                    <p:anim calcmode="lin" valueType="num">
                                      <p:cBhvr additive="base">
                                        <p:cTn id="4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anim calcmode="lin" valueType="num">
                                      <p:cBhvr additive="base">
                                        <p:cTn id="4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737" y="346923"/>
            <a:ext cx="7934951" cy="1596177"/>
          </a:xfrm>
        </p:spPr>
        <p:txBody>
          <a:bodyPr/>
          <a:lstStyle/>
          <a:p>
            <a:r>
              <a:rPr lang="en-US" b="1" dirty="0"/>
              <a:t>THE body’s Defense mechanisms: </a:t>
            </a:r>
            <a:br>
              <a:rPr lang="en-US" b="1" dirty="0"/>
            </a:br>
            <a:r>
              <a:rPr lang="en-US" b="1" dirty="0"/>
              <a:t>avoiding A uti</a:t>
            </a:r>
          </a:p>
        </p:txBody>
      </p:sp>
      <p:pic>
        <p:nvPicPr>
          <p:cNvPr id="4" name="Content Placeholder 3"/>
          <p:cNvPicPr>
            <a:picLocks noGrp="1" noChangeAspect="1"/>
          </p:cNvPicPr>
          <p:nvPr>
            <p:ph sz="quarter" idx="13"/>
          </p:nvPr>
        </p:nvPicPr>
        <p:blipFill rotWithShape="1">
          <a:blip r:embed="rId3"/>
          <a:stretch/>
        </p:blipFill>
        <p:spPr>
          <a:xfrm>
            <a:off x="3049593" y="2021686"/>
            <a:ext cx="6779238" cy="4156785"/>
          </a:xfrm>
        </p:spPr>
      </p:pic>
      <p:sp>
        <p:nvSpPr>
          <p:cNvPr id="5" name="TextBox 4"/>
          <p:cNvSpPr txBox="1"/>
          <p:nvPr/>
        </p:nvSpPr>
        <p:spPr>
          <a:xfrm>
            <a:off x="128789" y="2865748"/>
            <a:ext cx="2567354" cy="1477328"/>
          </a:xfrm>
          <a:prstGeom prst="rect">
            <a:avLst/>
          </a:prstGeom>
          <a:noFill/>
        </p:spPr>
        <p:txBody>
          <a:bodyPr wrap="square" rtlCol="0">
            <a:spAutoFit/>
          </a:bodyPr>
          <a:lstStyle/>
          <a:p>
            <a:pPr algn="ctr"/>
            <a:r>
              <a:rPr lang="en-US" b="1" i="1" dirty="0">
                <a:solidFill>
                  <a:schemeClr val="accent1"/>
                </a:solidFill>
              </a:rPr>
              <a:t>Except for the urethra, the urinary tract is normally sterile due to host defenses against bacterial colonization!</a:t>
            </a:r>
          </a:p>
        </p:txBody>
      </p:sp>
      <p:sp>
        <p:nvSpPr>
          <p:cNvPr id="3" name="Rectangle 2"/>
          <p:cNvSpPr/>
          <p:nvPr/>
        </p:nvSpPr>
        <p:spPr>
          <a:xfrm>
            <a:off x="128789" y="6571157"/>
            <a:ext cx="3109249" cy="276999"/>
          </a:xfrm>
          <a:prstGeom prst="rect">
            <a:avLst/>
          </a:prstGeom>
        </p:spPr>
        <p:txBody>
          <a:bodyPr wrap="none">
            <a:spAutoFit/>
          </a:bodyPr>
          <a:lstStyle/>
          <a:p>
            <a:r>
              <a:rPr lang="en-US" sz="1200" dirty="0"/>
              <a:t>http://</a:t>
            </a:r>
            <a:r>
              <a:rPr lang="en-US" sz="1200" dirty="0" err="1"/>
              <a:t>www.pathophys.org</a:t>
            </a:r>
            <a:r>
              <a:rPr lang="en-US" sz="1200" dirty="0"/>
              <a:t>/</a:t>
            </a:r>
            <a:r>
              <a:rPr lang="en-US" sz="1200" dirty="0" err="1"/>
              <a:t>uti</a:t>
            </a:r>
            <a:r>
              <a:rPr lang="en-US" sz="1200" dirty="0"/>
              <a:t>/</a:t>
            </a:r>
            <a:r>
              <a:rPr lang="en-US" sz="1200" dirty="0" err="1"/>
              <a:t>uti-hostdefense</a:t>
            </a:r>
            <a:r>
              <a:rPr lang="en-US" sz="1200" dirty="0"/>
              <a:t>/</a:t>
            </a:r>
          </a:p>
        </p:txBody>
      </p:sp>
      <p:sp>
        <p:nvSpPr>
          <p:cNvPr id="7" name="TextBox 6">
            <a:hlinkClick r:id="rId4"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5794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b="1" dirty="0"/>
              <a:t>MAKING THE DIAGNOSIS</a:t>
            </a:r>
          </a:p>
        </p:txBody>
      </p:sp>
      <p:sp>
        <p:nvSpPr>
          <p:cNvPr id="5" name="TextBox 4">
            <a:hlinkClick r:id="rId2"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230735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334" y="311166"/>
            <a:ext cx="7704307" cy="1204276"/>
          </a:xfrm>
        </p:spPr>
        <p:txBody>
          <a:bodyPr>
            <a:normAutofit/>
          </a:bodyPr>
          <a:lstStyle/>
          <a:p>
            <a:r>
              <a:rPr lang="en-US" sz="3400" b="1" dirty="0"/>
              <a:t>First, one must obtain A SPECIMEN</a:t>
            </a:r>
          </a:p>
        </p:txBody>
      </p:sp>
      <p:sp>
        <p:nvSpPr>
          <p:cNvPr id="3" name="Text Placeholder 2"/>
          <p:cNvSpPr>
            <a:spLocks noGrp="1"/>
          </p:cNvSpPr>
          <p:nvPr>
            <p:ph type="body" idx="1"/>
          </p:nvPr>
        </p:nvSpPr>
        <p:spPr>
          <a:xfrm>
            <a:off x="1315677" y="1637615"/>
            <a:ext cx="3315155" cy="412768"/>
          </a:xfrm>
        </p:spPr>
        <p:txBody>
          <a:bodyPr/>
          <a:lstStyle/>
          <a:p>
            <a:r>
              <a:rPr lang="en-US" b="1" i="1" dirty="0">
                <a:solidFill>
                  <a:srgbClr val="FFC000"/>
                </a:solidFill>
              </a:rPr>
              <a:t>The Gold standard </a:t>
            </a:r>
          </a:p>
        </p:txBody>
      </p:sp>
      <p:sp>
        <p:nvSpPr>
          <p:cNvPr id="4" name="Content Placeholder 3"/>
          <p:cNvSpPr>
            <a:spLocks noGrp="1"/>
          </p:cNvSpPr>
          <p:nvPr>
            <p:ph sz="quarter" idx="13"/>
          </p:nvPr>
        </p:nvSpPr>
        <p:spPr>
          <a:xfrm>
            <a:off x="1291349" y="2172557"/>
            <a:ext cx="4608368" cy="2539749"/>
          </a:xfrm>
        </p:spPr>
        <p:txBody>
          <a:bodyPr wrap="square">
            <a:noAutofit/>
          </a:bodyPr>
          <a:lstStyle/>
          <a:p>
            <a:r>
              <a:rPr lang="en-US" cap="none" dirty="0">
                <a:latin typeface="Arial" charset="0"/>
                <a:ea typeface="Arial" charset="0"/>
                <a:cs typeface="Arial" charset="0"/>
              </a:rPr>
              <a:t>Believe it or not, the gold standard of collecting urine is by </a:t>
            </a:r>
            <a:r>
              <a:rPr lang="en-US" u="sng" cap="none" dirty="0">
                <a:latin typeface="Arial" charset="0"/>
                <a:ea typeface="Arial" charset="0"/>
                <a:cs typeface="Arial" charset="0"/>
              </a:rPr>
              <a:t>suprapubic aspiration</a:t>
            </a:r>
            <a:endParaRPr lang="en-US" cap="none" dirty="0">
              <a:latin typeface="Arial" charset="0"/>
              <a:ea typeface="Arial" charset="0"/>
              <a:cs typeface="Arial" charset="0"/>
            </a:endParaRPr>
          </a:p>
          <a:p>
            <a:pPr lvl="1"/>
            <a:r>
              <a:rPr lang="en-US" cap="none" dirty="0">
                <a:latin typeface="Arial" charset="0"/>
                <a:ea typeface="Arial" charset="0"/>
                <a:cs typeface="Arial" charset="0"/>
              </a:rPr>
              <a:t>A needle is passed through sterilized suprapubic skin directly into the bladder</a:t>
            </a:r>
          </a:p>
        </p:txBody>
      </p:sp>
      <p:sp>
        <p:nvSpPr>
          <p:cNvPr id="5" name="Text Placeholder 4"/>
          <p:cNvSpPr>
            <a:spLocks noGrp="1"/>
          </p:cNvSpPr>
          <p:nvPr>
            <p:ph type="body" sz="quarter" idx="3"/>
          </p:nvPr>
        </p:nvSpPr>
        <p:spPr>
          <a:xfrm>
            <a:off x="6705599" y="1725941"/>
            <a:ext cx="3161584" cy="406566"/>
          </a:xfrm>
        </p:spPr>
        <p:txBody>
          <a:bodyPr/>
          <a:lstStyle/>
          <a:p>
            <a:r>
              <a:rPr lang="en-US" b="1" i="1" dirty="0"/>
              <a:t>A GOOD SAMPLE</a:t>
            </a:r>
          </a:p>
        </p:txBody>
      </p:sp>
      <p:sp>
        <p:nvSpPr>
          <p:cNvPr id="6" name="Content Placeholder 5"/>
          <p:cNvSpPr>
            <a:spLocks noGrp="1"/>
          </p:cNvSpPr>
          <p:nvPr>
            <p:ph sz="quarter" idx="14"/>
          </p:nvPr>
        </p:nvSpPr>
        <p:spPr>
          <a:xfrm>
            <a:off x="6705599" y="2172557"/>
            <a:ext cx="4419601" cy="2852012"/>
          </a:xfrm>
        </p:spPr>
        <p:txBody>
          <a:bodyPr>
            <a:normAutofit lnSpcReduction="10000"/>
          </a:bodyPr>
          <a:lstStyle/>
          <a:p>
            <a:r>
              <a:rPr lang="en-US" cap="none" dirty="0">
                <a:latin typeface="Arial" charset="0"/>
                <a:ea typeface="Arial" charset="0"/>
                <a:cs typeface="Arial" charset="0"/>
              </a:rPr>
              <a:t>A clean-catch voided midstream sample!</a:t>
            </a:r>
          </a:p>
          <a:p>
            <a:pPr lvl="1"/>
            <a:r>
              <a:rPr lang="en-US" cap="none" dirty="0">
                <a:latin typeface="Arial" charset="0"/>
                <a:ea typeface="Arial" charset="0"/>
                <a:cs typeface="Arial" charset="0"/>
              </a:rPr>
              <a:t>Stored in a clean container, in a cool place, tested on immediately</a:t>
            </a:r>
          </a:p>
          <a:p>
            <a:pPr lvl="1"/>
            <a:r>
              <a:rPr lang="en-US" cap="none" dirty="0">
                <a:latin typeface="Arial" charset="0"/>
                <a:ea typeface="Arial" charset="0"/>
                <a:cs typeface="Arial" charset="0"/>
              </a:rPr>
              <a:t>The presence of </a:t>
            </a:r>
            <a:r>
              <a:rPr lang="en-US" i="1" cap="none" dirty="0">
                <a:solidFill>
                  <a:schemeClr val="accent1"/>
                </a:solidFill>
                <a:latin typeface="Arial" charset="0"/>
                <a:ea typeface="Arial" charset="0"/>
                <a:cs typeface="Arial" charset="0"/>
              </a:rPr>
              <a:t>squamous epithelial cells</a:t>
            </a:r>
            <a:r>
              <a:rPr lang="en-US" cap="none" dirty="0">
                <a:solidFill>
                  <a:schemeClr val="accent1"/>
                </a:solidFill>
                <a:latin typeface="Arial" charset="0"/>
                <a:ea typeface="Arial" charset="0"/>
                <a:cs typeface="Arial" charset="0"/>
              </a:rPr>
              <a:t> </a:t>
            </a:r>
            <a:r>
              <a:rPr lang="en-US" cap="none" dirty="0">
                <a:latin typeface="Arial" charset="0"/>
                <a:ea typeface="Arial" charset="0"/>
                <a:cs typeface="Arial" charset="0"/>
              </a:rPr>
              <a:t>represents </a:t>
            </a:r>
            <a:r>
              <a:rPr lang="en-US" i="1" cap="none" dirty="0">
                <a:solidFill>
                  <a:schemeClr val="accent1"/>
                </a:solidFill>
                <a:latin typeface="Arial" charset="0"/>
                <a:ea typeface="Arial" charset="0"/>
                <a:cs typeface="Arial" charset="0"/>
              </a:rPr>
              <a:t>contamination</a:t>
            </a:r>
            <a:r>
              <a:rPr lang="en-US" cap="none" dirty="0">
                <a:solidFill>
                  <a:schemeClr val="accent1"/>
                </a:solidFill>
                <a:latin typeface="Arial" charset="0"/>
                <a:ea typeface="Arial" charset="0"/>
                <a:cs typeface="Arial" charset="0"/>
              </a:rPr>
              <a:t> </a:t>
            </a:r>
            <a:r>
              <a:rPr lang="en-US" cap="none" dirty="0">
                <a:latin typeface="Arial" charset="0"/>
                <a:ea typeface="Arial" charset="0"/>
                <a:cs typeface="Arial" charset="0"/>
              </a:rPr>
              <a:t>from surrounding skin!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956" y="4578269"/>
            <a:ext cx="3724316" cy="1862158"/>
          </a:xfrm>
          <a:prstGeom prst="rect">
            <a:avLst/>
          </a:prstGeom>
        </p:spPr>
      </p:pic>
      <p:sp>
        <p:nvSpPr>
          <p:cNvPr id="7" name="TextBox 6"/>
          <p:cNvSpPr txBox="1"/>
          <p:nvPr/>
        </p:nvSpPr>
        <p:spPr>
          <a:xfrm>
            <a:off x="438624" y="4909183"/>
            <a:ext cx="1261887" cy="1200329"/>
          </a:xfrm>
          <a:prstGeom prst="rect">
            <a:avLst/>
          </a:prstGeom>
          <a:noFill/>
        </p:spPr>
        <p:txBody>
          <a:bodyPr wrap="square" rtlCol="0">
            <a:spAutoFit/>
          </a:bodyPr>
          <a:lstStyle/>
          <a:p>
            <a:pPr algn="ctr"/>
            <a:r>
              <a:rPr lang="en-US" i="1" dirty="0">
                <a:solidFill>
                  <a:schemeClr val="accent1"/>
                </a:solidFill>
              </a:rPr>
              <a:t>RARELY</a:t>
            </a:r>
            <a:r>
              <a:rPr lang="en-US" dirty="0">
                <a:solidFill>
                  <a:schemeClr val="accent1"/>
                </a:solidFill>
              </a:rPr>
              <a:t> ever done in clinical practice!</a:t>
            </a:r>
          </a:p>
        </p:txBody>
      </p:sp>
      <p:sp>
        <p:nvSpPr>
          <p:cNvPr id="10" name="TextBox 9">
            <a:hlinkClick r:id="rId4"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30242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3005" y="308709"/>
            <a:ext cx="11076498" cy="2269287"/>
          </a:xfrm>
        </p:spPr>
        <p:txBody>
          <a:bodyPr>
            <a:normAutofit/>
          </a:bodyPr>
          <a:lstStyle/>
          <a:p>
            <a:r>
              <a:rPr lang="en-US" sz="4800" b="1" dirty="0"/>
              <a:t>Screening tools: </a:t>
            </a:r>
            <a:br>
              <a:rPr lang="en-US" sz="4800" b="1" dirty="0"/>
            </a:br>
            <a:r>
              <a:rPr lang="en-US" b="1" dirty="0"/>
              <a:t>urine dipstick &amp; urine microscopy</a:t>
            </a:r>
          </a:p>
        </p:txBody>
      </p:sp>
      <p:pic>
        <p:nvPicPr>
          <p:cNvPr id="7" name="Picture 6"/>
          <p:cNvPicPr>
            <a:picLocks noChangeAspect="1"/>
          </p:cNvPicPr>
          <p:nvPr/>
        </p:nvPicPr>
        <p:blipFill>
          <a:blip r:embed="rId3"/>
          <a:stretch>
            <a:fillRect/>
          </a:stretch>
        </p:blipFill>
        <p:spPr>
          <a:xfrm>
            <a:off x="1899461" y="2297928"/>
            <a:ext cx="3238060" cy="2843204"/>
          </a:xfrm>
          <a:prstGeom prst="rect">
            <a:avLst/>
          </a:prstGeom>
        </p:spPr>
      </p:pic>
      <p:pic>
        <p:nvPicPr>
          <p:cNvPr id="8" name="Picture 7"/>
          <p:cNvPicPr>
            <a:picLocks noChangeAspect="1"/>
          </p:cNvPicPr>
          <p:nvPr/>
        </p:nvPicPr>
        <p:blipFill rotWithShape="1">
          <a:blip r:embed="rId4"/>
          <a:srcRect l="14667" t="4148" r="4889" b="23259"/>
          <a:stretch/>
        </p:blipFill>
        <p:spPr>
          <a:xfrm>
            <a:off x="7146697" y="2297928"/>
            <a:ext cx="3238060" cy="2843204"/>
          </a:xfrm>
          <a:prstGeom prst="rect">
            <a:avLst/>
          </a:prstGeom>
        </p:spPr>
      </p:pic>
      <p:sp>
        <p:nvSpPr>
          <p:cNvPr id="2" name="Rectangle 1"/>
          <p:cNvSpPr/>
          <p:nvPr/>
        </p:nvSpPr>
        <p:spPr>
          <a:xfrm>
            <a:off x="1332891" y="5246639"/>
            <a:ext cx="4371200" cy="1477328"/>
          </a:xfrm>
          <a:prstGeom prst="rect">
            <a:avLst/>
          </a:prstGeom>
        </p:spPr>
        <p:txBody>
          <a:bodyPr wrap="square">
            <a:spAutoFit/>
          </a:bodyPr>
          <a:lstStyle/>
          <a:p>
            <a:pPr algn="ctr"/>
            <a:r>
              <a:rPr lang="en-US" u="sng" dirty="0">
                <a:latin typeface="Arial" charset="0"/>
                <a:ea typeface="Arial" charset="0"/>
                <a:cs typeface="Arial" charset="0"/>
              </a:rPr>
              <a:t>Biochemical Testing: </a:t>
            </a:r>
          </a:p>
          <a:p>
            <a:pPr algn="ctr"/>
            <a:r>
              <a:rPr lang="en-US" dirty="0">
                <a:latin typeface="Arial" charset="0"/>
                <a:ea typeface="Arial" charset="0"/>
                <a:cs typeface="Arial" charset="0"/>
              </a:rPr>
              <a:t>A white plastic strip with dried reagent pads that react when dipped in urine </a:t>
            </a:r>
            <a:r>
              <a:rPr lang="en-US" dirty="0">
                <a:latin typeface="Arial" charset="0"/>
                <a:ea typeface="Arial" charset="0"/>
                <a:cs typeface="Arial" charset="0"/>
                <a:sym typeface="Wingdings"/>
              </a:rPr>
              <a:t> tests for glucose, pH, ketones, blood, etc. </a:t>
            </a:r>
            <a:endParaRPr lang="en-US" dirty="0">
              <a:latin typeface="Arial" charset="0"/>
              <a:ea typeface="Arial" charset="0"/>
              <a:cs typeface="Arial" charset="0"/>
            </a:endParaRPr>
          </a:p>
        </p:txBody>
      </p:sp>
      <p:sp>
        <p:nvSpPr>
          <p:cNvPr id="3" name="Rectangle 2"/>
          <p:cNvSpPr/>
          <p:nvPr/>
        </p:nvSpPr>
        <p:spPr>
          <a:xfrm>
            <a:off x="6736299" y="5246639"/>
            <a:ext cx="4058856" cy="1200329"/>
          </a:xfrm>
          <a:prstGeom prst="rect">
            <a:avLst/>
          </a:prstGeom>
        </p:spPr>
        <p:txBody>
          <a:bodyPr wrap="square">
            <a:spAutoFit/>
          </a:bodyPr>
          <a:lstStyle/>
          <a:p>
            <a:pPr algn="ctr"/>
            <a:r>
              <a:rPr lang="en-US" u="sng" dirty="0">
                <a:latin typeface="Arial" charset="0"/>
                <a:ea typeface="Arial" charset="0"/>
                <a:cs typeface="Arial" charset="0"/>
              </a:rPr>
              <a:t>Microscopic Examination: </a:t>
            </a:r>
          </a:p>
          <a:p>
            <a:pPr algn="ctr"/>
            <a:r>
              <a:rPr lang="en-US" dirty="0">
                <a:latin typeface="Arial" charset="0"/>
                <a:ea typeface="Arial" charset="0"/>
                <a:cs typeface="Arial" charset="0"/>
              </a:rPr>
              <a:t>Look at the urine under the microscope to find bacteria, yeast, WBCs, etc.</a:t>
            </a:r>
          </a:p>
        </p:txBody>
      </p:sp>
      <p:sp>
        <p:nvSpPr>
          <p:cNvPr id="10" name="TextBox 9">
            <a:hlinkClick r:id="rId5"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5922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1"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Urine dip results</a:t>
            </a:r>
          </a:p>
        </p:txBody>
      </p:sp>
      <p:pic>
        <p:nvPicPr>
          <p:cNvPr id="5" name="Picture 6" descr="Multistix_10_SG_color_chart.jpg"/>
          <p:cNvPicPr>
            <a:picLocks noChangeAspect="1"/>
          </p:cNvPicPr>
          <p:nvPr/>
        </p:nvPicPr>
        <p:blipFill>
          <a:blip r:embed="rId3" cstate="email">
            <a:extLst>
              <a:ext uri="{28A0092B-C50C-407E-A947-70E740481C1C}">
                <a14:useLocalDpi xmlns:a14="http://schemas.microsoft.com/office/drawing/2010/main" val="0"/>
              </a:ext>
            </a:extLst>
          </a:blip>
          <a:srcRect l="8514" t="26883" r="11012"/>
          <a:stretch>
            <a:fillRect/>
          </a:stretch>
        </p:blipFill>
        <p:spPr bwMode="auto">
          <a:xfrm>
            <a:off x="1019176" y="1807956"/>
            <a:ext cx="3230923" cy="468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4762500" y="2214694"/>
            <a:ext cx="7105650" cy="428135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spcBef>
                <a:spcPts val="0"/>
              </a:spcBef>
              <a:buClrTx/>
              <a:buFont typeface="Arial" panose="020B0604020202020204" pitchFamily="34" charset="0"/>
              <a:buNone/>
            </a:pPr>
            <a:r>
              <a:rPr lang="en-US" sz="2800" b="1" cap="none" dirty="0">
                <a:solidFill>
                  <a:schemeClr val="accent1">
                    <a:lumMod val="50000"/>
                  </a:schemeClr>
                </a:solidFill>
                <a:latin typeface="Arial" charset="0"/>
                <a:ea typeface="Arial" charset="0"/>
                <a:cs typeface="Arial" charset="0"/>
              </a:rPr>
              <a:t>Are There Nitrites?</a:t>
            </a:r>
          </a:p>
          <a:p>
            <a:pPr marL="0" indent="0">
              <a:lnSpc>
                <a:spcPct val="100000"/>
              </a:lnSpc>
              <a:spcBef>
                <a:spcPts val="0"/>
              </a:spcBef>
              <a:buClrTx/>
              <a:buFont typeface="Arial" panose="020B0604020202020204" pitchFamily="34" charset="0"/>
              <a:buNone/>
            </a:pPr>
            <a:endParaRPr lang="en-US" sz="200" b="1" cap="none" dirty="0">
              <a:solidFill>
                <a:schemeClr val="accent1">
                  <a:lumMod val="50000"/>
                </a:schemeClr>
              </a:solidFill>
              <a:latin typeface="Arial" charset="0"/>
              <a:ea typeface="Arial" charset="0"/>
              <a:cs typeface="Arial" charset="0"/>
            </a:endParaRPr>
          </a:p>
          <a:p>
            <a:pPr>
              <a:lnSpc>
                <a:spcPct val="100000"/>
              </a:lnSpc>
              <a:spcBef>
                <a:spcPts val="0"/>
              </a:spcBef>
              <a:buClrTx/>
              <a:buFont typeface="Arial" charset="0"/>
              <a:buChar char="•"/>
            </a:pPr>
            <a:r>
              <a:rPr lang="en-US" cap="none" dirty="0">
                <a:latin typeface="Arial" charset="0"/>
                <a:ea typeface="Arial" charset="0"/>
                <a:cs typeface="Arial" charset="0"/>
              </a:rPr>
              <a:t>Gram- and some Gram+ bacteria breakdown urinary </a:t>
            </a:r>
            <a:r>
              <a:rPr lang="en-US" b="1" cap="none" dirty="0">
                <a:latin typeface="Arial" charset="0"/>
                <a:ea typeface="Arial" charset="0"/>
                <a:cs typeface="Arial" charset="0"/>
              </a:rPr>
              <a:t>nitrates</a:t>
            </a:r>
            <a:r>
              <a:rPr lang="en-US" cap="none" dirty="0">
                <a:latin typeface="Arial" charset="0"/>
                <a:ea typeface="Arial" charset="0"/>
                <a:cs typeface="Arial" charset="0"/>
              </a:rPr>
              <a:t> to </a:t>
            </a:r>
            <a:r>
              <a:rPr lang="en-US" b="1" i="1" cap="none" dirty="0">
                <a:latin typeface="Arial" charset="0"/>
                <a:ea typeface="Arial" charset="0"/>
                <a:cs typeface="Arial" charset="0"/>
              </a:rPr>
              <a:t>nitrites</a:t>
            </a:r>
          </a:p>
          <a:p>
            <a:pPr>
              <a:lnSpc>
                <a:spcPct val="100000"/>
              </a:lnSpc>
              <a:spcBef>
                <a:spcPts val="0"/>
              </a:spcBef>
              <a:buClrTx/>
              <a:buFont typeface="Arial" charset="0"/>
              <a:buChar char="•"/>
            </a:pPr>
            <a:r>
              <a:rPr lang="en-US" cap="none" dirty="0">
                <a:latin typeface="Arial" charset="0"/>
                <a:ea typeface="Arial" charset="0"/>
                <a:cs typeface="Arial" charset="0"/>
              </a:rPr>
              <a:t>Positive test suggests presence of these bacteria</a:t>
            </a:r>
          </a:p>
          <a:p>
            <a:pPr>
              <a:lnSpc>
                <a:spcPct val="100000"/>
              </a:lnSpc>
              <a:spcBef>
                <a:spcPts val="0"/>
              </a:spcBef>
              <a:buClrTx/>
              <a:buFont typeface="Arial" charset="0"/>
              <a:buChar char="•"/>
            </a:pPr>
            <a:r>
              <a:rPr lang="en-US" i="1" cap="none" dirty="0">
                <a:latin typeface="Arial" charset="0"/>
                <a:ea typeface="Arial" charset="0"/>
                <a:cs typeface="Arial" charset="0"/>
              </a:rPr>
              <a:t>False Positives</a:t>
            </a:r>
            <a:r>
              <a:rPr lang="en-US" cap="none" dirty="0">
                <a:latin typeface="Arial" charset="0"/>
                <a:ea typeface="Arial" charset="0"/>
                <a:cs typeface="Arial" charset="0"/>
              </a:rPr>
              <a:t>: prolonged air exposure</a:t>
            </a:r>
          </a:p>
          <a:p>
            <a:pPr>
              <a:lnSpc>
                <a:spcPct val="100000"/>
              </a:lnSpc>
              <a:spcBef>
                <a:spcPts val="0"/>
              </a:spcBef>
              <a:buClrTx/>
              <a:buFont typeface="Arial" charset="0"/>
              <a:buChar char="•"/>
            </a:pPr>
            <a:r>
              <a:rPr lang="en-US" i="1" cap="none" dirty="0">
                <a:latin typeface="Arial" charset="0"/>
                <a:ea typeface="Arial" charset="0"/>
                <a:cs typeface="Arial" charset="0"/>
              </a:rPr>
              <a:t>False Negatives</a:t>
            </a:r>
            <a:r>
              <a:rPr lang="en-US" cap="none" dirty="0">
                <a:latin typeface="Arial" charset="0"/>
                <a:ea typeface="Arial" charset="0"/>
                <a:cs typeface="Arial" charset="0"/>
              </a:rPr>
              <a:t>: &lt;4 hours bladder incubation time, high specific gravity, pH &lt;6</a:t>
            </a:r>
          </a:p>
          <a:p>
            <a:pPr>
              <a:lnSpc>
                <a:spcPct val="100000"/>
              </a:lnSpc>
              <a:spcBef>
                <a:spcPts val="0"/>
              </a:spcBef>
              <a:buClrTx/>
              <a:buFont typeface="Arial" charset="0"/>
              <a:buChar char="•"/>
            </a:pPr>
            <a:r>
              <a:rPr lang="en-US" cap="none" dirty="0">
                <a:latin typeface="Arial" charset="0"/>
                <a:ea typeface="Arial" charset="0"/>
                <a:cs typeface="Arial" charset="0"/>
              </a:rPr>
              <a:t>Sensitivity: 45-60%</a:t>
            </a:r>
          </a:p>
          <a:p>
            <a:pPr>
              <a:lnSpc>
                <a:spcPct val="100000"/>
              </a:lnSpc>
              <a:spcBef>
                <a:spcPts val="0"/>
              </a:spcBef>
              <a:buClrTx/>
              <a:buFont typeface="Arial" charset="0"/>
              <a:buChar char="•"/>
            </a:pPr>
            <a:r>
              <a:rPr lang="en-US" cap="none" dirty="0">
                <a:latin typeface="Arial" charset="0"/>
                <a:ea typeface="Arial" charset="0"/>
                <a:cs typeface="Arial" charset="0"/>
              </a:rPr>
              <a:t>Specificity: 85-98%</a:t>
            </a:r>
          </a:p>
        </p:txBody>
      </p:sp>
      <p:sp>
        <p:nvSpPr>
          <p:cNvPr id="10" name="Donut 9"/>
          <p:cNvSpPr/>
          <p:nvPr/>
        </p:nvSpPr>
        <p:spPr>
          <a:xfrm>
            <a:off x="851783" y="2317305"/>
            <a:ext cx="3534239" cy="640080"/>
          </a:xfrm>
          <a:prstGeom prst="donut">
            <a:avLst>
              <a:gd name="adj" fmla="val 6054"/>
            </a:avLst>
          </a:prstGeom>
          <a:solidFill>
            <a:schemeClr val="accent6"/>
          </a:solidFill>
          <a:ln w="63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3407" y="271256"/>
            <a:ext cx="1794743" cy="1536700"/>
          </a:xfrm>
          <a:prstGeom prst="rect">
            <a:avLst/>
          </a:prstGeom>
        </p:spPr>
      </p:pic>
      <p:sp>
        <p:nvSpPr>
          <p:cNvPr id="13" name="TextBox 12"/>
          <p:cNvSpPr txBox="1"/>
          <p:nvPr/>
        </p:nvSpPr>
        <p:spPr>
          <a:xfrm>
            <a:off x="7897407" y="5044017"/>
            <a:ext cx="3073371" cy="830997"/>
          </a:xfrm>
          <a:prstGeom prst="rect">
            <a:avLst/>
          </a:prstGeom>
          <a:noFill/>
        </p:spPr>
        <p:txBody>
          <a:bodyPr wrap="square" rtlCol="0">
            <a:spAutoFit/>
          </a:bodyPr>
          <a:lstStyle/>
          <a:p>
            <a:pPr algn="ctr"/>
            <a:r>
              <a:rPr lang="en-US" sz="2400" b="1" i="1" dirty="0">
                <a:solidFill>
                  <a:schemeClr val="accent1"/>
                </a:solidFill>
              </a:rPr>
              <a:t>Poor sensitivity, but pretty specific for a UTI!</a:t>
            </a:r>
          </a:p>
        </p:txBody>
      </p:sp>
      <p:sp>
        <p:nvSpPr>
          <p:cNvPr id="9" name="TextBox 8">
            <a:hlinkClick r:id="rId5"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34605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 calcmode="lin" valueType="num">
                                      <p:cBhvr additive="base">
                                        <p:cTn id="3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 calcmode="lin" valueType="num">
                                      <p:cBhvr additive="base">
                                        <p:cTn id="37"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p:tgtEl>
                                          <p:spTgt spid="13"/>
                                        </p:tgtEl>
                                        <p:attrNameLst>
                                          <p:attrName>ppt_y</p:attrName>
                                        </p:attrNameLst>
                                      </p:cBhvr>
                                      <p:tavLst>
                                        <p:tav tm="0">
                                          <p:val>
                                            <p:strVal val="#ppt_y+#ppt_h*1.125000"/>
                                          </p:val>
                                        </p:tav>
                                        <p:tav tm="100000">
                                          <p:val>
                                            <p:strVal val="#ppt_y"/>
                                          </p:val>
                                        </p:tav>
                                      </p:tavLst>
                                    </p:anim>
                                    <p:animEffect transition="in" filter="wipe(up)">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Urine dip results</a:t>
            </a:r>
          </a:p>
        </p:txBody>
      </p:sp>
      <p:sp>
        <p:nvSpPr>
          <p:cNvPr id="6" name="Content Placeholder 2"/>
          <p:cNvSpPr>
            <a:spLocks noGrp="1"/>
          </p:cNvSpPr>
          <p:nvPr>
            <p:ph sz="quarter" idx="13"/>
          </p:nvPr>
        </p:nvSpPr>
        <p:spPr>
          <a:xfrm>
            <a:off x="4762500" y="2214694"/>
            <a:ext cx="7105650" cy="4281356"/>
          </a:xfrm>
        </p:spPr>
        <p:txBody>
          <a:bodyPr/>
          <a:lstStyle/>
          <a:p>
            <a:pPr marL="0" marR="0" lvl="0" indent="0" defTabSz="914400" eaLnBrk="1" fontAlgn="auto" latinLnBrk="0" hangingPunct="1">
              <a:lnSpc>
                <a:spcPct val="100000"/>
              </a:lnSpc>
              <a:spcBef>
                <a:spcPts val="0"/>
              </a:spcBef>
              <a:spcAft>
                <a:spcPts val="0"/>
              </a:spcAft>
              <a:buClrTx/>
              <a:buSzTx/>
              <a:buNone/>
              <a:tabLst/>
              <a:defRPr/>
            </a:pPr>
            <a:r>
              <a:rPr lang="en-US" sz="2800" b="1" cap="none" dirty="0">
                <a:solidFill>
                  <a:schemeClr val="accent1">
                    <a:lumMod val="50000"/>
                  </a:schemeClr>
                </a:solidFill>
                <a:latin typeface="Arial" charset="0"/>
                <a:ea typeface="Arial" charset="0"/>
                <a:cs typeface="Arial" charset="0"/>
              </a:rPr>
              <a:t>Is There Leukocyte Esterase?</a:t>
            </a:r>
          </a:p>
          <a:p>
            <a:pPr marL="0" marR="0" lvl="0" indent="0" defTabSz="914400" eaLnBrk="1" fontAlgn="auto" latinLnBrk="0" hangingPunct="1">
              <a:lnSpc>
                <a:spcPct val="100000"/>
              </a:lnSpc>
              <a:spcBef>
                <a:spcPts val="0"/>
              </a:spcBef>
              <a:spcAft>
                <a:spcPts val="0"/>
              </a:spcAft>
              <a:buClrTx/>
              <a:buSzTx/>
              <a:buNone/>
              <a:tabLst/>
              <a:defRPr/>
            </a:pPr>
            <a:endParaRPr lang="en-US" sz="200" b="1" cap="none" dirty="0">
              <a:solidFill>
                <a:schemeClr val="accent1"/>
              </a:solidFill>
              <a:latin typeface="Arial" charset="0"/>
              <a:ea typeface="Arial" charset="0"/>
              <a:cs typeface="Arial" charset="0"/>
            </a:endParaRPr>
          </a:p>
          <a:p>
            <a:pPr marR="0" lvl="0" defTabSz="914400" eaLnBrk="1" fontAlgn="auto" latinLnBrk="0" hangingPunct="1">
              <a:lnSpc>
                <a:spcPct val="100000"/>
              </a:lnSpc>
              <a:spcBef>
                <a:spcPts val="0"/>
              </a:spcBef>
              <a:spcAft>
                <a:spcPts val="0"/>
              </a:spcAft>
              <a:buClrTx/>
              <a:buSzTx/>
              <a:buFont typeface="Arial" charset="0"/>
              <a:buChar char="•"/>
              <a:tabLst/>
              <a:defRPr/>
            </a:pPr>
            <a:r>
              <a:rPr lang="en-US" cap="none" dirty="0">
                <a:latin typeface="Arial" charset="0"/>
                <a:ea typeface="Arial" charset="0"/>
                <a:cs typeface="Arial" charset="0"/>
              </a:rPr>
              <a:t>A marker of lysed neutrophils</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cap="none" dirty="0">
                <a:latin typeface="Arial" charset="0"/>
                <a:ea typeface="Arial" charset="0"/>
                <a:cs typeface="Arial" charset="0"/>
              </a:rPr>
              <a:t>Positive test suggests pyuria associated with a UTI</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cap="none" dirty="0">
                <a:latin typeface="Arial" charset="0"/>
                <a:ea typeface="Arial" charset="0"/>
                <a:cs typeface="Arial" charset="0"/>
              </a:rPr>
              <a:t>Isolated trace positive is of questionable significance</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i="1" cap="none" dirty="0">
                <a:latin typeface="Arial" charset="0"/>
                <a:ea typeface="Arial" charset="0"/>
                <a:cs typeface="Arial" charset="0"/>
              </a:rPr>
              <a:t>False Positives</a:t>
            </a:r>
            <a:r>
              <a:rPr lang="en-US" cap="none" dirty="0">
                <a:latin typeface="Arial" charset="0"/>
                <a:ea typeface="Arial" charset="0"/>
                <a:cs typeface="Arial" charset="0"/>
              </a:rPr>
              <a:t>: contamination with vaginal discharge</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i="1" cap="none" dirty="0">
                <a:latin typeface="Arial" charset="0"/>
                <a:ea typeface="Arial" charset="0"/>
                <a:cs typeface="Arial" charset="0"/>
              </a:rPr>
              <a:t>False Negatives</a:t>
            </a:r>
            <a:r>
              <a:rPr lang="en-US" cap="none" dirty="0">
                <a:latin typeface="Arial" charset="0"/>
                <a:ea typeface="Arial" charset="0"/>
                <a:cs typeface="Arial" charset="0"/>
              </a:rPr>
              <a:t>: high urine glucose </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cap="none" dirty="0">
                <a:latin typeface="Arial" charset="0"/>
                <a:ea typeface="Arial" charset="0"/>
                <a:cs typeface="Arial" charset="0"/>
              </a:rPr>
              <a:t>Sensitivity: 48-86%</a:t>
            </a:r>
          </a:p>
          <a:p>
            <a:pPr marR="0" lvl="0" defTabSz="914400" eaLnBrk="1" fontAlgn="auto" latinLnBrk="0" hangingPunct="1">
              <a:lnSpc>
                <a:spcPct val="100000"/>
              </a:lnSpc>
              <a:spcBef>
                <a:spcPts val="0"/>
              </a:spcBef>
              <a:spcAft>
                <a:spcPts val="0"/>
              </a:spcAft>
              <a:buClrTx/>
              <a:buSzTx/>
              <a:buFont typeface="Arial" charset="0"/>
              <a:buChar char="•"/>
              <a:tabLst/>
              <a:defRPr/>
            </a:pPr>
            <a:r>
              <a:rPr lang="en-US" cap="none" dirty="0">
                <a:latin typeface="Arial" charset="0"/>
                <a:ea typeface="Arial" charset="0"/>
                <a:cs typeface="Arial" charset="0"/>
              </a:rPr>
              <a:t>Specificity: 17-93%</a:t>
            </a:r>
          </a:p>
        </p:txBody>
      </p:sp>
      <p:pic>
        <p:nvPicPr>
          <p:cNvPr id="5" name="Picture 6" descr="Multistix_10_SG_color_chart.jpg"/>
          <p:cNvPicPr>
            <a:picLocks noChangeAspect="1"/>
          </p:cNvPicPr>
          <p:nvPr/>
        </p:nvPicPr>
        <p:blipFill>
          <a:blip r:embed="rId3" cstate="email">
            <a:extLst>
              <a:ext uri="{28A0092B-C50C-407E-A947-70E740481C1C}">
                <a14:useLocalDpi xmlns:a14="http://schemas.microsoft.com/office/drawing/2010/main" val="0"/>
              </a:ext>
            </a:extLst>
          </a:blip>
          <a:srcRect l="8514" t="26883" r="11012"/>
          <a:stretch>
            <a:fillRect/>
          </a:stretch>
        </p:blipFill>
        <p:spPr bwMode="auto">
          <a:xfrm>
            <a:off x="1019176" y="1807956"/>
            <a:ext cx="3230923" cy="468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nut 6"/>
          <p:cNvSpPr/>
          <p:nvPr/>
        </p:nvSpPr>
        <p:spPr>
          <a:xfrm>
            <a:off x="913775" y="1894654"/>
            <a:ext cx="3534239" cy="640080"/>
          </a:xfrm>
          <a:prstGeom prst="donut">
            <a:avLst>
              <a:gd name="adj" fmla="val 6054"/>
            </a:avLst>
          </a:prstGeom>
          <a:solidFill>
            <a:schemeClr val="accent6"/>
          </a:solidFill>
          <a:ln w="63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3" name="Rectangle 2"/>
          <p:cNvSpPr/>
          <p:nvPr/>
        </p:nvSpPr>
        <p:spPr>
          <a:xfrm>
            <a:off x="7937576" y="4680134"/>
            <a:ext cx="3430815" cy="1569660"/>
          </a:xfrm>
          <a:prstGeom prst="rect">
            <a:avLst/>
          </a:prstGeom>
        </p:spPr>
        <p:txBody>
          <a:bodyPr wrap="square">
            <a:spAutoFit/>
          </a:bodyPr>
          <a:lstStyle/>
          <a:p>
            <a:pPr algn="ctr"/>
            <a:r>
              <a:rPr lang="en-US" sz="2400" b="1" i="1" dirty="0">
                <a:solidFill>
                  <a:schemeClr val="accent1"/>
                </a:solidFill>
              </a:rPr>
              <a:t>Reasonably sensitive in primary care settings; variable specificity so don’t rely on it alone!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3407" y="274151"/>
            <a:ext cx="1794743" cy="1536700"/>
          </a:xfrm>
          <a:prstGeom prst="rect">
            <a:avLst/>
          </a:prstGeom>
        </p:spPr>
      </p:pic>
      <p:sp>
        <p:nvSpPr>
          <p:cNvPr id="9" name="TextBox 8">
            <a:hlinkClick r:id="rId5"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96075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6">
                                            <p:txEl>
                                              <p:pRg st="3" end="3"/>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additive="base">
                                        <p:cTn id="21"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28" dur="500"/>
                                        <p:tgtEl>
                                          <p:spTgt spid="6">
                                            <p:txEl>
                                              <p:pRg st="5" end="5"/>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 calcmode="lin" valueType="num">
                                      <p:cBhvr additive="base">
                                        <p:cTn id="3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anim calcmode="lin" valueType="num">
                                      <p:cBhvr additive="base">
                                        <p:cTn id="4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0"/>
            <a:ext cx="10364451" cy="1596177"/>
          </a:xfrm>
        </p:spPr>
        <p:txBody>
          <a:bodyPr/>
          <a:lstStyle/>
          <a:p>
            <a:r>
              <a:rPr lang="en-US" b="1" dirty="0"/>
              <a:t>Urine microscopy</a:t>
            </a:r>
          </a:p>
        </p:txBody>
      </p:sp>
      <p:sp>
        <p:nvSpPr>
          <p:cNvPr id="3" name="Content Placeholder 2"/>
          <p:cNvSpPr>
            <a:spLocks noGrp="1"/>
          </p:cNvSpPr>
          <p:nvPr>
            <p:ph sz="quarter" idx="13"/>
          </p:nvPr>
        </p:nvSpPr>
        <p:spPr>
          <a:xfrm>
            <a:off x="338576" y="1747181"/>
            <a:ext cx="6194323" cy="4909338"/>
          </a:xfrm>
        </p:spPr>
        <p:txBody>
          <a:bodyPr>
            <a:normAutofit/>
          </a:bodyPr>
          <a:lstStyle/>
          <a:p>
            <a:pPr marL="457200" indent="-457200">
              <a:lnSpc>
                <a:spcPct val="100000"/>
              </a:lnSpc>
              <a:spcBef>
                <a:spcPts val="0"/>
              </a:spcBef>
              <a:buClrTx/>
              <a:buFontTx/>
              <a:buAutoNum type="arabicPeriod"/>
            </a:pPr>
            <a:r>
              <a:rPr lang="en-US" b="1" cap="none" dirty="0">
                <a:latin typeface="Arial" charset="0"/>
                <a:ea typeface="Arial" charset="0"/>
                <a:cs typeface="Arial" charset="0"/>
              </a:rPr>
              <a:t>Are there epithelial cells?</a:t>
            </a:r>
          </a:p>
          <a:p>
            <a:pPr lvl="1">
              <a:lnSpc>
                <a:spcPct val="100000"/>
              </a:lnSpc>
              <a:spcBef>
                <a:spcPts val="0"/>
              </a:spcBef>
              <a:buClrTx/>
              <a:buFont typeface="Arial" charset="0"/>
              <a:buChar char="•"/>
            </a:pPr>
            <a:r>
              <a:rPr lang="en-US" cap="none" dirty="0">
                <a:latin typeface="Arial" charset="0"/>
                <a:ea typeface="Arial" charset="0"/>
                <a:cs typeface="Arial" charset="0"/>
              </a:rPr>
              <a:t>Normal = 0-2 cells </a:t>
            </a:r>
          </a:p>
          <a:p>
            <a:pPr lvl="1">
              <a:lnSpc>
                <a:spcPct val="100000"/>
              </a:lnSpc>
              <a:spcBef>
                <a:spcPts val="0"/>
              </a:spcBef>
              <a:buClrTx/>
              <a:buFont typeface="Arial" charset="0"/>
              <a:buChar char="•"/>
            </a:pPr>
            <a:r>
              <a:rPr lang="en-US" cap="none" dirty="0">
                <a:latin typeface="Arial" charset="0"/>
                <a:ea typeface="Arial" charset="0"/>
                <a:cs typeface="Arial" charset="0"/>
                <a:sym typeface="Wingdings"/>
              </a:rPr>
              <a:t>These cells usually indicate </a:t>
            </a:r>
            <a:r>
              <a:rPr lang="en-US" cap="none" dirty="0">
                <a:latin typeface="Arial" charset="0"/>
                <a:ea typeface="Arial" charset="0"/>
                <a:cs typeface="Arial" charset="0"/>
              </a:rPr>
              <a:t>contamination by surrounding skin; can indicate urine sample is of poor quality! </a:t>
            </a:r>
          </a:p>
          <a:p>
            <a:pPr lvl="1">
              <a:lnSpc>
                <a:spcPct val="100000"/>
              </a:lnSpc>
              <a:spcBef>
                <a:spcPts val="0"/>
              </a:spcBef>
              <a:buClrTx/>
              <a:buFont typeface="Arial" charset="0"/>
              <a:buChar char="•"/>
            </a:pPr>
            <a:endParaRPr lang="en-US" cap="none" dirty="0">
              <a:latin typeface="Arial" charset="0"/>
              <a:ea typeface="Arial" charset="0"/>
              <a:cs typeface="Arial" charset="0"/>
            </a:endParaRPr>
          </a:p>
          <a:p>
            <a:pPr lvl="1">
              <a:lnSpc>
                <a:spcPct val="100000"/>
              </a:lnSpc>
              <a:spcBef>
                <a:spcPts val="0"/>
              </a:spcBef>
              <a:buClrTx/>
              <a:buFont typeface="Arial" charset="0"/>
              <a:buChar char="•"/>
            </a:pPr>
            <a:endParaRPr lang="en-US" sz="500" cap="none" dirty="0">
              <a:latin typeface="Arial" charset="0"/>
              <a:ea typeface="Arial" charset="0"/>
              <a:cs typeface="Arial" charset="0"/>
            </a:endParaRPr>
          </a:p>
          <a:p>
            <a:pPr marL="457200" indent="-457200">
              <a:lnSpc>
                <a:spcPct val="100000"/>
              </a:lnSpc>
              <a:spcBef>
                <a:spcPts val="0"/>
              </a:spcBef>
              <a:buClrTx/>
              <a:buFontTx/>
              <a:buAutoNum type="arabicPeriod"/>
            </a:pPr>
            <a:r>
              <a:rPr lang="en-US" b="1" cap="none" dirty="0">
                <a:latin typeface="Arial" charset="0"/>
                <a:ea typeface="Arial" charset="0"/>
                <a:cs typeface="Arial" charset="0"/>
              </a:rPr>
              <a:t>Are there white blood cells? (Pyuria)</a:t>
            </a:r>
          </a:p>
          <a:p>
            <a:pPr lvl="1">
              <a:lnSpc>
                <a:spcPct val="100000"/>
              </a:lnSpc>
              <a:spcBef>
                <a:spcPts val="0"/>
              </a:spcBef>
              <a:buClrTx/>
              <a:buFont typeface="Arial" charset="0"/>
              <a:buChar char="•"/>
            </a:pPr>
            <a:r>
              <a:rPr lang="en-US" cap="none" dirty="0">
                <a:latin typeface="Arial" charset="0"/>
                <a:ea typeface="Arial" charset="0"/>
                <a:cs typeface="Arial" charset="0"/>
              </a:rPr>
              <a:t>Normal &lt; 5 cells/</a:t>
            </a:r>
            <a:r>
              <a:rPr lang="en-US" cap="none" dirty="0" err="1">
                <a:latin typeface="Arial" charset="0"/>
                <a:ea typeface="Arial" charset="0"/>
                <a:cs typeface="Arial" charset="0"/>
              </a:rPr>
              <a:t>microL</a:t>
            </a:r>
            <a:endParaRPr lang="en-US" cap="none" dirty="0">
              <a:latin typeface="Arial" charset="0"/>
              <a:ea typeface="Arial" charset="0"/>
              <a:cs typeface="Arial" charset="0"/>
            </a:endParaRPr>
          </a:p>
          <a:p>
            <a:pPr lvl="1">
              <a:lnSpc>
                <a:spcPct val="100000"/>
              </a:lnSpc>
              <a:spcBef>
                <a:spcPts val="0"/>
              </a:spcBef>
              <a:buClrTx/>
              <a:buFont typeface="Arial" charset="0"/>
              <a:buChar char="•"/>
            </a:pPr>
            <a:r>
              <a:rPr lang="en-US" cap="none" dirty="0">
                <a:latin typeface="Arial" charset="0"/>
                <a:ea typeface="Arial" charset="0"/>
                <a:cs typeface="Arial" charset="0"/>
              </a:rPr>
              <a:t>Increase in # WBCs and/or positive test for </a:t>
            </a:r>
            <a:r>
              <a:rPr lang="en-US" cap="none" dirty="0" err="1">
                <a:latin typeface="Arial" charset="0"/>
                <a:ea typeface="Arial" charset="0"/>
                <a:cs typeface="Arial" charset="0"/>
              </a:rPr>
              <a:t>leuk</a:t>
            </a:r>
            <a:r>
              <a:rPr lang="en-US" cap="none" dirty="0">
                <a:latin typeface="Arial" charset="0"/>
                <a:ea typeface="Arial" charset="0"/>
                <a:cs typeface="Arial" charset="0"/>
              </a:rPr>
              <a:t> esterase may indicate infection/inflammation in the GU tract</a:t>
            </a:r>
            <a:r>
              <a:rPr lang="en-US" dirty="0">
                <a:latin typeface="Arial" charset="0"/>
                <a:ea typeface="Arial" charset="0"/>
                <a:cs typeface="Arial" charset="0"/>
              </a:rPr>
              <a:t> </a:t>
            </a:r>
          </a:p>
          <a:p>
            <a:pPr lvl="1">
              <a:lnSpc>
                <a:spcPct val="100000"/>
              </a:lnSpc>
              <a:spcBef>
                <a:spcPts val="0"/>
              </a:spcBef>
              <a:buClrTx/>
              <a:buFont typeface="Arial" charset="0"/>
              <a:buChar char="•"/>
            </a:pPr>
            <a:endParaRPr lang="en-US" cap="none" dirty="0">
              <a:latin typeface="Arial" charset="0"/>
              <a:ea typeface="Arial" charset="0"/>
              <a:cs typeface="Arial" charset="0"/>
            </a:endParaRPr>
          </a:p>
          <a:p>
            <a:pPr lvl="1">
              <a:lnSpc>
                <a:spcPct val="100000"/>
              </a:lnSpc>
              <a:spcBef>
                <a:spcPts val="0"/>
              </a:spcBef>
              <a:buClrTx/>
              <a:buFont typeface="Arial" charset="0"/>
              <a:buChar char="•"/>
            </a:pPr>
            <a:endParaRPr lang="en-US" sz="500" cap="none" dirty="0">
              <a:latin typeface="Arial" charset="0"/>
              <a:ea typeface="Arial" charset="0"/>
              <a:cs typeface="Arial" charset="0"/>
            </a:endParaRPr>
          </a:p>
          <a:p>
            <a:pPr marL="457200" indent="-457200">
              <a:lnSpc>
                <a:spcPct val="100000"/>
              </a:lnSpc>
              <a:spcBef>
                <a:spcPts val="0"/>
              </a:spcBef>
              <a:buClrTx/>
              <a:buFontTx/>
              <a:buAutoNum type="arabicPeriod"/>
            </a:pPr>
            <a:r>
              <a:rPr lang="en-US" b="1" cap="none" dirty="0">
                <a:latin typeface="Arial" charset="0"/>
                <a:ea typeface="Arial" charset="0"/>
                <a:cs typeface="Arial" charset="0"/>
              </a:rPr>
              <a:t>Are there bacteria? (Bacteriuria)</a:t>
            </a:r>
          </a:p>
          <a:p>
            <a:pPr lvl="1">
              <a:lnSpc>
                <a:spcPct val="100000"/>
              </a:lnSpc>
              <a:spcBef>
                <a:spcPts val="0"/>
              </a:spcBef>
              <a:buClrTx/>
              <a:buFont typeface="Arial" charset="0"/>
              <a:buChar char="•"/>
            </a:pPr>
            <a:r>
              <a:rPr lang="en-US" cap="none" dirty="0">
                <a:latin typeface="Arial" charset="0"/>
                <a:ea typeface="Arial" charset="0"/>
                <a:cs typeface="Arial" charset="0"/>
              </a:rPr>
              <a:t>Bacteriuria in the absence of symptoms is usually not of significance</a:t>
            </a:r>
          </a:p>
        </p:txBody>
      </p:sp>
      <p:sp>
        <p:nvSpPr>
          <p:cNvPr id="18" name="TextBox 17"/>
          <p:cNvSpPr txBox="1"/>
          <p:nvPr/>
        </p:nvSpPr>
        <p:spPr>
          <a:xfrm>
            <a:off x="6862201" y="1609542"/>
            <a:ext cx="4838383" cy="400110"/>
          </a:xfrm>
          <a:prstGeom prst="rect">
            <a:avLst/>
          </a:prstGeom>
          <a:noFill/>
        </p:spPr>
        <p:txBody>
          <a:bodyPr wrap="square" rtlCol="0">
            <a:spAutoFit/>
          </a:bodyPr>
          <a:lstStyle/>
          <a:p>
            <a:pPr algn="ctr"/>
            <a:r>
              <a:rPr lang="en-US" sz="2000" b="1" dirty="0">
                <a:solidFill>
                  <a:schemeClr val="accent1"/>
                </a:solidFill>
              </a:rPr>
              <a:t>Microscopic Examination of Urine</a:t>
            </a:r>
          </a:p>
        </p:txBody>
      </p:sp>
      <p:sp>
        <p:nvSpPr>
          <p:cNvPr id="12" name="Rectangle 11"/>
          <p:cNvSpPr/>
          <p:nvPr/>
        </p:nvSpPr>
        <p:spPr>
          <a:xfrm>
            <a:off x="5619420" y="6534502"/>
            <a:ext cx="6455350" cy="261610"/>
          </a:xfrm>
          <a:prstGeom prst="rect">
            <a:avLst/>
          </a:prstGeom>
        </p:spPr>
        <p:txBody>
          <a:bodyPr wrap="square">
            <a:spAutoFit/>
          </a:bodyPr>
          <a:lstStyle/>
          <a:p>
            <a:r>
              <a:rPr lang="en-US" sz="1100" dirty="0"/>
              <a:t>http://</a:t>
            </a:r>
            <a:r>
              <a:rPr lang="en-US" sz="1100" dirty="0" err="1"/>
              <a:t>www.medical-labs.net</a:t>
            </a:r>
            <a:r>
              <a:rPr lang="en-US" sz="1100" dirty="0"/>
              <a:t>/bacteria-transitional-epithelial-cells-and-white-blood-cells-in-urine-sediment-405/</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163" t="1333" r="1962" b="2373"/>
          <a:stretch/>
        </p:blipFill>
        <p:spPr>
          <a:xfrm>
            <a:off x="6532899" y="2246487"/>
            <a:ext cx="5496989" cy="3910726"/>
          </a:xfrm>
          <a:prstGeom prst="rect">
            <a:avLst/>
          </a:prstGeom>
        </p:spPr>
      </p:pic>
      <p:sp>
        <p:nvSpPr>
          <p:cNvPr id="9" name="TextBox 8">
            <a:hlinkClick r:id="rId4"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89662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464323"/>
            <a:ext cx="10364451" cy="1596177"/>
          </a:xfrm>
        </p:spPr>
        <p:txBody>
          <a:bodyPr/>
          <a:lstStyle/>
          <a:p>
            <a:r>
              <a:rPr lang="en-US" b="1" dirty="0">
                <a:ea typeface="Al Tarikh" charset="-78"/>
                <a:cs typeface="Al Tarikh" charset="-78"/>
              </a:rPr>
              <a:t>Welcome to the module on</a:t>
            </a:r>
          </a:p>
        </p:txBody>
      </p:sp>
      <p:sp>
        <p:nvSpPr>
          <p:cNvPr id="3" name="Content Placeholder 2"/>
          <p:cNvSpPr>
            <a:spLocks noGrp="1"/>
          </p:cNvSpPr>
          <p:nvPr>
            <p:ph sz="quarter" idx="13"/>
          </p:nvPr>
        </p:nvSpPr>
        <p:spPr>
          <a:xfrm>
            <a:off x="1090298" y="3805236"/>
            <a:ext cx="10363826" cy="754426"/>
          </a:xfrm>
        </p:spPr>
        <p:txBody>
          <a:bodyPr/>
          <a:lstStyle/>
          <a:p>
            <a:pPr marL="0" indent="0" algn="ctr">
              <a:buNone/>
            </a:pPr>
            <a:r>
              <a:rPr lang="en-US" sz="3200" b="1" i="1" dirty="0"/>
              <a:t>Please take this brief pre-module quiz</a:t>
            </a:r>
          </a:p>
          <a:p>
            <a:endParaRPr lang="en-US" b="1" i="1" dirty="0"/>
          </a:p>
        </p:txBody>
      </p:sp>
      <p:sp>
        <p:nvSpPr>
          <p:cNvPr id="4" name="TextBox 3"/>
          <p:cNvSpPr txBox="1"/>
          <p:nvPr/>
        </p:nvSpPr>
        <p:spPr>
          <a:xfrm>
            <a:off x="2010080" y="4662049"/>
            <a:ext cx="8171838" cy="1569660"/>
          </a:xfrm>
          <a:prstGeom prst="rect">
            <a:avLst/>
          </a:prstGeom>
          <a:noFill/>
        </p:spPr>
        <p:txBody>
          <a:bodyPr wrap="square" rtlCol="0">
            <a:spAutoFit/>
          </a:bodyPr>
          <a:lstStyle/>
          <a:p>
            <a:pPr algn="ctr"/>
            <a:r>
              <a:rPr lang="en-US" sz="3200" dirty="0">
                <a:solidFill>
                  <a:srgbClr val="FF0000"/>
                </a:solidFill>
                <a:hlinkClick r:id="rId3"/>
              </a:rPr>
              <a:t>https://goo.gl/forms/sCaTGHdGAId9nGa6</a:t>
            </a:r>
            <a:r>
              <a:rPr lang="en-US" sz="3200" dirty="0">
                <a:solidFill>
                  <a:srgbClr val="00B0F0"/>
                </a:solidFill>
                <a:hlinkClick r:id="rId3"/>
              </a:rPr>
              <a:t>3</a:t>
            </a:r>
            <a:endParaRPr lang="en-US" sz="3200" dirty="0">
              <a:solidFill>
                <a:srgbClr val="00B0F0"/>
              </a:solidFill>
            </a:endParaRPr>
          </a:p>
          <a:p>
            <a:pPr algn="ctr"/>
            <a:endParaRPr lang="en-US" sz="3200" dirty="0">
              <a:solidFill>
                <a:srgbClr val="FF0000"/>
              </a:solidFill>
            </a:endParaRPr>
          </a:p>
          <a:p>
            <a:pPr algn="ctr"/>
            <a:endParaRPr lang="en-US" sz="3200" dirty="0">
              <a:solidFill>
                <a:srgbClr val="FF0000"/>
              </a:solidFill>
            </a:endParaRPr>
          </a:p>
        </p:txBody>
      </p:sp>
      <p:sp>
        <p:nvSpPr>
          <p:cNvPr id="5" name="Right Arrow 4"/>
          <p:cNvSpPr/>
          <p:nvPr/>
        </p:nvSpPr>
        <p:spPr>
          <a:xfrm rot="16200000">
            <a:off x="4765734" y="5474940"/>
            <a:ext cx="811850" cy="701687"/>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7" name="Right Arrow 6"/>
          <p:cNvSpPr/>
          <p:nvPr/>
        </p:nvSpPr>
        <p:spPr>
          <a:xfrm rot="16200000">
            <a:off x="6789876" y="5477786"/>
            <a:ext cx="811852" cy="695996"/>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8" name="Right Arrow 7"/>
          <p:cNvSpPr/>
          <p:nvPr/>
        </p:nvSpPr>
        <p:spPr>
          <a:xfrm rot="11409900">
            <a:off x="10102404" y="4886114"/>
            <a:ext cx="960004" cy="800772"/>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9" name="Right Arrow 8"/>
          <p:cNvSpPr/>
          <p:nvPr/>
        </p:nvSpPr>
        <p:spPr>
          <a:xfrm rot="20792289">
            <a:off x="1170320" y="5019471"/>
            <a:ext cx="960004" cy="800772"/>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162" y="1829282"/>
            <a:ext cx="4581675" cy="1660332"/>
          </a:xfrm>
          <a:prstGeom prst="rect">
            <a:avLst/>
          </a:prstGeom>
        </p:spPr>
      </p:pic>
    </p:spTree>
    <p:extLst>
      <p:ext uri="{BB962C8B-B14F-4D97-AF65-F5344CB8AC3E}">
        <p14:creationId xmlns:p14="http://schemas.microsoft.com/office/powerpoint/2010/main" val="59982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0"/>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Sterile PYURIA</a:t>
            </a:r>
          </a:p>
        </p:txBody>
      </p:sp>
      <p:sp>
        <p:nvSpPr>
          <p:cNvPr id="3" name="Content Placeholder 2"/>
          <p:cNvSpPr>
            <a:spLocks noGrp="1"/>
          </p:cNvSpPr>
          <p:nvPr>
            <p:ph sz="quarter" idx="13"/>
          </p:nvPr>
        </p:nvSpPr>
        <p:spPr>
          <a:xfrm>
            <a:off x="913775" y="2214694"/>
            <a:ext cx="8581917" cy="4408528"/>
          </a:xfrm>
        </p:spPr>
        <p:txBody>
          <a:bodyPr>
            <a:normAutofit/>
          </a:bodyPr>
          <a:lstStyle/>
          <a:p>
            <a:r>
              <a:rPr lang="en-US" b="1" cap="none" dirty="0">
                <a:latin typeface="Arial" charset="0"/>
                <a:ea typeface="Arial" charset="0"/>
                <a:cs typeface="Arial" charset="0"/>
                <a:sym typeface="Wingdings"/>
              </a:rPr>
              <a:t>Definition</a:t>
            </a:r>
            <a:r>
              <a:rPr lang="en-US" cap="none" dirty="0">
                <a:latin typeface="Arial" charset="0"/>
                <a:ea typeface="Arial" charset="0"/>
                <a:cs typeface="Arial" charset="0"/>
                <a:sym typeface="Wingdings"/>
              </a:rPr>
              <a:t>: Pyuria that occurs </a:t>
            </a:r>
            <a:r>
              <a:rPr lang="en-US" cap="none" dirty="0" smtClean="0">
                <a:latin typeface="Arial" charset="0"/>
                <a:ea typeface="Arial" charset="0"/>
                <a:cs typeface="Arial" charset="0"/>
                <a:sym typeface="Wingdings"/>
              </a:rPr>
              <a:t>with a negative urine culture</a:t>
            </a:r>
            <a:endParaRPr lang="en-US" cap="none" dirty="0">
              <a:latin typeface="Arial" charset="0"/>
              <a:ea typeface="Arial" charset="0"/>
              <a:cs typeface="Arial" charset="0"/>
              <a:sym typeface="Wingdings"/>
            </a:endParaRPr>
          </a:p>
          <a:p>
            <a:r>
              <a:rPr lang="en-US" b="1" cap="none" dirty="0">
                <a:latin typeface="Arial" charset="0"/>
                <a:ea typeface="Arial" charset="0"/>
                <a:cs typeface="Arial" charset="0"/>
                <a:sym typeface="Wingdings"/>
              </a:rPr>
              <a:t>Causes</a:t>
            </a:r>
            <a:r>
              <a:rPr lang="en-US" cap="none" dirty="0">
                <a:latin typeface="Arial" charset="0"/>
                <a:ea typeface="Arial" charset="0"/>
                <a:cs typeface="Arial" charset="0"/>
                <a:sym typeface="Wingdings"/>
              </a:rPr>
              <a:t> of sterile pyuria include:</a:t>
            </a:r>
          </a:p>
          <a:p>
            <a:pPr lvl="1"/>
            <a:r>
              <a:rPr lang="en-US" cap="none" dirty="0">
                <a:latin typeface="Arial" charset="0"/>
                <a:ea typeface="Arial" charset="0"/>
                <a:cs typeface="Arial" charset="0"/>
                <a:sym typeface="Wingdings"/>
              </a:rPr>
              <a:t>Nephrolithiasis (kidney stone)</a:t>
            </a:r>
          </a:p>
          <a:p>
            <a:pPr lvl="1"/>
            <a:r>
              <a:rPr lang="en-US" cap="none" dirty="0">
                <a:latin typeface="Arial" charset="0"/>
                <a:ea typeface="Arial" charset="0"/>
                <a:cs typeface="Arial" charset="0"/>
                <a:sym typeface="Wingdings"/>
              </a:rPr>
              <a:t>Contamination of the urine sample with vaginal secretions</a:t>
            </a:r>
          </a:p>
          <a:p>
            <a:pPr lvl="1"/>
            <a:r>
              <a:rPr lang="en-US" cap="none" dirty="0">
                <a:latin typeface="Arial" charset="0"/>
                <a:ea typeface="Arial" charset="0"/>
                <a:cs typeface="Arial" charset="0"/>
                <a:sym typeface="Wingdings"/>
              </a:rPr>
              <a:t>Intra-abdominal inflammatory process adjacent to the bladder (i.e. appendicitis, diverticulitis)</a:t>
            </a:r>
          </a:p>
          <a:p>
            <a:pPr lvl="1"/>
            <a:r>
              <a:rPr lang="en-US" cap="none" dirty="0">
                <a:latin typeface="Arial" charset="0"/>
                <a:ea typeface="Arial" charset="0"/>
                <a:cs typeface="Arial" charset="0"/>
                <a:sym typeface="Wingdings"/>
              </a:rPr>
              <a:t>Sexually transmitted infections (i.e. chlamydia, gonorrhea)</a:t>
            </a:r>
          </a:p>
          <a:p>
            <a:pPr lvl="1"/>
            <a:r>
              <a:rPr lang="en-US" cap="none" dirty="0">
                <a:latin typeface="Arial" charset="0"/>
                <a:ea typeface="Arial" charset="0"/>
                <a:cs typeface="Arial" charset="0"/>
                <a:sym typeface="Wingdings"/>
              </a:rPr>
              <a:t>Prostatitis </a:t>
            </a:r>
          </a:p>
          <a:p>
            <a:pPr lvl="1"/>
            <a:r>
              <a:rPr lang="en-US" cap="none" dirty="0">
                <a:latin typeface="Arial" charset="0"/>
                <a:ea typeface="Arial" charset="0"/>
                <a:cs typeface="Arial" charset="0"/>
                <a:sym typeface="Wingdings"/>
              </a:rPr>
              <a:t>Malignancy of kidney, bladder, ureter, etc. </a:t>
            </a:r>
          </a:p>
          <a:p>
            <a:pPr lvl="1"/>
            <a:r>
              <a:rPr lang="en-US" i="1" cap="none" dirty="0">
                <a:latin typeface="Arial" charset="0"/>
                <a:ea typeface="Arial" charset="0"/>
                <a:cs typeface="Arial" charset="0"/>
                <a:sym typeface="Wingdings"/>
              </a:rPr>
              <a:t>Globally</a:t>
            </a:r>
            <a:r>
              <a:rPr lang="en-US" cap="none" dirty="0">
                <a:latin typeface="Arial" charset="0"/>
                <a:ea typeface="Arial" charset="0"/>
                <a:cs typeface="Arial" charset="0"/>
                <a:sym typeface="Wingdings"/>
              </a:rPr>
              <a:t>, tuberculosis is a large cause </a:t>
            </a:r>
          </a:p>
        </p:txBody>
      </p:sp>
      <p:pic>
        <p:nvPicPr>
          <p:cNvPr id="7" name="Picture 4" descr="Image result for sterile pyu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7388" y="4477050"/>
            <a:ext cx="2276366" cy="21461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hlinkClick r:id="rId4"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pic>
        <p:nvPicPr>
          <p:cNvPr id="4" name="Picture 3"/>
          <p:cNvPicPr>
            <a:picLocks noChangeAspect="1"/>
          </p:cNvPicPr>
          <p:nvPr/>
        </p:nvPicPr>
        <p:blipFill rotWithShape="1">
          <a:blip r:embed="rId5"/>
          <a:srcRect l="27234"/>
          <a:stretch/>
        </p:blipFill>
        <p:spPr>
          <a:xfrm>
            <a:off x="9587389" y="1839062"/>
            <a:ext cx="2276366" cy="2146465"/>
          </a:xfrm>
          <a:prstGeom prst="rect">
            <a:avLst/>
          </a:prstGeom>
        </p:spPr>
      </p:pic>
    </p:spTree>
    <p:extLst>
      <p:ext uri="{BB962C8B-B14F-4D97-AF65-F5344CB8AC3E}">
        <p14:creationId xmlns:p14="http://schemas.microsoft.com/office/powerpoint/2010/main" val="4074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Dip stick:</a:t>
            </a:r>
            <a:br>
              <a:rPr lang="en-US" b="1" dirty="0"/>
            </a:br>
            <a:r>
              <a:rPr lang="en-US" b="1" dirty="0"/>
              <a:t>how useful IS THIS TOOL?</a:t>
            </a:r>
          </a:p>
        </p:txBody>
      </p:sp>
      <p:sp>
        <p:nvSpPr>
          <p:cNvPr id="3" name="Content Placeholder 2"/>
          <p:cNvSpPr>
            <a:spLocks noGrp="1"/>
          </p:cNvSpPr>
          <p:nvPr>
            <p:ph sz="quarter" idx="13"/>
          </p:nvPr>
        </p:nvSpPr>
        <p:spPr>
          <a:xfrm>
            <a:off x="913775" y="2214694"/>
            <a:ext cx="10363826" cy="4311612"/>
          </a:xfrm>
        </p:spPr>
        <p:txBody>
          <a:bodyPr>
            <a:normAutofit/>
          </a:bodyPr>
          <a:lstStyle/>
          <a:p>
            <a:r>
              <a:rPr lang="en-US" b="1" u="sng" cap="none" dirty="0">
                <a:latin typeface="Arial" charset="0"/>
                <a:ea typeface="Arial" charset="0"/>
                <a:cs typeface="Arial" charset="0"/>
              </a:rPr>
              <a:t>REMEMBER</a:t>
            </a:r>
            <a:r>
              <a:rPr lang="en-US" cap="none" dirty="0">
                <a:latin typeface="Arial" charset="0"/>
                <a:ea typeface="Arial" charset="0"/>
                <a:cs typeface="Arial" charset="0"/>
              </a:rPr>
              <a:t>, when a patient presents with typical symptoms of a UTI,</a:t>
            </a:r>
            <a:r>
              <a:rPr lang="en-US" cap="none" dirty="0">
                <a:latin typeface="Arial" charset="0"/>
                <a:ea typeface="Arial" charset="0"/>
                <a:cs typeface="Arial" charset="0"/>
                <a:sym typeface="Wingdings"/>
              </a:rPr>
              <a:t> an office dipstick only gives supplemental information</a:t>
            </a:r>
            <a:endParaRPr lang="en-US" cap="none" dirty="0">
              <a:latin typeface="Arial" charset="0"/>
              <a:ea typeface="Arial" charset="0"/>
              <a:cs typeface="Arial" charset="0"/>
            </a:endParaRPr>
          </a:p>
          <a:p>
            <a:pPr lvl="1"/>
            <a:r>
              <a:rPr lang="en-US" cap="none" dirty="0">
                <a:latin typeface="Arial" charset="0"/>
                <a:ea typeface="Arial" charset="0"/>
                <a:cs typeface="Arial" charset="0"/>
              </a:rPr>
              <a:t>A negative dipstick for </a:t>
            </a:r>
            <a:r>
              <a:rPr lang="en-US" cap="none" dirty="0" err="1">
                <a:latin typeface="Arial" charset="0"/>
                <a:ea typeface="Arial" charset="0"/>
                <a:cs typeface="Arial" charset="0"/>
              </a:rPr>
              <a:t>leuk</a:t>
            </a:r>
            <a:r>
              <a:rPr lang="en-US" cap="none" dirty="0">
                <a:latin typeface="Arial" charset="0"/>
                <a:ea typeface="Arial" charset="0"/>
                <a:cs typeface="Arial" charset="0"/>
              </a:rPr>
              <a:t> esterase or nitrites DOES NOT rule out infection</a:t>
            </a:r>
          </a:p>
          <a:p>
            <a:pPr lvl="1"/>
            <a:r>
              <a:rPr lang="en-US" cap="none" dirty="0">
                <a:latin typeface="Arial" charset="0"/>
                <a:ea typeface="Arial" charset="0"/>
                <a:cs typeface="Arial" charset="0"/>
              </a:rPr>
              <a:t>For a healthy young woman with TYPICAL symptoms of cystitis </a:t>
            </a:r>
            <a:r>
              <a:rPr lang="en-US" cap="none" dirty="0">
                <a:latin typeface="Arial" charset="0"/>
                <a:ea typeface="Arial" charset="0"/>
                <a:cs typeface="Arial" charset="0"/>
                <a:sym typeface="Wingdings"/>
              </a:rPr>
              <a:t> just treat empirically!</a:t>
            </a:r>
          </a:p>
          <a:p>
            <a:r>
              <a:rPr lang="en-US" b="1" u="sng" cap="none" dirty="0">
                <a:latin typeface="Arial" charset="0"/>
                <a:ea typeface="Arial" charset="0"/>
                <a:cs typeface="Arial" charset="0"/>
              </a:rPr>
              <a:t>REMEMBER</a:t>
            </a:r>
            <a:r>
              <a:rPr lang="en-US" b="1" cap="none" dirty="0">
                <a:latin typeface="Arial" charset="0"/>
                <a:ea typeface="Arial" charset="0"/>
                <a:cs typeface="Arial" charset="0"/>
              </a:rPr>
              <a:t>, </a:t>
            </a:r>
            <a:r>
              <a:rPr lang="en-US" cap="none" dirty="0">
                <a:latin typeface="Arial" charset="0"/>
                <a:ea typeface="Arial" charset="0"/>
                <a:cs typeface="Arial" charset="0"/>
              </a:rPr>
              <a:t>pyuria </a:t>
            </a:r>
            <a:r>
              <a:rPr lang="en-US" i="1" cap="none" dirty="0">
                <a:latin typeface="Arial" charset="0"/>
                <a:ea typeface="Arial" charset="0"/>
                <a:cs typeface="Arial" charset="0"/>
              </a:rPr>
              <a:t>without symptoms </a:t>
            </a:r>
            <a:r>
              <a:rPr lang="en-US" cap="none" dirty="0">
                <a:latin typeface="Arial" charset="0"/>
                <a:ea typeface="Arial" charset="0"/>
                <a:cs typeface="Arial" charset="0"/>
              </a:rPr>
              <a:t>is usually not a UTI</a:t>
            </a:r>
          </a:p>
          <a:p>
            <a:r>
              <a:rPr lang="en-US" b="1" u="sng" cap="none" dirty="0">
                <a:latin typeface="Arial" charset="0"/>
                <a:ea typeface="Arial" charset="0"/>
                <a:cs typeface="Arial" charset="0"/>
              </a:rPr>
              <a:t>REMEMBER</a:t>
            </a:r>
            <a:r>
              <a:rPr lang="en-US" b="1" cap="none" dirty="0">
                <a:latin typeface="Arial" charset="0"/>
                <a:ea typeface="Arial" charset="0"/>
                <a:cs typeface="Arial" charset="0"/>
              </a:rPr>
              <a:t>, </a:t>
            </a:r>
            <a:r>
              <a:rPr lang="en-US" cap="none" dirty="0">
                <a:latin typeface="Arial" charset="0"/>
                <a:ea typeface="Arial" charset="0"/>
                <a:cs typeface="Arial" charset="0"/>
              </a:rPr>
              <a:t>bacteriuria </a:t>
            </a:r>
            <a:r>
              <a:rPr lang="en-US" i="1" cap="none" dirty="0">
                <a:latin typeface="Arial" charset="0"/>
                <a:ea typeface="Arial" charset="0"/>
                <a:cs typeface="Arial" charset="0"/>
              </a:rPr>
              <a:t>without</a:t>
            </a:r>
            <a:r>
              <a:rPr lang="en-US" cap="none" dirty="0">
                <a:latin typeface="Arial" charset="0"/>
                <a:ea typeface="Arial" charset="0"/>
                <a:cs typeface="Arial" charset="0"/>
              </a:rPr>
              <a:t> symptoms is usually not a UTI</a:t>
            </a:r>
            <a:endParaRPr lang="en-US" dirty="0">
              <a:latin typeface="Arial" charset="0"/>
              <a:ea typeface="Arial" charset="0"/>
              <a:cs typeface="Arial" charset="0"/>
            </a:endParaRPr>
          </a:p>
          <a:p>
            <a:r>
              <a:rPr lang="en-US" b="1" u="sng" cap="none" dirty="0">
                <a:latin typeface="Arial" charset="0"/>
                <a:ea typeface="Arial" charset="0"/>
                <a:cs typeface="Arial" charset="0"/>
              </a:rPr>
              <a:t>REMEMBER</a:t>
            </a:r>
            <a:r>
              <a:rPr lang="en-US" cap="none" dirty="0">
                <a:latin typeface="Arial" charset="0"/>
                <a:ea typeface="Arial" charset="0"/>
                <a:cs typeface="Arial" charset="0"/>
              </a:rPr>
              <a:t>, in a typical patient, do not treat pyuria and bacteriuria without symptoms!</a:t>
            </a:r>
          </a:p>
          <a:p>
            <a:pPr lvl="1"/>
            <a:r>
              <a:rPr lang="en-US" cap="none" dirty="0">
                <a:latin typeface="Arial" charset="0"/>
                <a:ea typeface="Arial" charset="0"/>
                <a:cs typeface="Arial" charset="0"/>
              </a:rPr>
              <a:t>However, consider treating in higher risk populations; i.e. p</a:t>
            </a:r>
            <a:r>
              <a:rPr lang="is-IS" cap="none" dirty="0">
                <a:latin typeface="Arial" charset="0"/>
                <a:ea typeface="Arial" charset="0"/>
                <a:cs typeface="Arial" charset="0"/>
              </a:rPr>
              <a:t>regnant women, immunocompromised patients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2589" y="5360894"/>
            <a:ext cx="1999411" cy="1497106"/>
          </a:xfrm>
          <a:prstGeom prst="rect">
            <a:avLst/>
          </a:prstGeom>
        </p:spPr>
      </p:pic>
      <p:pic>
        <p:nvPicPr>
          <p:cNvPr id="7" name="Picture 2" descr="Image result for urine dipsti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7085" y="225560"/>
            <a:ext cx="2159876" cy="17407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hlinkClick r:id="rId5"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64856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URINE CULTURE</a:t>
            </a:r>
          </a:p>
        </p:txBody>
      </p:sp>
      <p:sp>
        <p:nvSpPr>
          <p:cNvPr id="3" name="Content Placeholder 2"/>
          <p:cNvSpPr>
            <a:spLocks noGrp="1"/>
          </p:cNvSpPr>
          <p:nvPr>
            <p:ph sz="quarter" idx="13"/>
          </p:nvPr>
        </p:nvSpPr>
        <p:spPr>
          <a:xfrm>
            <a:off x="374493" y="2039595"/>
            <a:ext cx="7191719" cy="4149956"/>
          </a:xfrm>
        </p:spPr>
        <p:txBody>
          <a:bodyPr>
            <a:normAutofit lnSpcReduction="10000"/>
          </a:bodyPr>
          <a:lstStyle/>
          <a:p>
            <a:r>
              <a:rPr lang="en-US" cap="none" dirty="0">
                <a:latin typeface="Arial" charset="0"/>
                <a:ea typeface="Arial" charset="0"/>
                <a:cs typeface="Arial" charset="0"/>
              </a:rPr>
              <a:t>A positive urine culture = bacterial growth in urine that is reflective of bladder infection</a:t>
            </a:r>
          </a:p>
          <a:p>
            <a:r>
              <a:rPr lang="en-US" cap="none" dirty="0">
                <a:latin typeface="Arial" charset="0"/>
                <a:ea typeface="Arial" charset="0"/>
                <a:cs typeface="Arial" charset="0"/>
              </a:rPr>
              <a:t>Indications to obtain a culture:</a:t>
            </a:r>
          </a:p>
          <a:p>
            <a:pPr lvl="1"/>
            <a:r>
              <a:rPr lang="en-US" cap="none" dirty="0">
                <a:latin typeface="Arial" charset="0"/>
                <a:ea typeface="Arial" charset="0"/>
                <a:cs typeface="Arial" charset="0"/>
              </a:rPr>
              <a:t>Suspect UPPER TRACT infection (i.e. flank pain, fever)</a:t>
            </a:r>
          </a:p>
          <a:p>
            <a:pPr lvl="1"/>
            <a:r>
              <a:rPr lang="en-US" cap="none" dirty="0">
                <a:latin typeface="Arial" charset="0"/>
                <a:ea typeface="Arial" charset="0"/>
                <a:cs typeface="Arial" charset="0"/>
              </a:rPr>
              <a:t>Failure to respond to therapy</a:t>
            </a:r>
          </a:p>
          <a:p>
            <a:pPr lvl="1"/>
            <a:r>
              <a:rPr lang="en-US" cap="none" dirty="0">
                <a:latin typeface="Arial" charset="0"/>
                <a:ea typeface="Arial" charset="0"/>
                <a:cs typeface="Arial" charset="0"/>
              </a:rPr>
              <a:t>Recurrent UTIs</a:t>
            </a:r>
          </a:p>
          <a:p>
            <a:pPr lvl="1"/>
            <a:r>
              <a:rPr lang="en-US" cap="none" dirty="0">
                <a:latin typeface="Arial" charset="0"/>
                <a:ea typeface="Arial" charset="0"/>
                <a:cs typeface="Arial" charset="0"/>
              </a:rPr>
              <a:t>“Complicated” patient (i.e. male sex, immunocompromised, pregnancy)</a:t>
            </a:r>
          </a:p>
          <a:p>
            <a:r>
              <a:rPr lang="en-US" cap="none" dirty="0">
                <a:latin typeface="Arial" charset="0"/>
                <a:ea typeface="Arial" charset="0"/>
                <a:cs typeface="Arial" charset="0"/>
              </a:rPr>
              <a:t>For “complicated” or recurrent UTIs, a urine culture should be obtained prior to antibiotics to evaluate for antimicrobial resistance</a:t>
            </a:r>
          </a:p>
          <a:p>
            <a:pPr lvl="1"/>
            <a:endParaRPr lang="en-US" cap="none" dirty="0">
              <a:latin typeface="Arial" charset="0"/>
              <a:ea typeface="Arial" charset="0"/>
              <a:cs typeface="Arial" charset="0"/>
            </a:endParaRPr>
          </a:p>
        </p:txBody>
      </p:sp>
      <p:sp>
        <p:nvSpPr>
          <p:cNvPr id="6" name="TextBox 5"/>
          <p:cNvSpPr txBox="1"/>
          <p:nvPr/>
        </p:nvSpPr>
        <p:spPr>
          <a:xfrm>
            <a:off x="340774" y="2027652"/>
            <a:ext cx="7191719" cy="4093428"/>
          </a:xfrm>
          <a:prstGeom prst="rect">
            <a:avLst/>
          </a:prstGeom>
          <a:solidFill>
            <a:schemeClr val="accent1"/>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endParaRPr lang="en-US" sz="1000" b="1" dirty="0"/>
          </a:p>
          <a:p>
            <a:pPr algn="ctr"/>
            <a:endParaRPr lang="en-US" sz="1000" b="1" dirty="0"/>
          </a:p>
          <a:p>
            <a:pPr algn="ctr"/>
            <a:endParaRPr lang="en-US" sz="1000" b="1" dirty="0">
              <a:solidFill>
                <a:schemeClr val="accent1"/>
              </a:solidFill>
            </a:endParaRPr>
          </a:p>
          <a:p>
            <a:pPr algn="ctr"/>
            <a:endParaRPr lang="en-US" sz="1000" b="1" dirty="0">
              <a:solidFill>
                <a:schemeClr val="accent1"/>
              </a:solidFill>
            </a:endParaRPr>
          </a:p>
          <a:p>
            <a:pPr algn="ctr"/>
            <a:r>
              <a:rPr lang="en-US" sz="3600" b="1" i="1" dirty="0">
                <a:solidFill>
                  <a:schemeClr val="bg1"/>
                </a:solidFill>
              </a:rPr>
              <a:t>Remember!</a:t>
            </a:r>
          </a:p>
          <a:p>
            <a:pPr algn="ctr"/>
            <a:r>
              <a:rPr lang="en-US" sz="3600" b="1" dirty="0">
                <a:solidFill>
                  <a:schemeClr val="bg1"/>
                </a:solidFill>
              </a:rPr>
              <a:t>You do not need to obtain a urine culture for a healthy non-pregnant female with symptoms of cystitis </a:t>
            </a:r>
            <a:r>
              <a:rPr lang="en-US" sz="3600" b="1" dirty="0">
                <a:solidFill>
                  <a:schemeClr val="bg1"/>
                </a:solidFill>
                <a:sym typeface="Wingdings"/>
              </a:rPr>
              <a:t></a:t>
            </a:r>
            <a:r>
              <a:rPr lang="en-US" sz="3600" b="1" dirty="0">
                <a:solidFill>
                  <a:schemeClr val="bg1"/>
                </a:solidFill>
              </a:rPr>
              <a:t> just empirically treat her!</a:t>
            </a:r>
          </a:p>
          <a:p>
            <a:pPr algn="ctr"/>
            <a:endParaRPr lang="en-US" sz="1000" b="1" dirty="0"/>
          </a:p>
          <a:p>
            <a:pPr algn="ctr"/>
            <a:endParaRPr lang="en-US" sz="1000" b="1" dirty="0"/>
          </a:p>
          <a:p>
            <a:pPr algn="ctr"/>
            <a:endParaRPr lang="en-US" sz="1000" b="1" dirty="0"/>
          </a:p>
          <a:p>
            <a:pPr algn="ctr"/>
            <a:endParaRPr lang="en-US" sz="1000" b="1" dirty="0"/>
          </a:p>
        </p:txBody>
      </p:sp>
      <p:pic>
        <p:nvPicPr>
          <p:cNvPr id="7" name="Picture 2" descr="Image result for urine 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134" y="2560050"/>
            <a:ext cx="4038174" cy="30286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hlinkClick r:id="rId4"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27146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COLONY COUNTS</a:t>
            </a:r>
          </a:p>
        </p:txBody>
      </p:sp>
      <p:sp>
        <p:nvSpPr>
          <p:cNvPr id="3" name="Content Placeholder 2"/>
          <p:cNvSpPr>
            <a:spLocks noGrp="1"/>
          </p:cNvSpPr>
          <p:nvPr>
            <p:ph sz="quarter" idx="13"/>
          </p:nvPr>
        </p:nvSpPr>
        <p:spPr>
          <a:xfrm>
            <a:off x="913774" y="2367092"/>
            <a:ext cx="10364452" cy="4150440"/>
          </a:xfrm>
        </p:spPr>
        <p:txBody>
          <a:bodyPr>
            <a:normAutofit/>
          </a:bodyPr>
          <a:lstStyle/>
          <a:p>
            <a:r>
              <a:rPr lang="en-US" sz="2400" cap="none" dirty="0">
                <a:latin typeface="Arial" charset="0"/>
                <a:ea typeface="Arial" charset="0"/>
                <a:cs typeface="Arial" charset="0"/>
              </a:rPr>
              <a:t>The threshold of &gt;10</a:t>
            </a:r>
            <a:r>
              <a:rPr lang="en-US" sz="2400" cap="none" baseline="30000" dirty="0">
                <a:latin typeface="Arial" charset="0"/>
                <a:ea typeface="Arial" charset="0"/>
                <a:cs typeface="Arial" charset="0"/>
              </a:rPr>
              <a:t>5</a:t>
            </a:r>
            <a:r>
              <a:rPr lang="en-US" sz="2400" cap="none" dirty="0">
                <a:latin typeface="Arial" charset="0"/>
                <a:ea typeface="Arial" charset="0"/>
                <a:cs typeface="Arial" charset="0"/>
              </a:rPr>
              <a:t> colony forming units (CFU) per mL is thought to represent a true infection</a:t>
            </a:r>
          </a:p>
          <a:p>
            <a:pPr lvl="1"/>
            <a:r>
              <a:rPr lang="en-US" sz="2200" cap="none" dirty="0">
                <a:latin typeface="Arial" charset="0"/>
                <a:ea typeface="Arial" charset="0"/>
                <a:cs typeface="Arial" charset="0"/>
              </a:rPr>
              <a:t>Patients with true infection usually have cultures with &gt;10</a:t>
            </a:r>
            <a:r>
              <a:rPr lang="en-US" sz="2200" cap="none" baseline="30000" dirty="0">
                <a:latin typeface="Arial" charset="0"/>
                <a:ea typeface="Arial" charset="0"/>
                <a:cs typeface="Arial" charset="0"/>
              </a:rPr>
              <a:t>5</a:t>
            </a:r>
            <a:r>
              <a:rPr lang="en-US" sz="2200" cap="none" dirty="0">
                <a:latin typeface="Arial" charset="0"/>
                <a:ea typeface="Arial" charset="0"/>
                <a:cs typeface="Arial" charset="0"/>
              </a:rPr>
              <a:t> CFU/mL while contaminated cultures usually have &lt;10</a:t>
            </a:r>
            <a:r>
              <a:rPr lang="en-US" sz="2200" cap="none" baseline="30000" dirty="0">
                <a:latin typeface="Arial" charset="0"/>
                <a:ea typeface="Arial" charset="0"/>
                <a:cs typeface="Arial" charset="0"/>
              </a:rPr>
              <a:t>3</a:t>
            </a:r>
            <a:r>
              <a:rPr lang="en-US" sz="2200" cap="none" dirty="0">
                <a:latin typeface="Arial" charset="0"/>
                <a:ea typeface="Arial" charset="0"/>
                <a:cs typeface="Arial" charset="0"/>
              </a:rPr>
              <a:t> CFU/mL</a:t>
            </a:r>
          </a:p>
          <a:p>
            <a:r>
              <a:rPr lang="en-US" sz="2400" i="1" cap="none" dirty="0">
                <a:latin typeface="Arial" charset="0"/>
                <a:ea typeface="Arial" charset="0"/>
                <a:cs typeface="Arial" charset="0"/>
              </a:rPr>
              <a:t>However</a:t>
            </a:r>
            <a:r>
              <a:rPr lang="en-US" sz="2400" cap="none" dirty="0">
                <a:latin typeface="Arial" charset="0"/>
                <a:ea typeface="Arial" charset="0"/>
                <a:cs typeface="Arial" charset="0"/>
              </a:rPr>
              <a:t>, there are limits to the “&gt;10</a:t>
            </a:r>
            <a:r>
              <a:rPr lang="en-US" sz="2400" cap="none" baseline="30000" dirty="0">
                <a:latin typeface="Arial" charset="0"/>
                <a:ea typeface="Arial" charset="0"/>
                <a:cs typeface="Arial" charset="0"/>
              </a:rPr>
              <a:t>5</a:t>
            </a:r>
            <a:r>
              <a:rPr lang="en-US" sz="2400" cap="none" dirty="0">
                <a:latin typeface="Arial" charset="0"/>
                <a:ea typeface="Arial" charset="0"/>
                <a:cs typeface="Arial" charset="0"/>
              </a:rPr>
              <a:t> per mL rule” </a:t>
            </a:r>
          </a:p>
          <a:p>
            <a:pPr lvl="1"/>
            <a:r>
              <a:rPr lang="is-IS" sz="2200" cap="none" dirty="0">
                <a:latin typeface="Arial" charset="0"/>
                <a:ea typeface="Arial" charset="0"/>
                <a:cs typeface="Arial" charset="0"/>
              </a:rPr>
              <a:t>It can still mean bacteriuria is just colonization; symptoms are key! </a:t>
            </a:r>
          </a:p>
          <a:p>
            <a:pPr lvl="1"/>
            <a:r>
              <a:rPr lang="is-IS" sz="2200" cap="none" dirty="0">
                <a:latin typeface="Arial" charset="0"/>
                <a:ea typeface="Arial" charset="0"/>
                <a:cs typeface="Arial" charset="0"/>
              </a:rPr>
              <a:t>Patients with pyelonephritis can have lower counts when bacteria are replicating in the kidney and not the bladder</a:t>
            </a:r>
          </a:p>
        </p:txBody>
      </p:sp>
      <p:sp>
        <p:nvSpPr>
          <p:cNvPr id="6" name="TextBox 5">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pic>
        <p:nvPicPr>
          <p:cNvPr id="7" name="Picture 6"/>
          <p:cNvPicPr>
            <a:picLocks noChangeAspect="1"/>
          </p:cNvPicPr>
          <p:nvPr/>
        </p:nvPicPr>
        <p:blipFill rotWithShape="1">
          <a:blip r:embed="rId4"/>
          <a:srcRect l="11916"/>
          <a:stretch/>
        </p:blipFill>
        <p:spPr>
          <a:xfrm>
            <a:off x="9469945" y="225560"/>
            <a:ext cx="2497016" cy="1942671"/>
          </a:xfrm>
          <a:prstGeom prst="rect">
            <a:avLst/>
          </a:prstGeom>
        </p:spPr>
      </p:pic>
    </p:spTree>
    <p:extLst>
      <p:ext uri="{BB962C8B-B14F-4D97-AF65-F5344CB8AC3E}">
        <p14:creationId xmlns:p14="http://schemas.microsoft.com/office/powerpoint/2010/main" val="160172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9350" y="3625506"/>
            <a:ext cx="7784052" cy="1035169"/>
          </a:xfrm>
        </p:spPr>
        <p:txBody>
          <a:bodyPr>
            <a:normAutofit/>
          </a:bodyPr>
          <a:lstStyle/>
          <a:p>
            <a:r>
              <a:rPr lang="en-US" b="1" dirty="0"/>
              <a:t>Treatment guidelines</a:t>
            </a:r>
          </a:p>
        </p:txBody>
      </p:sp>
      <p:sp>
        <p:nvSpPr>
          <p:cNvPr id="8" name="TextBox 7">
            <a:hlinkClick r:id="rId3"/>
          </p:cNvPr>
          <p:cNvSpPr txBox="1"/>
          <p:nvPr/>
        </p:nvSpPr>
        <p:spPr>
          <a:xfrm>
            <a:off x="3573560" y="4954919"/>
            <a:ext cx="2122098" cy="1200329"/>
          </a:xfrm>
          <a:prstGeom prst="rect">
            <a:avLst/>
          </a:prstGeom>
          <a:solidFill>
            <a:schemeClr val="bg1"/>
          </a:solidFill>
        </p:spPr>
        <p:txBody>
          <a:bodyPr wrap="square" rtlCol="0">
            <a:spAutoFit/>
          </a:bodyPr>
          <a:lstStyle/>
          <a:p>
            <a:pPr algn="ctr"/>
            <a:r>
              <a:rPr lang="en-US" sz="2400" b="1" dirty="0"/>
              <a:t>Click here for IDSA website link!</a:t>
            </a:r>
          </a:p>
        </p:txBody>
      </p:sp>
      <p:sp>
        <p:nvSpPr>
          <p:cNvPr id="9" name="Rectangle 8">
            <a:hlinkClick r:id="rId4" action="ppaction://hlinksldjump"/>
          </p:cNvPr>
          <p:cNvSpPr/>
          <p:nvPr/>
        </p:nvSpPr>
        <p:spPr>
          <a:xfrm>
            <a:off x="6365213" y="4954919"/>
            <a:ext cx="2100534" cy="1200329"/>
          </a:xfrm>
          <a:prstGeom prst="rect">
            <a:avLst/>
          </a:prstGeom>
          <a:solidFill>
            <a:schemeClr val="bg1"/>
          </a:solidFill>
        </p:spPr>
        <p:txBody>
          <a:bodyPr wrap="square">
            <a:spAutoFit/>
          </a:bodyPr>
          <a:lstStyle/>
          <a:p>
            <a:pPr algn="ctr"/>
            <a:r>
              <a:rPr lang="en-US" sz="2400" b="1" dirty="0"/>
              <a:t>Antibiotic regimens next slide!</a:t>
            </a:r>
          </a:p>
        </p:txBody>
      </p:sp>
      <p:sp>
        <p:nvSpPr>
          <p:cNvPr id="7" name="TextBox 6">
            <a:hlinkClick r:id="rId5"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grpSp>
        <p:nvGrpSpPr>
          <p:cNvPr id="13" name="Group 12"/>
          <p:cNvGrpSpPr/>
          <p:nvPr/>
        </p:nvGrpSpPr>
        <p:grpSpPr>
          <a:xfrm>
            <a:off x="3126927" y="1323115"/>
            <a:ext cx="7048703" cy="2008147"/>
            <a:chOff x="3126927" y="1323115"/>
            <a:chExt cx="7048703" cy="2067208"/>
          </a:xfrm>
        </p:grpSpPr>
        <p:pic>
          <p:nvPicPr>
            <p:cNvPr id="6" name="Picture 5"/>
            <p:cNvPicPr>
              <a:picLocks noChangeAspect="1"/>
            </p:cNvPicPr>
            <p:nvPr/>
          </p:nvPicPr>
          <p:blipFill>
            <a:blip r:embed="rId6"/>
            <a:stretch>
              <a:fillRect/>
            </a:stretch>
          </p:blipFill>
          <p:spPr>
            <a:xfrm>
              <a:off x="3126928" y="1323115"/>
              <a:ext cx="5808896" cy="1549039"/>
            </a:xfrm>
            <a:prstGeom prst="rect">
              <a:avLst/>
            </a:prstGeom>
          </p:spPr>
        </p:pic>
        <p:sp>
          <p:nvSpPr>
            <p:cNvPr id="10" name="TextBox 9"/>
            <p:cNvSpPr txBox="1"/>
            <p:nvPr/>
          </p:nvSpPr>
          <p:spPr>
            <a:xfrm>
              <a:off x="3126927" y="2867103"/>
              <a:ext cx="7048703" cy="523220"/>
            </a:xfrm>
            <a:prstGeom prst="rect">
              <a:avLst/>
            </a:prstGeom>
            <a:solidFill>
              <a:srgbClr val="FFFFFF"/>
            </a:solidFill>
            <a:effectLst/>
          </p:spPr>
          <p:txBody>
            <a:bodyPr wrap="square" rtlCol="0">
              <a:spAutoFit/>
            </a:bodyPr>
            <a:lstStyle/>
            <a:p>
              <a:r>
                <a:rPr lang="en-US" sz="2700" spc="-150" dirty="0">
                  <a:solidFill>
                    <a:schemeClr val="accent1"/>
                  </a:solidFill>
                  <a:latin typeface="AppleMyungjo" charset="-127"/>
                  <a:ea typeface="AppleMyungjo" charset="-127"/>
                  <a:cs typeface="AppleMyungjo" charset="-127"/>
                </a:rPr>
                <a:t>     </a:t>
              </a:r>
              <a:r>
                <a:rPr lang="en-US" sz="2700" spc="-150" dirty="0">
                  <a:solidFill>
                    <a:schemeClr val="bg1"/>
                  </a:solidFill>
                  <a:latin typeface="AppleMyungjo" charset="-127"/>
                  <a:ea typeface="AppleMyungjo" charset="-127"/>
                  <a:cs typeface="AppleMyungjo" charset="-127"/>
                </a:rPr>
                <a:t>xxxxxi</a:t>
              </a:r>
              <a:r>
                <a:rPr lang="en-US" sz="2700" spc="-150" dirty="0">
                  <a:solidFill>
                    <a:srgbClr val="3B7BBD"/>
                  </a:solidFill>
                  <a:latin typeface="AppleMyungjo" charset="-127"/>
                  <a:ea typeface="AppleMyungjo" charset="-127"/>
                  <a:cs typeface="AppleMyungjo" charset="-127"/>
                </a:rPr>
                <a:t>Infectious Diseases Society of America </a:t>
              </a:r>
            </a:p>
          </p:txBody>
        </p:sp>
        <p:sp>
          <p:nvSpPr>
            <p:cNvPr id="12" name="TextBox 11"/>
            <p:cNvSpPr txBox="1"/>
            <p:nvPr/>
          </p:nvSpPr>
          <p:spPr>
            <a:xfrm>
              <a:off x="8935824" y="1323115"/>
              <a:ext cx="1239806" cy="1543988"/>
            </a:xfrm>
            <a:prstGeom prst="rect">
              <a:avLst/>
            </a:prstGeom>
            <a:solidFill>
              <a:srgbClr val="FFFFFF"/>
            </a:solidFill>
            <a:effectLst/>
          </p:spPr>
          <p:txBody>
            <a:bodyPr wrap="square" rtlCol="0">
              <a:spAutoFit/>
            </a:bodyPr>
            <a:lstStyle/>
            <a:p>
              <a:endParaRPr lang="en-US"/>
            </a:p>
          </p:txBody>
        </p:sp>
      </p:grpSp>
    </p:spTree>
    <p:extLst>
      <p:ext uri="{BB962C8B-B14F-4D97-AF65-F5344CB8AC3E}">
        <p14:creationId xmlns:p14="http://schemas.microsoft.com/office/powerpoint/2010/main" val="5176869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695" y="610280"/>
            <a:ext cx="7061826" cy="1596177"/>
          </a:xfrm>
        </p:spPr>
        <p:txBody>
          <a:bodyPr/>
          <a:lstStyle/>
          <a:p>
            <a:r>
              <a:rPr lang="en-US" b="1" dirty="0"/>
              <a:t>Uncomplicated/simple cystitis: </a:t>
            </a:r>
            <a:br>
              <a:rPr lang="en-US" b="1" dirty="0"/>
            </a:br>
            <a:r>
              <a:rPr lang="en-US" b="1" dirty="0"/>
              <a:t>1</a:t>
            </a:r>
            <a:r>
              <a:rPr lang="en-US" b="1" baseline="30000" dirty="0"/>
              <a:t>st</a:t>
            </a:r>
            <a:r>
              <a:rPr lang="en-US" b="1" dirty="0"/>
              <a:t> Line agents</a:t>
            </a:r>
          </a:p>
        </p:txBody>
      </p:sp>
      <p:graphicFrame>
        <p:nvGraphicFramePr>
          <p:cNvPr id="4" name="Table 3"/>
          <p:cNvGraphicFramePr>
            <a:graphicFrameLocks noGrp="1"/>
          </p:cNvGraphicFramePr>
          <p:nvPr>
            <p:extLst>
              <p:ext uri="{D42A27DB-BD31-4B8C-83A1-F6EECF244321}">
                <p14:modId xmlns:p14="http://schemas.microsoft.com/office/powerpoint/2010/main" val="665592914"/>
              </p:ext>
            </p:extLst>
          </p:nvPr>
        </p:nvGraphicFramePr>
        <p:xfrm>
          <a:off x="3780608" y="2341059"/>
          <a:ext cx="8128000" cy="36576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en-US" sz="2400" dirty="0"/>
                        <a:t>Prescribe This… </a:t>
                      </a:r>
                    </a:p>
                  </a:txBody>
                  <a:tcPr/>
                </a:tc>
                <a:tc>
                  <a:txBody>
                    <a:bodyPr/>
                    <a:lstStyle/>
                    <a:p>
                      <a:r>
                        <a:rPr lang="en-US" sz="2400" dirty="0"/>
                        <a:t>Except</a:t>
                      </a:r>
                      <a:r>
                        <a:rPr lang="is-IS" sz="2400" dirty="0"/>
                        <a:t>…</a:t>
                      </a:r>
                      <a:endParaRPr lang="en-US" sz="2400" dirty="0"/>
                    </a:p>
                  </a:txBody>
                  <a:tcPr/>
                </a:tc>
                <a:extLst>
                  <a:ext uri="{0D108BD9-81ED-4DB2-BD59-A6C34878D82A}">
                    <a16:rowId xmlns:a16="http://schemas.microsoft.com/office/drawing/2014/main" val="10000"/>
                  </a:ext>
                </a:extLst>
              </a:tr>
              <a:tr h="370840">
                <a:tc>
                  <a:txBody>
                    <a:bodyPr/>
                    <a:lstStyle/>
                    <a:p>
                      <a:r>
                        <a:rPr lang="en-US" sz="2400" dirty="0"/>
                        <a:t>Nitrofurantoin (Macrobid) 100mg PO BID x 5 days</a:t>
                      </a:r>
                    </a:p>
                  </a:txBody>
                  <a:tcPr/>
                </a:tc>
                <a:tc>
                  <a:txBody>
                    <a:bodyPr/>
                    <a:lstStyle/>
                    <a:p>
                      <a:r>
                        <a:rPr lang="en-US" sz="2400" dirty="0"/>
                        <a:t>Avoid if pyelonephritis is suspected or</a:t>
                      </a:r>
                      <a:r>
                        <a:rPr lang="en-US" sz="2400" baseline="0" dirty="0"/>
                        <a:t> </a:t>
                      </a:r>
                      <a:r>
                        <a:rPr lang="en-US" sz="2400" dirty="0"/>
                        <a:t>CrCl &lt;30 ml/min</a:t>
                      </a:r>
                    </a:p>
                  </a:txBody>
                  <a:tcPr/>
                </a:tc>
                <a:extLst>
                  <a:ext uri="{0D108BD9-81ED-4DB2-BD59-A6C34878D82A}">
                    <a16:rowId xmlns:a16="http://schemas.microsoft.com/office/drawing/2014/main" val="10001"/>
                  </a:ext>
                </a:extLst>
              </a:tr>
              <a:tr h="370840">
                <a:tc>
                  <a:txBody>
                    <a:bodyPr/>
                    <a:lstStyle/>
                    <a:p>
                      <a:r>
                        <a:rPr lang="en-US" sz="2400" dirty="0"/>
                        <a:t>Trimethoprim-sulfamethoxazole (Bactrim)</a:t>
                      </a:r>
                      <a:r>
                        <a:rPr lang="en-US" sz="2400" baseline="0" dirty="0"/>
                        <a:t> 180/800mg (1 double strength tablet) PO BID x 3 days</a:t>
                      </a:r>
                      <a:endParaRPr lang="en-US" sz="2400" dirty="0"/>
                    </a:p>
                  </a:txBody>
                  <a:tcPr/>
                </a:tc>
                <a:tc>
                  <a:txBody>
                    <a:bodyPr/>
                    <a:lstStyle/>
                    <a:p>
                      <a:r>
                        <a:rPr lang="en-US" sz="2400" dirty="0"/>
                        <a:t>Avoid if regional resistance prevalence is</a:t>
                      </a:r>
                      <a:r>
                        <a:rPr lang="en-US" sz="2400" baseline="0" dirty="0"/>
                        <a:t> known to exceed 20%!</a:t>
                      </a:r>
                      <a:endParaRPr lang="en-US" sz="2400" dirty="0"/>
                    </a:p>
                  </a:txBody>
                  <a:tcPr/>
                </a:tc>
                <a:extLst>
                  <a:ext uri="{0D108BD9-81ED-4DB2-BD59-A6C34878D82A}">
                    <a16:rowId xmlns:a16="http://schemas.microsoft.com/office/drawing/2014/main" val="10002"/>
                  </a:ext>
                </a:extLst>
              </a:tr>
              <a:tr h="370840">
                <a:tc>
                  <a:txBody>
                    <a:bodyPr/>
                    <a:lstStyle/>
                    <a:p>
                      <a:r>
                        <a:rPr lang="en-US" sz="2400" dirty="0"/>
                        <a:t>Fosfomycin 3 gm PO</a:t>
                      </a:r>
                      <a:r>
                        <a:rPr lang="en-US" sz="2400" baseline="0" dirty="0"/>
                        <a:t> </a:t>
                      </a:r>
                      <a:r>
                        <a:rPr lang="en-US" sz="2400" dirty="0"/>
                        <a:t>single dose</a:t>
                      </a:r>
                    </a:p>
                  </a:txBody>
                  <a:tcPr/>
                </a:tc>
                <a:tc>
                  <a:txBody>
                    <a:bodyPr/>
                    <a:lstStyle/>
                    <a:p>
                      <a:r>
                        <a:rPr lang="en-US" sz="2400" dirty="0"/>
                        <a:t>Avoid</a:t>
                      </a:r>
                      <a:r>
                        <a:rPr lang="en-US" sz="2400" baseline="0" dirty="0"/>
                        <a:t> if early pyelonephritis is suspected</a:t>
                      </a:r>
                      <a:endParaRPr lang="en-US" sz="24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384497" y="2461699"/>
            <a:ext cx="3165992" cy="3416320"/>
          </a:xfrm>
          <a:prstGeom prst="rect">
            <a:avLst/>
          </a:prstGeom>
          <a:noFill/>
        </p:spPr>
        <p:txBody>
          <a:bodyPr wrap="square" rtlCol="0">
            <a:spAutoFit/>
          </a:bodyPr>
          <a:lstStyle/>
          <a:p>
            <a:r>
              <a:rPr lang="en-US" sz="2400" dirty="0">
                <a:solidFill>
                  <a:schemeClr val="accent1"/>
                </a:solidFill>
              </a:rPr>
              <a:t>* Remember to prescribe an antibiotic based on allergy &amp; tolerance profile</a:t>
            </a:r>
          </a:p>
          <a:p>
            <a:endParaRPr lang="en-US" sz="2400" dirty="0">
              <a:solidFill>
                <a:schemeClr val="accent1"/>
              </a:solidFill>
            </a:endParaRPr>
          </a:p>
          <a:p>
            <a:r>
              <a:rPr lang="en-US" sz="2400" dirty="0">
                <a:solidFill>
                  <a:schemeClr val="accent1"/>
                </a:solidFill>
              </a:rPr>
              <a:t>* Remember in a young woman, you can empirically treat her; a culture is not necessary!</a:t>
            </a:r>
          </a:p>
        </p:txBody>
      </p:sp>
      <p:sp>
        <p:nvSpPr>
          <p:cNvPr id="7" name="TextBox 6">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3443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2925" y="565624"/>
            <a:ext cx="7132679" cy="1596177"/>
          </a:xfrm>
        </p:spPr>
        <p:txBody>
          <a:bodyPr/>
          <a:lstStyle/>
          <a:p>
            <a:r>
              <a:rPr lang="en-US" b="1"/>
              <a:t>Uncomplicated/simple cystitis:</a:t>
            </a:r>
            <a:br>
              <a:rPr lang="en-US" b="1"/>
            </a:br>
            <a:r>
              <a:rPr lang="en-US" b="1"/>
              <a:t>2</a:t>
            </a:r>
            <a:r>
              <a:rPr lang="en-US" b="1" baseline="30000"/>
              <a:t>nd</a:t>
            </a:r>
            <a:r>
              <a:rPr lang="en-US" b="1"/>
              <a:t> LINE AGENTS </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3379439566"/>
              </p:ext>
            </p:extLst>
          </p:nvPr>
        </p:nvGraphicFramePr>
        <p:xfrm>
          <a:off x="3588586" y="2161801"/>
          <a:ext cx="8281359" cy="4023360"/>
        </p:xfrm>
        <a:graphic>
          <a:graphicData uri="http://schemas.openxmlformats.org/drawingml/2006/table">
            <a:tbl>
              <a:tblPr firstRow="1" bandRow="1">
                <a:tableStyleId>{5C22544A-7EE6-4342-B048-85BDC9FD1C3A}</a:tableStyleId>
              </a:tblPr>
              <a:tblGrid>
                <a:gridCol w="3498094">
                  <a:extLst>
                    <a:ext uri="{9D8B030D-6E8A-4147-A177-3AD203B41FA5}">
                      <a16:colId xmlns:a16="http://schemas.microsoft.com/office/drawing/2014/main" val="20000"/>
                    </a:ext>
                  </a:extLst>
                </a:gridCol>
                <a:gridCol w="4783265">
                  <a:extLst>
                    <a:ext uri="{9D8B030D-6E8A-4147-A177-3AD203B41FA5}">
                      <a16:colId xmlns:a16="http://schemas.microsoft.com/office/drawing/2014/main" val="20001"/>
                    </a:ext>
                  </a:extLst>
                </a:gridCol>
              </a:tblGrid>
              <a:tr h="370840">
                <a:tc>
                  <a:txBody>
                    <a:bodyPr/>
                    <a:lstStyle/>
                    <a:p>
                      <a:r>
                        <a:rPr lang="en-US" sz="2400" dirty="0"/>
                        <a:t>Prescribe</a:t>
                      </a:r>
                      <a:r>
                        <a:rPr lang="en-US" sz="2400" baseline="0" dirty="0"/>
                        <a:t> This…</a:t>
                      </a:r>
                      <a:endParaRPr lang="en-US" sz="2400" dirty="0"/>
                    </a:p>
                  </a:txBody>
                  <a:tcPr/>
                </a:tc>
                <a:tc>
                  <a:txBody>
                    <a:bodyPr/>
                    <a:lstStyle/>
                    <a:p>
                      <a:r>
                        <a:rPr lang="en-US" sz="2400" dirty="0"/>
                        <a:t>Except</a:t>
                      </a:r>
                      <a:r>
                        <a:rPr lang="is-IS" sz="2400" dirty="0"/>
                        <a:t>…</a:t>
                      </a:r>
                      <a:endParaRPr lang="en-US" sz="2400" dirty="0"/>
                    </a:p>
                  </a:txBody>
                  <a:tcPr/>
                </a:tc>
                <a:extLst>
                  <a:ext uri="{0D108BD9-81ED-4DB2-BD59-A6C34878D82A}">
                    <a16:rowId xmlns:a16="http://schemas.microsoft.com/office/drawing/2014/main" val="10000"/>
                  </a:ext>
                </a:extLst>
              </a:tr>
              <a:tr h="370840">
                <a:tc>
                  <a:txBody>
                    <a:bodyPr/>
                    <a:lstStyle/>
                    <a:p>
                      <a:r>
                        <a:rPr lang="en-US" sz="2400" dirty="0"/>
                        <a:t>Ciprofloxacin</a:t>
                      </a:r>
                      <a:r>
                        <a:rPr lang="en-US" sz="2400" baseline="0" dirty="0"/>
                        <a:t> 250mg PO BID x 3 days</a:t>
                      </a:r>
                      <a:endParaRPr lang="en-US" sz="2400" dirty="0"/>
                    </a:p>
                  </a:txBody>
                  <a:tcPr/>
                </a:tc>
                <a:tc>
                  <a:txBody>
                    <a:bodyPr/>
                    <a:lstStyle/>
                    <a:p>
                      <a:r>
                        <a:rPr lang="en-US" sz="2400" dirty="0"/>
                        <a:t>Resistance</a:t>
                      </a:r>
                      <a:r>
                        <a:rPr lang="en-US" sz="2400" baseline="0" dirty="0"/>
                        <a:t> can be high in some areas, also more $$ and more side effects</a:t>
                      </a:r>
                      <a:endParaRPr lang="en-US" sz="2400" dirty="0"/>
                    </a:p>
                  </a:txBody>
                  <a:tcPr/>
                </a:tc>
                <a:extLst>
                  <a:ext uri="{0D108BD9-81ED-4DB2-BD59-A6C34878D82A}">
                    <a16:rowId xmlns:a16="http://schemas.microsoft.com/office/drawing/2014/main" val="10001"/>
                  </a:ext>
                </a:extLst>
              </a:tr>
              <a:tr h="370840">
                <a:tc>
                  <a:txBody>
                    <a:bodyPr/>
                    <a:lstStyle/>
                    <a:p>
                      <a:r>
                        <a:rPr lang="en-US" sz="2400" dirty="0"/>
                        <a:t>Levofloxacin 500mg PO QD x 3 days</a:t>
                      </a:r>
                    </a:p>
                  </a:txBody>
                  <a:tcPr/>
                </a:tc>
                <a:tc>
                  <a:txBody>
                    <a:bodyPr/>
                    <a:lstStyle/>
                    <a:p>
                      <a:r>
                        <a:rPr lang="en-US" sz="2400" dirty="0"/>
                        <a:t>Resistance</a:t>
                      </a:r>
                      <a:r>
                        <a:rPr lang="en-US" sz="2400" baseline="0" dirty="0"/>
                        <a:t> can be high in some areas, similar to </a:t>
                      </a:r>
                      <a:r>
                        <a:rPr lang="en-US" sz="2400" baseline="0" dirty="0" err="1"/>
                        <a:t>cipro</a:t>
                      </a:r>
                      <a:endParaRPr lang="en-US" sz="2400" dirty="0"/>
                    </a:p>
                  </a:txBody>
                  <a:tcPr/>
                </a:tc>
                <a:extLst>
                  <a:ext uri="{0D108BD9-81ED-4DB2-BD59-A6C34878D82A}">
                    <a16:rowId xmlns:a16="http://schemas.microsoft.com/office/drawing/2014/main" val="10002"/>
                  </a:ext>
                </a:extLst>
              </a:tr>
              <a:tr h="370840">
                <a:tc>
                  <a:txBody>
                    <a:bodyPr/>
                    <a:lstStyle/>
                    <a:p>
                      <a:r>
                        <a:rPr lang="en-US" sz="2400" dirty="0"/>
                        <a:t>Beta-lactams (</a:t>
                      </a:r>
                      <a:r>
                        <a:rPr lang="en-US" sz="2400" b="0" i="0" kern="1200" dirty="0">
                          <a:solidFill>
                            <a:schemeClr val="dk1"/>
                          </a:solidFill>
                          <a:effectLst/>
                          <a:latin typeface="+mn-lt"/>
                          <a:ea typeface="+mn-ea"/>
                          <a:cs typeface="+mn-cs"/>
                        </a:rPr>
                        <a:t>amoxicillin-</a:t>
                      </a:r>
                      <a:r>
                        <a:rPr lang="en-US" sz="2400" b="0" i="0" kern="1200" dirty="0" err="1">
                          <a:solidFill>
                            <a:schemeClr val="dk1"/>
                          </a:solidFill>
                          <a:effectLst/>
                          <a:latin typeface="+mn-lt"/>
                          <a:ea typeface="+mn-ea"/>
                          <a:cs typeface="+mn-cs"/>
                        </a:rPr>
                        <a:t>clavulanate</a:t>
                      </a:r>
                      <a:r>
                        <a:rPr lang="en-US" sz="2400" b="0" i="0" kern="1200" dirty="0">
                          <a:solidFill>
                            <a:schemeClr val="dk1"/>
                          </a:solidFill>
                          <a:effectLst/>
                          <a:latin typeface="+mn-lt"/>
                          <a:ea typeface="+mn-ea"/>
                          <a:cs typeface="+mn-cs"/>
                        </a:rPr>
                        <a:t>, </a:t>
                      </a:r>
                      <a:r>
                        <a:rPr lang="en-US" sz="2400" b="0" i="0" kern="1200" dirty="0" err="1">
                          <a:solidFill>
                            <a:schemeClr val="dk1"/>
                          </a:solidFill>
                          <a:effectLst/>
                          <a:latin typeface="+mn-lt"/>
                          <a:ea typeface="+mn-ea"/>
                          <a:cs typeface="+mn-cs"/>
                        </a:rPr>
                        <a:t>cefpodoxime</a:t>
                      </a:r>
                      <a:r>
                        <a:rPr lang="en-US" sz="2400" b="0" i="0" kern="1200" dirty="0">
                          <a:solidFill>
                            <a:schemeClr val="dk1"/>
                          </a:solidFill>
                          <a:effectLst/>
                          <a:latin typeface="+mn-lt"/>
                          <a:ea typeface="+mn-ea"/>
                          <a:cs typeface="+mn-cs"/>
                        </a:rPr>
                        <a:t>, </a:t>
                      </a:r>
                      <a:r>
                        <a:rPr lang="en-US" sz="2400" b="0" i="0" kern="1200" dirty="0" err="1">
                          <a:solidFill>
                            <a:schemeClr val="dk1"/>
                          </a:solidFill>
                          <a:effectLst/>
                          <a:latin typeface="+mn-lt"/>
                          <a:ea typeface="+mn-ea"/>
                          <a:cs typeface="+mn-cs"/>
                        </a:rPr>
                        <a:t>cefdinir</a:t>
                      </a:r>
                      <a:r>
                        <a:rPr lang="en-US" sz="2400" b="0" i="0" kern="1200" dirty="0">
                          <a:solidFill>
                            <a:schemeClr val="dk1"/>
                          </a:solidFill>
                          <a:effectLst/>
                          <a:latin typeface="+mn-lt"/>
                          <a:ea typeface="+mn-ea"/>
                          <a:cs typeface="+mn-cs"/>
                        </a:rPr>
                        <a:t>, </a:t>
                      </a:r>
                      <a:r>
                        <a:rPr lang="en-US" sz="2400" b="0" i="0" kern="1200" dirty="0" err="1">
                          <a:solidFill>
                            <a:schemeClr val="dk1"/>
                          </a:solidFill>
                          <a:effectLst/>
                          <a:latin typeface="+mn-lt"/>
                          <a:ea typeface="+mn-ea"/>
                          <a:cs typeface="+mn-cs"/>
                        </a:rPr>
                        <a:t>cefadroxil</a:t>
                      </a:r>
                      <a:r>
                        <a:rPr lang="en-US" sz="2400" b="0" i="0" kern="1200" dirty="0">
                          <a:solidFill>
                            <a:schemeClr val="dk1"/>
                          </a:solidFill>
                          <a:effectLst/>
                          <a:latin typeface="+mn-lt"/>
                          <a:ea typeface="+mn-ea"/>
                          <a:cs typeface="+mn-cs"/>
                        </a:rPr>
                        <a:t>, cephalexin)</a:t>
                      </a:r>
                      <a:r>
                        <a:rPr lang="en-US" sz="2400" b="0" i="0" kern="1200" baseline="0" dirty="0">
                          <a:solidFill>
                            <a:schemeClr val="dk1"/>
                          </a:solidFill>
                          <a:effectLst/>
                          <a:latin typeface="+mn-lt"/>
                          <a:ea typeface="+mn-ea"/>
                          <a:cs typeface="+mn-cs"/>
                        </a:rPr>
                        <a:t> PO x 5-</a:t>
                      </a:r>
                      <a:r>
                        <a:rPr lang="en-US" sz="2400" b="0" i="0" kern="1200" dirty="0">
                          <a:solidFill>
                            <a:schemeClr val="dk1"/>
                          </a:solidFill>
                          <a:effectLst/>
                          <a:latin typeface="+mn-lt"/>
                          <a:ea typeface="+mn-ea"/>
                          <a:cs typeface="+mn-cs"/>
                        </a:rPr>
                        <a:t>7days</a:t>
                      </a:r>
                      <a:endParaRPr lang="en-US" sz="2400" dirty="0"/>
                    </a:p>
                  </a:txBody>
                  <a:tcPr/>
                </a:tc>
                <a:tc>
                  <a:txBody>
                    <a:bodyPr/>
                    <a:lstStyle/>
                    <a:p>
                      <a:r>
                        <a:rPr lang="en-US" sz="2400" dirty="0"/>
                        <a:t>Generally avoid amoxicillin alone given high resistance</a:t>
                      </a:r>
                      <a:r>
                        <a:rPr lang="en-US" sz="2400" baseline="0" dirty="0"/>
                        <a:t> </a:t>
                      </a:r>
                      <a:r>
                        <a:rPr lang="en-US" sz="2400" baseline="0" dirty="0">
                          <a:sym typeface="Wingdings"/>
                        </a:rPr>
                        <a:t></a:t>
                      </a:r>
                      <a:r>
                        <a:rPr lang="en-US" sz="2400" dirty="0"/>
                        <a:t> B-lactams have lower efficacy than other agents</a:t>
                      </a:r>
                      <a:r>
                        <a:rPr lang="en-US" sz="2400" baseline="0" dirty="0"/>
                        <a:t> &amp; </a:t>
                      </a:r>
                      <a:r>
                        <a:rPr lang="en-US" sz="2400" dirty="0"/>
                        <a:t>requires close</a:t>
                      </a:r>
                      <a:r>
                        <a:rPr lang="en-US" sz="2400" baseline="0" dirty="0"/>
                        <a:t> follow-up.</a:t>
                      </a:r>
                    </a:p>
                    <a:p>
                      <a:r>
                        <a:rPr lang="en-US" sz="2400" baseline="0" dirty="0"/>
                        <a:t>Cephalexin is less well studied. </a:t>
                      </a:r>
                      <a:endParaRPr lang="en-US" sz="24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225040" y="2280655"/>
            <a:ext cx="3089660" cy="3785652"/>
          </a:xfrm>
          <a:prstGeom prst="rect">
            <a:avLst/>
          </a:prstGeom>
          <a:noFill/>
        </p:spPr>
        <p:txBody>
          <a:bodyPr wrap="square" rtlCol="0">
            <a:spAutoFit/>
          </a:bodyPr>
          <a:lstStyle/>
          <a:p>
            <a:r>
              <a:rPr lang="en-US" sz="2400" dirty="0">
                <a:solidFill>
                  <a:schemeClr val="accent1"/>
                </a:solidFill>
              </a:rPr>
              <a:t>* If unable to use first line agent, quinolones are next preferred</a:t>
            </a:r>
          </a:p>
          <a:p>
            <a:endParaRPr lang="en-US" sz="2400" dirty="0">
              <a:solidFill>
                <a:schemeClr val="accent1"/>
              </a:solidFill>
            </a:endParaRPr>
          </a:p>
          <a:p>
            <a:r>
              <a:rPr lang="en-US" sz="2400" dirty="0">
                <a:solidFill>
                  <a:schemeClr val="accent1"/>
                </a:solidFill>
              </a:rPr>
              <a:t>*Fluoroquinolones (ciprofloxacin &amp; levofloxacin) should be reserved for important uses other than uncomplicated cystitis!</a:t>
            </a:r>
          </a:p>
        </p:txBody>
      </p:sp>
      <p:sp>
        <p:nvSpPr>
          <p:cNvPr id="6" name="TextBox 5">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
        <p:nvSpPr>
          <p:cNvPr id="3" name="TextBox 2"/>
          <p:cNvSpPr txBox="1"/>
          <p:nvPr/>
        </p:nvSpPr>
        <p:spPr>
          <a:xfrm>
            <a:off x="88900" y="6488668"/>
            <a:ext cx="6146800" cy="338554"/>
          </a:xfrm>
          <a:prstGeom prst="rect">
            <a:avLst/>
          </a:prstGeom>
          <a:noFill/>
        </p:spPr>
        <p:txBody>
          <a:bodyPr wrap="square" rtlCol="0">
            <a:spAutoFit/>
          </a:bodyPr>
          <a:lstStyle/>
          <a:p>
            <a:r>
              <a:rPr lang="en-US" sz="1600" u="sng" dirty="0"/>
              <a:t>REMEMBER</a:t>
            </a:r>
            <a:r>
              <a:rPr lang="en-US" sz="1600" i="1" dirty="0"/>
              <a:t>: </a:t>
            </a:r>
            <a:r>
              <a:rPr lang="en-US" sz="1600" dirty="0"/>
              <a:t>Some drugs need dose adjustment in renal dysfunction</a:t>
            </a:r>
          </a:p>
        </p:txBody>
      </p:sp>
    </p:spTree>
    <p:extLst>
      <p:ext uri="{BB962C8B-B14F-4D97-AF65-F5344CB8AC3E}">
        <p14:creationId xmlns:p14="http://schemas.microsoft.com/office/powerpoint/2010/main" val="366535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8296" y="503115"/>
            <a:ext cx="7407499" cy="1596177"/>
          </a:xfrm>
        </p:spPr>
        <p:txBody>
          <a:bodyPr/>
          <a:lstStyle/>
          <a:p>
            <a:r>
              <a:rPr lang="en-US" b="1" dirty="0"/>
              <a:t>Mild complicated uti treatment: </a:t>
            </a:r>
            <a:br>
              <a:rPr lang="en-US" b="1" dirty="0"/>
            </a:br>
            <a:r>
              <a:rPr lang="en-US" b="1" dirty="0"/>
              <a:t>OUTPATINET</a:t>
            </a:r>
          </a:p>
        </p:txBody>
      </p:sp>
      <p:graphicFrame>
        <p:nvGraphicFramePr>
          <p:cNvPr id="4" name="Table 3"/>
          <p:cNvGraphicFramePr>
            <a:graphicFrameLocks noGrp="1"/>
          </p:cNvGraphicFramePr>
          <p:nvPr>
            <p:extLst>
              <p:ext uri="{D42A27DB-BD31-4B8C-83A1-F6EECF244321}">
                <p14:modId xmlns:p14="http://schemas.microsoft.com/office/powerpoint/2010/main" val="2925038357"/>
              </p:ext>
            </p:extLst>
          </p:nvPr>
        </p:nvGraphicFramePr>
        <p:xfrm>
          <a:off x="4088296" y="2099292"/>
          <a:ext cx="7407500" cy="4386609"/>
        </p:xfrm>
        <a:graphic>
          <a:graphicData uri="http://schemas.openxmlformats.org/drawingml/2006/table">
            <a:tbl>
              <a:tblPr firstRow="1" bandRow="1">
                <a:tableStyleId>{5C22544A-7EE6-4342-B048-85BDC9FD1C3A}</a:tableStyleId>
              </a:tblPr>
              <a:tblGrid>
                <a:gridCol w="7407500">
                  <a:extLst>
                    <a:ext uri="{9D8B030D-6E8A-4147-A177-3AD203B41FA5}">
                      <a16:colId xmlns:a16="http://schemas.microsoft.com/office/drawing/2014/main" val="20000"/>
                    </a:ext>
                  </a:extLst>
                </a:gridCol>
              </a:tblGrid>
              <a:tr h="456556">
                <a:tc>
                  <a:txBody>
                    <a:bodyPr/>
                    <a:lstStyle/>
                    <a:p>
                      <a:r>
                        <a:rPr lang="en-US" sz="2800" dirty="0"/>
                        <a:t>Oral Antibiotic Choices</a:t>
                      </a:r>
                    </a:p>
                  </a:txBody>
                  <a:tcPr/>
                </a:tc>
                <a:extLst>
                  <a:ext uri="{0D108BD9-81ED-4DB2-BD59-A6C34878D82A}">
                    <a16:rowId xmlns:a16="http://schemas.microsoft.com/office/drawing/2014/main" val="10000"/>
                  </a:ext>
                </a:extLst>
              </a:tr>
              <a:tr h="12026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Trimethoprim-sulfamethoxazole (Bactrim)</a:t>
                      </a:r>
                      <a:r>
                        <a:rPr lang="en-US" sz="2800" baseline="0" dirty="0"/>
                        <a:t> 180/800mg (1 DS tablet) BID x 7-10 days</a:t>
                      </a:r>
                      <a:endParaRPr lang="en-US" sz="2800" dirty="0"/>
                    </a:p>
                  </a:txBody>
                  <a:tcPr/>
                </a:tc>
                <a:extLst>
                  <a:ext uri="{0D108BD9-81ED-4DB2-BD59-A6C34878D82A}">
                    <a16:rowId xmlns:a16="http://schemas.microsoft.com/office/drawing/2014/main" val="10001"/>
                  </a:ext>
                </a:extLst>
              </a:tr>
              <a:tr h="6267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Ciprofloxacin</a:t>
                      </a:r>
                      <a:r>
                        <a:rPr lang="en-US" sz="2800" baseline="0" dirty="0"/>
                        <a:t> 500mg BID x 5-7 days</a:t>
                      </a:r>
                      <a:endParaRPr lang="en-US" sz="2800" dirty="0"/>
                    </a:p>
                  </a:txBody>
                  <a:tcPr/>
                </a:tc>
                <a:extLst>
                  <a:ext uri="{0D108BD9-81ED-4DB2-BD59-A6C34878D82A}">
                    <a16:rowId xmlns:a16="http://schemas.microsoft.com/office/drawing/2014/main" val="10002"/>
                  </a:ext>
                </a:extLst>
              </a:tr>
              <a:tr h="6674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Levofloxacin 750mg</a:t>
                      </a:r>
                      <a:r>
                        <a:rPr lang="en-US" sz="2800" baseline="0" dirty="0"/>
                        <a:t> </a:t>
                      </a:r>
                      <a:r>
                        <a:rPr lang="en-US" sz="2800" dirty="0"/>
                        <a:t>QD x 5-7 days</a:t>
                      </a:r>
                    </a:p>
                  </a:txBody>
                  <a:tcPr/>
                </a:tc>
                <a:extLst>
                  <a:ext uri="{0D108BD9-81ED-4DB2-BD59-A6C34878D82A}">
                    <a16:rowId xmlns:a16="http://schemas.microsoft.com/office/drawing/2014/main" val="10003"/>
                  </a:ext>
                </a:extLst>
              </a:tr>
              <a:tr h="6674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Beta-lactams are</a:t>
                      </a:r>
                      <a:r>
                        <a:rPr lang="en-US" sz="2800" baseline="0" dirty="0"/>
                        <a:t> an option (</a:t>
                      </a:r>
                      <a:r>
                        <a:rPr lang="en-US" sz="2800" baseline="0" dirty="0" err="1"/>
                        <a:t>amox-clav</a:t>
                      </a:r>
                      <a:r>
                        <a:rPr lang="en-US" sz="2800" baseline="0" dirty="0"/>
                        <a:t>, cefpodoxime, etc. for 10-14 days) pending culture results &amp; if other agents are not feasible</a:t>
                      </a:r>
                      <a:endParaRPr lang="en-US" sz="2800" dirty="0"/>
                    </a:p>
                  </a:txBody>
                  <a:tcPr/>
                </a:tc>
                <a:extLst>
                  <a:ext uri="{0D108BD9-81ED-4DB2-BD59-A6C34878D82A}">
                    <a16:rowId xmlns:a16="http://schemas.microsoft.com/office/drawing/2014/main" val="10004"/>
                  </a:ext>
                </a:extLst>
              </a:tr>
            </a:tbl>
          </a:graphicData>
        </a:graphic>
      </p:graphicFrame>
      <p:sp>
        <p:nvSpPr>
          <p:cNvPr id="13" name="TextBox 12"/>
          <p:cNvSpPr txBox="1"/>
          <p:nvPr/>
        </p:nvSpPr>
        <p:spPr>
          <a:xfrm>
            <a:off x="225040" y="2099292"/>
            <a:ext cx="3635760" cy="4524315"/>
          </a:xfrm>
          <a:prstGeom prst="rect">
            <a:avLst/>
          </a:prstGeom>
          <a:noFill/>
        </p:spPr>
        <p:txBody>
          <a:bodyPr wrap="square" rtlCol="0">
            <a:spAutoFit/>
          </a:bodyPr>
          <a:lstStyle/>
          <a:p>
            <a:r>
              <a:rPr lang="en-US" sz="2400" dirty="0">
                <a:solidFill>
                  <a:schemeClr val="accent1"/>
                </a:solidFill>
              </a:rPr>
              <a:t>* </a:t>
            </a:r>
            <a:r>
              <a:rPr lang="en-US" sz="2200" dirty="0">
                <a:solidFill>
                  <a:schemeClr val="accent1"/>
                </a:solidFill>
              </a:rPr>
              <a:t>Patients with a </a:t>
            </a:r>
            <a:r>
              <a:rPr lang="en-US" sz="2200" b="1" dirty="0">
                <a:solidFill>
                  <a:schemeClr val="accent1"/>
                </a:solidFill>
              </a:rPr>
              <a:t>mild </a:t>
            </a:r>
            <a:r>
              <a:rPr lang="en-US" sz="2200" dirty="0">
                <a:solidFill>
                  <a:schemeClr val="accent1"/>
                </a:solidFill>
              </a:rPr>
              <a:t>complicated UTI aka pyelonephritis (i.e. low grade fever, flank pain, able to tolerate PO) with good compliance/follow-up can be treated outpatient!</a:t>
            </a:r>
          </a:p>
          <a:p>
            <a:endParaRPr lang="en-US" sz="2200" dirty="0">
              <a:solidFill>
                <a:schemeClr val="accent1"/>
              </a:solidFill>
            </a:endParaRPr>
          </a:p>
          <a:p>
            <a:r>
              <a:rPr lang="en-US" sz="2200" dirty="0">
                <a:solidFill>
                  <a:schemeClr val="accent1"/>
                </a:solidFill>
              </a:rPr>
              <a:t>* A </a:t>
            </a:r>
            <a:r>
              <a:rPr lang="en-US" sz="2200" b="1" dirty="0">
                <a:solidFill>
                  <a:schemeClr val="accent1"/>
                </a:solidFill>
              </a:rPr>
              <a:t>urine culture </a:t>
            </a:r>
            <a:r>
              <a:rPr lang="en-US" sz="2200" dirty="0">
                <a:solidFill>
                  <a:schemeClr val="accent1"/>
                </a:solidFill>
              </a:rPr>
              <a:t>should always be performed in a complicated infection to confirm that the empiric regimen is appropriate! </a:t>
            </a:r>
          </a:p>
        </p:txBody>
      </p:sp>
      <p:sp>
        <p:nvSpPr>
          <p:cNvPr id="6" name="TextBox 5">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43426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8747" y="105001"/>
            <a:ext cx="6803253" cy="1596177"/>
          </a:xfrm>
        </p:spPr>
        <p:txBody>
          <a:bodyPr/>
          <a:lstStyle/>
          <a:p>
            <a:r>
              <a:rPr lang="en-US" b="1" dirty="0"/>
              <a:t>COMPLICATED UTI Treatment: </a:t>
            </a:r>
            <a:br>
              <a:rPr lang="en-US" b="1" dirty="0"/>
            </a:br>
            <a:r>
              <a:rPr lang="en-US" b="1" dirty="0"/>
              <a:t>inpatient</a:t>
            </a:r>
          </a:p>
        </p:txBody>
      </p:sp>
      <p:graphicFrame>
        <p:nvGraphicFramePr>
          <p:cNvPr id="4" name="Table 3"/>
          <p:cNvGraphicFramePr>
            <a:graphicFrameLocks noGrp="1"/>
          </p:cNvGraphicFramePr>
          <p:nvPr>
            <p:extLst>
              <p:ext uri="{D42A27DB-BD31-4B8C-83A1-F6EECF244321}">
                <p14:modId xmlns:p14="http://schemas.microsoft.com/office/powerpoint/2010/main" val="647070393"/>
              </p:ext>
            </p:extLst>
          </p:nvPr>
        </p:nvGraphicFramePr>
        <p:xfrm>
          <a:off x="5526763" y="1740331"/>
          <a:ext cx="6487064" cy="2978916"/>
        </p:xfrm>
        <a:graphic>
          <a:graphicData uri="http://schemas.openxmlformats.org/drawingml/2006/table">
            <a:tbl>
              <a:tblPr firstRow="1" bandRow="1">
                <a:tableStyleId>{5C22544A-7EE6-4342-B048-85BDC9FD1C3A}</a:tableStyleId>
              </a:tblPr>
              <a:tblGrid>
                <a:gridCol w="1759788">
                  <a:extLst>
                    <a:ext uri="{9D8B030D-6E8A-4147-A177-3AD203B41FA5}">
                      <a16:colId xmlns:a16="http://schemas.microsoft.com/office/drawing/2014/main" val="20000"/>
                    </a:ext>
                  </a:extLst>
                </a:gridCol>
                <a:gridCol w="4727276">
                  <a:extLst>
                    <a:ext uri="{9D8B030D-6E8A-4147-A177-3AD203B41FA5}">
                      <a16:colId xmlns:a16="http://schemas.microsoft.com/office/drawing/2014/main" val="20001"/>
                    </a:ext>
                  </a:extLst>
                </a:gridCol>
              </a:tblGrid>
              <a:tr h="356666">
                <a:tc>
                  <a:txBody>
                    <a:bodyPr/>
                    <a:lstStyle/>
                    <a:p>
                      <a:pPr algn="l"/>
                      <a:r>
                        <a:rPr lang="en-US" dirty="0"/>
                        <a:t>SEVERITY</a:t>
                      </a:r>
                    </a:p>
                  </a:txBody>
                  <a:tcPr/>
                </a:tc>
                <a:tc>
                  <a:txBody>
                    <a:bodyPr/>
                    <a:lstStyle/>
                    <a:p>
                      <a:pPr algn="l"/>
                      <a:r>
                        <a:rPr lang="en-US" dirty="0"/>
                        <a:t>ANTIMICROBIAL</a:t>
                      </a:r>
                      <a:r>
                        <a:rPr lang="en-US" baseline="0" dirty="0"/>
                        <a:t> AGENT</a:t>
                      </a:r>
                      <a:r>
                        <a:rPr lang="en-US" baseline="30000" dirty="0"/>
                        <a:t>^</a:t>
                      </a:r>
                    </a:p>
                  </a:txBody>
                  <a:tcPr/>
                </a:tc>
                <a:extLst>
                  <a:ext uri="{0D108BD9-81ED-4DB2-BD59-A6C34878D82A}">
                    <a16:rowId xmlns:a16="http://schemas.microsoft.com/office/drawing/2014/main" val="10000"/>
                  </a:ext>
                </a:extLst>
              </a:tr>
              <a:tr h="356666">
                <a:tc rowSpan="4">
                  <a:txBody>
                    <a:bodyPr/>
                    <a:lstStyle/>
                    <a:p>
                      <a:pPr algn="l"/>
                      <a:r>
                        <a:rPr lang="en-US" sz="2400" b="1" dirty="0"/>
                        <a:t>Mild</a:t>
                      </a:r>
                      <a:r>
                        <a:rPr lang="en-US" sz="2400" b="1" baseline="0" dirty="0"/>
                        <a:t> to Moderate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Ceftriaxone 1g IV Q24H</a:t>
                      </a:r>
                    </a:p>
                  </a:txBody>
                  <a:tcPr/>
                </a:tc>
                <a:extLst>
                  <a:ext uri="{0D108BD9-81ED-4DB2-BD59-A6C34878D82A}">
                    <a16:rowId xmlns:a16="http://schemas.microsoft.com/office/drawing/2014/main" val="10001"/>
                  </a:ext>
                </a:extLst>
              </a:tr>
              <a:tr h="356666">
                <a:tc vMerge="1">
                  <a:txBody>
                    <a:bodyPr/>
                    <a:lstStyle/>
                    <a:p>
                      <a:endParaRPr lang="en-US" dirty="0"/>
                    </a:p>
                  </a:txBody>
                  <a:tcPr/>
                </a:tc>
                <a:tc>
                  <a:txBody>
                    <a:bodyPr/>
                    <a:lstStyle/>
                    <a:p>
                      <a:r>
                        <a:rPr lang="en-US" dirty="0">
                          <a:solidFill>
                            <a:srgbClr val="C00000"/>
                          </a:solidFill>
                        </a:rPr>
                        <a:t>Ciprofloxacin 400mg IV/PO Q12H</a:t>
                      </a:r>
                    </a:p>
                  </a:txBody>
                  <a:tcPr/>
                </a:tc>
                <a:extLst>
                  <a:ext uri="{0D108BD9-81ED-4DB2-BD59-A6C34878D82A}">
                    <a16:rowId xmlns:a16="http://schemas.microsoft.com/office/drawing/2014/main" val="10002"/>
                  </a:ext>
                </a:extLst>
              </a:tr>
              <a:tr h="356666">
                <a:tc vMerge="1">
                  <a:txBody>
                    <a:bodyPr/>
                    <a:lstStyle/>
                    <a:p>
                      <a:endParaRPr lang="en-US" dirty="0"/>
                    </a:p>
                  </a:txBody>
                  <a:tcPr/>
                </a:tc>
                <a:tc>
                  <a:txBody>
                    <a:bodyPr/>
                    <a:lstStyle/>
                    <a:p>
                      <a:r>
                        <a:rPr lang="en-US" dirty="0">
                          <a:solidFill>
                            <a:srgbClr val="C00000"/>
                          </a:solidFill>
                        </a:rPr>
                        <a:t>Levofloxacin 750mg IV/PO Q24H</a:t>
                      </a:r>
                    </a:p>
                  </a:txBody>
                  <a:tcPr/>
                </a:tc>
                <a:extLst>
                  <a:ext uri="{0D108BD9-81ED-4DB2-BD59-A6C34878D82A}">
                    <a16:rowId xmlns:a16="http://schemas.microsoft.com/office/drawing/2014/main" val="10003"/>
                  </a:ext>
                </a:extLst>
              </a:tr>
              <a:tr h="356666">
                <a:tc vMerge="1">
                  <a:txBody>
                    <a:bodyPr/>
                    <a:lstStyle/>
                    <a:p>
                      <a:endParaRPr lang="en-US" dirty="0"/>
                    </a:p>
                  </a:txBody>
                  <a:tcPr/>
                </a:tc>
                <a:tc>
                  <a:txBody>
                    <a:bodyPr/>
                    <a:lstStyle/>
                    <a:p>
                      <a:r>
                        <a:rPr lang="en-US" dirty="0" err="1"/>
                        <a:t>Aztreonam</a:t>
                      </a:r>
                      <a:r>
                        <a:rPr lang="en-US" baseline="0" dirty="0"/>
                        <a:t> 1g IV Q12H   </a:t>
                      </a:r>
                      <a:r>
                        <a:rPr lang="en-US" sz="1100" i="1" baseline="0" dirty="0"/>
                        <a:t>use if beta-lactam allergy</a:t>
                      </a:r>
                      <a:endParaRPr lang="en-US" dirty="0"/>
                    </a:p>
                  </a:txBody>
                  <a:tcPr/>
                </a:tc>
                <a:extLst>
                  <a:ext uri="{0D108BD9-81ED-4DB2-BD59-A6C34878D82A}">
                    <a16:rowId xmlns:a16="http://schemas.microsoft.com/office/drawing/2014/main" val="10004"/>
                  </a:ext>
                </a:extLst>
              </a:tr>
              <a:tr h="356666">
                <a:tc rowSpan="3">
                  <a:txBody>
                    <a:bodyPr/>
                    <a:lstStyle/>
                    <a:p>
                      <a:pPr algn="l"/>
                      <a:r>
                        <a:rPr lang="en-US" sz="2800" b="1" dirty="0"/>
                        <a:t>Severe</a:t>
                      </a:r>
                    </a:p>
                  </a:txBody>
                  <a:tcPr/>
                </a:tc>
                <a:tc>
                  <a:txBody>
                    <a:bodyPr/>
                    <a:lstStyle/>
                    <a:p>
                      <a:r>
                        <a:rPr lang="en-US" dirty="0" err="1">
                          <a:solidFill>
                            <a:schemeClr val="accent1"/>
                          </a:solidFill>
                        </a:rPr>
                        <a:t>Cefepime</a:t>
                      </a:r>
                      <a:r>
                        <a:rPr lang="en-US" dirty="0">
                          <a:solidFill>
                            <a:schemeClr val="accent1"/>
                          </a:solidFill>
                        </a:rPr>
                        <a:t> 1g IV Q12H</a:t>
                      </a:r>
                    </a:p>
                  </a:txBody>
                  <a:tcPr/>
                </a:tc>
                <a:extLst>
                  <a:ext uri="{0D108BD9-81ED-4DB2-BD59-A6C34878D82A}">
                    <a16:rowId xmlns:a16="http://schemas.microsoft.com/office/drawing/2014/main" val="10005"/>
                  </a:ext>
                </a:extLst>
              </a:tr>
              <a:tr h="418596">
                <a:tc vMerge="1">
                  <a:txBody>
                    <a:bodyPr/>
                    <a:lstStyle/>
                    <a:p>
                      <a:endParaRPr lang="en-US" dirty="0"/>
                    </a:p>
                  </a:txBody>
                  <a:tcPr/>
                </a:tc>
                <a:tc>
                  <a:txBody>
                    <a:bodyPr/>
                    <a:lstStyle/>
                    <a:p>
                      <a:r>
                        <a:rPr lang="en-US" dirty="0">
                          <a:solidFill>
                            <a:schemeClr val="accent1"/>
                          </a:solidFill>
                        </a:rPr>
                        <a:t>Piperacillin-</a:t>
                      </a:r>
                      <a:r>
                        <a:rPr lang="en-US" dirty="0" err="1">
                          <a:solidFill>
                            <a:schemeClr val="accent1"/>
                          </a:solidFill>
                        </a:rPr>
                        <a:t>tazobactam</a:t>
                      </a:r>
                      <a:r>
                        <a:rPr lang="en-US" dirty="0">
                          <a:solidFill>
                            <a:schemeClr val="accent1"/>
                          </a:solidFill>
                        </a:rPr>
                        <a:t> (</a:t>
                      </a:r>
                      <a:r>
                        <a:rPr lang="en-US" i="0" dirty="0" err="1">
                          <a:solidFill>
                            <a:schemeClr val="accent1"/>
                          </a:solidFill>
                        </a:rPr>
                        <a:t>Zosyn</a:t>
                      </a:r>
                      <a:r>
                        <a:rPr lang="en-US" i="0" dirty="0">
                          <a:solidFill>
                            <a:schemeClr val="accent1"/>
                          </a:solidFill>
                        </a:rPr>
                        <a:t>) 4.5g </a:t>
                      </a:r>
                      <a:r>
                        <a:rPr lang="en-US" baseline="0" dirty="0">
                          <a:solidFill>
                            <a:schemeClr val="accent1"/>
                          </a:solidFill>
                        </a:rPr>
                        <a:t>IV </a:t>
                      </a:r>
                      <a:r>
                        <a:rPr lang="en-US" i="0" dirty="0">
                          <a:solidFill>
                            <a:schemeClr val="accent1"/>
                          </a:solidFill>
                        </a:rPr>
                        <a:t>Q8H</a:t>
                      </a:r>
                      <a:endParaRPr lang="en-US" dirty="0">
                        <a:solidFill>
                          <a:schemeClr val="accent1"/>
                        </a:solidFill>
                      </a:endParaRPr>
                    </a:p>
                  </a:txBody>
                  <a:tcPr/>
                </a:tc>
                <a:extLst>
                  <a:ext uri="{0D108BD9-81ED-4DB2-BD59-A6C34878D82A}">
                    <a16:rowId xmlns:a16="http://schemas.microsoft.com/office/drawing/2014/main" val="10006"/>
                  </a:ext>
                </a:extLst>
              </a:tr>
              <a:tr h="356666">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accent1"/>
                          </a:solidFill>
                        </a:rPr>
                        <a:t>Meropenem</a:t>
                      </a:r>
                      <a:r>
                        <a:rPr lang="en-US" baseline="0" dirty="0">
                          <a:solidFill>
                            <a:schemeClr val="accent1"/>
                          </a:solidFill>
                        </a:rPr>
                        <a:t> </a:t>
                      </a:r>
                      <a:r>
                        <a:rPr lang="en-US" dirty="0">
                          <a:solidFill>
                            <a:schemeClr val="accent1"/>
                          </a:solidFill>
                        </a:rPr>
                        <a:t>500mg </a:t>
                      </a:r>
                      <a:r>
                        <a:rPr lang="en-US" baseline="0" dirty="0">
                          <a:solidFill>
                            <a:schemeClr val="accent1"/>
                          </a:solidFill>
                        </a:rPr>
                        <a:t>IV </a:t>
                      </a:r>
                      <a:r>
                        <a:rPr lang="en-US" dirty="0">
                          <a:solidFill>
                            <a:schemeClr val="accent1"/>
                          </a:solidFill>
                        </a:rPr>
                        <a:t>Q6H</a:t>
                      </a:r>
                    </a:p>
                  </a:txBody>
                  <a:tcPr/>
                </a:tc>
                <a:extLst>
                  <a:ext uri="{0D108BD9-81ED-4DB2-BD59-A6C34878D82A}">
                    <a16:rowId xmlns:a16="http://schemas.microsoft.com/office/drawing/2014/main" val="10007"/>
                  </a:ext>
                </a:extLst>
              </a:tr>
            </a:tbl>
          </a:graphicData>
        </a:graphic>
      </p:graphicFrame>
      <p:sp>
        <p:nvSpPr>
          <p:cNvPr id="12" name="TextBox 11"/>
          <p:cNvSpPr txBox="1"/>
          <p:nvPr/>
        </p:nvSpPr>
        <p:spPr>
          <a:xfrm>
            <a:off x="225040" y="1701178"/>
            <a:ext cx="4779820" cy="4893647"/>
          </a:xfrm>
          <a:prstGeom prst="rect">
            <a:avLst/>
          </a:prstGeom>
          <a:noFill/>
        </p:spPr>
        <p:txBody>
          <a:bodyPr wrap="square" rtlCol="0">
            <a:spAutoFit/>
          </a:bodyPr>
          <a:lstStyle/>
          <a:p>
            <a:r>
              <a:rPr lang="en-US" sz="2000" dirty="0">
                <a:sym typeface="Wingdings"/>
              </a:rPr>
              <a:t>* Patients with </a:t>
            </a:r>
            <a:r>
              <a:rPr lang="en-US" sz="2000" b="1" dirty="0">
                <a:sym typeface="Wingdings"/>
              </a:rPr>
              <a:t>moderate-severe </a:t>
            </a:r>
            <a:r>
              <a:rPr lang="en-US" sz="2000" dirty="0">
                <a:sym typeface="Wingdings"/>
              </a:rPr>
              <a:t>pyelonephritis (i.e. high fever, severe pain, sepsis, inability to tolerate PO) need to be managed initially as inpatients!</a:t>
            </a:r>
          </a:p>
          <a:p>
            <a:endParaRPr lang="en-US" sz="2000" dirty="0">
              <a:sym typeface="Wingdings"/>
            </a:endParaRPr>
          </a:p>
          <a:p>
            <a:r>
              <a:rPr lang="en-US" sz="2000" dirty="0">
                <a:sym typeface="Wingdings"/>
              </a:rPr>
              <a:t>* Treat </a:t>
            </a:r>
            <a:r>
              <a:rPr lang="en-US" sz="2000" b="1" dirty="0">
                <a:sym typeface="Wingdings"/>
              </a:rPr>
              <a:t>moderate</a:t>
            </a:r>
            <a:r>
              <a:rPr lang="en-US" sz="2000" dirty="0">
                <a:sym typeface="Wingdings"/>
              </a:rPr>
              <a:t> illness with: </a:t>
            </a:r>
          </a:p>
          <a:p>
            <a:pPr marL="342900" indent="-342900">
              <a:buFontTx/>
              <a:buChar char="-"/>
            </a:pPr>
            <a:r>
              <a:rPr lang="en-US" sz="2000" dirty="0">
                <a:solidFill>
                  <a:srgbClr val="C00000"/>
                </a:solidFill>
                <a:sym typeface="Wingdings"/>
              </a:rPr>
              <a:t>a 3</a:t>
            </a:r>
            <a:r>
              <a:rPr lang="en-US" sz="2000" baseline="30000" dirty="0">
                <a:solidFill>
                  <a:srgbClr val="C00000"/>
                </a:solidFill>
                <a:sym typeface="Wingdings"/>
              </a:rPr>
              <a:t>rd</a:t>
            </a:r>
            <a:r>
              <a:rPr lang="en-US" sz="2000" dirty="0">
                <a:solidFill>
                  <a:srgbClr val="C00000"/>
                </a:solidFill>
                <a:sym typeface="Wingdings"/>
              </a:rPr>
              <a:t> generation cephalosporin </a:t>
            </a:r>
            <a:r>
              <a:rPr lang="en-US" sz="2000" b="1" dirty="0">
                <a:solidFill>
                  <a:srgbClr val="C00000"/>
                </a:solidFill>
                <a:sym typeface="Wingdings"/>
              </a:rPr>
              <a:t>OR</a:t>
            </a:r>
          </a:p>
          <a:p>
            <a:pPr marL="342900" indent="-342900">
              <a:buFontTx/>
              <a:buChar char="-"/>
            </a:pPr>
            <a:r>
              <a:rPr lang="en-US" sz="2000" dirty="0">
                <a:solidFill>
                  <a:srgbClr val="C00000"/>
                </a:solidFill>
                <a:sym typeface="Wingdings"/>
              </a:rPr>
              <a:t>a fluoroquinolone</a:t>
            </a:r>
          </a:p>
          <a:p>
            <a:pPr marL="342900" indent="-342900">
              <a:buFontTx/>
              <a:buChar char="-"/>
            </a:pPr>
            <a:endParaRPr lang="en-US" sz="2000" dirty="0">
              <a:solidFill>
                <a:srgbClr val="C00000"/>
              </a:solidFill>
              <a:sym typeface="Wingdings"/>
            </a:endParaRPr>
          </a:p>
          <a:p>
            <a:r>
              <a:rPr lang="en-US" sz="2000" dirty="0">
                <a:sym typeface="Wingdings"/>
              </a:rPr>
              <a:t>* Treat </a:t>
            </a:r>
            <a:r>
              <a:rPr lang="en-US" sz="2000" b="1" dirty="0">
                <a:sym typeface="Wingdings"/>
              </a:rPr>
              <a:t>severe </a:t>
            </a:r>
            <a:r>
              <a:rPr lang="en-US" sz="2000" dirty="0">
                <a:sym typeface="Wingdings"/>
              </a:rPr>
              <a:t>illness (or if resistant organism suspected) with a broader agent:</a:t>
            </a:r>
          </a:p>
          <a:p>
            <a:pPr marL="342900" indent="-342900">
              <a:buFontTx/>
              <a:buChar char="-"/>
            </a:pPr>
            <a:r>
              <a:rPr lang="en-US" sz="2000" dirty="0">
                <a:solidFill>
                  <a:schemeClr val="accent1"/>
                </a:solidFill>
                <a:sym typeface="Wingdings"/>
              </a:rPr>
              <a:t>a 4</a:t>
            </a:r>
            <a:r>
              <a:rPr lang="en-US" sz="2000" baseline="30000" dirty="0">
                <a:solidFill>
                  <a:schemeClr val="accent1"/>
                </a:solidFill>
                <a:sym typeface="Wingdings"/>
              </a:rPr>
              <a:t>th</a:t>
            </a:r>
            <a:r>
              <a:rPr lang="en-US" sz="2000" dirty="0">
                <a:solidFill>
                  <a:schemeClr val="accent1"/>
                </a:solidFill>
                <a:sym typeface="Wingdings"/>
              </a:rPr>
              <a:t> generation cephalosporin (i.e. </a:t>
            </a:r>
            <a:r>
              <a:rPr lang="en-US" sz="2000" dirty="0" err="1">
                <a:solidFill>
                  <a:schemeClr val="accent1"/>
                </a:solidFill>
                <a:sym typeface="Wingdings"/>
              </a:rPr>
              <a:t>cefepime</a:t>
            </a:r>
            <a:r>
              <a:rPr lang="en-US" sz="2000" dirty="0">
                <a:solidFill>
                  <a:schemeClr val="accent1"/>
                </a:solidFill>
                <a:sym typeface="Wingdings"/>
              </a:rPr>
              <a:t>, ceftazidime)</a:t>
            </a:r>
          </a:p>
          <a:p>
            <a:pPr marL="342900" indent="-342900">
              <a:buFontTx/>
              <a:buChar char="-"/>
            </a:pPr>
            <a:r>
              <a:rPr lang="en-US" sz="2000" dirty="0">
                <a:solidFill>
                  <a:schemeClr val="accent1"/>
                </a:solidFill>
                <a:sym typeface="Wingdings"/>
              </a:rPr>
              <a:t>piperacillin-</a:t>
            </a:r>
            <a:r>
              <a:rPr lang="en-US" sz="2000" dirty="0" err="1">
                <a:solidFill>
                  <a:schemeClr val="accent1"/>
                </a:solidFill>
                <a:sym typeface="Wingdings"/>
              </a:rPr>
              <a:t>tazobactam</a:t>
            </a:r>
            <a:r>
              <a:rPr lang="en-US" sz="2000" dirty="0">
                <a:solidFill>
                  <a:schemeClr val="accent1"/>
                </a:solidFill>
                <a:sym typeface="Wingdings"/>
              </a:rPr>
              <a:t> </a:t>
            </a:r>
            <a:r>
              <a:rPr lang="en-US" sz="2000" b="1" dirty="0">
                <a:solidFill>
                  <a:schemeClr val="accent1"/>
                </a:solidFill>
                <a:sym typeface="Wingdings"/>
              </a:rPr>
              <a:t>OR</a:t>
            </a:r>
            <a:r>
              <a:rPr lang="en-US" sz="2000" dirty="0">
                <a:solidFill>
                  <a:schemeClr val="accent1"/>
                </a:solidFill>
                <a:sym typeface="Wingdings"/>
              </a:rPr>
              <a:t> </a:t>
            </a:r>
          </a:p>
          <a:p>
            <a:pPr marL="342900" indent="-342900">
              <a:buFontTx/>
              <a:buChar char="-"/>
            </a:pPr>
            <a:r>
              <a:rPr lang="en-US" sz="2000" dirty="0">
                <a:solidFill>
                  <a:schemeClr val="accent1"/>
                </a:solidFill>
                <a:sym typeface="Wingdings"/>
              </a:rPr>
              <a:t>a </a:t>
            </a:r>
            <a:r>
              <a:rPr lang="en-US" sz="2000" dirty="0" err="1">
                <a:solidFill>
                  <a:schemeClr val="accent1"/>
                </a:solidFill>
                <a:sym typeface="Wingdings"/>
              </a:rPr>
              <a:t>carbapenem</a:t>
            </a:r>
            <a:r>
              <a:rPr lang="en-US" sz="2000" dirty="0">
                <a:solidFill>
                  <a:schemeClr val="accent1"/>
                </a:solidFill>
                <a:sym typeface="Wingdings"/>
              </a:rPr>
              <a:t> </a:t>
            </a:r>
            <a:r>
              <a:rPr lang="en-US" sz="2000" b="1" dirty="0">
                <a:solidFill>
                  <a:schemeClr val="accent1"/>
                </a:solidFill>
                <a:sym typeface="Wingdings"/>
              </a:rPr>
              <a:t>OR</a:t>
            </a:r>
          </a:p>
          <a:p>
            <a:pPr marL="342900" indent="-342900">
              <a:buFontTx/>
              <a:buChar char="-"/>
            </a:pPr>
            <a:endParaRPr lang="en-US" sz="1200" dirty="0">
              <a:solidFill>
                <a:schemeClr val="bg2">
                  <a:lumMod val="50000"/>
                </a:schemeClr>
              </a:solidFill>
              <a:sym typeface="Wingdings"/>
            </a:endParaRPr>
          </a:p>
        </p:txBody>
      </p:sp>
      <p:sp>
        <p:nvSpPr>
          <p:cNvPr id="5" name="TextBox 4"/>
          <p:cNvSpPr txBox="1"/>
          <p:nvPr/>
        </p:nvSpPr>
        <p:spPr>
          <a:xfrm>
            <a:off x="9107500" y="1401777"/>
            <a:ext cx="2906327" cy="307777"/>
          </a:xfrm>
          <a:prstGeom prst="rect">
            <a:avLst/>
          </a:prstGeom>
          <a:noFill/>
        </p:spPr>
        <p:txBody>
          <a:bodyPr wrap="square" rtlCol="0">
            <a:spAutoFit/>
          </a:bodyPr>
          <a:lstStyle/>
          <a:p>
            <a:pPr algn="r"/>
            <a:r>
              <a:rPr lang="en-US" sz="1400" baseline="30000" dirty="0"/>
              <a:t>^ </a:t>
            </a:r>
            <a:r>
              <a:rPr lang="en-US" sz="1400" dirty="0"/>
              <a:t>Based on normal renal function</a:t>
            </a:r>
          </a:p>
        </p:txBody>
      </p:sp>
      <p:cxnSp>
        <p:nvCxnSpPr>
          <p:cNvPr id="6" name="Straight Arrow Connector 5"/>
          <p:cNvCxnSpPr/>
          <p:nvPr/>
        </p:nvCxnSpPr>
        <p:spPr>
          <a:xfrm flipV="1">
            <a:off x="4495800" y="2852036"/>
            <a:ext cx="2590800" cy="79286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898900" y="4114800"/>
            <a:ext cx="3187700" cy="1716152"/>
          </a:xfrm>
          <a:prstGeom prst="straightConnector1">
            <a:avLst/>
          </a:prstGeom>
          <a:ln w="57150">
            <a:solidFill>
              <a:schemeClr val="accent1"/>
            </a:solidFill>
            <a:tailEnd type="triangle"/>
          </a:ln>
        </p:spPr>
        <p:style>
          <a:lnRef idx="3">
            <a:schemeClr val="dk1"/>
          </a:lnRef>
          <a:fillRef idx="0">
            <a:schemeClr val="dk1"/>
          </a:fillRef>
          <a:effectRef idx="2">
            <a:schemeClr val="dk1"/>
          </a:effectRef>
          <a:fontRef idx="minor">
            <a:schemeClr val="tx1"/>
          </a:fontRef>
        </p:style>
      </p:cxnSp>
      <p:sp>
        <p:nvSpPr>
          <p:cNvPr id="9" name="TextBox 8">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
        <p:nvSpPr>
          <p:cNvPr id="28" name="Rectangle 27"/>
          <p:cNvSpPr/>
          <p:nvPr/>
        </p:nvSpPr>
        <p:spPr>
          <a:xfrm>
            <a:off x="5806594" y="5271386"/>
            <a:ext cx="5967557" cy="1323439"/>
          </a:xfrm>
          <a:prstGeom prst="rect">
            <a:avLst/>
          </a:prstGeom>
          <a:solidFill>
            <a:srgbClr val="96C6FF"/>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ctr"/>
            <a:endParaRPr lang="en-US" sz="200" b="1" u="sng" dirty="0">
              <a:solidFill>
                <a:schemeClr val="tx1"/>
              </a:solidFill>
              <a:sym typeface="Wingdings"/>
            </a:endParaRPr>
          </a:p>
          <a:p>
            <a:pPr algn="ctr"/>
            <a:r>
              <a:rPr lang="en-US" sz="2200" b="1" u="sng" dirty="0">
                <a:solidFill>
                  <a:schemeClr val="tx1"/>
                </a:solidFill>
                <a:sym typeface="Wingdings"/>
              </a:rPr>
              <a:t>FYI</a:t>
            </a:r>
            <a:r>
              <a:rPr lang="en-US" sz="2200" b="1" dirty="0">
                <a:solidFill>
                  <a:schemeClr val="tx1"/>
                </a:solidFill>
                <a:sym typeface="Wingdings"/>
              </a:rPr>
              <a:t>: </a:t>
            </a:r>
            <a:r>
              <a:rPr lang="en-US" dirty="0">
                <a:solidFill>
                  <a:schemeClr val="tx1"/>
                </a:solidFill>
                <a:sym typeface="Wingdings"/>
              </a:rPr>
              <a:t>Aminoglycosides &amp; advanced cephalosporin/</a:t>
            </a:r>
            <a:r>
              <a:rPr lang="en-US" dirty="0" err="1">
                <a:solidFill>
                  <a:schemeClr val="tx1"/>
                </a:solidFill>
                <a:sym typeface="Wingdings"/>
              </a:rPr>
              <a:t>carbapenem</a:t>
            </a:r>
            <a:r>
              <a:rPr lang="en-US" dirty="0">
                <a:solidFill>
                  <a:schemeClr val="tx1"/>
                </a:solidFill>
                <a:sym typeface="Wingdings"/>
              </a:rPr>
              <a:t> combinations (i.e. </a:t>
            </a:r>
            <a:r>
              <a:rPr lang="en-US" dirty="0" err="1">
                <a:solidFill>
                  <a:schemeClr val="tx1"/>
                </a:solidFill>
                <a:sym typeface="Wingdings"/>
              </a:rPr>
              <a:t>getamicin</a:t>
            </a:r>
            <a:r>
              <a:rPr lang="en-US" dirty="0">
                <a:solidFill>
                  <a:schemeClr val="tx1"/>
                </a:solidFill>
                <a:sym typeface="Wingdings"/>
              </a:rPr>
              <a:t>, </a:t>
            </a:r>
            <a:r>
              <a:rPr lang="en-US" dirty="0" err="1">
                <a:solidFill>
                  <a:schemeClr val="tx1"/>
                </a:solidFill>
                <a:sym typeface="Wingdings"/>
              </a:rPr>
              <a:t>ceftaz</a:t>
            </a:r>
            <a:r>
              <a:rPr lang="en-US" dirty="0">
                <a:solidFill>
                  <a:schemeClr val="tx1"/>
                </a:solidFill>
                <a:sym typeface="Wingdings"/>
              </a:rPr>
              <a:t>-avibactam, </a:t>
            </a:r>
            <a:r>
              <a:rPr lang="en-US" dirty="0" err="1">
                <a:solidFill>
                  <a:schemeClr val="tx1"/>
                </a:solidFill>
                <a:sym typeface="Wingdings"/>
              </a:rPr>
              <a:t>ceftol-tazobactam</a:t>
            </a:r>
            <a:r>
              <a:rPr lang="en-US" dirty="0">
                <a:solidFill>
                  <a:schemeClr val="tx1"/>
                </a:solidFill>
                <a:sym typeface="Wingdings"/>
              </a:rPr>
              <a:t>, etc. ) are used </a:t>
            </a:r>
            <a:r>
              <a:rPr lang="en-US" u="sng" dirty="0">
                <a:solidFill>
                  <a:schemeClr val="tx1"/>
                </a:solidFill>
                <a:sym typeface="Wingdings"/>
              </a:rPr>
              <a:t>ONLY</a:t>
            </a:r>
            <a:r>
              <a:rPr lang="en-US" dirty="0">
                <a:solidFill>
                  <a:schemeClr val="tx1"/>
                </a:solidFill>
                <a:sym typeface="Wingdings"/>
              </a:rPr>
              <a:t> for highly resistant organisms (i.e. </a:t>
            </a:r>
            <a:r>
              <a:rPr lang="en-US" dirty="0" err="1">
                <a:solidFill>
                  <a:schemeClr val="tx1"/>
                </a:solidFill>
                <a:sym typeface="Wingdings"/>
              </a:rPr>
              <a:t>carbapenemase</a:t>
            </a:r>
            <a:r>
              <a:rPr lang="en-US" dirty="0">
                <a:solidFill>
                  <a:schemeClr val="tx1"/>
                </a:solidFill>
                <a:sym typeface="Wingdings"/>
              </a:rPr>
              <a:t> producing bacteria)</a:t>
            </a:r>
          </a:p>
          <a:p>
            <a:pPr algn="ctr"/>
            <a:endParaRPr lang="en-US" sz="200" dirty="0">
              <a:solidFill>
                <a:schemeClr val="tx1"/>
              </a:solidFill>
              <a:sym typeface="Wingdings"/>
            </a:endParaRPr>
          </a:p>
        </p:txBody>
      </p:sp>
    </p:spTree>
    <p:extLst>
      <p:ext uri="{BB962C8B-B14F-4D97-AF65-F5344CB8AC3E}">
        <p14:creationId xmlns:p14="http://schemas.microsoft.com/office/powerpoint/2010/main" val="197574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5"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9" end="9"/>
                                            </p:txEl>
                                          </p:spTgt>
                                        </p:tgtEl>
                                        <p:attrNameLst>
                                          <p:attrName>style.visibility</p:attrName>
                                        </p:attrNameLst>
                                      </p:cBhvr>
                                      <p:to>
                                        <p:strVal val="visible"/>
                                      </p:to>
                                    </p:set>
                                  </p:childTnLst>
                                </p:cTn>
                              </p:par>
                              <p:par>
                                <p:cTn id="31" presetID="5" presetClass="entr" presetSubtype="1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COMPLICATED UTI Treatment: </a:t>
            </a:r>
            <a:br>
              <a:rPr lang="en-US" b="1" dirty="0"/>
            </a:br>
            <a:r>
              <a:rPr lang="en-US" b="1" dirty="0"/>
              <a:t>inpatient</a:t>
            </a:r>
          </a:p>
        </p:txBody>
      </p:sp>
      <p:sp>
        <p:nvSpPr>
          <p:cNvPr id="3" name="Content Placeholder 2"/>
          <p:cNvSpPr>
            <a:spLocks noGrp="1"/>
          </p:cNvSpPr>
          <p:nvPr>
            <p:ph sz="quarter" idx="13"/>
          </p:nvPr>
        </p:nvSpPr>
        <p:spPr/>
        <p:txBody>
          <a:bodyPr/>
          <a:lstStyle/>
          <a:p>
            <a:r>
              <a:rPr lang="en-US" b="1" u="sng" dirty="0"/>
              <a:t>Remember</a:t>
            </a:r>
            <a:r>
              <a:rPr lang="en-US" dirty="0"/>
              <a:t>, </a:t>
            </a:r>
            <a:r>
              <a:rPr lang="en-US" cap="none" dirty="0"/>
              <a:t>always obtain blood cultures to evaluate for bacteremia in the septic patient!</a:t>
            </a:r>
          </a:p>
          <a:p>
            <a:r>
              <a:rPr lang="en-US" b="1" u="sng" dirty="0"/>
              <a:t>REMEMBER</a:t>
            </a:r>
            <a:r>
              <a:rPr lang="en-US" dirty="0"/>
              <a:t>, </a:t>
            </a:r>
            <a:r>
              <a:rPr lang="en-US" cap="none" dirty="0"/>
              <a:t>consider obtaining abdominal/pelvic imaging to evaluate for potential urinary tract obstruction (i.e. stone) or renal abscess in the right context</a:t>
            </a:r>
          </a:p>
          <a:p>
            <a:r>
              <a:rPr lang="en-US" b="1" u="sng" dirty="0"/>
              <a:t>REMEMBER,</a:t>
            </a:r>
            <a:r>
              <a:rPr lang="en-US" b="1" dirty="0"/>
              <a:t> </a:t>
            </a:r>
            <a:r>
              <a:rPr lang="en-US" cap="none" dirty="0"/>
              <a:t>if there is suspicion for a drug-resistant gram-positive infection (i.e. </a:t>
            </a:r>
            <a:r>
              <a:rPr lang="en-US" i="1" cap="none" dirty="0"/>
              <a:t>enterococci, staph.</a:t>
            </a:r>
            <a:r>
              <a:rPr lang="en-US" cap="none" dirty="0"/>
              <a:t>), add one of the following: vancomycin, </a:t>
            </a:r>
            <a:r>
              <a:rPr lang="en-US" cap="none" dirty="0" err="1"/>
              <a:t>daptomycin</a:t>
            </a:r>
            <a:r>
              <a:rPr lang="en-US" cap="none" dirty="0"/>
              <a:t>, or linezolid </a:t>
            </a:r>
          </a:p>
        </p:txBody>
      </p:sp>
      <p:sp>
        <p:nvSpPr>
          <p:cNvPr id="9" name="TextBox 8">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
        <p:nvSpPr>
          <p:cNvPr id="13" name="Rectangle 12"/>
          <p:cNvSpPr/>
          <p:nvPr/>
        </p:nvSpPr>
        <p:spPr>
          <a:xfrm>
            <a:off x="913774" y="5072268"/>
            <a:ext cx="10386337" cy="1061829"/>
          </a:xfrm>
          <a:prstGeom prst="rect">
            <a:avLst/>
          </a:prstGeom>
          <a:solidFill>
            <a:srgbClr val="96C6FF"/>
          </a:solidFill>
        </p:spPr>
        <p:style>
          <a:lnRef idx="0">
            <a:schemeClr val="accent4"/>
          </a:lnRef>
          <a:fillRef idx="3">
            <a:schemeClr val="accent4"/>
          </a:fillRef>
          <a:effectRef idx="3">
            <a:schemeClr val="accent4"/>
          </a:effectRef>
          <a:fontRef idx="minor">
            <a:schemeClr val="lt1"/>
          </a:fontRef>
        </p:style>
        <p:txBody>
          <a:bodyPr wrap="square">
            <a:spAutoFit/>
          </a:bodyPr>
          <a:lstStyle/>
          <a:p>
            <a:pPr marL="285750" indent="-285750" algn="ctr">
              <a:buFont typeface="Wingdings" panose="05000000000000000000" pitchFamily="2" charset="2"/>
              <a:buChar char="ü"/>
            </a:pPr>
            <a:r>
              <a:rPr lang="en-US" sz="2100" i="1" dirty="0">
                <a:solidFill>
                  <a:schemeClr val="tx1"/>
                </a:solidFill>
              </a:rPr>
              <a:t>After clinical improvement is observed, parenteral therapy should be switched to oral therapy using </a:t>
            </a:r>
            <a:r>
              <a:rPr lang="en-US" sz="2100" i="1" dirty="0" err="1">
                <a:solidFill>
                  <a:schemeClr val="tx1"/>
                </a:solidFill>
              </a:rPr>
              <a:t>UCx</a:t>
            </a:r>
            <a:r>
              <a:rPr lang="en-US" sz="2100" i="1" dirty="0">
                <a:solidFill>
                  <a:schemeClr val="tx1"/>
                </a:solidFill>
              </a:rPr>
              <a:t> sensitivities as a guide!</a:t>
            </a:r>
          </a:p>
          <a:p>
            <a:pPr marL="285750" indent="-285750" algn="ctr">
              <a:buFont typeface="Wingdings" panose="05000000000000000000" pitchFamily="2" charset="2"/>
              <a:buChar char="ü"/>
            </a:pPr>
            <a:r>
              <a:rPr lang="en-US" sz="2100" i="1" dirty="0">
                <a:solidFill>
                  <a:schemeClr val="tx1"/>
                </a:solidFill>
              </a:rPr>
              <a:t>A course of therapy is typically 10-14 days! </a:t>
            </a:r>
          </a:p>
        </p:txBody>
      </p:sp>
    </p:spTree>
    <p:extLst>
      <p:ext uri="{BB962C8B-B14F-4D97-AF65-F5344CB8AC3E}">
        <p14:creationId xmlns:p14="http://schemas.microsoft.com/office/powerpoint/2010/main" val="89918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Seravek" charset="0"/>
                <a:ea typeface="Seravek" charset="0"/>
                <a:cs typeface="Seravek" charset="0"/>
              </a:rPr>
              <a:t>Table of contents</a:t>
            </a:r>
          </a:p>
        </p:txBody>
      </p:sp>
      <p:sp>
        <p:nvSpPr>
          <p:cNvPr id="3" name="Content Placeholder 2"/>
          <p:cNvSpPr>
            <a:spLocks noGrp="1"/>
          </p:cNvSpPr>
          <p:nvPr>
            <p:ph sz="quarter" idx="13"/>
          </p:nvPr>
        </p:nvSpPr>
        <p:spPr>
          <a:xfrm>
            <a:off x="339039" y="2068107"/>
            <a:ext cx="10363826" cy="4603496"/>
          </a:xfrm>
        </p:spPr>
        <p:txBody>
          <a:bodyPr>
            <a:normAutofit fontScale="85000" lnSpcReduction="20000"/>
          </a:bodyPr>
          <a:lstStyle/>
          <a:p>
            <a:pPr marL="571500" indent="-571500">
              <a:buFont typeface="+mj-lt"/>
              <a:buAutoNum type="arabicPeriod"/>
            </a:pPr>
            <a:r>
              <a:rPr lang="en-US" sz="2600" b="1" dirty="0">
                <a:solidFill>
                  <a:schemeClr val="accent1"/>
                </a:solidFill>
                <a:latin typeface="+mj-lt"/>
                <a:ea typeface="Seravek" charset="0"/>
                <a:cs typeface="Seravek" charset="0"/>
                <a:hlinkClick r:id="rId3" action="ppaction://hlinksldjump"/>
              </a:rPr>
              <a:t>Introduction</a:t>
            </a:r>
            <a:endParaRPr lang="en-US" sz="2600" b="1" dirty="0">
              <a:solidFill>
                <a:schemeClr val="accent1"/>
              </a:solidFill>
              <a:latin typeface="+mj-lt"/>
              <a:ea typeface="Seravek" charset="0"/>
              <a:cs typeface="Seravek" charset="0"/>
            </a:endParaRPr>
          </a:p>
          <a:p>
            <a:pPr marL="571500" indent="-571500">
              <a:buFont typeface="+mj-lt"/>
              <a:buAutoNum type="arabicPeriod"/>
            </a:pPr>
            <a:r>
              <a:rPr lang="en-US" sz="2600" b="1" dirty="0">
                <a:solidFill>
                  <a:schemeClr val="accent1"/>
                </a:solidFill>
                <a:latin typeface="+mj-lt"/>
                <a:ea typeface="Seravek" charset="0"/>
                <a:cs typeface="Seravek" charset="0"/>
                <a:hlinkClick r:id="rId4" action="ppaction://hlinksldjump"/>
              </a:rPr>
              <a:t>Anatomy: Lower vs upper</a:t>
            </a:r>
            <a:endParaRPr lang="en-US" sz="2600" b="1" dirty="0">
              <a:solidFill>
                <a:schemeClr val="accent1"/>
              </a:solidFill>
              <a:latin typeface="+mj-lt"/>
              <a:ea typeface="Seravek" charset="0"/>
              <a:cs typeface="Seravek" charset="0"/>
            </a:endParaRPr>
          </a:p>
          <a:p>
            <a:pPr marL="571500" indent="-571500">
              <a:buFont typeface="+mj-lt"/>
              <a:buAutoNum type="arabicPeriod"/>
            </a:pPr>
            <a:r>
              <a:rPr lang="en-US" sz="2600" b="1" dirty="0">
                <a:solidFill>
                  <a:schemeClr val="accent1"/>
                </a:solidFill>
                <a:latin typeface="+mj-lt"/>
                <a:ea typeface="Seravek" charset="0"/>
                <a:cs typeface="Seravek" charset="0"/>
                <a:hlinkClick r:id="rId5" action="ppaction://hlinksldjump"/>
              </a:rPr>
              <a:t>COMPLICATED vs Uncomplicated uti </a:t>
            </a:r>
            <a:endParaRPr lang="en-US" sz="2600" b="1" dirty="0">
              <a:solidFill>
                <a:schemeClr val="accent1"/>
              </a:solidFill>
              <a:latin typeface="+mj-lt"/>
              <a:ea typeface="Seravek" charset="0"/>
              <a:cs typeface="Seravek" charset="0"/>
            </a:endParaRPr>
          </a:p>
          <a:p>
            <a:pPr marL="571500" indent="-571500">
              <a:buFont typeface="+mj-lt"/>
              <a:buAutoNum type="arabicPeriod"/>
            </a:pPr>
            <a:r>
              <a:rPr lang="en-US" sz="2600" b="1" dirty="0">
                <a:solidFill>
                  <a:schemeClr val="accent1"/>
                </a:solidFill>
                <a:latin typeface="+mj-lt"/>
                <a:ea typeface="Seravek" charset="0"/>
                <a:cs typeface="Seravek" charset="0"/>
                <a:hlinkClick r:id="rId6" action="ppaction://hlinksldjump"/>
              </a:rPr>
              <a:t>Pathogenesis &amp; pathogens </a:t>
            </a:r>
            <a:endParaRPr lang="en-US" sz="2600" b="1" dirty="0">
              <a:solidFill>
                <a:schemeClr val="accent1"/>
              </a:solidFill>
              <a:latin typeface="+mj-lt"/>
              <a:ea typeface="Seravek" charset="0"/>
              <a:cs typeface="Seravek" charset="0"/>
            </a:endParaRPr>
          </a:p>
          <a:p>
            <a:pPr marL="571500" indent="-571500">
              <a:buFont typeface="+mj-lt"/>
              <a:buAutoNum type="arabicPeriod"/>
            </a:pPr>
            <a:r>
              <a:rPr lang="en-US" sz="2600" b="1" dirty="0">
                <a:solidFill>
                  <a:schemeClr val="accent1"/>
                </a:solidFill>
                <a:latin typeface="+mj-lt"/>
                <a:ea typeface="Seravek" charset="0"/>
                <a:cs typeface="Seravek" charset="0"/>
                <a:hlinkClick r:id="rId7" action="ppaction://hlinksldjump"/>
              </a:rPr>
              <a:t>host defenses</a:t>
            </a:r>
            <a:endParaRPr lang="en-US" sz="2600" b="1" dirty="0">
              <a:solidFill>
                <a:schemeClr val="accent1"/>
              </a:solidFill>
              <a:latin typeface="+mj-lt"/>
              <a:ea typeface="Seravek" charset="0"/>
              <a:cs typeface="Seravek" charset="0"/>
            </a:endParaRPr>
          </a:p>
          <a:p>
            <a:pPr marL="571500" indent="-571500">
              <a:buFont typeface="+mj-lt"/>
              <a:buAutoNum type="arabicPeriod"/>
            </a:pPr>
            <a:r>
              <a:rPr lang="en-US" sz="2600" b="1" dirty="0">
                <a:solidFill>
                  <a:schemeClr val="accent1"/>
                </a:solidFill>
                <a:latin typeface="+mj-lt"/>
                <a:ea typeface="Seravek" charset="0"/>
                <a:cs typeface="Seravek" charset="0"/>
                <a:hlinkClick r:id="rId8" action="ppaction://hlinksldjump"/>
              </a:rPr>
              <a:t>Diagnosis</a:t>
            </a:r>
            <a:endParaRPr lang="en-US" sz="2600" b="1" dirty="0">
              <a:solidFill>
                <a:schemeClr val="accent1"/>
              </a:solidFill>
              <a:latin typeface="+mj-lt"/>
              <a:ea typeface="Seravek" charset="0"/>
              <a:cs typeface="Seravek" charset="0"/>
            </a:endParaRPr>
          </a:p>
          <a:p>
            <a:pPr marL="571500" indent="-571500">
              <a:buFont typeface="+mj-lt"/>
              <a:buAutoNum type="arabicPeriod"/>
            </a:pPr>
            <a:r>
              <a:rPr lang="en-US" sz="2600" b="1" dirty="0">
                <a:solidFill>
                  <a:schemeClr val="accent1"/>
                </a:solidFill>
                <a:latin typeface="+mj-lt"/>
                <a:ea typeface="Seravek" charset="0"/>
                <a:cs typeface="Seravek" charset="0"/>
                <a:hlinkClick r:id="rId9" action="ppaction://hlinksldjump"/>
              </a:rPr>
              <a:t>Treatment</a:t>
            </a:r>
            <a:endParaRPr lang="en-US" sz="2600" b="1" dirty="0">
              <a:solidFill>
                <a:schemeClr val="accent1"/>
              </a:solidFill>
              <a:latin typeface="+mj-lt"/>
              <a:ea typeface="Seravek" charset="0"/>
              <a:cs typeface="Seravek" charset="0"/>
            </a:endParaRPr>
          </a:p>
          <a:p>
            <a:pPr marL="571500" indent="-571500">
              <a:buFont typeface="+mj-lt"/>
              <a:buAutoNum type="arabicPeriod"/>
            </a:pPr>
            <a:r>
              <a:rPr lang="en-US" sz="2600" b="1" dirty="0">
                <a:solidFill>
                  <a:schemeClr val="accent1"/>
                </a:solidFill>
                <a:latin typeface="+mj-lt"/>
                <a:ea typeface="Seravek" charset="0"/>
                <a:cs typeface="Seravek" charset="0"/>
                <a:hlinkClick r:id="rId10" action="ppaction://hlinksldjump"/>
              </a:rPr>
              <a:t>RECURRENCE &amp; RISK FACTORS</a:t>
            </a:r>
            <a:endParaRPr lang="en-US" sz="2600" b="1" dirty="0">
              <a:solidFill>
                <a:schemeClr val="accent1"/>
              </a:solidFill>
              <a:latin typeface="+mj-lt"/>
              <a:ea typeface="Seravek" charset="0"/>
              <a:cs typeface="Seravek" charset="0"/>
            </a:endParaRPr>
          </a:p>
          <a:p>
            <a:pPr marL="571500" indent="-571500">
              <a:buFont typeface="+mj-lt"/>
              <a:buAutoNum type="arabicPeriod"/>
            </a:pPr>
            <a:r>
              <a:rPr lang="en-US" sz="2600" b="1" dirty="0">
                <a:solidFill>
                  <a:schemeClr val="accent1"/>
                </a:solidFill>
                <a:ea typeface="Seravek" charset="0"/>
                <a:cs typeface="Seravek" charset="0"/>
                <a:hlinkClick r:id="rId11" action="ppaction://hlinksldjump"/>
              </a:rPr>
              <a:t>urinary tract infections in men</a:t>
            </a:r>
            <a:endParaRPr lang="en-US" sz="2600" b="1" dirty="0">
              <a:solidFill>
                <a:schemeClr val="accent1"/>
              </a:solidFill>
              <a:latin typeface="+mj-lt"/>
              <a:ea typeface="Seravek" charset="0"/>
              <a:cs typeface="Seravek" charset="0"/>
            </a:endParaRPr>
          </a:p>
          <a:p>
            <a:pPr marL="571500" indent="-571500">
              <a:buFont typeface="+mj-lt"/>
              <a:buAutoNum type="arabicPeriod"/>
            </a:pPr>
            <a:r>
              <a:rPr lang="en-US" sz="2600" b="1" dirty="0">
                <a:solidFill>
                  <a:schemeClr val="accent1"/>
                </a:solidFill>
                <a:latin typeface="+mj-lt"/>
                <a:ea typeface="Seravek" charset="0"/>
                <a:cs typeface="Seravek" charset="0"/>
                <a:hlinkClick r:id="rId12" action="ppaction://hlinksldjump"/>
              </a:rPr>
              <a:t>CASES</a:t>
            </a:r>
            <a:endParaRPr lang="en-US" sz="2600" b="1" dirty="0">
              <a:solidFill>
                <a:schemeClr val="accent1"/>
              </a:solidFill>
              <a:latin typeface="+mj-lt"/>
              <a:ea typeface="Seravek" charset="0"/>
              <a:cs typeface="Seravek" charset="0"/>
            </a:endParaRPr>
          </a:p>
          <a:p>
            <a:endParaRPr lang="en-US" dirty="0">
              <a:noFill/>
            </a:endParaRPr>
          </a:p>
        </p:txBody>
      </p:sp>
      <p:sp>
        <p:nvSpPr>
          <p:cNvPr id="4" name="TextBox 3"/>
          <p:cNvSpPr txBox="1"/>
          <p:nvPr/>
        </p:nvSpPr>
        <p:spPr>
          <a:xfrm>
            <a:off x="6999483" y="2181655"/>
            <a:ext cx="4920288" cy="769441"/>
          </a:xfrm>
          <a:prstGeom prst="rect">
            <a:avLst/>
          </a:prstGeom>
          <a:noFill/>
        </p:spPr>
        <p:txBody>
          <a:bodyPr wrap="square" rtlCol="0">
            <a:spAutoFit/>
          </a:bodyPr>
          <a:lstStyle/>
          <a:p>
            <a:pPr algn="ctr"/>
            <a:r>
              <a:rPr lang="en-US" sz="2200" b="1" dirty="0">
                <a:solidFill>
                  <a:schemeClr val="accent1"/>
                </a:solidFill>
              </a:rPr>
              <a:t>Click a section on the left to jump ahead if you like!</a:t>
            </a:r>
          </a:p>
        </p:txBody>
      </p:sp>
      <p:pic>
        <p:nvPicPr>
          <p:cNvPr id="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86146" y="3188703"/>
            <a:ext cx="5405854" cy="367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023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335" y="837638"/>
            <a:ext cx="10276501" cy="1426719"/>
          </a:xfrm>
        </p:spPr>
        <p:txBody>
          <a:bodyPr/>
          <a:lstStyle/>
          <a:p>
            <a:r>
              <a:rPr lang="en-US" b="1" dirty="0"/>
              <a:t>Multidrug Resistant organisms: </a:t>
            </a:r>
            <a:br>
              <a:rPr lang="en-US" b="1" dirty="0"/>
            </a:br>
            <a:r>
              <a:rPr lang="en-US" b="1" dirty="0"/>
              <a:t>Outpatient treatment</a:t>
            </a:r>
          </a:p>
        </p:txBody>
      </p:sp>
      <p:sp>
        <p:nvSpPr>
          <p:cNvPr id="3" name="Content Placeholder 2"/>
          <p:cNvSpPr>
            <a:spLocks noGrp="1"/>
          </p:cNvSpPr>
          <p:nvPr>
            <p:ph sz="quarter" idx="13"/>
          </p:nvPr>
        </p:nvSpPr>
        <p:spPr>
          <a:xfrm>
            <a:off x="155275" y="2296013"/>
            <a:ext cx="4037161" cy="4295956"/>
          </a:xfrm>
        </p:spPr>
        <p:txBody>
          <a:bodyPr>
            <a:normAutofit/>
          </a:bodyPr>
          <a:lstStyle/>
          <a:p>
            <a:r>
              <a:rPr lang="en-US" cap="none" dirty="0"/>
              <a:t>The prevalence of MDR</a:t>
            </a:r>
            <a:r>
              <a:rPr lang="en-US" i="1" cap="none" dirty="0"/>
              <a:t> E. Coli </a:t>
            </a:r>
            <a:r>
              <a:rPr lang="en-US" cap="none" dirty="0"/>
              <a:t>in outpatient isolates is increasing:</a:t>
            </a:r>
            <a:r>
              <a:rPr lang="en-US" cap="none" dirty="0">
                <a:sym typeface="Wingdings" panose="05000000000000000000" pitchFamily="2" charset="2"/>
              </a:rPr>
              <a:t> </a:t>
            </a:r>
            <a:r>
              <a:rPr lang="en-US" cap="none" dirty="0"/>
              <a:t>increased from 9% in 2001 to 17% in 2010 </a:t>
            </a:r>
            <a:r>
              <a:rPr lang="en-US" sz="1600" cap="none" dirty="0"/>
              <a:t>(Sanchez et al. 2014)</a:t>
            </a:r>
          </a:p>
          <a:p>
            <a:r>
              <a:rPr lang="en-US" cap="none" dirty="0"/>
              <a:t> Risk Factors = prior use of antibiotics, hospitalized for &gt;48 hours, nursing home residents, receiving hemodialysis in previous 3 months, indwelling catheters, elderly, immunocompromised, diabetics, males</a:t>
            </a:r>
          </a:p>
        </p:txBody>
      </p:sp>
      <p:graphicFrame>
        <p:nvGraphicFramePr>
          <p:cNvPr id="5" name="Table 4"/>
          <p:cNvGraphicFramePr>
            <a:graphicFrameLocks noGrp="1"/>
          </p:cNvGraphicFramePr>
          <p:nvPr>
            <p:extLst>
              <p:ext uri="{D42A27DB-BD31-4B8C-83A1-F6EECF244321}">
                <p14:modId xmlns:p14="http://schemas.microsoft.com/office/powerpoint/2010/main" val="2841220875"/>
              </p:ext>
            </p:extLst>
          </p:nvPr>
        </p:nvGraphicFramePr>
        <p:xfrm>
          <a:off x="4192436" y="3010842"/>
          <a:ext cx="7671757" cy="3291840"/>
        </p:xfrm>
        <a:graphic>
          <a:graphicData uri="http://schemas.openxmlformats.org/drawingml/2006/table">
            <a:tbl>
              <a:tblPr firstRow="1" bandRow="1">
                <a:tableStyleId>{5C22544A-7EE6-4342-B048-85BDC9FD1C3A}</a:tableStyleId>
              </a:tblPr>
              <a:tblGrid>
                <a:gridCol w="1562538">
                  <a:extLst>
                    <a:ext uri="{9D8B030D-6E8A-4147-A177-3AD203B41FA5}">
                      <a16:colId xmlns:a16="http://schemas.microsoft.com/office/drawing/2014/main" val="20000"/>
                    </a:ext>
                  </a:extLst>
                </a:gridCol>
                <a:gridCol w="2224322">
                  <a:extLst>
                    <a:ext uri="{9D8B030D-6E8A-4147-A177-3AD203B41FA5}">
                      <a16:colId xmlns:a16="http://schemas.microsoft.com/office/drawing/2014/main" val="20001"/>
                    </a:ext>
                  </a:extLst>
                </a:gridCol>
                <a:gridCol w="3884897">
                  <a:extLst>
                    <a:ext uri="{9D8B030D-6E8A-4147-A177-3AD203B41FA5}">
                      <a16:colId xmlns:a16="http://schemas.microsoft.com/office/drawing/2014/main" val="20002"/>
                    </a:ext>
                  </a:extLst>
                </a:gridCol>
              </a:tblGrid>
              <a:tr h="0">
                <a:tc>
                  <a:txBody>
                    <a:bodyPr/>
                    <a:lstStyle/>
                    <a:p>
                      <a:r>
                        <a:rPr lang="en-US" b="1" dirty="0"/>
                        <a:t>ANTIBIOTIC</a:t>
                      </a:r>
                    </a:p>
                  </a:txBody>
                  <a:tcPr/>
                </a:tc>
                <a:tc>
                  <a:txBody>
                    <a:bodyPr/>
                    <a:lstStyle/>
                    <a:p>
                      <a:r>
                        <a:rPr lang="en-US" dirty="0"/>
                        <a:t>RESISTANCE</a:t>
                      </a:r>
                      <a:r>
                        <a:rPr lang="en-US" baseline="0" dirty="0"/>
                        <a:t> RATES FOR</a:t>
                      </a:r>
                      <a:r>
                        <a:rPr lang="en-US" dirty="0"/>
                        <a:t> MDROs</a:t>
                      </a:r>
                    </a:p>
                  </a:txBody>
                  <a:tcPr/>
                </a:tc>
                <a:tc>
                  <a:txBody>
                    <a:bodyPr/>
                    <a:lstStyle/>
                    <a:p>
                      <a:r>
                        <a:rPr lang="en-US" dirty="0"/>
                        <a:t>SUGGESTED EMPIRIC THERAPY</a:t>
                      </a:r>
                      <a:r>
                        <a:rPr lang="en-US" baseline="0" dirty="0"/>
                        <a:t> FOR UTI DUE TO MDRO</a:t>
                      </a:r>
                      <a:endParaRPr lang="en-US" dirty="0"/>
                    </a:p>
                  </a:txBody>
                  <a:tcPr/>
                </a:tc>
                <a:extLst>
                  <a:ext uri="{0D108BD9-81ED-4DB2-BD59-A6C34878D82A}">
                    <a16:rowId xmlns:a16="http://schemas.microsoft.com/office/drawing/2014/main" val="10000"/>
                  </a:ext>
                </a:extLst>
              </a:tr>
              <a:tr h="334577">
                <a:tc>
                  <a:txBody>
                    <a:bodyPr/>
                    <a:lstStyle/>
                    <a:p>
                      <a:r>
                        <a:rPr lang="en-US" b="1" dirty="0"/>
                        <a:t>Fosfomycin</a:t>
                      </a:r>
                    </a:p>
                  </a:txBody>
                  <a:tcPr/>
                </a:tc>
                <a:tc>
                  <a:txBody>
                    <a:bodyPr/>
                    <a:lstStyle/>
                    <a:p>
                      <a:r>
                        <a:rPr lang="en-US" dirty="0"/>
                        <a:t>5-40%</a:t>
                      </a:r>
                    </a:p>
                  </a:txBody>
                  <a:tcPr/>
                </a:tc>
                <a:tc>
                  <a:txBody>
                    <a:bodyPr/>
                    <a:lstStyle/>
                    <a:p>
                      <a:r>
                        <a:rPr lang="en-US" dirty="0"/>
                        <a:t>First line</a:t>
                      </a:r>
                    </a:p>
                  </a:txBody>
                  <a:tcPr/>
                </a:tc>
                <a:extLst>
                  <a:ext uri="{0D108BD9-81ED-4DB2-BD59-A6C34878D82A}">
                    <a16:rowId xmlns:a16="http://schemas.microsoft.com/office/drawing/2014/main" val="10001"/>
                  </a:ext>
                </a:extLst>
              </a:tr>
              <a:tr h="334577">
                <a:tc>
                  <a:txBody>
                    <a:bodyPr/>
                    <a:lstStyle/>
                    <a:p>
                      <a:r>
                        <a:rPr lang="en-US" b="1" dirty="0"/>
                        <a:t>Nitrofurantoin</a:t>
                      </a:r>
                    </a:p>
                  </a:txBody>
                  <a:tcPr/>
                </a:tc>
                <a:tc>
                  <a:txBody>
                    <a:bodyPr/>
                    <a:lstStyle/>
                    <a:p>
                      <a:r>
                        <a:rPr lang="en-US" dirty="0"/>
                        <a:t>2-21%</a:t>
                      </a:r>
                    </a:p>
                  </a:txBody>
                  <a:tcPr/>
                </a:tc>
                <a:tc>
                  <a:txBody>
                    <a:bodyPr/>
                    <a:lstStyle/>
                    <a:p>
                      <a:r>
                        <a:rPr lang="en-US" dirty="0"/>
                        <a:t>First line</a:t>
                      </a:r>
                    </a:p>
                  </a:txBody>
                  <a:tcPr/>
                </a:tc>
                <a:extLst>
                  <a:ext uri="{0D108BD9-81ED-4DB2-BD59-A6C34878D82A}">
                    <a16:rowId xmlns:a16="http://schemas.microsoft.com/office/drawing/2014/main" val="10002"/>
                  </a:ext>
                </a:extLst>
              </a:tr>
              <a:tr h="334577">
                <a:tc>
                  <a:txBody>
                    <a:bodyPr/>
                    <a:lstStyle/>
                    <a:p>
                      <a:r>
                        <a:rPr lang="en-US" b="1" dirty="0"/>
                        <a:t>TMP-SMX</a:t>
                      </a:r>
                    </a:p>
                  </a:txBody>
                  <a:tcPr/>
                </a:tc>
                <a:tc>
                  <a:txBody>
                    <a:bodyPr/>
                    <a:lstStyle/>
                    <a:p>
                      <a:r>
                        <a:rPr lang="en-US" dirty="0"/>
                        <a:t>60-77%</a:t>
                      </a:r>
                    </a:p>
                  </a:txBody>
                  <a:tcPr/>
                </a:tc>
                <a:tc>
                  <a:txBody>
                    <a:bodyPr/>
                    <a:lstStyle/>
                    <a:p>
                      <a:r>
                        <a:rPr lang="en-US" dirty="0"/>
                        <a:t>Not</a:t>
                      </a:r>
                      <a:r>
                        <a:rPr lang="en-US" baseline="0" dirty="0"/>
                        <a:t> </a:t>
                      </a:r>
                      <a:r>
                        <a:rPr lang="en-US" dirty="0"/>
                        <a:t>recommended</a:t>
                      </a:r>
                    </a:p>
                  </a:txBody>
                  <a:tcPr/>
                </a:tc>
                <a:extLst>
                  <a:ext uri="{0D108BD9-81ED-4DB2-BD59-A6C34878D82A}">
                    <a16:rowId xmlns:a16="http://schemas.microsoft.com/office/drawing/2014/main" val="10003"/>
                  </a:ext>
                </a:extLst>
              </a:tr>
              <a:tr h="334577">
                <a:tc>
                  <a:txBody>
                    <a:bodyPr/>
                    <a:lstStyle/>
                    <a:p>
                      <a:r>
                        <a:rPr lang="en-US" b="1" dirty="0"/>
                        <a:t>FQs</a:t>
                      </a:r>
                    </a:p>
                  </a:txBody>
                  <a:tcPr/>
                </a:tc>
                <a:tc>
                  <a:txBody>
                    <a:bodyPr/>
                    <a:lstStyle/>
                    <a:p>
                      <a:r>
                        <a:rPr lang="en-US" dirty="0"/>
                        <a:t>49-72%</a:t>
                      </a:r>
                    </a:p>
                  </a:txBody>
                  <a:tcPr/>
                </a:tc>
                <a:tc>
                  <a:txBody>
                    <a:bodyPr/>
                    <a:lstStyle/>
                    <a:p>
                      <a:r>
                        <a:rPr lang="en-US" dirty="0"/>
                        <a:t>Not recommended</a:t>
                      </a:r>
                    </a:p>
                  </a:txBody>
                  <a:tcPr/>
                </a:tc>
                <a:extLst>
                  <a:ext uri="{0D108BD9-81ED-4DB2-BD59-A6C34878D82A}">
                    <a16:rowId xmlns:a16="http://schemas.microsoft.com/office/drawing/2014/main" val="10004"/>
                  </a:ext>
                </a:extLst>
              </a:tr>
              <a:tr h="577489">
                <a:tc>
                  <a:txBody>
                    <a:bodyPr/>
                    <a:lstStyle/>
                    <a:p>
                      <a:r>
                        <a:rPr lang="en-US" b="1" dirty="0"/>
                        <a:t>Beta-lactams</a:t>
                      </a:r>
                    </a:p>
                  </a:txBody>
                  <a:tcPr/>
                </a:tc>
                <a:tc>
                  <a:txBody>
                    <a:bodyPr/>
                    <a:lstStyle/>
                    <a:p>
                      <a:r>
                        <a:rPr lang="en-US" dirty="0"/>
                        <a:t>Not</a:t>
                      </a:r>
                      <a:r>
                        <a:rPr lang="en-US" baseline="0" dirty="0"/>
                        <a:t> well characterized for MDROs; 72-75% in non-MDROs</a:t>
                      </a:r>
                      <a:endParaRPr lang="en-US" dirty="0"/>
                    </a:p>
                  </a:txBody>
                  <a:tcPr/>
                </a:tc>
                <a:tc>
                  <a:txBody>
                    <a:bodyPr/>
                    <a:lstStyle/>
                    <a:p>
                      <a:r>
                        <a:rPr lang="en-US" dirty="0"/>
                        <a:t>Not recommended due to poorer clinical</a:t>
                      </a:r>
                      <a:r>
                        <a:rPr lang="en-US" baseline="0" dirty="0"/>
                        <a:t> outcomes</a:t>
                      </a:r>
                      <a:endParaRPr lang="en-US" dirty="0"/>
                    </a:p>
                  </a:txBody>
                  <a:tcPr/>
                </a:tc>
                <a:extLst>
                  <a:ext uri="{0D108BD9-81ED-4DB2-BD59-A6C34878D82A}">
                    <a16:rowId xmlns:a16="http://schemas.microsoft.com/office/drawing/2014/main" val="10005"/>
                  </a:ext>
                </a:extLst>
              </a:tr>
            </a:tbl>
          </a:graphicData>
        </a:graphic>
      </p:graphicFrame>
      <p:pic>
        <p:nvPicPr>
          <p:cNvPr id="7" name="Picture 6"/>
          <p:cNvPicPr>
            <a:picLocks noChangeAspect="1"/>
          </p:cNvPicPr>
          <p:nvPr/>
        </p:nvPicPr>
        <p:blipFill>
          <a:blip r:embed="rId3"/>
          <a:stretch>
            <a:fillRect/>
          </a:stretch>
        </p:blipFill>
        <p:spPr>
          <a:xfrm>
            <a:off x="10213674" y="0"/>
            <a:ext cx="1978325" cy="1107862"/>
          </a:xfrm>
          <a:prstGeom prst="rect">
            <a:avLst/>
          </a:prstGeom>
        </p:spPr>
      </p:pic>
      <p:sp>
        <p:nvSpPr>
          <p:cNvPr id="4" name="Rectangle 3"/>
          <p:cNvSpPr/>
          <p:nvPr/>
        </p:nvSpPr>
        <p:spPr>
          <a:xfrm>
            <a:off x="4949044" y="2158401"/>
            <a:ext cx="6096000" cy="830997"/>
          </a:xfrm>
          <a:prstGeom prst="rect">
            <a:avLst/>
          </a:prstGeom>
        </p:spPr>
        <p:txBody>
          <a:bodyPr>
            <a:spAutoFit/>
          </a:bodyPr>
          <a:lstStyle/>
          <a:p>
            <a:pPr algn="ctr"/>
            <a:r>
              <a:rPr lang="en-US" sz="2400" b="1" dirty="0">
                <a:hlinkClick r:id="rId4"/>
              </a:rPr>
              <a:t>Click here for a great article published in </a:t>
            </a:r>
            <a:r>
              <a:rPr lang="en-US" sz="2400" b="1" dirty="0" err="1">
                <a:hlinkClick r:id="rId4"/>
              </a:rPr>
              <a:t>Clin</a:t>
            </a:r>
            <a:r>
              <a:rPr lang="en-US" sz="2400" b="1" dirty="0">
                <a:hlinkClick r:id="rId4"/>
              </a:rPr>
              <a:t> Infect Dis (2016) to learn more!  </a:t>
            </a:r>
            <a:endParaRPr lang="en-US" sz="2400" b="1" dirty="0"/>
          </a:p>
        </p:txBody>
      </p:sp>
      <p:sp>
        <p:nvSpPr>
          <p:cNvPr id="8" name="Right Arrow 7"/>
          <p:cNvSpPr/>
          <p:nvPr/>
        </p:nvSpPr>
        <p:spPr>
          <a:xfrm rot="11881647">
            <a:off x="11073532" y="2555435"/>
            <a:ext cx="512320" cy="265379"/>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Right Arrow 8"/>
          <p:cNvSpPr/>
          <p:nvPr/>
        </p:nvSpPr>
        <p:spPr>
          <a:xfrm rot="20792289">
            <a:off x="4412873" y="2555435"/>
            <a:ext cx="512320" cy="265379"/>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TextBox 9">
            <a:hlinkClick r:id="rId5"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269443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Want to learn more about antibiotics?</a:t>
            </a:r>
          </a:p>
        </p:txBody>
      </p:sp>
      <p:sp>
        <p:nvSpPr>
          <p:cNvPr id="3" name="Content Placeholder 2"/>
          <p:cNvSpPr>
            <a:spLocks noGrp="1"/>
          </p:cNvSpPr>
          <p:nvPr>
            <p:ph sz="quarter" idx="13"/>
          </p:nvPr>
        </p:nvSpPr>
        <p:spPr/>
        <p:txBody>
          <a:bodyPr>
            <a:normAutofit/>
          </a:bodyPr>
          <a:lstStyle/>
          <a:p>
            <a:pPr marL="0" indent="0" algn="ctr">
              <a:buNone/>
            </a:pPr>
            <a:r>
              <a:rPr lang="en-US" sz="3600" b="1" i="1" dirty="0"/>
              <a:t>Check out the </a:t>
            </a:r>
            <a:r>
              <a:rPr lang="en-US" sz="3600" b="1" i="1" dirty="0">
                <a:solidFill>
                  <a:srgbClr val="00B050"/>
                </a:solidFill>
              </a:rPr>
              <a:t>Antibiotic module </a:t>
            </a:r>
            <a:r>
              <a:rPr lang="en-US" sz="3600" b="1" i="1" dirty="0"/>
              <a:t>on Idmodules.com</a:t>
            </a:r>
          </a:p>
        </p:txBody>
      </p:sp>
    </p:spTree>
    <p:extLst>
      <p:ext uri="{BB962C8B-B14F-4D97-AF65-F5344CB8AC3E}">
        <p14:creationId xmlns:p14="http://schemas.microsoft.com/office/powerpoint/2010/main" val="3602016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4038" y="2536166"/>
            <a:ext cx="8689976" cy="997787"/>
          </a:xfrm>
        </p:spPr>
        <p:txBody>
          <a:bodyPr/>
          <a:lstStyle/>
          <a:p>
            <a:r>
              <a:rPr lang="en-US" b="1" dirty="0"/>
              <a:t>RECURRENT UTIs</a:t>
            </a:r>
          </a:p>
        </p:txBody>
      </p:sp>
      <p:sp>
        <p:nvSpPr>
          <p:cNvPr id="5" name="Subtitle 4"/>
          <p:cNvSpPr>
            <a:spLocks noGrp="1"/>
          </p:cNvSpPr>
          <p:nvPr>
            <p:ph type="subTitle" idx="1"/>
          </p:nvPr>
        </p:nvSpPr>
        <p:spPr>
          <a:xfrm>
            <a:off x="1751012" y="3886200"/>
            <a:ext cx="8514422" cy="1371599"/>
          </a:xfrm>
        </p:spPr>
        <p:txBody>
          <a:bodyPr>
            <a:normAutofit/>
          </a:bodyPr>
          <a:lstStyle/>
          <a:p>
            <a:r>
              <a:rPr lang="en-US" sz="2800" b="1" dirty="0">
                <a:solidFill>
                  <a:schemeClr val="tx1"/>
                </a:solidFill>
              </a:rPr>
              <a:t>≥2 infections in six months or ≥3 infections in one year</a:t>
            </a:r>
            <a:endParaRPr lang="en-US" sz="2800" b="1" cap="none" dirty="0">
              <a:solidFill>
                <a:schemeClr val="tx1"/>
              </a:solidFill>
            </a:endParaRPr>
          </a:p>
          <a:p>
            <a:endParaRPr lang="en-US" dirty="0"/>
          </a:p>
        </p:txBody>
      </p:sp>
      <p:sp>
        <p:nvSpPr>
          <p:cNvPr id="6" name="Rectangle 5"/>
          <p:cNvSpPr/>
          <p:nvPr/>
        </p:nvSpPr>
        <p:spPr>
          <a:xfrm>
            <a:off x="6416573" y="732374"/>
            <a:ext cx="4883285" cy="1569660"/>
          </a:xfrm>
          <a:prstGeom prst="rect">
            <a:avLst/>
          </a:prstGeom>
        </p:spPr>
        <p:txBody>
          <a:bodyPr wrap="square">
            <a:spAutoFit/>
          </a:bodyPr>
          <a:lstStyle/>
          <a:p>
            <a:pPr algn="ctr" defTabSz="914400">
              <a:defRPr/>
            </a:pPr>
            <a:r>
              <a:rPr lang="en-US" sz="2400" b="1" dirty="0">
                <a:solidFill>
                  <a:schemeClr val="accent1"/>
                </a:solidFill>
              </a:rPr>
              <a:t>After an initial UTI, 20-30% of women will get a second UTI within 6 months and 3% will experience a third UTI within that period!</a:t>
            </a:r>
          </a:p>
        </p:txBody>
      </p:sp>
      <p:sp>
        <p:nvSpPr>
          <p:cNvPr id="8" name="TextBox 7">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9094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RISK FACTORS FOR DEVELOPING UTIS</a:t>
            </a:r>
          </a:p>
        </p:txBody>
      </p:sp>
      <p:sp>
        <p:nvSpPr>
          <p:cNvPr id="3" name="Content Placeholder 2"/>
          <p:cNvSpPr>
            <a:spLocks noGrp="1"/>
          </p:cNvSpPr>
          <p:nvPr>
            <p:ph sz="quarter" idx="13"/>
          </p:nvPr>
        </p:nvSpPr>
        <p:spPr>
          <a:xfrm>
            <a:off x="913774" y="2214694"/>
            <a:ext cx="5953954" cy="4227942"/>
          </a:xfrm>
        </p:spPr>
        <p:txBody>
          <a:bodyPr>
            <a:normAutofit/>
          </a:bodyPr>
          <a:lstStyle/>
          <a:p>
            <a:r>
              <a:rPr lang="en-US" sz="2200" cap="none" dirty="0">
                <a:latin typeface="Arial" charset="0"/>
                <a:ea typeface="Arial" charset="0"/>
                <a:cs typeface="Arial" charset="0"/>
              </a:rPr>
              <a:t>Sexual intercourse</a:t>
            </a:r>
          </a:p>
          <a:p>
            <a:r>
              <a:rPr lang="en-US" sz="2200" cap="none" dirty="0">
                <a:latin typeface="Arial" charset="0"/>
                <a:ea typeface="Arial" charset="0"/>
                <a:cs typeface="Arial" charset="0"/>
              </a:rPr>
              <a:t>Use of spermicides</a:t>
            </a:r>
          </a:p>
          <a:p>
            <a:r>
              <a:rPr lang="en-US" sz="2200" cap="none" dirty="0">
                <a:latin typeface="Arial" charset="0"/>
                <a:ea typeface="Arial" charset="0"/>
                <a:cs typeface="Arial" charset="0"/>
              </a:rPr>
              <a:t>Previous UTI</a:t>
            </a:r>
          </a:p>
          <a:p>
            <a:r>
              <a:rPr lang="en-US" sz="2200" cap="none" dirty="0">
                <a:latin typeface="Arial" charset="0"/>
                <a:ea typeface="Arial" charset="0"/>
                <a:cs typeface="Arial" charset="0"/>
              </a:rPr>
              <a:t>New sex partner in the last year</a:t>
            </a:r>
          </a:p>
          <a:p>
            <a:r>
              <a:rPr lang="en-US" sz="2200" cap="none" dirty="0">
                <a:latin typeface="Arial" charset="0"/>
                <a:ea typeface="Arial" charset="0"/>
                <a:cs typeface="Arial" charset="0"/>
              </a:rPr>
              <a:t>History of UTI in first degree female relative</a:t>
            </a:r>
          </a:p>
          <a:p>
            <a:r>
              <a:rPr lang="en-US" sz="2200" cap="none" dirty="0">
                <a:latin typeface="Arial" charset="0"/>
                <a:ea typeface="Arial" charset="0"/>
                <a:cs typeface="Arial" charset="0"/>
              </a:rPr>
              <a:t>Female anatomy</a:t>
            </a:r>
          </a:p>
          <a:p>
            <a:r>
              <a:rPr lang="en-US" sz="2200" cap="none" dirty="0">
                <a:latin typeface="Arial" charset="0"/>
                <a:ea typeface="Arial" charset="0"/>
                <a:cs typeface="Arial" charset="0"/>
              </a:rPr>
              <a:t>Incontinence*</a:t>
            </a:r>
          </a:p>
          <a:p>
            <a:r>
              <a:rPr lang="en-US" sz="2200" cap="none" dirty="0">
                <a:latin typeface="Arial" charset="0"/>
                <a:ea typeface="Arial" charset="0"/>
                <a:cs typeface="Arial" charset="0"/>
              </a:rPr>
              <a:t>Diabetes*</a:t>
            </a:r>
          </a:p>
          <a:p>
            <a:pPr lvl="1"/>
            <a:endParaRPr lang="en-US" cap="none" dirty="0">
              <a:latin typeface="Arial Hebrew" charset="-79"/>
              <a:ea typeface="Arial Hebrew" charset="-79"/>
              <a:cs typeface="Arial Hebrew" charset="-79"/>
            </a:endParaRPr>
          </a:p>
          <a:p>
            <a:pPr lvl="1"/>
            <a:endParaRPr lang="en-US" cap="none" dirty="0">
              <a:latin typeface="Arial Hebrew" charset="-79"/>
              <a:ea typeface="Arial Hebrew" charset="-79"/>
              <a:cs typeface="Arial Hebrew" charset="-79"/>
            </a:endParaRPr>
          </a:p>
        </p:txBody>
      </p:sp>
      <p:sp>
        <p:nvSpPr>
          <p:cNvPr id="11" name="TextBox 10"/>
          <p:cNvSpPr txBox="1"/>
          <p:nvPr/>
        </p:nvSpPr>
        <p:spPr>
          <a:xfrm>
            <a:off x="3890751" y="5695208"/>
            <a:ext cx="3394953" cy="707886"/>
          </a:xfrm>
          <a:prstGeom prst="rect">
            <a:avLst/>
          </a:prstGeom>
          <a:noFill/>
        </p:spPr>
        <p:txBody>
          <a:bodyPr wrap="square" rtlCol="0">
            <a:spAutoFit/>
          </a:bodyPr>
          <a:lstStyle/>
          <a:p>
            <a:pPr algn="ctr"/>
            <a:r>
              <a:rPr lang="en-US" sz="2000" b="1" dirty="0">
                <a:solidFill>
                  <a:schemeClr val="accent1">
                    <a:lumMod val="75000"/>
                  </a:schemeClr>
                </a:solidFill>
              </a:rPr>
              <a:t>*Independent risk factors for pyelonephritis </a:t>
            </a:r>
          </a:p>
        </p:txBody>
      </p:sp>
      <p:sp>
        <p:nvSpPr>
          <p:cNvPr id="6" name="TextBox 5">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
        <p:nvSpPr>
          <p:cNvPr id="4" name="Rectangle 3"/>
          <p:cNvSpPr/>
          <p:nvPr/>
        </p:nvSpPr>
        <p:spPr>
          <a:xfrm>
            <a:off x="9610157" y="225560"/>
            <a:ext cx="2421496" cy="523220"/>
          </a:xfrm>
          <a:prstGeom prst="rect">
            <a:avLst/>
          </a:prstGeom>
        </p:spPr>
        <p:txBody>
          <a:bodyPr wrap="none">
            <a:spAutoFit/>
          </a:bodyPr>
          <a:lstStyle/>
          <a:p>
            <a:pPr algn="r"/>
            <a:r>
              <a:rPr lang="en-US" sz="1400" dirty="0" err="1"/>
              <a:t>Hooten</a:t>
            </a:r>
            <a:r>
              <a:rPr lang="en-US" sz="1400" dirty="0"/>
              <a:t> et al. NEJM 1996</a:t>
            </a:r>
          </a:p>
          <a:p>
            <a:pPr algn="r"/>
            <a:r>
              <a:rPr lang="en-US" sz="1400" dirty="0"/>
              <a:t>Scholes et al. J Infect Dis. 2000</a:t>
            </a:r>
          </a:p>
        </p:txBody>
      </p:sp>
    </p:spTree>
    <p:extLst>
      <p:ext uri="{BB962C8B-B14F-4D97-AF65-F5344CB8AC3E}">
        <p14:creationId xmlns:p14="http://schemas.microsoft.com/office/powerpoint/2010/main" val="39752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023" y="839241"/>
            <a:ext cx="10364451" cy="1596177"/>
          </a:xfrm>
        </p:spPr>
        <p:txBody>
          <a:bodyPr/>
          <a:lstStyle/>
          <a:p>
            <a:r>
              <a:rPr lang="en-US" b="1" dirty="0"/>
              <a:t>RISK FACTORS FOR DEVELOPING RECURRENT UTIS IN FEMALES</a:t>
            </a:r>
          </a:p>
        </p:txBody>
      </p:sp>
      <p:sp>
        <p:nvSpPr>
          <p:cNvPr id="3" name="Content Placeholder 2"/>
          <p:cNvSpPr>
            <a:spLocks noGrp="1"/>
          </p:cNvSpPr>
          <p:nvPr>
            <p:ph sz="quarter" idx="13"/>
          </p:nvPr>
        </p:nvSpPr>
        <p:spPr>
          <a:xfrm>
            <a:off x="672860" y="2214694"/>
            <a:ext cx="10834778" cy="4643306"/>
          </a:xfrm>
        </p:spPr>
        <p:txBody>
          <a:bodyPr>
            <a:normAutofit/>
          </a:bodyPr>
          <a:lstStyle/>
          <a:p>
            <a:r>
              <a:rPr lang="en-US" b="1" cap="none" dirty="0">
                <a:latin typeface="Arial" charset="0"/>
                <a:ea typeface="Arial" charset="0"/>
                <a:cs typeface="Arial" charset="0"/>
              </a:rPr>
              <a:t>Biochemical/Genetic Factors:</a:t>
            </a:r>
          </a:p>
          <a:p>
            <a:pPr lvl="1"/>
            <a:r>
              <a:rPr lang="en-US" cap="none" dirty="0">
                <a:latin typeface="Arial" charset="0"/>
                <a:ea typeface="Arial" charset="0"/>
                <a:cs typeface="Arial" charset="0"/>
              </a:rPr>
              <a:t>Uroepithelial cells from “</a:t>
            </a:r>
            <a:r>
              <a:rPr lang="en-US" i="1" cap="none" dirty="0">
                <a:latin typeface="Arial" charset="0"/>
                <a:ea typeface="Arial" charset="0"/>
                <a:cs typeface="Arial" charset="0"/>
              </a:rPr>
              <a:t>non-secretors</a:t>
            </a:r>
            <a:r>
              <a:rPr lang="en-US" cap="none" dirty="0">
                <a:latin typeface="Arial" charset="0"/>
                <a:ea typeface="Arial" charset="0"/>
                <a:cs typeface="Arial" charset="0"/>
              </a:rPr>
              <a:t>” show enhanced adherence of uropathogenic</a:t>
            </a:r>
            <a:r>
              <a:rPr lang="en-US" i="1" cap="none" dirty="0">
                <a:latin typeface="Arial" charset="0"/>
                <a:ea typeface="Arial" charset="0"/>
                <a:cs typeface="Arial" charset="0"/>
              </a:rPr>
              <a:t> E. coli </a:t>
            </a:r>
            <a:r>
              <a:rPr lang="en-US" sz="1400" cap="none" dirty="0">
                <a:latin typeface="Arial" charset="0"/>
                <a:ea typeface="Arial" charset="0"/>
                <a:cs typeface="Arial" charset="0"/>
              </a:rPr>
              <a:t>(</a:t>
            </a:r>
            <a:r>
              <a:rPr lang="en-US" sz="1400" cap="none" dirty="0" err="1">
                <a:latin typeface="Arial" charset="0"/>
                <a:ea typeface="Arial" charset="0"/>
                <a:cs typeface="Arial" charset="0"/>
              </a:rPr>
              <a:t>Sheinfield</a:t>
            </a:r>
            <a:r>
              <a:rPr lang="en-US" sz="1400" cap="none" dirty="0">
                <a:latin typeface="Arial" charset="0"/>
                <a:ea typeface="Arial" charset="0"/>
                <a:cs typeface="Arial" charset="0"/>
              </a:rPr>
              <a:t> et al. 1989, </a:t>
            </a:r>
            <a:r>
              <a:rPr lang="en-US" sz="1400" cap="none" dirty="0" err="1">
                <a:latin typeface="Arial" charset="0"/>
                <a:ea typeface="Arial" charset="0"/>
                <a:cs typeface="Arial" charset="0"/>
              </a:rPr>
              <a:t>Lomberg</a:t>
            </a:r>
            <a:r>
              <a:rPr lang="en-US" sz="1400" cap="none" dirty="0">
                <a:latin typeface="Arial" charset="0"/>
                <a:ea typeface="Arial" charset="0"/>
                <a:cs typeface="Arial" charset="0"/>
              </a:rPr>
              <a:t> et al. 1986, Stapleton et al. 1995)</a:t>
            </a:r>
          </a:p>
          <a:p>
            <a:pPr lvl="2"/>
            <a:r>
              <a:rPr lang="en-US" cap="none" dirty="0">
                <a:latin typeface="Arial" charset="0"/>
                <a:ea typeface="Arial" charset="0"/>
                <a:cs typeface="Arial" charset="0"/>
              </a:rPr>
              <a:t>A ”non-secretor” is someone who carries a gene which prevents them from secreting their ABO blood type antigen in their secretions (15% of the population)</a:t>
            </a:r>
          </a:p>
          <a:p>
            <a:pPr lvl="1"/>
            <a:r>
              <a:rPr lang="en-US" cap="none" dirty="0">
                <a:latin typeface="Arial" charset="0"/>
                <a:ea typeface="Arial" charset="0"/>
                <a:cs typeface="Arial" charset="0"/>
              </a:rPr>
              <a:t>Females whose RBCs display a P1 phenotype (presence of P, P1, &amp; PK antigens on the surface of RBCs) have an increased prevalence of pyelonephritis </a:t>
            </a:r>
            <a:r>
              <a:rPr lang="en-US" sz="1400" cap="none" dirty="0">
                <a:latin typeface="Arial" charset="0"/>
                <a:ea typeface="Arial" charset="0"/>
                <a:cs typeface="Arial" charset="0"/>
              </a:rPr>
              <a:t>(</a:t>
            </a:r>
            <a:r>
              <a:rPr lang="en-US" sz="1400" cap="none" dirty="0" err="1">
                <a:latin typeface="Arial" charset="0"/>
                <a:ea typeface="Arial" charset="0"/>
                <a:cs typeface="Arial" charset="0"/>
              </a:rPr>
              <a:t>Lomberg</a:t>
            </a:r>
            <a:r>
              <a:rPr lang="en-US" sz="1400" cap="none" dirty="0">
                <a:latin typeface="Arial" charset="0"/>
                <a:ea typeface="Arial" charset="0"/>
                <a:cs typeface="Arial" charset="0"/>
              </a:rPr>
              <a:t> et al. 1983)</a:t>
            </a:r>
          </a:p>
          <a:p>
            <a:pPr lvl="2"/>
            <a:r>
              <a:rPr lang="en-US" cap="none" dirty="0">
                <a:latin typeface="Arial" charset="0"/>
                <a:ea typeface="Arial" charset="0"/>
                <a:cs typeface="Arial" charset="0"/>
              </a:rPr>
              <a:t>These antigens serve as receptors for P-</a:t>
            </a:r>
            <a:r>
              <a:rPr lang="en-US" cap="none" dirty="0" err="1">
                <a:latin typeface="Arial" charset="0"/>
                <a:ea typeface="Arial" charset="0"/>
                <a:cs typeface="Arial" charset="0"/>
              </a:rPr>
              <a:t>fimbriated</a:t>
            </a:r>
            <a:r>
              <a:rPr lang="en-US" cap="none" dirty="0">
                <a:latin typeface="Arial" charset="0"/>
                <a:ea typeface="Arial" charset="0"/>
                <a:cs typeface="Arial" charset="0"/>
              </a:rPr>
              <a:t> uropathogenic </a:t>
            </a:r>
            <a:r>
              <a:rPr lang="en-US" i="1" cap="none" dirty="0">
                <a:latin typeface="Arial" charset="0"/>
                <a:ea typeface="Arial" charset="0"/>
                <a:cs typeface="Arial" charset="0"/>
              </a:rPr>
              <a:t>E. Coli </a:t>
            </a:r>
          </a:p>
          <a:p>
            <a:r>
              <a:rPr lang="en-US" b="1" cap="none" dirty="0">
                <a:latin typeface="Arial" charset="0"/>
                <a:ea typeface="Arial" charset="0"/>
                <a:cs typeface="Arial" charset="0"/>
              </a:rPr>
              <a:t>Behavioral Factors:</a:t>
            </a:r>
          </a:p>
          <a:p>
            <a:pPr lvl="1"/>
            <a:r>
              <a:rPr lang="en-US" cap="none" dirty="0">
                <a:latin typeface="Arial" charset="0"/>
                <a:ea typeface="Arial" charset="0"/>
                <a:cs typeface="Arial" charset="0"/>
              </a:rPr>
              <a:t>Spermicide, new sex partner in last year, having a first UTI &lt;15 years old, mother with history of UTIs</a:t>
            </a:r>
          </a:p>
          <a:p>
            <a:pPr lvl="1"/>
            <a:endParaRPr lang="en-US" cap="none" dirty="0">
              <a:latin typeface="Arial" charset="0"/>
              <a:ea typeface="Arial" charset="0"/>
              <a:cs typeface="Arial" charset="0"/>
            </a:endParaRPr>
          </a:p>
        </p:txBody>
      </p:sp>
      <p:sp>
        <p:nvSpPr>
          <p:cNvPr id="5" name="TextBox 4">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33662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023" y="995001"/>
            <a:ext cx="10364451" cy="1596177"/>
          </a:xfrm>
        </p:spPr>
        <p:txBody>
          <a:bodyPr/>
          <a:lstStyle/>
          <a:p>
            <a:r>
              <a:rPr lang="en-US" b="1" dirty="0"/>
              <a:t>RISK FACTORS FOR DEVELOPING RECURRENT UTI IN FEMALES</a:t>
            </a:r>
          </a:p>
        </p:txBody>
      </p:sp>
      <p:sp>
        <p:nvSpPr>
          <p:cNvPr id="3" name="Content Placeholder 2"/>
          <p:cNvSpPr>
            <a:spLocks noGrp="1"/>
          </p:cNvSpPr>
          <p:nvPr>
            <p:ph sz="quarter" idx="13"/>
          </p:nvPr>
        </p:nvSpPr>
        <p:spPr>
          <a:xfrm>
            <a:off x="672860" y="2214694"/>
            <a:ext cx="10834778" cy="3820346"/>
          </a:xfrm>
        </p:spPr>
        <p:txBody>
          <a:bodyPr>
            <a:normAutofit/>
          </a:bodyPr>
          <a:lstStyle/>
          <a:p>
            <a:r>
              <a:rPr lang="en-US" sz="2200" b="1" cap="none" dirty="0">
                <a:latin typeface="Arial" charset="0"/>
                <a:ea typeface="Arial" charset="0"/>
                <a:cs typeface="Arial" charset="0"/>
              </a:rPr>
              <a:t>Pelvic Anatomy:</a:t>
            </a:r>
          </a:p>
          <a:p>
            <a:pPr lvl="1"/>
            <a:r>
              <a:rPr lang="en-US" sz="2000" cap="none" dirty="0">
                <a:latin typeface="Arial" charset="0"/>
                <a:ea typeface="Arial" charset="0"/>
                <a:cs typeface="Arial" charset="0"/>
              </a:rPr>
              <a:t>Closer proximity of urethra to anus</a:t>
            </a:r>
          </a:p>
          <a:p>
            <a:r>
              <a:rPr lang="en-US" sz="2200" b="1" cap="none" dirty="0">
                <a:latin typeface="Arial" charset="0"/>
                <a:ea typeface="Arial" charset="0"/>
                <a:cs typeface="Arial" charset="0"/>
              </a:rPr>
              <a:t>Postmenopausal Women:</a:t>
            </a:r>
          </a:p>
          <a:p>
            <a:pPr lvl="1"/>
            <a:r>
              <a:rPr lang="en-US" sz="2000" cap="none" dirty="0">
                <a:latin typeface="Arial" charset="0"/>
                <a:ea typeface="Arial" charset="0"/>
                <a:cs typeface="Arial" charset="0"/>
              </a:rPr>
              <a:t>Urine incontinence</a:t>
            </a:r>
          </a:p>
          <a:p>
            <a:pPr lvl="1"/>
            <a:r>
              <a:rPr lang="en-US" sz="2000" cap="none" dirty="0">
                <a:latin typeface="Arial" charset="0"/>
                <a:ea typeface="Arial" charset="0"/>
                <a:cs typeface="Arial" charset="0"/>
              </a:rPr>
              <a:t>Post-voiding residual urine</a:t>
            </a:r>
          </a:p>
          <a:p>
            <a:pPr lvl="1"/>
            <a:r>
              <a:rPr lang="en-US" sz="2000" cap="none" dirty="0">
                <a:latin typeface="Arial" charset="0"/>
                <a:ea typeface="Arial" charset="0"/>
                <a:cs typeface="Arial" charset="0"/>
              </a:rPr>
              <a:t>Decreased estrogen levels </a:t>
            </a:r>
          </a:p>
          <a:p>
            <a:pPr lvl="2"/>
            <a:r>
              <a:rPr lang="en-US" sz="1600" cap="none" dirty="0">
                <a:latin typeface="Arial" charset="0"/>
                <a:ea typeface="Arial" charset="0"/>
                <a:cs typeface="Arial" charset="0"/>
              </a:rPr>
              <a:t>Estrogen stimulates proliferation of </a:t>
            </a:r>
            <a:r>
              <a:rPr lang="en-US" sz="1600" i="1" cap="none" dirty="0">
                <a:latin typeface="Arial" charset="0"/>
                <a:ea typeface="Arial" charset="0"/>
                <a:cs typeface="Arial" charset="0"/>
              </a:rPr>
              <a:t>Lactobacillus</a:t>
            </a:r>
            <a:r>
              <a:rPr lang="en-US" sz="1600" cap="none" dirty="0">
                <a:latin typeface="Arial" charset="0"/>
                <a:ea typeface="Arial" charset="0"/>
                <a:cs typeface="Arial" charset="0"/>
              </a:rPr>
              <a:t> in the vaginal epithelium </a:t>
            </a:r>
            <a:r>
              <a:rPr lang="en-US" sz="1600" cap="none" dirty="0">
                <a:latin typeface="Arial" charset="0"/>
                <a:ea typeface="Arial" charset="0"/>
                <a:cs typeface="Arial" charset="0"/>
                <a:sym typeface="Wingdings"/>
              </a:rPr>
              <a:t> decreases pH  helps prevent vaginal colonization of </a:t>
            </a:r>
            <a:r>
              <a:rPr lang="en-US" i="1" cap="none" dirty="0">
                <a:latin typeface="Arial" charset="0"/>
                <a:ea typeface="Arial" charset="0"/>
                <a:cs typeface="Arial" charset="0"/>
                <a:sym typeface="Wingdings"/>
              </a:rPr>
              <a:t>Enterobacterales </a:t>
            </a:r>
            <a:r>
              <a:rPr lang="en-US" sz="1600" cap="none" dirty="0">
                <a:latin typeface="Arial" charset="0"/>
                <a:ea typeface="Arial" charset="0"/>
                <a:cs typeface="Arial" charset="0"/>
                <a:sym typeface="Wingdings"/>
              </a:rPr>
              <a:t>(i.e. pathogenic </a:t>
            </a:r>
            <a:r>
              <a:rPr lang="en-US" sz="1600" i="1" cap="none" dirty="0">
                <a:latin typeface="Arial" charset="0"/>
                <a:ea typeface="Arial" charset="0"/>
                <a:cs typeface="Arial" charset="0"/>
                <a:sym typeface="Wingdings"/>
              </a:rPr>
              <a:t>E. </a:t>
            </a:r>
            <a:r>
              <a:rPr lang="en-US" sz="1600" cap="none" dirty="0">
                <a:latin typeface="Arial" charset="0"/>
                <a:ea typeface="Arial" charset="0"/>
                <a:cs typeface="Arial" charset="0"/>
                <a:sym typeface="Wingdings"/>
              </a:rPr>
              <a:t>coli)</a:t>
            </a:r>
            <a:endParaRPr lang="en-US" sz="1600" cap="none" dirty="0">
              <a:latin typeface="Arial" charset="0"/>
              <a:ea typeface="Arial" charset="0"/>
              <a:cs typeface="Arial" charset="0"/>
            </a:endParaRPr>
          </a:p>
        </p:txBody>
      </p:sp>
      <p:sp>
        <p:nvSpPr>
          <p:cNvPr id="5" name="TextBox 4">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
        <p:nvSpPr>
          <p:cNvPr id="6" name="Rectangle 5"/>
          <p:cNvSpPr/>
          <p:nvPr/>
        </p:nvSpPr>
        <p:spPr>
          <a:xfrm>
            <a:off x="9714288" y="225560"/>
            <a:ext cx="2317365" cy="523220"/>
          </a:xfrm>
          <a:prstGeom prst="rect">
            <a:avLst/>
          </a:prstGeom>
        </p:spPr>
        <p:txBody>
          <a:bodyPr wrap="none">
            <a:spAutoFit/>
          </a:bodyPr>
          <a:lstStyle/>
          <a:p>
            <a:pPr algn="r"/>
            <a:r>
              <a:rPr lang="en-US" sz="1400" dirty="0" err="1"/>
              <a:t>Raz</a:t>
            </a:r>
            <a:r>
              <a:rPr lang="en-US" sz="1400" dirty="0"/>
              <a:t> et al </a:t>
            </a:r>
            <a:r>
              <a:rPr lang="en-US" sz="1400" dirty="0" err="1"/>
              <a:t>Clin</a:t>
            </a:r>
            <a:r>
              <a:rPr lang="en-US" sz="1400" dirty="0"/>
              <a:t> Infect Dis. 2000</a:t>
            </a:r>
          </a:p>
          <a:p>
            <a:pPr algn="r"/>
            <a:r>
              <a:rPr lang="en-US" sz="1400" dirty="0" err="1"/>
              <a:t>Raz</a:t>
            </a:r>
            <a:r>
              <a:rPr lang="en-US" sz="1400" dirty="0"/>
              <a:t> Korean J </a:t>
            </a:r>
            <a:r>
              <a:rPr lang="en-US" sz="1400" dirty="0" err="1"/>
              <a:t>Urol</a:t>
            </a:r>
            <a:r>
              <a:rPr lang="en-US" sz="1400" dirty="0"/>
              <a:t> 2011</a:t>
            </a:r>
          </a:p>
        </p:txBody>
      </p:sp>
    </p:spTree>
    <p:extLst>
      <p:ext uri="{BB962C8B-B14F-4D97-AF65-F5344CB8AC3E}">
        <p14:creationId xmlns:p14="http://schemas.microsoft.com/office/powerpoint/2010/main" val="208572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411" y="745611"/>
            <a:ext cx="10364451" cy="1596177"/>
          </a:xfrm>
        </p:spPr>
        <p:txBody>
          <a:bodyPr/>
          <a:lstStyle/>
          <a:p>
            <a:r>
              <a:rPr lang="en-US" b="1" dirty="0"/>
              <a:t>Management of recurrent female uti: </a:t>
            </a:r>
            <a:br>
              <a:rPr lang="en-US" b="1" dirty="0"/>
            </a:br>
            <a:r>
              <a:rPr lang="en-US" b="1" dirty="0"/>
              <a:t>the evidence</a:t>
            </a:r>
          </a:p>
        </p:txBody>
      </p:sp>
      <p:sp>
        <p:nvSpPr>
          <p:cNvPr id="3" name="Content Placeholder 2"/>
          <p:cNvSpPr>
            <a:spLocks noGrp="1"/>
          </p:cNvSpPr>
          <p:nvPr>
            <p:ph sz="quarter" idx="13"/>
          </p:nvPr>
        </p:nvSpPr>
        <p:spPr>
          <a:xfrm>
            <a:off x="1171422" y="1996390"/>
            <a:ext cx="10937719" cy="3424107"/>
          </a:xfrm>
        </p:spPr>
        <p:txBody>
          <a:bodyPr>
            <a:normAutofit/>
          </a:bodyPr>
          <a:lstStyle/>
          <a:p>
            <a:pPr marL="0" indent="0">
              <a:buNone/>
            </a:pPr>
            <a:r>
              <a:rPr lang="en-US" b="1" cap="none" dirty="0" err="1">
                <a:hlinkClick r:id="rId3"/>
              </a:rPr>
              <a:t>Eells</a:t>
            </a:r>
            <a:r>
              <a:rPr lang="en-US" b="1" cap="none" dirty="0">
                <a:hlinkClick r:id="rId3"/>
              </a:rPr>
              <a:t> et al. (CID 2014)</a:t>
            </a:r>
            <a:r>
              <a:rPr lang="en-US" cap="none" dirty="0"/>
              <a:t> performed a systematic literature review of the management of recurrent UTIs &amp; analyzed the effectiveness of </a:t>
            </a:r>
            <a:r>
              <a:rPr lang="en-US" i="1" cap="none" dirty="0"/>
              <a:t>5 strategies </a:t>
            </a:r>
            <a:r>
              <a:rPr lang="en-US" cap="none" dirty="0"/>
              <a:t>to prevent recurrent UTIs</a:t>
            </a:r>
          </a:p>
        </p:txBody>
      </p:sp>
      <p:graphicFrame>
        <p:nvGraphicFramePr>
          <p:cNvPr id="5" name="Table 4"/>
          <p:cNvGraphicFramePr>
            <a:graphicFrameLocks noGrp="1"/>
          </p:cNvGraphicFramePr>
          <p:nvPr>
            <p:extLst>
              <p:ext uri="{D42A27DB-BD31-4B8C-83A1-F6EECF244321}">
                <p14:modId xmlns:p14="http://schemas.microsoft.com/office/powerpoint/2010/main" val="508428974"/>
              </p:ext>
            </p:extLst>
          </p:nvPr>
        </p:nvGraphicFramePr>
        <p:xfrm>
          <a:off x="1171423" y="2904467"/>
          <a:ext cx="3751275" cy="2758440"/>
        </p:xfrm>
        <a:graphic>
          <a:graphicData uri="http://schemas.openxmlformats.org/drawingml/2006/table">
            <a:tbl>
              <a:tblPr firstRow="1" bandRow="1">
                <a:tableStyleId>{5C22544A-7EE6-4342-B048-85BDC9FD1C3A}</a:tableStyleId>
              </a:tblPr>
              <a:tblGrid>
                <a:gridCol w="1873048">
                  <a:extLst>
                    <a:ext uri="{9D8B030D-6E8A-4147-A177-3AD203B41FA5}">
                      <a16:colId xmlns:a16="http://schemas.microsoft.com/office/drawing/2014/main" val="20000"/>
                    </a:ext>
                  </a:extLst>
                </a:gridCol>
                <a:gridCol w="1878227">
                  <a:extLst>
                    <a:ext uri="{9D8B030D-6E8A-4147-A177-3AD203B41FA5}">
                      <a16:colId xmlns:a16="http://schemas.microsoft.com/office/drawing/2014/main" val="20001"/>
                    </a:ext>
                  </a:extLst>
                </a:gridCol>
              </a:tblGrid>
              <a:tr h="370840">
                <a:tc>
                  <a:txBody>
                    <a:bodyPr/>
                    <a:lstStyle/>
                    <a:p>
                      <a:pPr algn="ctr"/>
                      <a:r>
                        <a:rPr lang="en-US" b="1" dirty="0"/>
                        <a:t>Strategy</a:t>
                      </a:r>
                    </a:p>
                  </a:txBody>
                  <a:tcPr/>
                </a:tc>
                <a:tc>
                  <a:txBody>
                    <a:bodyPr/>
                    <a:lstStyle/>
                    <a:p>
                      <a:pPr algn="ctr"/>
                      <a:r>
                        <a:rPr lang="en-US" dirty="0"/>
                        <a:t>Rate</a:t>
                      </a:r>
                      <a:r>
                        <a:rPr lang="en-US" baseline="0" dirty="0"/>
                        <a:t> of UTIs/year</a:t>
                      </a:r>
                      <a:endParaRPr lang="en-US" dirty="0"/>
                    </a:p>
                  </a:txBody>
                  <a:tcPr/>
                </a:tc>
                <a:extLst>
                  <a:ext uri="{0D108BD9-81ED-4DB2-BD59-A6C34878D82A}">
                    <a16:rowId xmlns:a16="http://schemas.microsoft.com/office/drawing/2014/main" val="10000"/>
                  </a:ext>
                </a:extLst>
              </a:tr>
              <a:tr h="370840">
                <a:tc>
                  <a:txBody>
                    <a:bodyPr/>
                    <a:lstStyle/>
                    <a:p>
                      <a:pPr algn="ctr"/>
                      <a:r>
                        <a:rPr lang="en-US" b="1" dirty="0"/>
                        <a:t>Antibiotic Prophylaxis</a:t>
                      </a:r>
                    </a:p>
                  </a:txBody>
                  <a:tcPr/>
                </a:tc>
                <a:tc>
                  <a:txBody>
                    <a:bodyPr/>
                    <a:lstStyle/>
                    <a:p>
                      <a:pPr algn="ctr"/>
                      <a:r>
                        <a:rPr lang="en-US" b="1" dirty="0"/>
                        <a:t>0.4</a:t>
                      </a:r>
                    </a:p>
                  </a:txBody>
                  <a:tcPr/>
                </a:tc>
                <a:extLst>
                  <a:ext uri="{0D108BD9-81ED-4DB2-BD59-A6C34878D82A}">
                    <a16:rowId xmlns:a16="http://schemas.microsoft.com/office/drawing/2014/main" val="10001"/>
                  </a:ext>
                </a:extLst>
              </a:tr>
              <a:tr h="370840">
                <a:tc>
                  <a:txBody>
                    <a:bodyPr/>
                    <a:lstStyle/>
                    <a:p>
                      <a:pPr algn="ctr"/>
                      <a:r>
                        <a:rPr lang="en-US" b="1" dirty="0"/>
                        <a:t>Acupuncture</a:t>
                      </a:r>
                    </a:p>
                  </a:txBody>
                  <a:tcPr/>
                </a:tc>
                <a:tc>
                  <a:txBody>
                    <a:bodyPr/>
                    <a:lstStyle/>
                    <a:p>
                      <a:pPr algn="ctr"/>
                      <a:r>
                        <a:rPr lang="en-US" b="1" dirty="0"/>
                        <a:t>0.7</a:t>
                      </a:r>
                    </a:p>
                  </a:txBody>
                  <a:tcPr/>
                </a:tc>
                <a:extLst>
                  <a:ext uri="{0D108BD9-81ED-4DB2-BD59-A6C34878D82A}">
                    <a16:rowId xmlns:a16="http://schemas.microsoft.com/office/drawing/2014/main" val="10002"/>
                  </a:ext>
                </a:extLst>
              </a:tr>
              <a:tr h="370840">
                <a:tc>
                  <a:txBody>
                    <a:bodyPr/>
                    <a:lstStyle/>
                    <a:p>
                      <a:pPr algn="ctr"/>
                      <a:r>
                        <a:rPr lang="en-US" b="1" dirty="0"/>
                        <a:t>Estrogen</a:t>
                      </a:r>
                    </a:p>
                  </a:txBody>
                  <a:tcPr/>
                </a:tc>
                <a:tc>
                  <a:txBody>
                    <a:bodyPr/>
                    <a:lstStyle/>
                    <a:p>
                      <a:pPr algn="ctr"/>
                      <a:r>
                        <a:rPr lang="en-US" b="1" dirty="0"/>
                        <a:t>1.1</a:t>
                      </a:r>
                    </a:p>
                  </a:txBody>
                  <a:tcPr/>
                </a:tc>
                <a:extLst>
                  <a:ext uri="{0D108BD9-81ED-4DB2-BD59-A6C34878D82A}">
                    <a16:rowId xmlns:a16="http://schemas.microsoft.com/office/drawing/2014/main" val="10003"/>
                  </a:ext>
                </a:extLst>
              </a:tr>
              <a:tr h="351458">
                <a:tc>
                  <a:txBody>
                    <a:bodyPr/>
                    <a:lstStyle/>
                    <a:p>
                      <a:pPr algn="ctr"/>
                      <a:r>
                        <a:rPr lang="en-US" b="1" dirty="0"/>
                        <a:t>Cranberry</a:t>
                      </a:r>
                    </a:p>
                  </a:txBody>
                  <a:tcPr/>
                </a:tc>
                <a:tc>
                  <a:txBody>
                    <a:bodyPr/>
                    <a:lstStyle/>
                    <a:p>
                      <a:pPr algn="ctr"/>
                      <a:r>
                        <a:rPr lang="en-US" b="1" dirty="0"/>
                        <a:t>1.1</a:t>
                      </a:r>
                    </a:p>
                  </a:txBody>
                  <a:tcPr/>
                </a:tc>
                <a:extLst>
                  <a:ext uri="{0D108BD9-81ED-4DB2-BD59-A6C34878D82A}">
                    <a16:rowId xmlns:a16="http://schemas.microsoft.com/office/drawing/2014/main" val="10004"/>
                  </a:ext>
                </a:extLst>
              </a:tr>
              <a:tr h="370840">
                <a:tc>
                  <a:txBody>
                    <a:bodyPr/>
                    <a:lstStyle/>
                    <a:p>
                      <a:pPr algn="ctr"/>
                      <a:r>
                        <a:rPr lang="en-US" b="1" dirty="0"/>
                        <a:t>Symptomatic Self-Treatment</a:t>
                      </a:r>
                    </a:p>
                  </a:txBody>
                  <a:tcPr/>
                </a:tc>
                <a:tc>
                  <a:txBody>
                    <a:bodyPr/>
                    <a:lstStyle/>
                    <a:p>
                      <a:pPr algn="ctr"/>
                      <a:r>
                        <a:rPr lang="en-US" b="1" dirty="0"/>
                        <a:t>3</a:t>
                      </a:r>
                    </a:p>
                  </a:txBody>
                  <a:tcPr/>
                </a:tc>
                <a:extLst>
                  <a:ext uri="{0D108BD9-81ED-4DB2-BD59-A6C34878D82A}">
                    <a16:rowId xmlns:a16="http://schemas.microsoft.com/office/drawing/2014/main" val="10005"/>
                  </a:ext>
                </a:extLst>
              </a:tr>
            </a:tbl>
          </a:graphicData>
        </a:graphic>
      </p:graphicFrame>
      <p:sp>
        <p:nvSpPr>
          <p:cNvPr id="6" name="Rectangle 5"/>
          <p:cNvSpPr/>
          <p:nvPr/>
        </p:nvSpPr>
        <p:spPr>
          <a:xfrm>
            <a:off x="5247120" y="2997247"/>
            <a:ext cx="6096000" cy="4247317"/>
          </a:xfrm>
          <a:prstGeom prst="rect">
            <a:avLst/>
          </a:prstGeom>
        </p:spPr>
        <p:txBody>
          <a:bodyPr>
            <a:spAutoFit/>
          </a:bodyPr>
          <a:lstStyle/>
          <a:p>
            <a:pPr algn="ctr"/>
            <a:r>
              <a:rPr lang="en-US" b="1" u="sng" dirty="0"/>
              <a:t>RESULTS:</a:t>
            </a:r>
          </a:p>
          <a:p>
            <a:pPr marL="285750" indent="-285750">
              <a:buFontTx/>
              <a:buChar char="-"/>
            </a:pPr>
            <a:r>
              <a:rPr lang="en-US" dirty="0"/>
              <a:t>All management strategies showed a reduction in UTI rate </a:t>
            </a:r>
            <a:r>
              <a:rPr lang="en-US" i="1" dirty="0"/>
              <a:t>except</a:t>
            </a:r>
            <a:r>
              <a:rPr lang="en-US" dirty="0"/>
              <a:t> for symptomatic self-treatment (i.e. patient takes antibiotic based on their symptoms/self-diagnosis)</a:t>
            </a:r>
          </a:p>
          <a:p>
            <a:pPr marL="285750" indent="-285750">
              <a:buFontTx/>
              <a:buChar char="-"/>
            </a:pPr>
            <a:r>
              <a:rPr lang="en-US" dirty="0"/>
              <a:t>Daily antibiotic prophylaxis was the most efficacious but also the most expensive</a:t>
            </a:r>
          </a:p>
          <a:p>
            <a:pPr marL="285750" indent="-285750">
              <a:buFontTx/>
              <a:buChar char="-"/>
            </a:pPr>
            <a:r>
              <a:rPr lang="en-US" dirty="0"/>
              <a:t>Symptomatic self-treatment is less expensive than daily prophylaxis</a:t>
            </a:r>
          </a:p>
          <a:p>
            <a:pPr marL="285750" indent="-285750">
              <a:buFontTx/>
              <a:buChar char="-"/>
            </a:pPr>
            <a:r>
              <a:rPr lang="en-US" dirty="0"/>
              <a:t>Acupuncture’s results may be a function of publication bias &amp; is least cost effective in terms of cost per quality of life years gained</a:t>
            </a:r>
          </a:p>
          <a:p>
            <a:pPr marL="285750" indent="-285750">
              <a:buFontTx/>
              <a:buChar char="-"/>
            </a:pPr>
            <a:r>
              <a:rPr lang="en-US" dirty="0"/>
              <a:t>Note, controls averaged 3 UTIs/year</a:t>
            </a:r>
          </a:p>
          <a:p>
            <a:pPr marL="285750" indent="-285750">
              <a:buFontTx/>
              <a:buChar char="-"/>
            </a:pPr>
            <a:endParaRPr lang="en-US" dirty="0"/>
          </a:p>
          <a:p>
            <a:pPr marL="2571750" lvl="5" indent="-285750">
              <a:buFontTx/>
              <a:buChar char="-"/>
            </a:pPr>
            <a:endParaRPr lang="en-US" dirty="0">
              <a:solidFill>
                <a:srgbClr val="FF0000"/>
              </a:solidFill>
            </a:endParaRPr>
          </a:p>
          <a:p>
            <a:endParaRPr lang="en-US" dirty="0">
              <a:solidFill>
                <a:srgbClr val="FF0000"/>
              </a:solidFill>
            </a:endParaRPr>
          </a:p>
        </p:txBody>
      </p:sp>
      <p:sp>
        <p:nvSpPr>
          <p:cNvPr id="8" name="Right Arrow 7"/>
          <p:cNvSpPr/>
          <p:nvPr/>
        </p:nvSpPr>
        <p:spPr>
          <a:xfrm rot="20792289">
            <a:off x="635251" y="2209099"/>
            <a:ext cx="512320" cy="265379"/>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121815" y="2527112"/>
            <a:ext cx="1293238" cy="646331"/>
          </a:xfrm>
          <a:prstGeom prst="rect">
            <a:avLst/>
          </a:prstGeom>
          <a:noFill/>
        </p:spPr>
        <p:txBody>
          <a:bodyPr wrap="square" rtlCol="0">
            <a:spAutoFit/>
          </a:bodyPr>
          <a:lstStyle/>
          <a:p>
            <a:pPr algn="ctr"/>
            <a:r>
              <a:rPr lang="en-US" dirty="0">
                <a:solidFill>
                  <a:schemeClr val="accent1"/>
                </a:solidFill>
              </a:rPr>
              <a:t>Click for article link</a:t>
            </a:r>
          </a:p>
        </p:txBody>
      </p:sp>
      <p:sp>
        <p:nvSpPr>
          <p:cNvPr id="10" name="TextBox 9">
            <a:hlinkClick r:id="rId4"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44870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045959"/>
            <a:ext cx="10364451" cy="1596177"/>
          </a:xfrm>
        </p:spPr>
        <p:txBody>
          <a:bodyPr/>
          <a:lstStyle/>
          <a:p>
            <a:r>
              <a:rPr lang="en-US" b="1" dirty="0"/>
              <a:t>Does Increasing water intake prevent recurrent UTIs?</a:t>
            </a:r>
            <a:br>
              <a:rPr lang="en-US" b="1" dirty="0"/>
            </a:br>
            <a:endParaRPr lang="en-US" dirty="0"/>
          </a:p>
        </p:txBody>
      </p:sp>
      <p:sp>
        <p:nvSpPr>
          <p:cNvPr id="3" name="Content Placeholder 2"/>
          <p:cNvSpPr>
            <a:spLocks noGrp="1"/>
          </p:cNvSpPr>
          <p:nvPr>
            <p:ph sz="quarter" idx="13"/>
          </p:nvPr>
        </p:nvSpPr>
        <p:spPr>
          <a:xfrm>
            <a:off x="913774" y="2153894"/>
            <a:ext cx="10364452" cy="3424107"/>
          </a:xfrm>
        </p:spPr>
        <p:txBody>
          <a:bodyPr/>
          <a:lstStyle/>
          <a:p>
            <a:pPr marL="0" indent="0">
              <a:buNone/>
            </a:pPr>
            <a:r>
              <a:rPr lang="en-US" b="1" cap="none" dirty="0" err="1"/>
              <a:t>Hooten</a:t>
            </a:r>
            <a:r>
              <a:rPr lang="en-US" b="1" cap="none" dirty="0"/>
              <a:t> et al. 2018 (JAMA) </a:t>
            </a:r>
            <a:r>
              <a:rPr lang="en-US" cap="none" dirty="0"/>
              <a:t>assessed the efficacy of increased daily water intake on frequency of recurrent UTIs in premenopausal women in an RCT of 140 women who had at least 3 UTIs in the prior year &amp; had low-volume fluid intake at baseline (&lt;1.5L daily)</a:t>
            </a:r>
          </a:p>
          <a:p>
            <a:endParaRPr lang="en-US" cap="none" dirty="0"/>
          </a:p>
          <a:p>
            <a:endParaRPr lang="en-US" cap="none" dirty="0"/>
          </a:p>
          <a:p>
            <a:endParaRPr lang="en-US" cap="none" dirty="0"/>
          </a:p>
        </p:txBody>
      </p:sp>
      <p:sp>
        <p:nvSpPr>
          <p:cNvPr id="4" name="Rectangle 3"/>
          <p:cNvSpPr/>
          <p:nvPr/>
        </p:nvSpPr>
        <p:spPr>
          <a:xfrm>
            <a:off x="599089" y="4603055"/>
            <a:ext cx="2049518" cy="788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Women </a:t>
            </a:r>
          </a:p>
          <a:p>
            <a:pPr algn="ctr"/>
            <a:r>
              <a:rPr lang="en-US" b="1" dirty="0"/>
              <a:t>n=140 </a:t>
            </a:r>
          </a:p>
        </p:txBody>
      </p:sp>
      <p:sp>
        <p:nvSpPr>
          <p:cNvPr id="6" name="Right Arrow 5"/>
          <p:cNvSpPr/>
          <p:nvPr/>
        </p:nvSpPr>
        <p:spPr>
          <a:xfrm rot="1082841">
            <a:off x="3525674" y="5804030"/>
            <a:ext cx="994540" cy="249411"/>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p:cNvSpPr/>
          <p:nvPr/>
        </p:nvSpPr>
        <p:spPr>
          <a:xfrm>
            <a:off x="5118759" y="3800835"/>
            <a:ext cx="2049518" cy="788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Increase fluid intake by 1.5L</a:t>
            </a:r>
          </a:p>
        </p:txBody>
      </p:sp>
      <p:sp>
        <p:nvSpPr>
          <p:cNvPr id="8" name="Rectangle 7"/>
          <p:cNvSpPr/>
          <p:nvPr/>
        </p:nvSpPr>
        <p:spPr>
          <a:xfrm>
            <a:off x="5118759" y="5875231"/>
            <a:ext cx="2049518" cy="7882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Maintain current fluid intake</a:t>
            </a:r>
          </a:p>
        </p:txBody>
      </p:sp>
      <p:sp>
        <p:nvSpPr>
          <p:cNvPr id="9" name="Rectangle 8"/>
          <p:cNvSpPr/>
          <p:nvPr/>
        </p:nvSpPr>
        <p:spPr>
          <a:xfrm>
            <a:off x="7488620" y="3615920"/>
            <a:ext cx="4367049" cy="3016210"/>
          </a:xfrm>
          <a:prstGeom prst="rect">
            <a:avLst/>
          </a:prstGeom>
        </p:spPr>
        <p:txBody>
          <a:bodyPr wrap="square">
            <a:spAutoFit/>
          </a:bodyPr>
          <a:lstStyle/>
          <a:p>
            <a:pPr algn="ctr"/>
            <a:r>
              <a:rPr lang="en-US" sz="1900" b="1" u="sng" dirty="0"/>
              <a:t>RESULTS:</a:t>
            </a:r>
          </a:p>
          <a:p>
            <a:pPr marL="285750" indent="-285750">
              <a:buFontTx/>
              <a:buChar char="-"/>
            </a:pPr>
            <a:r>
              <a:rPr lang="en-US" sz="1900" dirty="0"/>
              <a:t>Women in the intervention arm (who increased their fluid intake by 1.5L) had fewer episodes of UTI (1.7 vs 3.2) over 12 mo. as compared to controls! </a:t>
            </a:r>
          </a:p>
          <a:p>
            <a:pPr marL="285750" indent="-285750">
              <a:buFontTx/>
              <a:buChar char="-"/>
            </a:pPr>
            <a:r>
              <a:rPr lang="en-US" sz="1900" dirty="0"/>
              <a:t>Women in the intervention arm required fewer antimicrobial courses for UTI (1.9 vs 3.6) over 12 mo. as compared to controls! </a:t>
            </a:r>
            <a:endParaRPr lang="en-US" sz="1900" dirty="0">
              <a:solidFill>
                <a:srgbClr val="FF0000"/>
              </a:solidFill>
            </a:endParaRPr>
          </a:p>
          <a:p>
            <a:endParaRPr lang="en-US" sz="1900" b="1" dirty="0">
              <a:solidFill>
                <a:srgbClr val="FF0000"/>
              </a:solidFill>
            </a:endParaRPr>
          </a:p>
        </p:txBody>
      </p:sp>
      <p:sp>
        <p:nvSpPr>
          <p:cNvPr id="10" name="TextBox 9"/>
          <p:cNvSpPr txBox="1"/>
          <p:nvPr/>
        </p:nvSpPr>
        <p:spPr>
          <a:xfrm rot="20286939">
            <a:off x="2954213" y="4186049"/>
            <a:ext cx="2020142" cy="646331"/>
          </a:xfrm>
          <a:prstGeom prst="rect">
            <a:avLst/>
          </a:prstGeom>
          <a:noFill/>
        </p:spPr>
        <p:txBody>
          <a:bodyPr wrap="square" rtlCol="0">
            <a:spAutoFit/>
          </a:bodyPr>
          <a:lstStyle/>
          <a:p>
            <a:pPr algn="ctr"/>
            <a:r>
              <a:rPr lang="en-US" b="1" dirty="0"/>
              <a:t>Intervention</a:t>
            </a:r>
          </a:p>
          <a:p>
            <a:pPr algn="ctr"/>
            <a:endParaRPr lang="en-US" b="1" dirty="0"/>
          </a:p>
        </p:txBody>
      </p:sp>
      <p:sp>
        <p:nvSpPr>
          <p:cNvPr id="11" name="Right Arrow 10"/>
          <p:cNvSpPr/>
          <p:nvPr/>
        </p:nvSpPr>
        <p:spPr>
          <a:xfrm rot="20312864">
            <a:off x="3536274" y="4530156"/>
            <a:ext cx="856022" cy="237566"/>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11"/>
          <p:cNvSpPr txBox="1"/>
          <p:nvPr/>
        </p:nvSpPr>
        <p:spPr>
          <a:xfrm rot="1037297">
            <a:off x="3268598" y="5478028"/>
            <a:ext cx="1618102" cy="369332"/>
          </a:xfrm>
          <a:prstGeom prst="rect">
            <a:avLst/>
          </a:prstGeom>
          <a:noFill/>
        </p:spPr>
        <p:txBody>
          <a:bodyPr wrap="square" rtlCol="0">
            <a:spAutoFit/>
          </a:bodyPr>
          <a:lstStyle/>
          <a:p>
            <a:pPr algn="ctr"/>
            <a:r>
              <a:rPr lang="en-US" b="1" dirty="0"/>
              <a:t>Control</a:t>
            </a:r>
          </a:p>
        </p:txBody>
      </p:sp>
      <p:sp>
        <p:nvSpPr>
          <p:cNvPr id="13" name="TextBox 12">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309040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42"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42"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p:bldP spid="10" grpId="0"/>
      <p:bldP spid="11" grpId="0"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Prevention of recurrent </a:t>
            </a:r>
            <a:r>
              <a:rPr lang="en-US" b="1" dirty="0" err="1"/>
              <a:t>utis</a:t>
            </a:r>
            <a:r>
              <a:rPr lang="en-US" b="1" dirty="0"/>
              <a:t>:</a:t>
            </a:r>
            <a:br>
              <a:rPr lang="en-US" b="1" dirty="0"/>
            </a:br>
            <a:r>
              <a:rPr lang="en-US" b="1" dirty="0"/>
              <a:t>MORE evidence</a:t>
            </a:r>
          </a:p>
        </p:txBody>
      </p:sp>
      <p:sp>
        <p:nvSpPr>
          <p:cNvPr id="4" name="Text Placeholder 3"/>
          <p:cNvSpPr>
            <a:spLocks noGrp="1"/>
          </p:cNvSpPr>
          <p:nvPr>
            <p:ph type="body" idx="1"/>
          </p:nvPr>
        </p:nvSpPr>
        <p:spPr>
          <a:xfrm>
            <a:off x="1146328" y="2031372"/>
            <a:ext cx="4873474" cy="679994"/>
          </a:xfrm>
        </p:spPr>
        <p:txBody>
          <a:bodyPr/>
          <a:lstStyle/>
          <a:p>
            <a:r>
              <a:rPr lang="en-US" dirty="0">
                <a:solidFill>
                  <a:srgbClr val="C00000"/>
                </a:solidFill>
              </a:rPr>
              <a:t>Cranberry</a:t>
            </a:r>
            <a:r>
              <a:rPr lang="en-US" dirty="0"/>
              <a:t> products:</a:t>
            </a:r>
          </a:p>
        </p:txBody>
      </p:sp>
      <p:sp>
        <p:nvSpPr>
          <p:cNvPr id="6" name="Content Placeholder 5"/>
          <p:cNvSpPr>
            <a:spLocks noGrp="1"/>
          </p:cNvSpPr>
          <p:nvPr>
            <p:ph sz="quarter" idx="13"/>
          </p:nvPr>
        </p:nvSpPr>
        <p:spPr>
          <a:xfrm>
            <a:off x="913774" y="2898612"/>
            <a:ext cx="5106028" cy="3499417"/>
          </a:xfrm>
        </p:spPr>
        <p:txBody>
          <a:bodyPr>
            <a:normAutofit fontScale="70000" lnSpcReduction="20000"/>
          </a:bodyPr>
          <a:lstStyle/>
          <a:p>
            <a:r>
              <a:rPr lang="en-US" cap="none" dirty="0"/>
              <a:t>Cranberries contain 2 compounds (fructose &amp; </a:t>
            </a:r>
            <a:r>
              <a:rPr lang="en-US" cap="none" dirty="0" err="1"/>
              <a:t>proanthocyandin</a:t>
            </a:r>
            <a:r>
              <a:rPr lang="en-US" cap="none" dirty="0"/>
              <a:t>) that prevent </a:t>
            </a:r>
            <a:r>
              <a:rPr lang="en-US" cap="none" dirty="0" err="1"/>
              <a:t>fimbriaeted</a:t>
            </a:r>
            <a:r>
              <a:rPr lang="en-US" cap="none" dirty="0"/>
              <a:t> </a:t>
            </a:r>
            <a:r>
              <a:rPr lang="en-US" i="1" cap="none" dirty="0"/>
              <a:t>E. coli </a:t>
            </a:r>
            <a:r>
              <a:rPr lang="en-US" cap="none" dirty="0"/>
              <a:t>from adhering to uroepithelial cell receptors. </a:t>
            </a:r>
          </a:p>
          <a:p>
            <a:r>
              <a:rPr lang="en-US" cap="none" dirty="0"/>
              <a:t>More than a </a:t>
            </a:r>
            <a:r>
              <a:rPr lang="en-US" b="1" i="1" cap="none" dirty="0"/>
              <a:t>dozen</a:t>
            </a:r>
            <a:r>
              <a:rPr lang="en-US" cap="none" dirty="0"/>
              <a:t> clinical trials have been performed to test the effects of cranberries on the urinary tract.  The first clinical study was performed in1966 where subjects who consumed 480mL of juice daily for 3 weeks had a reduction in bacteriuria. </a:t>
            </a:r>
          </a:p>
          <a:p>
            <a:r>
              <a:rPr lang="en-US" cap="none" dirty="0"/>
              <a:t>These trials have used many different types of cranberry products: juice concentrate, juice cocktail and cranberry capsules with different dosing regimens</a:t>
            </a:r>
          </a:p>
          <a:p>
            <a:r>
              <a:rPr lang="en-US" u="sng" cap="none" dirty="0"/>
              <a:t>OVERALL</a:t>
            </a:r>
            <a:r>
              <a:rPr lang="en-US" cap="none" dirty="0"/>
              <a:t>: Results suggest a possible clinical benefit of cranberry juice in preventing UTI in some populations, however, further research is needed to clarify the role of cranberries in protecting against UTIs</a:t>
            </a:r>
          </a:p>
        </p:txBody>
      </p:sp>
      <p:sp>
        <p:nvSpPr>
          <p:cNvPr id="5" name="Text Placeholder 4"/>
          <p:cNvSpPr>
            <a:spLocks noGrp="1"/>
          </p:cNvSpPr>
          <p:nvPr>
            <p:ph type="body" sz="quarter" idx="3"/>
          </p:nvPr>
        </p:nvSpPr>
        <p:spPr>
          <a:xfrm>
            <a:off x="6283998" y="2031372"/>
            <a:ext cx="4881804" cy="679994"/>
          </a:xfrm>
        </p:spPr>
        <p:txBody>
          <a:bodyPr/>
          <a:lstStyle/>
          <a:p>
            <a:r>
              <a:rPr lang="en-US" dirty="0"/>
              <a:t>Estrogen REPLACEMENT:</a:t>
            </a:r>
          </a:p>
        </p:txBody>
      </p:sp>
      <p:sp>
        <p:nvSpPr>
          <p:cNvPr id="7" name="Content Placeholder 6"/>
          <p:cNvSpPr>
            <a:spLocks noGrp="1"/>
          </p:cNvSpPr>
          <p:nvPr>
            <p:ph sz="quarter" idx="14"/>
          </p:nvPr>
        </p:nvSpPr>
        <p:spPr>
          <a:xfrm>
            <a:off x="6283998" y="2898612"/>
            <a:ext cx="4993602" cy="3499417"/>
          </a:xfrm>
        </p:spPr>
        <p:txBody>
          <a:bodyPr>
            <a:normAutofit fontScale="70000" lnSpcReduction="20000"/>
          </a:bodyPr>
          <a:lstStyle/>
          <a:p>
            <a:r>
              <a:rPr lang="en-US" cap="none" dirty="0"/>
              <a:t>Estrogen replacement in post menopausal women restores atrophic mucosa, lowers vaginal pH, increases vaginal colonization of lactobacilli and decreases rate of colonization with </a:t>
            </a:r>
            <a:r>
              <a:rPr lang="en-US" i="1" cap="none" dirty="0"/>
              <a:t>Enterobacterales</a:t>
            </a:r>
            <a:r>
              <a:rPr lang="en-US" cap="none" dirty="0"/>
              <a:t>!</a:t>
            </a:r>
          </a:p>
          <a:p>
            <a:r>
              <a:rPr lang="en-US" cap="none" dirty="0" err="1"/>
              <a:t>Raz</a:t>
            </a:r>
            <a:r>
              <a:rPr lang="en-US" cap="none" dirty="0"/>
              <a:t> &amp; </a:t>
            </a:r>
            <a:r>
              <a:rPr lang="en-US" cap="none" dirty="0" err="1"/>
              <a:t>Stamm</a:t>
            </a:r>
            <a:r>
              <a:rPr lang="en-US" cap="none" dirty="0"/>
              <a:t> (1993) performed a double blind placebo-controlled trial of intravaginal estrogen cream.  The incidence of UTI was 0.5 vs 5.9 episodes for treatment vs placebo group respectively!</a:t>
            </a:r>
          </a:p>
          <a:p>
            <a:r>
              <a:rPr lang="en-US" cap="none" dirty="0"/>
              <a:t>Kaplan-Meier analysis showed the cumulative proportion of patients remaining free of UTI was significantly higher in the treatment group</a:t>
            </a:r>
          </a:p>
          <a:p>
            <a:pPr lvl="1"/>
            <a:r>
              <a:rPr lang="en-US" cap="none" dirty="0"/>
              <a:t>After four months of estrogen treatment, the likelihood of remaining UTI-free was 0.95 in the treatment group versus 0.30 in the placebo group!</a:t>
            </a:r>
          </a:p>
        </p:txBody>
      </p:sp>
      <p:grpSp>
        <p:nvGrpSpPr>
          <p:cNvPr id="17" name="Group 16"/>
          <p:cNvGrpSpPr/>
          <p:nvPr/>
        </p:nvGrpSpPr>
        <p:grpSpPr>
          <a:xfrm>
            <a:off x="6355858" y="2953687"/>
            <a:ext cx="2440277" cy="3530980"/>
            <a:chOff x="6549048" y="2849375"/>
            <a:chExt cx="3735450" cy="4051843"/>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4900" y="2849375"/>
              <a:ext cx="1559598" cy="391203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20888"/>
            <a:stretch/>
          </p:blipFill>
          <p:spPr>
            <a:xfrm>
              <a:off x="6549048" y="2898612"/>
              <a:ext cx="2175852" cy="4002606"/>
            </a:xfrm>
            <a:prstGeom prst="rect">
              <a:avLst/>
            </a:prstGeom>
          </p:spPr>
        </p:pic>
      </p:grpSp>
      <p:grpSp>
        <p:nvGrpSpPr>
          <p:cNvPr id="16" name="Group 15"/>
          <p:cNvGrpSpPr/>
          <p:nvPr/>
        </p:nvGrpSpPr>
        <p:grpSpPr>
          <a:xfrm>
            <a:off x="1146328" y="2867049"/>
            <a:ext cx="3730471" cy="3409144"/>
            <a:chOff x="1626466" y="2849375"/>
            <a:chExt cx="3680643" cy="3524208"/>
          </a:xfrm>
        </p:grpSpPr>
        <p:grpSp>
          <p:nvGrpSpPr>
            <p:cNvPr id="12" name="Group 11"/>
            <p:cNvGrpSpPr/>
            <p:nvPr/>
          </p:nvGrpSpPr>
          <p:grpSpPr>
            <a:xfrm>
              <a:off x="1626466" y="2849375"/>
              <a:ext cx="3680643" cy="3524208"/>
              <a:chOff x="1774014" y="3283059"/>
              <a:chExt cx="3680643" cy="3524208"/>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4014" y="5086676"/>
                <a:ext cx="1809051" cy="172059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4014" y="3300733"/>
                <a:ext cx="1809051" cy="180905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3065" y="3283059"/>
                <a:ext cx="1871592" cy="1914640"/>
              </a:xfrm>
              <a:prstGeom prst="rect">
                <a:avLst/>
              </a:prstGeom>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7354" y="4693774"/>
              <a:ext cx="1939755" cy="1679809"/>
            </a:xfrm>
            <a:prstGeom prst="rect">
              <a:avLst/>
            </a:prstGeom>
          </p:spPr>
        </p:pic>
      </p:grpSp>
      <p:grpSp>
        <p:nvGrpSpPr>
          <p:cNvPr id="19" name="Group 18"/>
          <p:cNvGrpSpPr/>
          <p:nvPr/>
        </p:nvGrpSpPr>
        <p:grpSpPr>
          <a:xfrm>
            <a:off x="893788" y="90152"/>
            <a:ext cx="11298211" cy="6625662"/>
            <a:chOff x="1003004" y="569251"/>
            <a:chExt cx="7092219" cy="3351957"/>
          </a:xfrm>
        </p:grpSpPr>
        <p:sp>
          <p:nvSpPr>
            <p:cNvPr id="20" name="Text Placeholder 2"/>
            <p:cNvSpPr txBox="1">
              <a:spLocks/>
            </p:cNvSpPr>
            <p:nvPr/>
          </p:nvSpPr>
          <p:spPr bwMode="auto">
            <a:xfrm>
              <a:off x="2853751" y="569251"/>
              <a:ext cx="5241472" cy="82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eaLnBrk="1" hangingPunct="1">
                <a:spcBef>
                  <a:spcPct val="0"/>
                </a:spcBef>
                <a:buFontTx/>
                <a:buNone/>
              </a:pPr>
              <a:r>
                <a:rPr lang="en-US" altLang="x-none" sz="1400" dirty="0"/>
                <a:t>From: Cranberry Juice and Urinary Tract Infection</a:t>
              </a:r>
            </a:p>
            <a:p>
              <a:pPr eaLnBrk="1" hangingPunct="1">
                <a:spcBef>
                  <a:spcPct val="0"/>
                </a:spcBef>
                <a:buFontTx/>
                <a:buNone/>
              </a:pPr>
              <a:r>
                <a:rPr lang="en-US" altLang="x-none" sz="1200" dirty="0" err="1"/>
                <a:t>Clin</a:t>
              </a:r>
              <a:r>
                <a:rPr lang="en-US" altLang="x-none" sz="1200" dirty="0"/>
                <a:t> Infect Dis. 2004;38(10):1413-1419. doi:10.1086/386328</a:t>
              </a:r>
            </a:p>
            <a:p>
              <a:pPr eaLnBrk="1" hangingPunct="1">
                <a:spcBef>
                  <a:spcPct val="0"/>
                </a:spcBef>
                <a:buFontTx/>
                <a:buNone/>
              </a:pPr>
              <a:r>
                <a:rPr lang="en-US" altLang="x-none" sz="1200" dirty="0" err="1"/>
                <a:t>Clin</a:t>
              </a:r>
              <a:r>
                <a:rPr lang="en-US" altLang="x-none" sz="1200" dirty="0"/>
                <a:t> Infect Dis | © 2004 by the Infectious Diseases Society of America</a:t>
              </a:r>
            </a:p>
          </p:txBody>
        </p:sp>
        <p:pic>
          <p:nvPicPr>
            <p:cNvPr id="21" name="Picture 7"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004" y="963988"/>
              <a:ext cx="6435499" cy="295722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5568" y="2081544"/>
            <a:ext cx="4970815" cy="4584612"/>
          </a:xfrm>
          <a:prstGeom prst="rect">
            <a:avLst/>
          </a:prstGeom>
        </p:spPr>
      </p:pic>
      <p:sp>
        <p:nvSpPr>
          <p:cNvPr id="22" name="TextBox 21">
            <a:hlinkClick r:id="rId11"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75911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nodeType="clickEffect">
                                  <p:stCondLst>
                                    <p:cond delay="0"/>
                                  </p:stCondLst>
                                  <p:childTnLst>
                                    <p:anim calcmode="lin" valueType="num">
                                      <p:cBhvr additive="base">
                                        <p:cTn id="16" dur="3000"/>
                                        <p:tgtEl>
                                          <p:spTgt spid="16"/>
                                        </p:tgtEl>
                                        <p:attrNameLst>
                                          <p:attrName>ppt_y</p:attrName>
                                        </p:attrNameLst>
                                      </p:cBhvr>
                                      <p:tavLst>
                                        <p:tav tm="0">
                                          <p:val>
                                            <p:strVal val="#ppt_y"/>
                                          </p:val>
                                        </p:tav>
                                        <p:tav tm="100000">
                                          <p:val>
                                            <p:strVal val="#ppt_y+#ppt_h*1.125000"/>
                                          </p:val>
                                        </p:tav>
                                      </p:tavLst>
                                    </p:anim>
                                    <p:animEffect transition="out" filter="wipe(down)">
                                      <p:cBhvr>
                                        <p:cTn id="17" dur="3000"/>
                                        <p:tgtEl>
                                          <p:spTgt spid="16"/>
                                        </p:tgtEl>
                                      </p:cBhvr>
                                    </p:animEffect>
                                    <p:set>
                                      <p:cBhvr>
                                        <p:cTn id="18" dur="1" fill="hold">
                                          <p:stCondLst>
                                            <p:cond delay="2999"/>
                                          </p:stCondLst>
                                        </p:cTn>
                                        <p:tgtEl>
                                          <p:spTgt spid="16"/>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dissolv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dissolve">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dissolve">
                                      <p:cBhvr>
                                        <p:cTn id="42" dur="500"/>
                                        <p:tgtEl>
                                          <p:spTgt spid="6">
                                            <p:txEl>
                                              <p:pRg st="2" end="2"/>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dissolve">
                                      <p:cBhvr>
                                        <p:cTn id="45" dur="500"/>
                                        <p:tgtEl>
                                          <p:spTgt spid="6">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3000"/>
                                        <p:tgtEl>
                                          <p:spTgt spid="17"/>
                                        </p:tgtEl>
                                        <p:attrNameLst>
                                          <p:attrName>ppt_x</p:attrName>
                                        </p:attrNameLst>
                                      </p:cBhvr>
                                      <p:tavLst>
                                        <p:tav tm="0">
                                          <p:val>
                                            <p:strVal val="ppt_x"/>
                                          </p:val>
                                        </p:tav>
                                        <p:tav tm="100000">
                                          <p:val>
                                            <p:strVal val="ppt_x"/>
                                          </p:val>
                                        </p:tav>
                                      </p:tavLst>
                                    </p:anim>
                                    <p:anim calcmode="lin" valueType="num">
                                      <p:cBhvr additive="base">
                                        <p:cTn id="60" dur="3000"/>
                                        <p:tgtEl>
                                          <p:spTgt spid="17"/>
                                        </p:tgtEl>
                                        <p:attrNameLst>
                                          <p:attrName>ppt_y</p:attrName>
                                        </p:attrNameLst>
                                      </p:cBhvr>
                                      <p:tavLst>
                                        <p:tav tm="0">
                                          <p:val>
                                            <p:strVal val="ppt_y"/>
                                          </p:val>
                                        </p:tav>
                                        <p:tav tm="100000">
                                          <p:val>
                                            <p:strVal val="1+ppt_h/2"/>
                                          </p:val>
                                        </p:tav>
                                      </p:tavLst>
                                    </p:anim>
                                    <p:set>
                                      <p:cBhvr>
                                        <p:cTn id="61" dur="1" fill="hold">
                                          <p:stCondLst>
                                            <p:cond delay="2999"/>
                                          </p:stCondLst>
                                        </p:cTn>
                                        <p:tgtEl>
                                          <p:spTgt spid="17"/>
                                        </p:tgtEl>
                                        <p:attrNameLst>
                                          <p:attrName>style.visibility</p:attrName>
                                        </p:attrNameLst>
                                      </p:cBhvr>
                                      <p:to>
                                        <p:strVal val="hidden"/>
                                      </p:to>
                                    </p:set>
                                  </p:childTnLst>
                                </p:cTn>
                              </p:par>
                              <p:par>
                                <p:cTn id="62" presetID="9" presetClass="entr" presetSubtype="0" fill="hold" nodeType="withEffect">
                                  <p:stCondLst>
                                    <p:cond delay="0"/>
                                  </p:stCondLst>
                                  <p:childTnLst>
                                    <p:set>
                                      <p:cBhvr>
                                        <p:cTn id="63" dur="1" fill="hold">
                                          <p:stCondLst>
                                            <p:cond delay="0"/>
                                          </p:stCondLst>
                                        </p:cTn>
                                        <p:tgtEl>
                                          <p:spTgt spid="7">
                                            <p:txEl>
                                              <p:pRg st="0" end="0"/>
                                            </p:txEl>
                                          </p:spTgt>
                                        </p:tgtEl>
                                        <p:attrNameLst>
                                          <p:attrName>style.visibility</p:attrName>
                                        </p:attrNameLst>
                                      </p:cBhvr>
                                      <p:to>
                                        <p:strVal val="visible"/>
                                      </p:to>
                                    </p:set>
                                    <p:animEffect transition="in" filter="dissolve">
                                      <p:cBhvr>
                                        <p:cTn id="64" dur="500"/>
                                        <p:tgtEl>
                                          <p:spTgt spid="7">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7">
                                            <p:txEl>
                                              <p:pRg st="1" end="1"/>
                                            </p:txEl>
                                          </p:spTgt>
                                        </p:tgtEl>
                                        <p:attrNameLst>
                                          <p:attrName>style.visibility</p:attrName>
                                        </p:attrNameLst>
                                      </p:cBhvr>
                                      <p:to>
                                        <p:strVal val="visible"/>
                                      </p:to>
                                    </p:set>
                                    <p:animEffect transition="in" filter="dissolve">
                                      <p:cBhvr>
                                        <p:cTn id="69" dur="500"/>
                                        <p:tgtEl>
                                          <p:spTgt spid="7">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7">
                                            <p:txEl>
                                              <p:pRg st="2" end="2"/>
                                            </p:txEl>
                                          </p:spTgt>
                                        </p:tgtEl>
                                        <p:attrNameLst>
                                          <p:attrName>style.visibility</p:attrName>
                                        </p:attrNameLst>
                                      </p:cBhvr>
                                      <p:to>
                                        <p:strVal val="visible"/>
                                      </p:to>
                                    </p:set>
                                    <p:animEffect transition="in" filter="dissolve">
                                      <p:cBhvr>
                                        <p:cTn id="74" dur="500"/>
                                        <p:tgtEl>
                                          <p:spTgt spid="7">
                                            <p:txEl>
                                              <p:pRg st="2" end="2"/>
                                            </p:txEl>
                                          </p:spTgt>
                                        </p:tgtEl>
                                      </p:cBhvr>
                                    </p:animEffect>
                                  </p:childTnLst>
                                </p:cTn>
                              </p:par>
                              <p:par>
                                <p:cTn id="75" presetID="2" presetClass="entr" presetSubtype="4"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7">
                                            <p:txEl>
                                              <p:pRg st="3" end="3"/>
                                            </p:txEl>
                                          </p:spTgt>
                                        </p:tgtEl>
                                        <p:attrNameLst>
                                          <p:attrName>style.visibility</p:attrName>
                                        </p:attrNameLst>
                                      </p:cBhvr>
                                      <p:to>
                                        <p:strVal val="visible"/>
                                      </p:to>
                                    </p:set>
                                    <p:animEffect transition="in" filter="dissolve">
                                      <p:cBhvr>
                                        <p:cTn id="8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urinary tract infections in men</a:t>
            </a:r>
          </a:p>
        </p:txBody>
      </p:sp>
      <p:sp>
        <p:nvSpPr>
          <p:cNvPr id="6" name="Content Placeholder 5"/>
          <p:cNvSpPr>
            <a:spLocks noGrp="1"/>
          </p:cNvSpPr>
          <p:nvPr>
            <p:ph sz="quarter" idx="13"/>
          </p:nvPr>
        </p:nvSpPr>
        <p:spPr>
          <a:xfrm>
            <a:off x="438286" y="2214694"/>
            <a:ext cx="11138018" cy="3424107"/>
          </a:xfrm>
        </p:spPr>
        <p:txBody>
          <a:bodyPr>
            <a:normAutofit/>
          </a:bodyPr>
          <a:lstStyle/>
          <a:p>
            <a:r>
              <a:rPr lang="en-US" b="1" cap="none" dirty="0">
                <a:latin typeface="Arial" charset="0"/>
                <a:ea typeface="Arial" charset="0"/>
                <a:cs typeface="Arial" charset="0"/>
              </a:rPr>
              <a:t>UTIs are much less common than in women</a:t>
            </a:r>
          </a:p>
          <a:p>
            <a:pPr lvl="1"/>
            <a:r>
              <a:rPr lang="en-US" b="1" cap="none" dirty="0">
                <a:latin typeface="Arial" charset="0"/>
                <a:ea typeface="Arial" charset="0"/>
                <a:cs typeface="Arial" charset="0"/>
              </a:rPr>
              <a:t>Why</a:t>
            </a:r>
            <a:r>
              <a:rPr lang="en-US" cap="none" dirty="0">
                <a:latin typeface="Arial" charset="0"/>
                <a:ea typeface="Arial" charset="0"/>
                <a:cs typeface="Arial" charset="0"/>
              </a:rPr>
              <a:t>? Men have a longer urethra, prostatic fluid has antibacterial substances, &amp; men have a drier periurethral area</a:t>
            </a:r>
          </a:p>
          <a:p>
            <a:r>
              <a:rPr lang="en-US" b="1" cap="none" dirty="0">
                <a:latin typeface="Arial" charset="0"/>
                <a:ea typeface="Arial" charset="0"/>
                <a:cs typeface="Arial" charset="0"/>
              </a:rPr>
              <a:t>UTIs in men aren’t necessarily </a:t>
            </a:r>
            <a:r>
              <a:rPr lang="en-US" b="1" i="1" cap="none" dirty="0">
                <a:latin typeface="Arial" charset="0"/>
                <a:ea typeface="Arial" charset="0"/>
                <a:cs typeface="Arial" charset="0"/>
              </a:rPr>
              <a:t>COMPLICATED</a:t>
            </a:r>
            <a:r>
              <a:rPr lang="en-US" b="1" cap="none" dirty="0">
                <a:latin typeface="Arial" charset="0"/>
                <a:ea typeface="Arial" charset="0"/>
                <a:cs typeface="Arial" charset="0"/>
              </a:rPr>
              <a:t> … but men can be at higher risk for more serious infection!! </a:t>
            </a:r>
          </a:p>
          <a:p>
            <a:pPr lvl="1"/>
            <a:r>
              <a:rPr lang="en-US" b="1" cap="none" dirty="0">
                <a:latin typeface="Arial" charset="0"/>
                <a:ea typeface="Arial" charset="0"/>
                <a:cs typeface="Arial" charset="0"/>
              </a:rPr>
              <a:t>Why</a:t>
            </a:r>
            <a:r>
              <a:rPr lang="en-US" cap="none" dirty="0">
                <a:latin typeface="Arial" charset="0"/>
                <a:ea typeface="Arial" charset="0"/>
                <a:cs typeface="Arial" charset="0"/>
              </a:rPr>
              <a:t>? Majority occur in infants &amp; elderly men, typically associated with urologic abnormalities        (i.e. bladder outlet obstruction [urethral stricture, BPH], bladder tumor, instrumentation)</a:t>
            </a:r>
          </a:p>
          <a:p>
            <a:pPr lvl="1"/>
            <a:r>
              <a:rPr lang="en-US" cap="none" dirty="0">
                <a:latin typeface="Arial" charset="0"/>
                <a:ea typeface="Arial" charset="0"/>
                <a:cs typeface="Arial" charset="0"/>
              </a:rPr>
              <a:t>Risk factors for UTIs in young men include lack of circumcision &amp; insertive anal intercourse         </a:t>
            </a:r>
            <a:r>
              <a:rPr lang="en-US" sz="1400" cap="none" dirty="0">
                <a:latin typeface="Arial" charset="0"/>
                <a:ea typeface="Arial" charset="0"/>
                <a:cs typeface="Arial" charset="0"/>
              </a:rPr>
              <a:t>(</a:t>
            </a:r>
            <a:r>
              <a:rPr lang="en-US" sz="1400" cap="none" dirty="0" err="1">
                <a:latin typeface="Arial" charset="0"/>
                <a:ea typeface="Arial" charset="0"/>
                <a:cs typeface="Arial" charset="0"/>
              </a:rPr>
              <a:t>Hooten</a:t>
            </a:r>
            <a:r>
              <a:rPr lang="en-US" sz="1400" cap="none" dirty="0">
                <a:latin typeface="Arial" charset="0"/>
                <a:ea typeface="Arial" charset="0"/>
                <a:cs typeface="Arial" charset="0"/>
              </a:rPr>
              <a:t> 1997)</a:t>
            </a:r>
          </a:p>
        </p:txBody>
      </p:sp>
      <p:sp>
        <p:nvSpPr>
          <p:cNvPr id="7" name="Rectangle 6"/>
          <p:cNvSpPr/>
          <p:nvPr/>
        </p:nvSpPr>
        <p:spPr>
          <a:xfrm>
            <a:off x="4814714" y="5638801"/>
            <a:ext cx="5480168"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b="1" i="1" dirty="0">
                <a:solidFill>
                  <a:srgbClr val="0070C0"/>
                </a:solidFill>
                <a:ea typeface="Arial" charset="0"/>
                <a:cs typeface="Arial" charset="0"/>
              </a:rPr>
              <a:t>Because UTIs in men are less common, it is important to identify the underlying cause!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811" y="5372984"/>
            <a:ext cx="1239520" cy="1239520"/>
          </a:xfrm>
          <a:prstGeom prst="rect">
            <a:avLst/>
          </a:prstGeom>
        </p:spPr>
      </p:pic>
      <p:sp>
        <p:nvSpPr>
          <p:cNvPr id="9" name="TextBox 8">
            <a:hlinkClick r:id="rId4"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195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URINARY TRACT INFECTIONs: </a:t>
            </a:r>
            <a:br>
              <a:rPr lang="en-US" b="1" dirty="0"/>
            </a:br>
            <a:r>
              <a:rPr lang="en-US" b="1" dirty="0"/>
              <a:t>Introduction</a:t>
            </a:r>
          </a:p>
        </p:txBody>
      </p:sp>
      <p:sp>
        <p:nvSpPr>
          <p:cNvPr id="3" name="Content Placeholder 2"/>
          <p:cNvSpPr>
            <a:spLocks noGrp="1"/>
          </p:cNvSpPr>
          <p:nvPr>
            <p:ph sz="quarter" idx="13"/>
          </p:nvPr>
        </p:nvSpPr>
        <p:spPr>
          <a:xfrm>
            <a:off x="404734" y="2057661"/>
            <a:ext cx="11392525" cy="4543163"/>
          </a:xfrm>
        </p:spPr>
        <p:txBody>
          <a:bodyPr wrap="square">
            <a:normAutofit/>
          </a:bodyPr>
          <a:lstStyle/>
          <a:p>
            <a:r>
              <a:rPr lang="en-US" cap="none" dirty="0">
                <a:latin typeface="Arial" charset="0"/>
                <a:ea typeface="Arial" charset="0"/>
                <a:cs typeface="Arial" charset="0"/>
              </a:rPr>
              <a:t>The UTI is the </a:t>
            </a:r>
            <a:r>
              <a:rPr lang="en-US" u="sng" cap="none" dirty="0">
                <a:latin typeface="Arial" charset="0"/>
                <a:ea typeface="Arial" charset="0"/>
                <a:cs typeface="Arial" charset="0"/>
              </a:rPr>
              <a:t>most common</a:t>
            </a:r>
            <a:r>
              <a:rPr lang="en-US" cap="none" dirty="0">
                <a:latin typeface="Arial" charset="0"/>
                <a:ea typeface="Arial" charset="0"/>
                <a:cs typeface="Arial" charset="0"/>
              </a:rPr>
              <a:t> bacterial infection encountered in ambulatory settings</a:t>
            </a:r>
          </a:p>
          <a:p>
            <a:pPr lvl="1"/>
            <a:r>
              <a:rPr lang="en-US" cap="none" dirty="0">
                <a:latin typeface="Arial" charset="0"/>
                <a:ea typeface="Arial" charset="0"/>
                <a:cs typeface="Arial" charset="0"/>
              </a:rPr>
              <a:t>Between 2006 and 2010, there were an estimated 40.9 million visits for UTI and 24% of UTI visits were seen in EDs</a:t>
            </a:r>
            <a:endParaRPr lang="en-US" sz="1600" cap="none" dirty="0">
              <a:latin typeface="Arial" charset="0"/>
              <a:ea typeface="Arial" charset="0"/>
              <a:cs typeface="Arial" charset="0"/>
            </a:endParaRPr>
          </a:p>
          <a:p>
            <a:r>
              <a:rPr lang="en-US" cap="none" dirty="0">
                <a:latin typeface="Arial" charset="0"/>
                <a:ea typeface="Arial" charset="0"/>
                <a:cs typeface="Arial" charset="0"/>
              </a:rPr>
              <a:t>A </a:t>
            </a:r>
            <a:r>
              <a:rPr lang="en-US" u="sng" cap="none" dirty="0">
                <a:latin typeface="Arial" charset="0"/>
                <a:ea typeface="Arial" charset="0"/>
                <a:cs typeface="Arial" charset="0"/>
              </a:rPr>
              <a:t>wide range</a:t>
            </a:r>
            <a:r>
              <a:rPr lang="en-US" cap="none" dirty="0">
                <a:latin typeface="Arial" charset="0"/>
                <a:ea typeface="Arial" charset="0"/>
                <a:cs typeface="Arial" charset="0"/>
              </a:rPr>
              <a:t> of pathogens cause this infection including gram-negative &amp; gram-positive bacteria </a:t>
            </a:r>
          </a:p>
          <a:p>
            <a:r>
              <a:rPr lang="en-US" cap="none" dirty="0">
                <a:latin typeface="Arial" charset="0"/>
                <a:ea typeface="Arial" charset="0"/>
                <a:cs typeface="Arial" charset="0"/>
              </a:rPr>
              <a:t>UTIs can have serious </a:t>
            </a:r>
            <a:r>
              <a:rPr lang="en-US" u="sng" cap="none" dirty="0">
                <a:latin typeface="Arial" charset="0"/>
                <a:ea typeface="Arial" charset="0"/>
                <a:cs typeface="Arial" charset="0"/>
              </a:rPr>
              <a:t>consequences</a:t>
            </a:r>
            <a:r>
              <a:rPr lang="en-US" cap="none" dirty="0">
                <a:latin typeface="Arial" charset="0"/>
                <a:ea typeface="Arial" charset="0"/>
                <a:cs typeface="Arial" charset="0"/>
              </a:rPr>
              <a:t> if untreated or incorrectly treated!</a:t>
            </a:r>
          </a:p>
          <a:p>
            <a:pPr lvl="1"/>
            <a:r>
              <a:rPr lang="en-US" cap="none" dirty="0">
                <a:latin typeface="Arial" charset="0"/>
                <a:ea typeface="Arial" charset="0"/>
                <a:cs typeface="Arial" charset="0"/>
              </a:rPr>
              <a:t>Pyelonephritis with sepsis</a:t>
            </a:r>
          </a:p>
          <a:p>
            <a:pPr lvl="1"/>
            <a:r>
              <a:rPr lang="en-US" cap="none" dirty="0">
                <a:latin typeface="Arial" charset="0"/>
                <a:ea typeface="Arial" charset="0"/>
                <a:cs typeface="Arial" charset="0"/>
              </a:rPr>
              <a:t>Renal damage </a:t>
            </a:r>
          </a:p>
          <a:p>
            <a:pPr lvl="1"/>
            <a:r>
              <a:rPr lang="en-US" cap="none" dirty="0">
                <a:latin typeface="Arial" charset="0"/>
                <a:ea typeface="Arial" charset="0"/>
                <a:cs typeface="Arial" charset="0"/>
              </a:rPr>
              <a:t>Recurrence</a:t>
            </a:r>
          </a:p>
          <a:p>
            <a:pPr lvl="1"/>
            <a:r>
              <a:rPr lang="en-US" cap="none" dirty="0">
                <a:latin typeface="Arial" charset="0"/>
                <a:ea typeface="Arial" charset="0"/>
                <a:cs typeface="Arial" charset="0"/>
              </a:rPr>
              <a:t>Complications caused by antimicrobial use</a:t>
            </a:r>
          </a:p>
          <a:p>
            <a:pPr lvl="2"/>
            <a:r>
              <a:rPr lang="en-US" cap="none" dirty="0">
                <a:latin typeface="Arial" charset="0"/>
                <a:ea typeface="Arial" charset="0"/>
                <a:cs typeface="Arial" charset="0"/>
              </a:rPr>
              <a:t>High-level antibiotic resistance</a:t>
            </a:r>
          </a:p>
          <a:p>
            <a:pPr lvl="2"/>
            <a:r>
              <a:rPr lang="en-US" i="1" cap="none" dirty="0">
                <a:latin typeface="Arial" charset="0"/>
                <a:ea typeface="Arial" charset="0"/>
                <a:cs typeface="Arial" charset="0"/>
              </a:rPr>
              <a:t>C. difficile </a:t>
            </a:r>
            <a:r>
              <a:rPr lang="en-US" cap="none" dirty="0">
                <a:latin typeface="Arial" charset="0"/>
                <a:ea typeface="Arial" charset="0"/>
                <a:cs typeface="Arial" charset="0"/>
              </a:rPr>
              <a:t>colitis </a:t>
            </a:r>
          </a:p>
        </p:txBody>
      </p:sp>
      <p:pic>
        <p:nvPicPr>
          <p:cNvPr id="6" name="Picture 5"/>
          <p:cNvPicPr>
            <a:picLocks noChangeAspect="1"/>
          </p:cNvPicPr>
          <p:nvPr/>
        </p:nvPicPr>
        <p:blipFill>
          <a:blip r:embed="rId3"/>
          <a:stretch>
            <a:fillRect/>
          </a:stretch>
        </p:blipFill>
        <p:spPr>
          <a:xfrm>
            <a:off x="9215319" y="4449058"/>
            <a:ext cx="2735663" cy="2151767"/>
          </a:xfrm>
          <a:prstGeom prst="rect">
            <a:avLst/>
          </a:prstGeom>
          <a:ln w="28575">
            <a:solidFill>
              <a:schemeClr val="tx1"/>
            </a:solidFill>
          </a:ln>
        </p:spPr>
      </p:pic>
      <p:sp>
        <p:nvSpPr>
          <p:cNvPr id="5" name="TextBox 4">
            <a:hlinkClick r:id="rId4"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
        <p:nvSpPr>
          <p:cNvPr id="4" name="TextBox 3"/>
          <p:cNvSpPr txBox="1"/>
          <p:nvPr/>
        </p:nvSpPr>
        <p:spPr>
          <a:xfrm>
            <a:off x="8496004" y="114261"/>
            <a:ext cx="3695996" cy="738664"/>
          </a:xfrm>
          <a:prstGeom prst="rect">
            <a:avLst/>
          </a:prstGeom>
          <a:noFill/>
        </p:spPr>
        <p:txBody>
          <a:bodyPr wrap="square" rtlCol="0">
            <a:spAutoFit/>
          </a:bodyPr>
          <a:lstStyle/>
          <a:p>
            <a:pPr algn="r"/>
            <a:r>
              <a:rPr lang="en-US" sz="1400" dirty="0" err="1"/>
              <a:t>Schappert</a:t>
            </a:r>
            <a:r>
              <a:rPr lang="en-US" sz="1400" dirty="0"/>
              <a:t> &amp; </a:t>
            </a:r>
            <a:r>
              <a:rPr lang="en-US" sz="1400" dirty="0" err="1"/>
              <a:t>Rechtsteiner</a:t>
            </a:r>
            <a:r>
              <a:rPr lang="en-US" sz="1400" dirty="0"/>
              <a:t>, Vital Health Stat 2011</a:t>
            </a:r>
          </a:p>
          <a:p>
            <a:pPr algn="r"/>
            <a:r>
              <a:rPr lang="en-US" sz="1400" dirty="0"/>
              <a:t>May L, Mullins P, Pines J, </a:t>
            </a:r>
            <a:r>
              <a:rPr lang="en-US" sz="1400" dirty="0" err="1"/>
              <a:t>Acad</a:t>
            </a:r>
            <a:r>
              <a:rPr lang="en-US" sz="1400" dirty="0"/>
              <a:t> </a:t>
            </a:r>
            <a:r>
              <a:rPr lang="en-US" sz="1400" dirty="0" err="1"/>
              <a:t>Emerg</a:t>
            </a:r>
            <a:r>
              <a:rPr lang="en-US" sz="1400" dirty="0"/>
              <a:t> Med 2014</a:t>
            </a:r>
          </a:p>
          <a:p>
            <a:pPr algn="r"/>
            <a:endParaRPr lang="en-US" sz="1400" dirty="0"/>
          </a:p>
        </p:txBody>
      </p:sp>
    </p:spTree>
    <p:extLst>
      <p:ext uri="{BB962C8B-B14F-4D97-AF65-F5344CB8AC3E}">
        <p14:creationId xmlns:p14="http://schemas.microsoft.com/office/powerpoint/2010/main" val="60801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183" y="716278"/>
            <a:ext cx="10364451" cy="1596177"/>
          </a:xfrm>
        </p:spPr>
        <p:txBody>
          <a:bodyPr/>
          <a:lstStyle/>
          <a:p>
            <a:r>
              <a:rPr lang="en-US" b="1" dirty="0"/>
              <a:t>Evaluation &amp; treatment:</a:t>
            </a:r>
            <a:br>
              <a:rPr lang="en-US" b="1" dirty="0"/>
            </a:br>
            <a:r>
              <a:rPr lang="en-US" b="1" dirty="0"/>
              <a:t>male uti</a:t>
            </a:r>
            <a:endParaRPr lang="en-US" dirty="0"/>
          </a:p>
        </p:txBody>
      </p:sp>
      <p:sp>
        <p:nvSpPr>
          <p:cNvPr id="6" name="Rectangle 5"/>
          <p:cNvSpPr/>
          <p:nvPr/>
        </p:nvSpPr>
        <p:spPr>
          <a:xfrm>
            <a:off x="9019370" y="163035"/>
            <a:ext cx="3051926" cy="584775"/>
          </a:xfrm>
          <a:prstGeom prst="rect">
            <a:avLst/>
          </a:prstGeom>
        </p:spPr>
        <p:txBody>
          <a:bodyPr wrap="none">
            <a:spAutoFit/>
          </a:bodyPr>
          <a:lstStyle/>
          <a:p>
            <a:pPr algn="r"/>
            <a:r>
              <a:rPr lang="en-US" altLang="x-none" sz="1600" dirty="0">
                <a:latin typeface="Arial" charset="0"/>
                <a:ea typeface="Arial" charset="0"/>
                <a:cs typeface="Arial" charset="0"/>
              </a:rPr>
              <a:t>Harper &amp; </a:t>
            </a:r>
            <a:r>
              <a:rPr lang="en-US" altLang="x-none" sz="1600" dirty="0" err="1">
                <a:latin typeface="Arial" charset="0"/>
                <a:ea typeface="Arial" charset="0"/>
                <a:cs typeface="Arial" charset="0"/>
              </a:rPr>
              <a:t>Fowlis</a:t>
            </a:r>
            <a:r>
              <a:rPr lang="en-US" altLang="x-none" sz="1600" dirty="0">
                <a:latin typeface="Arial" charset="0"/>
                <a:ea typeface="Arial" charset="0"/>
                <a:cs typeface="Arial" charset="0"/>
              </a:rPr>
              <a:t> 2007</a:t>
            </a:r>
          </a:p>
          <a:p>
            <a:pPr algn="r"/>
            <a:r>
              <a:rPr lang="en-US" altLang="x-none" sz="1600" dirty="0">
                <a:latin typeface="Arial" charset="0"/>
                <a:ea typeface="Arial" charset="0"/>
                <a:cs typeface="Arial" charset="0"/>
              </a:rPr>
              <a:t>Schaeffer &amp; Nicolle NEJM 2016</a:t>
            </a:r>
            <a:endParaRPr lang="en-US" sz="1600" dirty="0">
              <a:latin typeface="Arial" charset="0"/>
              <a:ea typeface="Arial" charset="0"/>
              <a:cs typeface="Arial" charset="0"/>
            </a:endParaRPr>
          </a:p>
        </p:txBody>
      </p:sp>
      <p:sp>
        <p:nvSpPr>
          <p:cNvPr id="7" name="TextBox 6"/>
          <p:cNvSpPr txBox="1"/>
          <p:nvPr/>
        </p:nvSpPr>
        <p:spPr>
          <a:xfrm>
            <a:off x="1012054" y="1878093"/>
            <a:ext cx="2392917" cy="646331"/>
          </a:xfrm>
          <a:prstGeom prst="rect">
            <a:avLst/>
          </a:prstGeom>
          <a:noFill/>
          <a:ln>
            <a:solidFill>
              <a:schemeClr val="accent1"/>
            </a:solidFill>
          </a:ln>
        </p:spPr>
        <p:txBody>
          <a:bodyPr wrap="square" rtlCol="0">
            <a:spAutoFit/>
          </a:bodyPr>
          <a:lstStyle/>
          <a:p>
            <a:pPr algn="ctr"/>
            <a:r>
              <a:rPr lang="en-US" dirty="0"/>
              <a:t>Male presents with UTI symptoms</a:t>
            </a:r>
          </a:p>
        </p:txBody>
      </p:sp>
      <p:sp>
        <p:nvSpPr>
          <p:cNvPr id="8" name="TextBox 7"/>
          <p:cNvSpPr txBox="1"/>
          <p:nvPr/>
        </p:nvSpPr>
        <p:spPr>
          <a:xfrm>
            <a:off x="4407080" y="4781520"/>
            <a:ext cx="2652087" cy="1569660"/>
          </a:xfrm>
          <a:prstGeom prst="rect">
            <a:avLst/>
          </a:prstGeom>
          <a:noFill/>
          <a:ln>
            <a:solidFill>
              <a:schemeClr val="accent1"/>
            </a:solidFill>
          </a:ln>
        </p:spPr>
        <p:txBody>
          <a:bodyPr wrap="square" rtlCol="0">
            <a:spAutoFit/>
          </a:bodyPr>
          <a:lstStyle/>
          <a:p>
            <a:pPr algn="ctr"/>
            <a:r>
              <a:rPr lang="en-US" sz="1600" b="1" dirty="0">
                <a:solidFill>
                  <a:srgbClr val="0070C0"/>
                </a:solidFill>
              </a:rPr>
              <a:t>IF </a:t>
            </a:r>
            <a:r>
              <a:rPr lang="en-US" sz="1600" dirty="0"/>
              <a:t>1</a:t>
            </a:r>
            <a:r>
              <a:rPr lang="en-US" sz="1600" baseline="30000" dirty="0"/>
              <a:t>st</a:t>
            </a:r>
            <a:r>
              <a:rPr lang="en-US" sz="1600" dirty="0"/>
              <a:t> episode in a young, healthy male </a:t>
            </a:r>
            <a:r>
              <a:rPr lang="en-US" sz="1600" dirty="0">
                <a:sym typeface="Wingdings"/>
              </a:rPr>
              <a:t> just treat, a urologic evaluation is probably not necessary if single episode responds to antibiotics</a:t>
            </a:r>
            <a:endParaRPr lang="en-US" sz="1600" dirty="0"/>
          </a:p>
        </p:txBody>
      </p:sp>
      <p:sp>
        <p:nvSpPr>
          <p:cNvPr id="9" name="Rectangle 8"/>
          <p:cNvSpPr/>
          <p:nvPr/>
        </p:nvSpPr>
        <p:spPr>
          <a:xfrm>
            <a:off x="354783" y="2643421"/>
            <a:ext cx="3978344" cy="923330"/>
          </a:xfrm>
          <a:prstGeom prst="rect">
            <a:avLst/>
          </a:prstGeom>
          <a:ln>
            <a:solidFill>
              <a:schemeClr val="accent1"/>
            </a:solidFill>
          </a:ln>
        </p:spPr>
        <p:txBody>
          <a:bodyPr wrap="square">
            <a:spAutoFit/>
          </a:bodyPr>
          <a:lstStyle/>
          <a:p>
            <a:pPr algn="ctr"/>
            <a:r>
              <a:rPr lang="en-US" b="1" dirty="0">
                <a:solidFill>
                  <a:srgbClr val="0070C0"/>
                </a:solidFill>
              </a:rPr>
              <a:t>ALWAYS</a:t>
            </a:r>
            <a:r>
              <a:rPr lang="en-US" b="1" dirty="0">
                <a:solidFill>
                  <a:srgbClr val="FF0000"/>
                </a:solidFill>
              </a:rPr>
              <a:t> </a:t>
            </a:r>
            <a:r>
              <a:rPr lang="en-US" dirty="0"/>
              <a:t>keep a  broad differential (i.e. urethritis, cystitis, pyelonephritis, prostatitis)</a:t>
            </a:r>
          </a:p>
        </p:txBody>
      </p:sp>
      <p:cxnSp>
        <p:nvCxnSpPr>
          <p:cNvPr id="11" name="Straight Arrow Connector 10"/>
          <p:cNvCxnSpPr/>
          <p:nvPr/>
        </p:nvCxnSpPr>
        <p:spPr>
          <a:xfrm>
            <a:off x="2616382" y="3777497"/>
            <a:ext cx="1628323" cy="1051139"/>
          </a:xfrm>
          <a:prstGeom prst="straightConnector1">
            <a:avLst/>
          </a:prstGeom>
          <a:ln w="28575">
            <a:solidFill>
              <a:srgbClr val="3B7BBD"/>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083296" y="3904357"/>
            <a:ext cx="3364992" cy="1323439"/>
          </a:xfrm>
          <a:prstGeom prst="rect">
            <a:avLst/>
          </a:prstGeom>
          <a:ln>
            <a:solidFill>
              <a:schemeClr val="accent1"/>
            </a:solidFill>
          </a:ln>
        </p:spPr>
        <p:txBody>
          <a:bodyPr wrap="square">
            <a:spAutoFit/>
          </a:bodyPr>
          <a:lstStyle/>
          <a:p>
            <a:pPr algn="ctr"/>
            <a:r>
              <a:rPr lang="en-US" sz="1600" b="1" dirty="0">
                <a:solidFill>
                  <a:srgbClr val="0070C0"/>
                </a:solidFill>
              </a:rPr>
              <a:t>IF </a:t>
            </a:r>
            <a:r>
              <a:rPr lang="en-US" sz="1600" dirty="0"/>
              <a:t>the</a:t>
            </a:r>
            <a:r>
              <a:rPr lang="en-US" sz="1600" b="1" dirty="0">
                <a:solidFill>
                  <a:srgbClr val="0070C0"/>
                </a:solidFill>
              </a:rPr>
              <a:t> </a:t>
            </a:r>
            <a:r>
              <a:rPr lang="en-US" sz="1600" dirty="0"/>
              <a:t>patient appears systemically unwell (i.e. fever, n/v, flank pain) think </a:t>
            </a:r>
            <a:r>
              <a:rPr lang="en-US" sz="1600" dirty="0">
                <a:sym typeface="Wingdings"/>
              </a:rPr>
              <a:t>pyelonephritis, abscess, prostatitis</a:t>
            </a:r>
            <a:r>
              <a:rPr lang="en-US" sz="1600" dirty="0"/>
              <a:t> </a:t>
            </a:r>
            <a:r>
              <a:rPr lang="en-US" sz="1600" dirty="0">
                <a:sym typeface="Wingdings"/>
              </a:rPr>
              <a:t> referral for inpatient management &amp; imaging via ultrasound or CT</a:t>
            </a:r>
            <a:endParaRPr lang="en-US" sz="1600" dirty="0"/>
          </a:p>
        </p:txBody>
      </p:sp>
      <p:sp>
        <p:nvSpPr>
          <p:cNvPr id="15" name="TextBox 14"/>
          <p:cNvSpPr txBox="1"/>
          <p:nvPr/>
        </p:nvSpPr>
        <p:spPr>
          <a:xfrm>
            <a:off x="304012" y="4289078"/>
            <a:ext cx="2589585" cy="1815882"/>
          </a:xfrm>
          <a:prstGeom prst="rect">
            <a:avLst/>
          </a:prstGeom>
          <a:noFill/>
          <a:ln>
            <a:solidFill>
              <a:schemeClr val="accent1"/>
            </a:solidFill>
          </a:ln>
        </p:spPr>
        <p:txBody>
          <a:bodyPr wrap="square" rtlCol="0">
            <a:spAutoFit/>
          </a:bodyPr>
          <a:lstStyle/>
          <a:p>
            <a:r>
              <a:rPr lang="en-US" sz="1600" b="1" dirty="0">
                <a:solidFill>
                  <a:srgbClr val="0070C0"/>
                </a:solidFill>
              </a:rPr>
              <a:t>REMEMBER,</a:t>
            </a:r>
          </a:p>
          <a:p>
            <a:pPr marL="342900" indent="-342900">
              <a:buAutoNum type="arabicPeriod"/>
            </a:pPr>
            <a:r>
              <a:rPr lang="en-US" sz="1600" dirty="0"/>
              <a:t>Low threshold to also test for gonorrhea &amp; chlamydia </a:t>
            </a:r>
          </a:p>
          <a:p>
            <a:pPr marL="342900" indent="-342900">
              <a:buAutoNum type="arabicPeriod"/>
            </a:pPr>
            <a:r>
              <a:rPr lang="en-US" sz="1600" dirty="0"/>
              <a:t>Always obtain a urine culture prior to treatment for a male</a:t>
            </a:r>
          </a:p>
        </p:txBody>
      </p:sp>
      <p:cxnSp>
        <p:nvCxnSpPr>
          <p:cNvPr id="19" name="Straight Arrow Connector 18"/>
          <p:cNvCxnSpPr/>
          <p:nvPr/>
        </p:nvCxnSpPr>
        <p:spPr>
          <a:xfrm flipV="1">
            <a:off x="4541975" y="2614762"/>
            <a:ext cx="3413305" cy="182211"/>
          </a:xfrm>
          <a:prstGeom prst="straightConnector1">
            <a:avLst/>
          </a:prstGeom>
          <a:ln w="28575">
            <a:solidFill>
              <a:srgbClr val="3B7BBD"/>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083296" y="2201258"/>
            <a:ext cx="3379117" cy="1077218"/>
          </a:xfrm>
          <a:prstGeom prst="rect">
            <a:avLst/>
          </a:prstGeom>
          <a:ln>
            <a:solidFill>
              <a:schemeClr val="accent1"/>
            </a:solidFill>
          </a:ln>
        </p:spPr>
        <p:txBody>
          <a:bodyPr wrap="square">
            <a:spAutoFit/>
          </a:bodyPr>
          <a:lstStyle/>
          <a:p>
            <a:pPr algn="ctr"/>
            <a:r>
              <a:rPr lang="en-US" sz="1600" b="1" dirty="0">
                <a:solidFill>
                  <a:srgbClr val="0070C0"/>
                </a:solidFill>
              </a:rPr>
              <a:t>IF</a:t>
            </a:r>
            <a:r>
              <a:rPr lang="en-US" sz="1600" dirty="0">
                <a:solidFill>
                  <a:srgbClr val="0070C0"/>
                </a:solidFill>
              </a:rPr>
              <a:t> </a:t>
            </a:r>
            <a:r>
              <a:rPr lang="en-US" sz="1600" dirty="0"/>
              <a:t>the</a:t>
            </a:r>
            <a:r>
              <a:rPr lang="en-US" sz="1600" dirty="0">
                <a:solidFill>
                  <a:srgbClr val="0070C0"/>
                </a:solidFill>
              </a:rPr>
              <a:t> </a:t>
            </a:r>
            <a:r>
              <a:rPr lang="en-US" sz="1600" dirty="0"/>
              <a:t>patient reporting perineal pain +/- fever, think PROSTATITIS </a:t>
            </a:r>
            <a:r>
              <a:rPr lang="en-US" sz="1600" dirty="0">
                <a:sym typeface="Wingdings"/>
              </a:rPr>
              <a:t> perform a digital rectal exam AND if tender, empirically treat!</a:t>
            </a:r>
            <a:endParaRPr lang="en-US" sz="1600" dirty="0"/>
          </a:p>
        </p:txBody>
      </p:sp>
      <p:cxnSp>
        <p:nvCxnSpPr>
          <p:cNvPr id="25" name="Straight Arrow Connector 24"/>
          <p:cNvCxnSpPr/>
          <p:nvPr/>
        </p:nvCxnSpPr>
        <p:spPr>
          <a:xfrm>
            <a:off x="4407081" y="3566751"/>
            <a:ext cx="3548199" cy="634748"/>
          </a:xfrm>
          <a:prstGeom prst="straightConnector1">
            <a:avLst/>
          </a:prstGeom>
          <a:ln w="28575">
            <a:solidFill>
              <a:srgbClr val="3B7BBD"/>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731161" y="3102737"/>
            <a:ext cx="2523744"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solidFill>
                  <a:srgbClr val="0070C0"/>
                </a:solidFill>
              </a:rPr>
              <a:t>WHAT ABOUT RECURRENT UTIS IN MALES?</a:t>
            </a:r>
          </a:p>
        </p:txBody>
      </p:sp>
      <p:sp>
        <p:nvSpPr>
          <p:cNvPr id="16" name="TextBox 15">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2404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ppt_w</p:attrName>
                                        </p:attrNameLst>
                                      </p:cBhvr>
                                      <p:tavLst>
                                        <p:tav tm="0" fmla="#ppt_w*sin(2.5*pi*$)">
                                          <p:val>
                                            <p:fltVal val="0"/>
                                          </p:val>
                                        </p:tav>
                                        <p:tav tm="100000">
                                          <p:val>
                                            <p:fltVal val="1"/>
                                          </p:val>
                                        </p:tav>
                                      </p:tavLst>
                                    </p:anim>
                                    <p:anim calcmode="lin" valueType="num">
                                      <p:cBhvr>
                                        <p:cTn id="33"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animEffect transition="in" filter="fade">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5" grpId="0" animBg="1"/>
      <p:bldP spid="23" grpId="0" animBg="1"/>
      <p:bldP spid="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&amp; TREATMENT:</a:t>
            </a:r>
            <a:br>
              <a:rPr lang="en-US" b="1" dirty="0"/>
            </a:br>
            <a:r>
              <a:rPr lang="en-US" b="1" dirty="0"/>
              <a:t>RECURRENT MALE UTIS</a:t>
            </a:r>
            <a:endParaRPr lang="en-US" dirty="0"/>
          </a:p>
        </p:txBody>
      </p:sp>
      <p:sp>
        <p:nvSpPr>
          <p:cNvPr id="3" name="Content Placeholder 2"/>
          <p:cNvSpPr>
            <a:spLocks noGrp="1"/>
          </p:cNvSpPr>
          <p:nvPr>
            <p:ph sz="quarter" idx="13"/>
          </p:nvPr>
        </p:nvSpPr>
        <p:spPr>
          <a:xfrm>
            <a:off x="913774" y="2367092"/>
            <a:ext cx="10363826" cy="4180012"/>
          </a:xfrm>
        </p:spPr>
        <p:txBody>
          <a:bodyPr>
            <a:normAutofit lnSpcReduction="10000"/>
          </a:bodyPr>
          <a:lstStyle/>
          <a:p>
            <a:r>
              <a:rPr lang="en-US" cap="none" dirty="0">
                <a:latin typeface="Arial" charset="0"/>
                <a:ea typeface="Arial" charset="0"/>
                <a:cs typeface="Arial" charset="0"/>
              </a:rPr>
              <a:t>Most males with recurrent symptoms will have a structural or functional abnormality leading to impaired bladder emptying &amp; impaired urine flow</a:t>
            </a:r>
          </a:p>
          <a:p>
            <a:r>
              <a:rPr lang="en-US" cap="none" dirty="0">
                <a:latin typeface="Arial" charset="0"/>
                <a:ea typeface="Arial" charset="0"/>
                <a:cs typeface="Arial" charset="0"/>
              </a:rPr>
              <a:t>Urologic referral is recommended for: 1) more than one UTI 2) ongoing urinary symptoms after treatment 3) positive findings on imaging (i.e. enlarged prostate, large post void residual, bladder/kidney stones)</a:t>
            </a:r>
          </a:p>
          <a:p>
            <a:r>
              <a:rPr lang="en-US" cap="none" dirty="0">
                <a:latin typeface="Arial" charset="0"/>
                <a:ea typeface="Arial" charset="0"/>
                <a:cs typeface="Arial" charset="0"/>
              </a:rPr>
              <a:t>With recurrent UTIs, THINK CHRONIC PROSTATITIS! </a:t>
            </a:r>
          </a:p>
          <a:p>
            <a:pPr lvl="1"/>
            <a:r>
              <a:rPr lang="en-US" cap="none" dirty="0">
                <a:latin typeface="Arial" charset="0"/>
                <a:ea typeface="Arial" charset="0"/>
                <a:cs typeface="Arial" charset="0"/>
              </a:rPr>
              <a:t>Presentation = recurrent </a:t>
            </a:r>
            <a:r>
              <a:rPr lang="en-US" cap="none" dirty="0" err="1">
                <a:latin typeface="Arial" charset="0"/>
                <a:ea typeface="Arial" charset="0"/>
                <a:cs typeface="Arial" charset="0"/>
              </a:rPr>
              <a:t>irritative</a:t>
            </a:r>
            <a:r>
              <a:rPr lang="en-US" cap="none" dirty="0">
                <a:latin typeface="Arial" charset="0"/>
                <a:ea typeface="Arial" charset="0"/>
                <a:cs typeface="Arial" charset="0"/>
              </a:rPr>
              <a:t> voiding symptoms (dysuria, frequency, urgency, perineal pain) +/- low grade fever +/- recurrent bacteriuria +/- repeat urine culture growing same organism</a:t>
            </a:r>
          </a:p>
          <a:p>
            <a:pPr lvl="1"/>
            <a:r>
              <a:rPr lang="en-US" cap="none" dirty="0">
                <a:latin typeface="Arial" charset="0"/>
                <a:ea typeface="Arial" charset="0"/>
                <a:cs typeface="Arial" charset="0"/>
                <a:sym typeface="Wingdings"/>
              </a:rPr>
              <a:t>If DRE is positive, treat with prolonged antibiotic with good prostate penetration (at least 6 weeks!)</a:t>
            </a:r>
          </a:p>
        </p:txBody>
      </p:sp>
      <p:sp>
        <p:nvSpPr>
          <p:cNvPr id="5" name="Rectangle 4"/>
          <p:cNvSpPr/>
          <p:nvPr/>
        </p:nvSpPr>
        <p:spPr>
          <a:xfrm>
            <a:off x="9544574" y="249185"/>
            <a:ext cx="2663999" cy="646331"/>
          </a:xfrm>
          <a:prstGeom prst="rect">
            <a:avLst/>
          </a:prstGeom>
        </p:spPr>
        <p:txBody>
          <a:bodyPr wrap="none">
            <a:spAutoFit/>
          </a:bodyPr>
          <a:lstStyle/>
          <a:p>
            <a:r>
              <a:rPr lang="en-US" altLang="x-none" b="1" dirty="0">
                <a:latin typeface="Arial" charset="0"/>
                <a:ea typeface="Arial" charset="0"/>
                <a:cs typeface="Arial" charset="0"/>
              </a:rPr>
              <a:t>Harper &amp; </a:t>
            </a:r>
            <a:r>
              <a:rPr lang="en-US" altLang="x-none" b="1" dirty="0" err="1">
                <a:latin typeface="Arial" charset="0"/>
                <a:ea typeface="Arial" charset="0"/>
                <a:cs typeface="Arial" charset="0"/>
              </a:rPr>
              <a:t>Fowlis</a:t>
            </a:r>
            <a:r>
              <a:rPr lang="en-US" altLang="x-none" b="1" dirty="0">
                <a:latin typeface="Arial" charset="0"/>
                <a:ea typeface="Arial" charset="0"/>
                <a:cs typeface="Arial" charset="0"/>
              </a:rPr>
              <a:t> 2007</a:t>
            </a:r>
          </a:p>
          <a:p>
            <a:r>
              <a:rPr lang="en-US" altLang="x-none" b="1" dirty="0">
                <a:latin typeface="Arial" charset="0"/>
                <a:ea typeface="Arial" charset="0"/>
                <a:cs typeface="Arial" charset="0"/>
              </a:rPr>
              <a:t>http://</a:t>
            </a:r>
            <a:r>
              <a:rPr lang="en-US" altLang="x-none" b="1" dirty="0" err="1">
                <a:latin typeface="Arial" charset="0"/>
                <a:ea typeface="Arial" charset="0"/>
                <a:cs typeface="Arial" charset="0"/>
              </a:rPr>
              <a:t>www.auanet.org</a:t>
            </a:r>
            <a:endParaRPr lang="en-US" altLang="x-none" b="1" dirty="0">
              <a:latin typeface="Arial" charset="0"/>
              <a:ea typeface="Arial" charset="0"/>
              <a:cs typeface="Arial" charset="0"/>
            </a:endParaRPr>
          </a:p>
        </p:txBody>
      </p:sp>
      <p:cxnSp>
        <p:nvCxnSpPr>
          <p:cNvPr id="14" name="Straight Arrow Connector 13"/>
          <p:cNvCxnSpPr/>
          <p:nvPr/>
        </p:nvCxnSpPr>
        <p:spPr>
          <a:xfrm>
            <a:off x="6095687" y="5998464"/>
            <a:ext cx="250249" cy="256032"/>
          </a:xfrm>
          <a:prstGeom prst="straightConnector1">
            <a:avLst/>
          </a:prstGeom>
          <a:ln>
            <a:solidFill>
              <a:srgbClr val="3B7BBD"/>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
        <p:nvSpPr>
          <p:cNvPr id="6" name="TextBox 5"/>
          <p:cNvSpPr txBox="1"/>
          <p:nvPr/>
        </p:nvSpPr>
        <p:spPr>
          <a:xfrm>
            <a:off x="4840015" y="6339842"/>
            <a:ext cx="334228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2"/>
            <a:r>
              <a:rPr lang="en-US" b="1" dirty="0">
                <a:solidFill>
                  <a:srgbClr val="0070C0"/>
                </a:solidFill>
                <a:latin typeface="Arial" charset="0"/>
                <a:ea typeface="Arial" charset="0"/>
                <a:cs typeface="Arial" charset="0"/>
                <a:sym typeface="Wingdings"/>
              </a:rPr>
              <a:t>Fluoroquinolone &gt; TMP-SMX</a:t>
            </a:r>
            <a:endParaRPr lang="en-US" b="1" dirty="0">
              <a:solidFill>
                <a:srgbClr val="0070C0"/>
              </a:solidFill>
              <a:latin typeface="Arial" charset="0"/>
              <a:ea typeface="Arial" charset="0"/>
              <a:cs typeface="Arial" charset="0"/>
            </a:endParaRPr>
          </a:p>
        </p:txBody>
      </p:sp>
    </p:spTree>
    <p:extLst>
      <p:ext uri="{BB962C8B-B14F-4D97-AF65-F5344CB8AC3E}">
        <p14:creationId xmlns:p14="http://schemas.microsoft.com/office/powerpoint/2010/main" val="153875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15" y="677004"/>
            <a:ext cx="10364451" cy="1596177"/>
          </a:xfrm>
        </p:spPr>
        <p:txBody>
          <a:bodyPr/>
          <a:lstStyle/>
          <a:p>
            <a:r>
              <a:rPr lang="en-US" b="1" dirty="0"/>
              <a:t>Candida In the urine: </a:t>
            </a:r>
            <a:br>
              <a:rPr lang="en-US" b="1" dirty="0"/>
            </a:br>
            <a:r>
              <a:rPr lang="en-US" b="1" dirty="0"/>
              <a:t>To treat or not to treat?</a:t>
            </a:r>
          </a:p>
        </p:txBody>
      </p:sp>
      <p:sp>
        <p:nvSpPr>
          <p:cNvPr id="3" name="Content Placeholder 2"/>
          <p:cNvSpPr>
            <a:spLocks noGrp="1"/>
          </p:cNvSpPr>
          <p:nvPr>
            <p:ph sz="quarter" idx="13"/>
          </p:nvPr>
        </p:nvSpPr>
        <p:spPr>
          <a:xfrm>
            <a:off x="494899" y="2040869"/>
            <a:ext cx="4512664" cy="4804348"/>
          </a:xfrm>
        </p:spPr>
        <p:txBody>
          <a:bodyPr>
            <a:normAutofit fontScale="85000" lnSpcReduction="10000"/>
          </a:bodyPr>
          <a:lstStyle/>
          <a:p>
            <a:r>
              <a:rPr lang="en-US" sz="2100" cap="none" dirty="0"/>
              <a:t>Candiduria (a urine culture growing the yeast </a:t>
            </a:r>
            <a:r>
              <a:rPr lang="en-US" sz="2100" i="1" cap="none" dirty="0"/>
              <a:t>Candida</a:t>
            </a:r>
            <a:r>
              <a:rPr lang="en-US" sz="2100" cap="none" dirty="0"/>
              <a:t>) is common in hospitalized patients! </a:t>
            </a:r>
          </a:p>
          <a:p>
            <a:r>
              <a:rPr lang="en-US" sz="2100" cap="none" dirty="0"/>
              <a:t>Risk factors include: urinary tract devices, prior antibiotic therapy, diabetes, urinary tract pathology, and malignancy        </a:t>
            </a:r>
            <a:r>
              <a:rPr lang="en-US" sz="1600" cap="none" dirty="0"/>
              <a:t>(Kauffman et al. 2000)</a:t>
            </a:r>
          </a:p>
          <a:p>
            <a:r>
              <a:rPr lang="en-US" sz="2100" cap="none" dirty="0"/>
              <a:t>Most patients are asymptomatic and it is difficult to differentiate between infection &amp; colonization!</a:t>
            </a:r>
          </a:p>
          <a:p>
            <a:pPr lvl="1"/>
            <a:r>
              <a:rPr lang="en-US" cap="none" dirty="0"/>
              <a:t>Urine characteristics (i.e. number of yeasts, pyuria) DO NOT help.</a:t>
            </a:r>
          </a:p>
          <a:p>
            <a:pPr lvl="1"/>
            <a:r>
              <a:rPr lang="en-US" cap="none" dirty="0"/>
              <a:t>Patients with systemic signs &amp; symptoms should be evaluated more closely for disseminated infection with imaging &amp; blood cultures. </a:t>
            </a:r>
          </a:p>
          <a:p>
            <a:pPr marL="457200" lvl="1" indent="0">
              <a:buNone/>
            </a:pPr>
            <a:endParaRPr lang="en-US" cap="none" dirty="0"/>
          </a:p>
        </p:txBody>
      </p:sp>
      <p:sp>
        <p:nvSpPr>
          <p:cNvPr id="5" name="Rectangle 4"/>
          <p:cNvSpPr/>
          <p:nvPr/>
        </p:nvSpPr>
        <p:spPr>
          <a:xfrm>
            <a:off x="5949864" y="2546549"/>
            <a:ext cx="5601324" cy="320087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b="1" dirty="0"/>
              <a:t>WHO NEEDS TREATMENT? </a:t>
            </a:r>
          </a:p>
          <a:p>
            <a:pPr algn="ctr"/>
            <a:endParaRPr lang="en-US" sz="200" b="1" dirty="0"/>
          </a:p>
          <a:p>
            <a:pPr algn="ctr"/>
            <a:r>
              <a:rPr lang="en-US" sz="1400" b="1" dirty="0">
                <a:solidFill>
                  <a:schemeClr val="accent1"/>
                </a:solidFill>
              </a:rPr>
              <a:t>* </a:t>
            </a:r>
            <a:r>
              <a:rPr lang="en-US" b="1" dirty="0">
                <a:solidFill>
                  <a:schemeClr val="accent1"/>
                </a:solidFill>
              </a:rPr>
              <a:t>Asymptomatic Patients</a:t>
            </a:r>
            <a:r>
              <a:rPr lang="en-US" b="1" dirty="0"/>
              <a:t>: </a:t>
            </a:r>
            <a:r>
              <a:rPr lang="en-US" dirty="0"/>
              <a:t>treat with antifungal therapy in the setting of a condition with a high risk of dissemination (i.e. neutropenia, urinary tract manipulation)</a:t>
            </a:r>
          </a:p>
          <a:p>
            <a:pPr algn="ctr"/>
            <a:r>
              <a:rPr lang="en-US" b="1" dirty="0">
                <a:solidFill>
                  <a:schemeClr val="accent1"/>
                </a:solidFill>
              </a:rPr>
              <a:t>* Symptomatic Patients: </a:t>
            </a:r>
            <a:r>
              <a:rPr lang="en-US" dirty="0"/>
              <a:t>treat with antifungal therapy based on </a:t>
            </a:r>
            <a:r>
              <a:rPr lang="en-US" dirty="0" err="1"/>
              <a:t>UCx</a:t>
            </a:r>
            <a:r>
              <a:rPr lang="en-US" dirty="0"/>
              <a:t> sensitivities </a:t>
            </a:r>
          </a:p>
          <a:p>
            <a:pPr lvl="1"/>
            <a:endParaRPr lang="en-US" dirty="0"/>
          </a:p>
          <a:p>
            <a:pPr lvl="1"/>
            <a:endParaRPr lang="en-US" dirty="0"/>
          </a:p>
          <a:p>
            <a:pPr algn="ctr"/>
            <a:r>
              <a:rPr lang="en-US" b="1" dirty="0"/>
              <a:t>WHO </a:t>
            </a:r>
            <a:r>
              <a:rPr lang="en-US" b="1" u="sng" dirty="0"/>
              <a:t>DOES NOT</a:t>
            </a:r>
            <a:r>
              <a:rPr lang="en-US" b="1" dirty="0"/>
              <a:t> NEED TREATMENT? </a:t>
            </a:r>
          </a:p>
          <a:p>
            <a:pPr algn="ctr"/>
            <a:endParaRPr lang="en-US" sz="200" b="1" dirty="0"/>
          </a:p>
          <a:p>
            <a:pPr algn="ctr"/>
            <a:r>
              <a:rPr lang="en-US" b="1" dirty="0">
                <a:solidFill>
                  <a:schemeClr val="accent1"/>
                </a:solidFill>
              </a:rPr>
              <a:t>* Asymptomatic Patients </a:t>
            </a:r>
            <a:r>
              <a:rPr lang="en-US" dirty="0"/>
              <a:t>because even with treatment, rapid recurrence is common</a:t>
            </a:r>
          </a:p>
        </p:txBody>
      </p:sp>
      <p:sp>
        <p:nvSpPr>
          <p:cNvPr id="6" name="Rectangle 5"/>
          <p:cNvSpPr/>
          <p:nvPr/>
        </p:nvSpPr>
        <p:spPr>
          <a:xfrm>
            <a:off x="10481882" y="2132558"/>
            <a:ext cx="1581330" cy="307777"/>
          </a:xfrm>
          <a:prstGeom prst="rect">
            <a:avLst/>
          </a:prstGeom>
        </p:spPr>
        <p:txBody>
          <a:bodyPr wrap="none">
            <a:spAutoFit/>
          </a:bodyPr>
          <a:lstStyle/>
          <a:p>
            <a:pPr algn="ctr"/>
            <a:r>
              <a:rPr lang="en-US" sz="1400" dirty="0"/>
              <a:t>(Papas et al. 2016)</a:t>
            </a:r>
          </a:p>
        </p:txBody>
      </p:sp>
      <p:pic>
        <p:nvPicPr>
          <p:cNvPr id="8" name="Picture 7"/>
          <p:cNvPicPr>
            <a:picLocks noChangeAspect="1"/>
          </p:cNvPicPr>
          <p:nvPr/>
        </p:nvPicPr>
        <p:blipFill>
          <a:blip r:embed="rId3"/>
          <a:stretch>
            <a:fillRect/>
          </a:stretch>
        </p:blipFill>
        <p:spPr>
          <a:xfrm>
            <a:off x="10279117" y="-1"/>
            <a:ext cx="1784095" cy="1924417"/>
          </a:xfrm>
          <a:prstGeom prst="rect">
            <a:avLst/>
          </a:prstGeom>
        </p:spPr>
      </p:pic>
      <p:sp>
        <p:nvSpPr>
          <p:cNvPr id="9" name="TextBox 8"/>
          <p:cNvSpPr txBox="1"/>
          <p:nvPr/>
        </p:nvSpPr>
        <p:spPr>
          <a:xfrm>
            <a:off x="2650907" y="2098780"/>
            <a:ext cx="6849969" cy="1384995"/>
          </a:xfrm>
          <a:prstGeom prst="rect">
            <a:avLst/>
          </a:prstGeom>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b="1" dirty="0">
                <a:latin typeface="Cambria" panose="02040503050406030204" pitchFamily="18" charset="0"/>
                <a:ea typeface="Cambria" panose="02040503050406030204" pitchFamily="18" charset="0"/>
              </a:rPr>
              <a:t>Remember: Candiduria in hospitalized patients is almost always contamination and does not require treatment!</a:t>
            </a:r>
          </a:p>
        </p:txBody>
      </p:sp>
      <p:sp>
        <p:nvSpPr>
          <p:cNvPr id="10" name="TextBox 9"/>
          <p:cNvSpPr txBox="1"/>
          <p:nvPr/>
        </p:nvSpPr>
        <p:spPr>
          <a:xfrm>
            <a:off x="2650908" y="3575464"/>
            <a:ext cx="6849968" cy="1384995"/>
          </a:xfrm>
          <a:prstGeom prst="rect">
            <a:avLst/>
          </a:prstGeom>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b="1" dirty="0">
                <a:latin typeface="Cambria" panose="02040503050406030204" pitchFamily="18" charset="0"/>
                <a:ea typeface="Cambria" panose="02040503050406030204" pitchFamily="18" charset="0"/>
              </a:rPr>
              <a:t>Other fungi in urine cultures (Cryptococcus, </a:t>
            </a:r>
            <a:r>
              <a:rPr lang="en-US" sz="2800" b="1" dirty="0" err="1">
                <a:latin typeface="Cambria" panose="02040503050406030204" pitchFamily="18" charset="0"/>
                <a:ea typeface="Cambria" panose="02040503050406030204" pitchFamily="18" charset="0"/>
              </a:rPr>
              <a:t>Blastomyces</a:t>
            </a:r>
            <a:r>
              <a:rPr lang="en-US" sz="2800" b="1" dirty="0">
                <a:latin typeface="Cambria" panose="02040503050406030204" pitchFamily="18" charset="0"/>
                <a:ea typeface="Cambria" panose="02040503050406030204" pitchFamily="18" charset="0"/>
              </a:rPr>
              <a:t>, etc.) require an ID consult </a:t>
            </a:r>
          </a:p>
        </p:txBody>
      </p:sp>
      <p:sp>
        <p:nvSpPr>
          <p:cNvPr id="11" name="TextBox 10"/>
          <p:cNvSpPr txBox="1"/>
          <p:nvPr/>
        </p:nvSpPr>
        <p:spPr>
          <a:xfrm>
            <a:off x="2650907" y="5048723"/>
            <a:ext cx="6849968" cy="1384995"/>
          </a:xfrm>
          <a:prstGeom prst="rect">
            <a:avLst/>
          </a:prstGeom>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b="1" dirty="0">
                <a:latin typeface="Cambria" panose="02040503050406030204" pitchFamily="18" charset="0"/>
                <a:ea typeface="Cambria" panose="02040503050406030204" pitchFamily="18" charset="0"/>
              </a:rPr>
              <a:t>Want to learn more about fungal infection and anti-</a:t>
            </a:r>
            <a:r>
              <a:rPr lang="en-US" sz="2800" b="1" dirty="0" err="1">
                <a:latin typeface="Cambria" panose="02040503050406030204" pitchFamily="18" charset="0"/>
                <a:ea typeface="Cambria" panose="02040503050406030204" pitchFamily="18" charset="0"/>
              </a:rPr>
              <a:t>fungals</a:t>
            </a:r>
            <a:r>
              <a:rPr lang="en-US" sz="2800" b="1" dirty="0">
                <a:latin typeface="Cambria" panose="02040503050406030204" pitchFamily="18" charset="0"/>
                <a:ea typeface="Cambria" panose="02040503050406030204" pitchFamily="18" charset="0"/>
              </a:rPr>
              <a:t>? Check out that module on IDmodules.com</a:t>
            </a:r>
          </a:p>
        </p:txBody>
      </p:sp>
      <p:sp>
        <p:nvSpPr>
          <p:cNvPr id="12" name="TextBox 11">
            <a:hlinkClick r:id="rId4"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04355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 calcmode="lin" valueType="num">
                                      <p:cBhvr additive="base">
                                        <p:cTn id="4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42"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008" y="454934"/>
            <a:ext cx="11278226" cy="1596177"/>
          </a:xfrm>
        </p:spPr>
        <p:txBody>
          <a:bodyPr/>
          <a:lstStyle/>
          <a:p>
            <a:r>
              <a:rPr lang="en-US" b="1" dirty="0"/>
              <a:t>CATHETER ASSOCIATED URINARY </a:t>
            </a:r>
            <a:br>
              <a:rPr lang="en-US" b="1" dirty="0"/>
            </a:br>
            <a:r>
              <a:rPr lang="en-US" b="1" dirty="0"/>
              <a:t>TRACT INFECTIONS:</a:t>
            </a:r>
          </a:p>
        </p:txBody>
      </p:sp>
      <p:sp>
        <p:nvSpPr>
          <p:cNvPr id="3" name="Content Placeholder 2"/>
          <p:cNvSpPr>
            <a:spLocks noGrp="1"/>
          </p:cNvSpPr>
          <p:nvPr>
            <p:ph sz="quarter" idx="13"/>
          </p:nvPr>
        </p:nvSpPr>
        <p:spPr>
          <a:xfrm>
            <a:off x="430882" y="1902254"/>
            <a:ext cx="8196934" cy="4955746"/>
          </a:xfrm>
        </p:spPr>
        <p:txBody>
          <a:bodyPr>
            <a:normAutofit fontScale="85000" lnSpcReduction="10000"/>
          </a:bodyPr>
          <a:lstStyle/>
          <a:p>
            <a:pPr marL="0" indent="0">
              <a:spcBef>
                <a:spcPts val="400"/>
              </a:spcBef>
              <a:buNone/>
            </a:pPr>
            <a:r>
              <a:rPr lang="en-US" b="1" u="sng" cap="none" dirty="0"/>
              <a:t>Clinical Definition</a:t>
            </a:r>
            <a:r>
              <a:rPr lang="en-US" b="1" cap="none" dirty="0"/>
              <a:t>: </a:t>
            </a:r>
          </a:p>
          <a:p>
            <a:pPr>
              <a:spcBef>
                <a:spcPts val="400"/>
              </a:spcBef>
            </a:pPr>
            <a:r>
              <a:rPr lang="en-US" cap="none" dirty="0"/>
              <a:t>Culture growth of ⩾10</a:t>
            </a:r>
            <a:r>
              <a:rPr lang="en-US" cap="none" baseline="30000" dirty="0"/>
              <a:t>3</a:t>
            </a:r>
            <a:r>
              <a:rPr lang="en-US" cap="none" dirty="0"/>
              <a:t> CFU/ml in the presence of signs/symptoms of UTI w/o other source in a patient with an indwelling urethral, suprapubic, or intermittent catheterization</a:t>
            </a:r>
          </a:p>
          <a:p>
            <a:pPr marL="0" indent="0">
              <a:spcBef>
                <a:spcPts val="400"/>
              </a:spcBef>
              <a:buNone/>
            </a:pPr>
            <a:r>
              <a:rPr lang="en-US" b="1" u="sng" cap="none" dirty="0"/>
              <a:t>CAUTI Symptoms:</a:t>
            </a:r>
          </a:p>
          <a:p>
            <a:pPr>
              <a:spcBef>
                <a:spcPts val="400"/>
              </a:spcBef>
            </a:pPr>
            <a:r>
              <a:rPr lang="en-US" cap="none" dirty="0"/>
              <a:t>Fever, rigors, malaise, CVA tenderness, hematuria, pelvic discomfort, altered mental status</a:t>
            </a:r>
          </a:p>
          <a:p>
            <a:pPr>
              <a:spcBef>
                <a:spcPts val="400"/>
              </a:spcBef>
            </a:pPr>
            <a:r>
              <a:rPr lang="en-US" cap="none" dirty="0"/>
              <a:t>Dysuria, urinary frequency/urgency esp. in patients with recent catheter removal! </a:t>
            </a:r>
          </a:p>
          <a:p>
            <a:pPr>
              <a:spcBef>
                <a:spcPts val="400"/>
              </a:spcBef>
            </a:pPr>
            <a:r>
              <a:rPr lang="en-US" cap="none" dirty="0"/>
              <a:t>In patients with a spinal cord injury </a:t>
            </a:r>
            <a:r>
              <a:rPr lang="en-US" cap="none" dirty="0">
                <a:sym typeface="Wingdings" panose="05000000000000000000" pitchFamily="2" charset="2"/>
              </a:rPr>
              <a:t> </a:t>
            </a:r>
            <a:r>
              <a:rPr lang="en-US" cap="none" dirty="0"/>
              <a:t>symptoms may include increased spasticity or autonomic dysreflexia</a:t>
            </a:r>
          </a:p>
          <a:p>
            <a:pPr marL="0" indent="0">
              <a:spcBef>
                <a:spcPts val="400"/>
              </a:spcBef>
              <a:buNone/>
            </a:pPr>
            <a:r>
              <a:rPr lang="en-US" b="1" u="sng" cap="none" dirty="0"/>
              <a:t>How to Reduce the Incidence of CAUTIS:</a:t>
            </a:r>
          </a:p>
          <a:p>
            <a:pPr>
              <a:spcBef>
                <a:spcPts val="400"/>
              </a:spcBef>
            </a:pPr>
            <a:r>
              <a:rPr lang="en-US" cap="none" dirty="0"/>
              <a:t>Make sure there is a clear indication for a catheter! If not, remove the catheter ASAP</a:t>
            </a:r>
          </a:p>
          <a:p>
            <a:pPr>
              <a:spcBef>
                <a:spcPts val="400"/>
              </a:spcBef>
            </a:pPr>
            <a:r>
              <a:rPr lang="en-US" cap="none" dirty="0"/>
              <a:t>Always keep the urinary bag below the level of the patient’s bladder! Use proper hand hygiene before and after handing the catheter</a:t>
            </a:r>
          </a:p>
          <a:p>
            <a:pPr>
              <a:spcBef>
                <a:spcPts val="400"/>
              </a:spcBef>
            </a:pPr>
            <a:r>
              <a:rPr lang="en-US" cap="none" dirty="0"/>
              <a:t>There is no clear recommendation as to whether routine catheter change (i.e. every 2–4 weeks) in patients with chronic catheters will reduce the risk of a CAUTI</a:t>
            </a:r>
          </a:p>
        </p:txBody>
      </p:sp>
      <p:pic>
        <p:nvPicPr>
          <p:cNvPr id="5" name="Picture 4"/>
          <p:cNvPicPr>
            <a:picLocks noChangeAspect="1"/>
          </p:cNvPicPr>
          <p:nvPr/>
        </p:nvPicPr>
        <p:blipFill>
          <a:blip r:embed="rId3"/>
          <a:stretch>
            <a:fillRect/>
          </a:stretch>
        </p:blipFill>
        <p:spPr>
          <a:xfrm>
            <a:off x="9093135" y="1674571"/>
            <a:ext cx="3040809" cy="2026010"/>
          </a:xfrm>
          <a:prstGeom prst="rect">
            <a:avLst/>
          </a:prstGeom>
        </p:spPr>
      </p:pic>
      <p:sp>
        <p:nvSpPr>
          <p:cNvPr id="4" name="TextBox 3"/>
          <p:cNvSpPr txBox="1"/>
          <p:nvPr/>
        </p:nvSpPr>
        <p:spPr>
          <a:xfrm>
            <a:off x="9678535" y="90152"/>
            <a:ext cx="2251700" cy="369332"/>
          </a:xfrm>
          <a:prstGeom prst="rect">
            <a:avLst/>
          </a:prstGeom>
          <a:noFill/>
        </p:spPr>
        <p:txBody>
          <a:bodyPr wrap="square" rtlCol="0">
            <a:spAutoFit/>
          </a:bodyPr>
          <a:lstStyle/>
          <a:p>
            <a:r>
              <a:rPr lang="en-US" dirty="0" err="1"/>
              <a:t>Hooten</a:t>
            </a:r>
            <a:r>
              <a:rPr lang="en-US" dirty="0"/>
              <a:t> et al 2010</a:t>
            </a:r>
          </a:p>
        </p:txBody>
      </p:sp>
      <p:sp>
        <p:nvSpPr>
          <p:cNvPr id="7" name="Rectangle 6"/>
          <p:cNvSpPr/>
          <p:nvPr/>
        </p:nvSpPr>
        <p:spPr>
          <a:xfrm>
            <a:off x="8889426" y="4554310"/>
            <a:ext cx="3040809"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b="1" dirty="0">
                <a:solidFill>
                  <a:srgbClr val="3B7BBD"/>
                </a:solidFill>
              </a:rPr>
              <a:t>Pyuria &amp; bacteria will almost always be seen from patients with catheters!!!  A CAUTI </a:t>
            </a:r>
            <a:r>
              <a:rPr lang="en-US" b="1" i="1" dirty="0">
                <a:solidFill>
                  <a:srgbClr val="3B7BBD"/>
                </a:solidFill>
              </a:rPr>
              <a:t>ALWAYS has symptoms!</a:t>
            </a:r>
            <a:endParaRPr lang="en-US" b="1" dirty="0">
              <a:solidFill>
                <a:srgbClr val="3B7BBD"/>
              </a:solidFill>
            </a:endParaRPr>
          </a:p>
        </p:txBody>
      </p:sp>
      <p:sp>
        <p:nvSpPr>
          <p:cNvPr id="9" name="TextBox 8">
            <a:hlinkClick r:id="rId4"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41856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427131"/>
            <a:ext cx="10364451" cy="1596177"/>
          </a:xfrm>
        </p:spPr>
        <p:txBody>
          <a:bodyPr/>
          <a:lstStyle/>
          <a:p>
            <a:r>
              <a:rPr lang="en-US" b="1" dirty="0"/>
              <a:t>How do hospitals </a:t>
            </a:r>
            <a:r>
              <a:rPr lang="en-US" b="1"/>
              <a:t>compare:</a:t>
            </a:r>
            <a:br>
              <a:rPr lang="en-US" b="1"/>
            </a:br>
            <a:r>
              <a:rPr lang="en-US" b="1"/>
              <a:t>rates </a:t>
            </a:r>
            <a:r>
              <a:rPr lang="en-US" b="1" dirty="0"/>
              <a:t>of HEALTHCARE-ASSOCIATED INFECTIONS</a:t>
            </a:r>
          </a:p>
        </p:txBody>
      </p:sp>
      <p:sp>
        <p:nvSpPr>
          <p:cNvPr id="3" name="Content Placeholder 2"/>
          <p:cNvSpPr>
            <a:spLocks noGrp="1"/>
          </p:cNvSpPr>
          <p:nvPr>
            <p:ph sz="quarter" idx="13"/>
          </p:nvPr>
        </p:nvSpPr>
        <p:spPr>
          <a:xfrm>
            <a:off x="360880" y="2306420"/>
            <a:ext cx="5040459" cy="4221972"/>
          </a:xfrm>
        </p:spPr>
        <p:txBody>
          <a:bodyPr>
            <a:normAutofit/>
          </a:bodyPr>
          <a:lstStyle/>
          <a:p>
            <a:r>
              <a:rPr lang="en-US" cap="none" dirty="0" err="1"/>
              <a:t>Medicare.Gov</a:t>
            </a:r>
            <a:r>
              <a:rPr lang="en-US" cap="none" dirty="0"/>
              <a:t> is the official U.S. Government site for Medicare </a:t>
            </a:r>
          </a:p>
          <a:p>
            <a:r>
              <a:rPr lang="en-US" cap="none" dirty="0"/>
              <a:t>Compares the quality of care at &gt;4,000 Medicare-certified hospitals across the country</a:t>
            </a:r>
          </a:p>
          <a:p>
            <a:r>
              <a:rPr lang="en-US" cap="none" dirty="0"/>
              <a:t>Hospitals are compared on various quality metrics including the rates of healthcare-associated infections (ex: CAUTIs)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024" y="2306420"/>
            <a:ext cx="6642976" cy="4122606"/>
          </a:xfrm>
          <a:prstGeom prst="rect">
            <a:avLst/>
          </a:prstGeom>
        </p:spPr>
      </p:pic>
      <p:sp>
        <p:nvSpPr>
          <p:cNvPr id="7" name="TextBox 6">
            <a:hlinkClick r:id="rId4"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6575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101" y="308498"/>
            <a:ext cx="10364451" cy="1596177"/>
          </a:xfrm>
        </p:spPr>
        <p:txBody>
          <a:bodyPr/>
          <a:lstStyle/>
          <a:p>
            <a:r>
              <a:rPr lang="en-US" b="1" dirty="0" err="1"/>
              <a:t>medicare.gov</a:t>
            </a:r>
            <a:r>
              <a:rPr lang="en-US" b="1" dirty="0"/>
              <a:t>: the data</a:t>
            </a:r>
          </a:p>
        </p:txBody>
      </p:sp>
      <p:sp>
        <p:nvSpPr>
          <p:cNvPr id="7" name="Rectangle 6"/>
          <p:cNvSpPr/>
          <p:nvPr/>
        </p:nvSpPr>
        <p:spPr>
          <a:xfrm>
            <a:off x="482636" y="1904675"/>
            <a:ext cx="4805916" cy="2800767"/>
          </a:xfrm>
          <a:prstGeom prst="rect">
            <a:avLst/>
          </a:prstGeom>
        </p:spPr>
        <p:txBody>
          <a:bodyPr wrap="square">
            <a:spAutoFit/>
          </a:bodyPr>
          <a:lstStyle/>
          <a:p>
            <a:r>
              <a:rPr lang="en-US" sz="2000" b="1" u="sng" dirty="0"/>
              <a:t>Where does the data come from?</a:t>
            </a:r>
          </a:p>
          <a:p>
            <a:endParaRPr lang="en-US" sz="200" b="1" u="sng" dirty="0"/>
          </a:p>
          <a:p>
            <a:pPr marL="285750" indent="-285750">
              <a:buFont typeface="Arial" charset="0"/>
              <a:buChar char="•"/>
            </a:pPr>
            <a:r>
              <a:rPr lang="en-US" sz="1900" dirty="0"/>
              <a:t>Hospitals are required to report data of healthcare-associated infections (HAI) to the CDC’s National Healthcare Safety Network</a:t>
            </a:r>
          </a:p>
          <a:p>
            <a:endParaRPr lang="en-US" dirty="0"/>
          </a:p>
          <a:p>
            <a:r>
              <a:rPr lang="en-US" sz="2000" b="1" u="sng" dirty="0"/>
              <a:t>What kinds of infections are reported?</a:t>
            </a:r>
          </a:p>
          <a:p>
            <a:endParaRPr lang="en-US" sz="200" b="1" u="sng" dirty="0"/>
          </a:p>
          <a:p>
            <a:pPr marL="285750" indent="-285750">
              <a:buFont typeface="Arial" charset="0"/>
              <a:buChar char="•"/>
            </a:pPr>
            <a:r>
              <a:rPr lang="en-US" sz="1900" dirty="0"/>
              <a:t>Incidence of central line-associated blood stream infections, </a:t>
            </a:r>
            <a:r>
              <a:rPr lang="en-US" sz="1900" b="1" dirty="0"/>
              <a:t>CAUTIs</a:t>
            </a:r>
            <a:r>
              <a:rPr lang="en-US" sz="1900" dirty="0"/>
              <a:t>, surgical site infections, MRSA bacteremia, and </a:t>
            </a:r>
            <a:r>
              <a:rPr lang="en-US" sz="1900" i="1" dirty="0"/>
              <a:t>C. difficile</a:t>
            </a:r>
            <a:endParaRPr lang="en-US" dirty="0"/>
          </a:p>
        </p:txBody>
      </p:sp>
      <p:sp>
        <p:nvSpPr>
          <p:cNvPr id="10" name="Rectangle 9"/>
          <p:cNvSpPr/>
          <p:nvPr/>
        </p:nvSpPr>
        <p:spPr>
          <a:xfrm>
            <a:off x="5520704" y="1904675"/>
            <a:ext cx="6096000" cy="4231928"/>
          </a:xfrm>
          <a:prstGeom prst="rect">
            <a:avLst/>
          </a:prstGeom>
        </p:spPr>
        <p:txBody>
          <a:bodyPr>
            <a:spAutoFit/>
          </a:bodyPr>
          <a:lstStyle/>
          <a:p>
            <a:r>
              <a:rPr lang="en-US" sz="2000" b="1" u="sng" dirty="0"/>
              <a:t>How are hospitals compared?</a:t>
            </a:r>
          </a:p>
          <a:p>
            <a:endParaRPr lang="en-US" sz="200" b="1" u="sng" dirty="0"/>
          </a:p>
          <a:p>
            <a:pPr marL="285750" lvl="1" indent="-285750">
              <a:buFont typeface="Arial" charset="0"/>
              <a:buChar char="•"/>
            </a:pPr>
            <a:r>
              <a:rPr lang="en-US" sz="1900" dirty="0"/>
              <a:t>Hospitals are compared using the Standardized Infection Ratio (SIR) </a:t>
            </a:r>
            <a:r>
              <a:rPr lang="en-US" sz="1900" dirty="0">
                <a:sym typeface="Wingdings" panose="05000000000000000000" pitchFamily="2" charset="2"/>
              </a:rPr>
              <a:t> </a:t>
            </a:r>
            <a:r>
              <a:rPr lang="en-US" sz="1900" dirty="0"/>
              <a:t>the primary summary measure used to track HAIs and adjusts for various facility and patient level factors that contribute to HAI risk within each facility </a:t>
            </a:r>
          </a:p>
          <a:p>
            <a:pPr marL="285750" lvl="1" indent="-285750">
              <a:buFont typeface="Arial" charset="0"/>
              <a:buChar char="•"/>
            </a:pPr>
            <a:r>
              <a:rPr lang="en-US" sz="1900" dirty="0"/>
              <a:t>The SIR compares the actual # of HAIs reported to the # that would be predicted, given the standard population (i.e. NHSN baseline) adjusting for several risk factors that are significantly associated with differences in infection incidence</a:t>
            </a:r>
          </a:p>
          <a:p>
            <a:pPr marL="742950" lvl="2" indent="-285750">
              <a:buFont typeface="Arial" charset="0"/>
              <a:buChar char="•"/>
            </a:pPr>
            <a:r>
              <a:rPr lang="en-US" sz="1900" dirty="0"/>
              <a:t>An SIR &gt; 1.0 indicates that more fewer CAUTIs (or other HAI) were observed than predicted</a:t>
            </a:r>
          </a:p>
          <a:p>
            <a:pPr marL="742950" lvl="2" indent="-285750">
              <a:buFont typeface="Arial" charset="0"/>
              <a:buChar char="•"/>
            </a:pPr>
            <a:r>
              <a:rPr lang="en-US" sz="1900" dirty="0"/>
              <a:t>An SIR &lt; 1.0 indicates fewer CAUTIs (or other HAI) were observed than predicted</a:t>
            </a:r>
          </a:p>
        </p:txBody>
      </p:sp>
      <p:sp>
        <p:nvSpPr>
          <p:cNvPr id="6" name="TextBox 5">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62875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does your hospital compare?</a:t>
            </a:r>
          </a:p>
        </p:txBody>
      </p:sp>
      <p:sp>
        <p:nvSpPr>
          <p:cNvPr id="4" name="Rectangle 3"/>
          <p:cNvSpPr/>
          <p:nvPr/>
        </p:nvSpPr>
        <p:spPr>
          <a:xfrm>
            <a:off x="913775" y="2214694"/>
            <a:ext cx="5443870" cy="3847207"/>
          </a:xfrm>
          <a:prstGeom prst="rect">
            <a:avLst/>
          </a:prstGeom>
        </p:spPr>
        <p:txBody>
          <a:bodyPr wrap="square">
            <a:spAutoFit/>
          </a:bodyPr>
          <a:lstStyle/>
          <a:p>
            <a:r>
              <a:rPr lang="en-US" sz="2000" b="1" dirty="0">
                <a:solidFill>
                  <a:srgbClr val="3B7BBD"/>
                </a:solidFill>
              </a:rPr>
              <a:t>INSTRUCTIONS</a:t>
            </a:r>
            <a:r>
              <a:rPr lang="en-US" sz="2400" b="1" dirty="0">
                <a:solidFill>
                  <a:srgbClr val="3B7BBD"/>
                </a:solidFill>
              </a:rPr>
              <a:t>:</a:t>
            </a:r>
          </a:p>
          <a:p>
            <a:pPr marL="342900" indent="-342900">
              <a:buAutoNum type="arabicPeriod"/>
            </a:pPr>
            <a:r>
              <a:rPr lang="en-US" sz="2400" dirty="0"/>
              <a:t>Click </a:t>
            </a:r>
            <a:r>
              <a:rPr lang="en-US" sz="2800" b="1" dirty="0">
                <a:hlinkClick r:id="rId2"/>
              </a:rPr>
              <a:t>HERE</a:t>
            </a:r>
            <a:r>
              <a:rPr lang="en-US" sz="2400" b="1" dirty="0"/>
              <a:t> </a:t>
            </a:r>
            <a:r>
              <a:rPr lang="en-US" sz="2400" dirty="0"/>
              <a:t>or type “https://</a:t>
            </a:r>
            <a:r>
              <a:rPr lang="en-US" sz="2400" dirty="0" err="1"/>
              <a:t>www.medicare.gov</a:t>
            </a:r>
            <a:r>
              <a:rPr lang="en-US" sz="2400" dirty="0"/>
              <a:t>/</a:t>
            </a:r>
            <a:r>
              <a:rPr lang="en-US" sz="2400" dirty="0" err="1"/>
              <a:t>hospitalcompare</a:t>
            </a:r>
            <a:r>
              <a:rPr lang="en-US" sz="2400" dirty="0"/>
              <a:t>/</a:t>
            </a:r>
            <a:r>
              <a:rPr lang="en-US" sz="2400" dirty="0" err="1"/>
              <a:t>search.html</a:t>
            </a:r>
            <a:r>
              <a:rPr lang="en-US" sz="2400" dirty="0"/>
              <a:t>” into your browser</a:t>
            </a:r>
          </a:p>
          <a:p>
            <a:pPr marL="342900" indent="-342900">
              <a:buAutoNum type="arabicPeriod"/>
            </a:pPr>
            <a:r>
              <a:rPr lang="en-US" sz="2400" dirty="0"/>
              <a:t>Type in zip code &amp; hospital name</a:t>
            </a:r>
          </a:p>
          <a:p>
            <a:pPr marL="342900" indent="-342900">
              <a:buAutoNum type="arabicPeriod"/>
            </a:pPr>
            <a:r>
              <a:rPr lang="en-US" sz="2400" dirty="0"/>
              <a:t>Click on the “Complications &amp; deaths” tab</a:t>
            </a:r>
          </a:p>
          <a:p>
            <a:pPr marL="342900" indent="-342900">
              <a:buAutoNum type="arabicPeriod"/>
            </a:pPr>
            <a:r>
              <a:rPr lang="en-US" sz="2400" dirty="0"/>
              <a:t>Click on the “Infections” tab</a:t>
            </a:r>
          </a:p>
          <a:p>
            <a:pPr marL="342900" indent="-342900">
              <a:buAutoNum type="arabicPeriod"/>
            </a:pPr>
            <a:r>
              <a:rPr lang="en-US" sz="2400" dirty="0"/>
              <a:t>Click “Show Graphs”</a:t>
            </a:r>
          </a:p>
          <a:p>
            <a:pPr marL="342900" indent="-342900">
              <a:buAutoNum type="arabicPeriod"/>
            </a:pPr>
            <a:r>
              <a:rPr lang="en-US" sz="2400" dirty="0"/>
              <a:t>Interpret the Data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138" y="3073601"/>
            <a:ext cx="4620270" cy="2837279"/>
          </a:xfrm>
          <a:prstGeom prst="rect">
            <a:avLst/>
          </a:prstGeom>
        </p:spPr>
      </p:pic>
      <p:sp>
        <p:nvSpPr>
          <p:cNvPr id="7" name="TextBox 6">
            <a:hlinkClick r:id="rId4"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7658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LET’S DO SOME CASES</a:t>
            </a:r>
          </a:p>
        </p:txBody>
      </p:sp>
      <p:sp>
        <p:nvSpPr>
          <p:cNvPr id="5" name="TextBox 4">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628148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453925"/>
            <a:ext cx="10364451" cy="1596177"/>
          </a:xfrm>
        </p:spPr>
        <p:txBody>
          <a:bodyPr/>
          <a:lstStyle/>
          <a:p>
            <a:r>
              <a:rPr lang="en-US" b="1" dirty="0"/>
              <a:t>Case 1</a:t>
            </a:r>
          </a:p>
        </p:txBody>
      </p:sp>
      <p:sp>
        <p:nvSpPr>
          <p:cNvPr id="3" name="Content Placeholder 2"/>
          <p:cNvSpPr>
            <a:spLocks noGrp="1"/>
          </p:cNvSpPr>
          <p:nvPr>
            <p:ph sz="quarter" idx="13"/>
          </p:nvPr>
        </p:nvSpPr>
        <p:spPr>
          <a:xfrm>
            <a:off x="913775" y="1781876"/>
            <a:ext cx="10363826" cy="4911532"/>
          </a:xfrm>
        </p:spPr>
        <p:txBody>
          <a:bodyPr>
            <a:normAutofit fontScale="92500" lnSpcReduction="10000"/>
          </a:bodyPr>
          <a:lstStyle/>
          <a:p>
            <a:pPr marL="0" indent="0">
              <a:buNone/>
            </a:pPr>
            <a:r>
              <a:rPr lang="en-US" cap="none" dirty="0">
                <a:latin typeface="Arial" charset="0"/>
                <a:ea typeface="Arial" charset="0"/>
                <a:cs typeface="Arial" charset="0"/>
              </a:rPr>
              <a:t>You are the on call doctor covering the primary care clinic for the weekend.  A 23 year old woman calls you urgently at 11pm on a Friday evening complaining of burning with urination and frequent urination since she woke up that morning.  She denies fever, side or back pain, or other symptoms.  She has no past medical history or allergies.  She tells you she has an IUD for birth control.  She tells you she thinks she has a urinary tract infection because she had one a few years ago.  There are some available appointments in the Saturday clinic tomorrow morning.  What is the most appropriate next step?</a:t>
            </a:r>
          </a:p>
          <a:p>
            <a:pPr marL="0" indent="0">
              <a:buNone/>
            </a:pPr>
            <a:r>
              <a:rPr lang="en-US" cap="none" dirty="0">
                <a:latin typeface="Arial" charset="0"/>
                <a:ea typeface="Arial" charset="0"/>
                <a:cs typeface="Arial" charset="0"/>
              </a:rPr>
              <a:t>A) Tell her you cannot help her over the phone and refer her to ED for evaluation</a:t>
            </a:r>
          </a:p>
          <a:p>
            <a:pPr marL="0" indent="0">
              <a:buNone/>
            </a:pPr>
            <a:r>
              <a:rPr lang="en-US" cap="none" dirty="0">
                <a:latin typeface="Arial" charset="0"/>
                <a:ea typeface="Arial" charset="0"/>
                <a:cs typeface="Arial" charset="0"/>
              </a:rPr>
              <a:t>B) Empirically treat her with 5 days of Nitrofurantoin &amp; tell her to schedule a clinic visit if symptoms do not improve by Monday</a:t>
            </a:r>
          </a:p>
          <a:p>
            <a:pPr marL="0" indent="0">
              <a:buNone/>
            </a:pPr>
            <a:r>
              <a:rPr lang="en-US" cap="none" dirty="0">
                <a:latin typeface="Arial" charset="0"/>
                <a:ea typeface="Arial" charset="0"/>
                <a:cs typeface="Arial" charset="0"/>
              </a:rPr>
              <a:t>C) Empirically treat her with 3 days of Ciprofloxacin &amp; tell her to schedule a clinic visit if symptoms do not improve by Monday</a:t>
            </a:r>
          </a:p>
          <a:p>
            <a:pPr marL="0" indent="0">
              <a:buNone/>
            </a:pPr>
            <a:r>
              <a:rPr lang="en-US" cap="none" dirty="0">
                <a:latin typeface="Arial" charset="0"/>
                <a:ea typeface="Arial" charset="0"/>
                <a:cs typeface="Arial" charset="0"/>
              </a:rPr>
              <a:t>D) Tell her she needs to come in for a urinalysis &amp; urine culture on Saturday </a:t>
            </a:r>
          </a:p>
        </p:txBody>
      </p:sp>
      <p:sp>
        <p:nvSpPr>
          <p:cNvPr id="4" name="Frame 3"/>
          <p:cNvSpPr/>
          <p:nvPr/>
        </p:nvSpPr>
        <p:spPr>
          <a:xfrm>
            <a:off x="787019" y="4602278"/>
            <a:ext cx="9966959" cy="676656"/>
          </a:xfrm>
          <a:prstGeom prst="frame">
            <a:avLst>
              <a:gd name="adj1" fmla="val 568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70048" cy="1776796"/>
          </a:xfrm>
          <a:prstGeom prst="rect">
            <a:avLst/>
          </a:prstGeom>
        </p:spPr>
      </p:pic>
      <p:sp>
        <p:nvSpPr>
          <p:cNvPr id="7" name="TextBox 6">
            <a:hlinkClick r:id="rId4" action="ppaction://hlinksldjump"/>
          </p:cNvPr>
          <p:cNvSpPr txBox="1"/>
          <p:nvPr/>
        </p:nvSpPr>
        <p:spPr>
          <a:xfrm>
            <a:off x="9552978" y="376359"/>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30763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450" decel="100000" fill="hold"/>
                                        <p:tgtEl>
                                          <p:spTgt spid="4"/>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Explanation case 1</a:t>
            </a:r>
          </a:p>
        </p:txBody>
      </p:sp>
      <p:sp>
        <p:nvSpPr>
          <p:cNvPr id="3" name="Content Placeholder 2"/>
          <p:cNvSpPr>
            <a:spLocks noGrp="1"/>
          </p:cNvSpPr>
          <p:nvPr>
            <p:ph sz="quarter" idx="13"/>
          </p:nvPr>
        </p:nvSpPr>
        <p:spPr>
          <a:xfrm>
            <a:off x="913775" y="2056196"/>
            <a:ext cx="10363826" cy="4271452"/>
          </a:xfrm>
        </p:spPr>
        <p:txBody>
          <a:bodyPr>
            <a:normAutofit/>
          </a:bodyPr>
          <a:lstStyle/>
          <a:p>
            <a:pPr marL="0" indent="0">
              <a:buNone/>
            </a:pPr>
            <a:r>
              <a:rPr lang="en-US" cap="none" dirty="0">
                <a:latin typeface="Arial" charset="0"/>
                <a:ea typeface="Arial" charset="0"/>
                <a:cs typeface="Arial" charset="0"/>
              </a:rPr>
              <a:t>This woman has typical symptoms of acute simple cystitis, a lower urinary tract infection.  She has no symptoms to suggest early pyelonephritis, or an upper tract or systemic infection.  You do not need a urine analysis for this patient as her symptoms are typical for a urinary infection.  You do not need a urine culture for this patient as you have little reason to suspect bacterial resistance.  It is correct management to empirically treat her with antibiotics.  Nitrofurantoin (Macrobid) is a first line choice for treatment along with TMP-SMX (Bactrim) or Fosfomycin.  Typically fluoroquinolones like ciprofloxacin are reserved for important uses other than uncomplicated/simple cystitis.  If her symptoms do not improve within 48-72 hours, or she develops recurrent symptoms within a few weeks of treatment, she should have an evaluation and a urine culture should be obtained.  </a:t>
            </a:r>
          </a:p>
          <a:p>
            <a:endParaRPr lang="en-US" dirty="0"/>
          </a:p>
        </p:txBody>
      </p:sp>
      <p:sp>
        <p:nvSpPr>
          <p:cNvPr id="5" name="TextBox 4">
            <a:hlinkClick r:id="rId2"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62101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461" y="613295"/>
            <a:ext cx="10364451" cy="1596177"/>
          </a:xfrm>
        </p:spPr>
        <p:txBody>
          <a:bodyPr/>
          <a:lstStyle/>
          <a:p>
            <a:r>
              <a:rPr lang="en-US" b="1" dirty="0"/>
              <a:t>What is a urinary tract infection? </a:t>
            </a:r>
          </a:p>
        </p:txBody>
      </p:sp>
      <p:sp>
        <p:nvSpPr>
          <p:cNvPr id="3" name="Content Placeholder 2"/>
          <p:cNvSpPr>
            <a:spLocks noGrp="1"/>
          </p:cNvSpPr>
          <p:nvPr>
            <p:ph sz="quarter" idx="13"/>
          </p:nvPr>
        </p:nvSpPr>
        <p:spPr>
          <a:xfrm>
            <a:off x="1081170" y="2242428"/>
            <a:ext cx="5491108" cy="383508"/>
          </a:xfrm>
          <a:ln>
            <a:noFill/>
          </a:ln>
        </p:spPr>
        <p:txBody>
          <a:bodyPr>
            <a:normAutofit lnSpcReduction="10000"/>
          </a:bodyPr>
          <a:lstStyle/>
          <a:p>
            <a:pPr marL="0" lvl="0" indent="0" algn="ctr">
              <a:lnSpc>
                <a:spcPct val="100000"/>
              </a:lnSpc>
              <a:spcBef>
                <a:spcPts val="0"/>
              </a:spcBef>
              <a:buClrTx/>
              <a:buNone/>
            </a:pPr>
            <a:r>
              <a:rPr lang="en-US" b="1" cap="none" dirty="0">
                <a:latin typeface="Arial" charset="0"/>
                <a:ea typeface="Arial" charset="0"/>
                <a:cs typeface="Arial" charset="0"/>
              </a:rPr>
              <a:t>An infection anywhere in the urinary tract </a:t>
            </a:r>
          </a:p>
        </p:txBody>
      </p:sp>
      <p:pic>
        <p:nvPicPr>
          <p:cNvPr id="21" name="Picture 2" descr="Image result for kidney bladder ureter diagra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893" y="3007269"/>
            <a:ext cx="2914650" cy="3771901"/>
          </a:xfrm>
          <a:prstGeom prst="rect">
            <a:avLst/>
          </a:prstGeom>
          <a:noFill/>
          <a:extLst>
            <a:ext uri="{909E8E84-426E-40DD-AFC4-6F175D3DCCD1}">
              <a14:hiddenFill xmlns:a14="http://schemas.microsoft.com/office/drawing/2010/main">
                <a:solidFill>
                  <a:srgbClr val="FFFFFF"/>
                </a:solidFill>
              </a14:hiddenFill>
            </a:ext>
          </a:extLst>
        </p:spPr>
      </p:pic>
      <p:sp>
        <p:nvSpPr>
          <p:cNvPr id="10" name="Left Arrow 9"/>
          <p:cNvSpPr/>
          <p:nvPr/>
        </p:nvSpPr>
        <p:spPr>
          <a:xfrm>
            <a:off x="6630241" y="6123532"/>
            <a:ext cx="749300" cy="190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6917243" y="5467894"/>
            <a:ext cx="749300" cy="190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7015497" y="4553924"/>
            <a:ext cx="749300" cy="190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7666543" y="3639954"/>
            <a:ext cx="749300" cy="190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rot="10800000">
            <a:off x="4002593" y="3639953"/>
            <a:ext cx="749300" cy="190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p:cNvSpPr/>
          <p:nvPr/>
        </p:nvSpPr>
        <p:spPr>
          <a:xfrm rot="10800000">
            <a:off x="4653639" y="4553924"/>
            <a:ext cx="749300" cy="1905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310125" y="2218337"/>
            <a:ext cx="1223412" cy="400110"/>
          </a:xfrm>
          <a:prstGeom prst="rect">
            <a:avLst/>
          </a:prstGeom>
          <a:ln>
            <a:noFill/>
          </a:ln>
        </p:spPr>
        <p:txBody>
          <a:bodyPr wrap="none">
            <a:spAutoFit/>
          </a:bodyPr>
          <a:lstStyle/>
          <a:p>
            <a:r>
              <a:rPr lang="en-US" sz="2000" b="1" dirty="0">
                <a:latin typeface="Arial" charset="0"/>
                <a:ea typeface="Arial" charset="0"/>
                <a:cs typeface="Arial" charset="0"/>
              </a:rPr>
              <a:t>(urethra,</a:t>
            </a:r>
            <a:endParaRPr lang="en-US" sz="2000" b="1" dirty="0"/>
          </a:p>
        </p:txBody>
      </p:sp>
      <p:sp>
        <p:nvSpPr>
          <p:cNvPr id="18" name="Rectangle 17"/>
          <p:cNvSpPr/>
          <p:nvPr/>
        </p:nvSpPr>
        <p:spPr>
          <a:xfrm>
            <a:off x="7401211" y="2219262"/>
            <a:ext cx="1167627" cy="400110"/>
          </a:xfrm>
          <a:prstGeom prst="rect">
            <a:avLst/>
          </a:prstGeom>
          <a:ln>
            <a:noFill/>
          </a:ln>
        </p:spPr>
        <p:txBody>
          <a:bodyPr wrap="none">
            <a:spAutoFit/>
          </a:bodyPr>
          <a:lstStyle/>
          <a:p>
            <a:r>
              <a:rPr lang="en-US" sz="2000" b="1" dirty="0">
                <a:latin typeface="Arial" charset="0"/>
                <a:ea typeface="Arial" charset="0"/>
                <a:cs typeface="Arial" charset="0"/>
              </a:rPr>
              <a:t>bladder,</a:t>
            </a:r>
            <a:endParaRPr lang="en-US" sz="2000" b="1" dirty="0"/>
          </a:p>
        </p:txBody>
      </p:sp>
      <p:sp>
        <p:nvSpPr>
          <p:cNvPr id="19" name="Rectangle 18"/>
          <p:cNvSpPr/>
          <p:nvPr/>
        </p:nvSpPr>
        <p:spPr>
          <a:xfrm>
            <a:off x="8435322" y="2218547"/>
            <a:ext cx="1124026" cy="400110"/>
          </a:xfrm>
          <a:prstGeom prst="rect">
            <a:avLst/>
          </a:prstGeom>
          <a:ln>
            <a:noFill/>
          </a:ln>
        </p:spPr>
        <p:txBody>
          <a:bodyPr wrap="none">
            <a:spAutoFit/>
          </a:bodyPr>
          <a:lstStyle/>
          <a:p>
            <a:r>
              <a:rPr lang="en-US" sz="2000" b="1" dirty="0">
                <a:latin typeface="Arial" charset="0"/>
                <a:ea typeface="Arial" charset="0"/>
                <a:cs typeface="Arial" charset="0"/>
              </a:rPr>
              <a:t>ureters,</a:t>
            </a:r>
            <a:endParaRPr lang="en-US" sz="2000" b="1" dirty="0"/>
          </a:p>
        </p:txBody>
      </p:sp>
      <p:sp>
        <p:nvSpPr>
          <p:cNvPr id="20" name="Rectangle 19"/>
          <p:cNvSpPr/>
          <p:nvPr/>
        </p:nvSpPr>
        <p:spPr>
          <a:xfrm>
            <a:off x="9453781" y="2209669"/>
            <a:ext cx="1552028" cy="400110"/>
          </a:xfrm>
          <a:prstGeom prst="rect">
            <a:avLst/>
          </a:prstGeom>
          <a:ln>
            <a:noFill/>
          </a:ln>
        </p:spPr>
        <p:txBody>
          <a:bodyPr wrap="none">
            <a:spAutoFit/>
          </a:bodyPr>
          <a:lstStyle/>
          <a:p>
            <a:pPr lvl="0" algn="ctr"/>
            <a:r>
              <a:rPr lang="en-US" sz="2000" b="1" dirty="0">
                <a:latin typeface="Arial" charset="0"/>
                <a:ea typeface="Arial" charset="0"/>
                <a:cs typeface="Arial" charset="0"/>
              </a:rPr>
              <a:t>or kidneys)</a:t>
            </a:r>
          </a:p>
        </p:txBody>
      </p:sp>
      <p:sp>
        <p:nvSpPr>
          <p:cNvPr id="23" name="TextBox 22">
            <a:hlinkClick r:id="rId5"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45798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6" grpId="0" animBg="1"/>
      <p:bldP spid="17"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453925"/>
            <a:ext cx="10364451" cy="1596177"/>
          </a:xfrm>
        </p:spPr>
        <p:txBody>
          <a:bodyPr/>
          <a:lstStyle/>
          <a:p>
            <a:r>
              <a:rPr lang="en-US" b="1" dirty="0"/>
              <a:t>Case 2</a:t>
            </a:r>
          </a:p>
        </p:txBody>
      </p:sp>
      <p:sp>
        <p:nvSpPr>
          <p:cNvPr id="3" name="Content Placeholder 2"/>
          <p:cNvSpPr>
            <a:spLocks noGrp="1"/>
          </p:cNvSpPr>
          <p:nvPr>
            <p:ph sz="quarter" idx="13"/>
          </p:nvPr>
        </p:nvSpPr>
        <p:spPr>
          <a:xfrm>
            <a:off x="913775" y="1781876"/>
            <a:ext cx="10363826" cy="4911532"/>
          </a:xfrm>
        </p:spPr>
        <p:txBody>
          <a:bodyPr>
            <a:normAutofit fontScale="85000" lnSpcReduction="10000"/>
          </a:bodyPr>
          <a:lstStyle/>
          <a:p>
            <a:pPr marL="0" indent="0">
              <a:buNone/>
            </a:pPr>
            <a:r>
              <a:rPr lang="en-US" cap="none" dirty="0">
                <a:latin typeface="Arial" charset="0"/>
                <a:ea typeface="Arial" charset="0"/>
                <a:cs typeface="Arial" charset="0"/>
              </a:rPr>
              <a:t>You are the on call doctor covering the primary care clinic for the weekend.  A 35 year old woman calls you urgently at 11pm on a Friday evening complaining of burning with urination and frequent urination since she woke up that morning.  She sounds really frustrated because this is her fourth episode in 6 months!  She tells you she is always prescribed Bactrim, and her symptoms get better, but then they come right back!  She denies fever, side or back pain, or other symptoms.  She has no allergies and she is not pregnant. There are some available appointments in the Saturday clinic tomorrow morning.  What is the most appropriate next step?</a:t>
            </a:r>
          </a:p>
          <a:p>
            <a:pPr marL="457200" indent="-457200">
              <a:buAutoNum type="alphaUcParenR"/>
            </a:pPr>
            <a:r>
              <a:rPr lang="en-US" cap="none" dirty="0">
                <a:latin typeface="Arial" charset="0"/>
                <a:ea typeface="Arial" charset="0"/>
                <a:cs typeface="Arial" charset="0"/>
              </a:rPr>
              <a:t>Tell her you cannot help her over the phone, and refer her to ED for evaluation</a:t>
            </a:r>
          </a:p>
          <a:p>
            <a:pPr marL="457200" indent="-457200">
              <a:buFont typeface="Arial" panose="020B0604020202020204" pitchFamily="34" charset="0"/>
              <a:buAutoNum type="alphaUcParenR"/>
            </a:pPr>
            <a:r>
              <a:rPr lang="en-US" cap="none" dirty="0">
                <a:latin typeface="Arial" charset="0"/>
                <a:ea typeface="Arial" charset="0"/>
                <a:cs typeface="Arial" charset="0"/>
              </a:rPr>
              <a:t>Empirically treat her with 3 days of Ciprofloxacin since a first line agent like Bactrim isn’t working &amp; tell her to schedule a clinic visit if symptoms do not improve by Monday</a:t>
            </a:r>
          </a:p>
          <a:p>
            <a:pPr marL="457200" indent="-457200">
              <a:buFont typeface="Arial" panose="020B0604020202020204" pitchFamily="34" charset="0"/>
              <a:buAutoNum type="alphaUcParenR"/>
            </a:pPr>
            <a:r>
              <a:rPr lang="en-US" cap="none" dirty="0">
                <a:latin typeface="Arial" charset="0"/>
                <a:ea typeface="Arial" charset="0"/>
                <a:cs typeface="Arial" charset="0"/>
              </a:rPr>
              <a:t>Empirically treat her with 5 days of Nitrofurantoin since a first line agent like Bactrim isn’t working &amp; tell her to schedule a clinic visit if symptoms do not improve by Monday</a:t>
            </a:r>
          </a:p>
          <a:p>
            <a:pPr marL="457200" indent="-457200">
              <a:buFont typeface="Arial" panose="020B0604020202020204" pitchFamily="34" charset="0"/>
              <a:buAutoNum type="alphaUcParenR"/>
            </a:pPr>
            <a:r>
              <a:rPr lang="en-US" cap="none" dirty="0">
                <a:latin typeface="Arial" charset="0"/>
                <a:ea typeface="Arial" charset="0"/>
                <a:cs typeface="Arial" charset="0"/>
              </a:rPr>
              <a:t>Tell her she needs to schedule an office visit Saturday to obtain a urine culture as you are worried she might have a resistant bacteria</a:t>
            </a:r>
          </a:p>
        </p:txBody>
      </p:sp>
      <p:sp>
        <p:nvSpPr>
          <p:cNvPr id="4" name="Frame 3"/>
          <p:cNvSpPr/>
          <p:nvPr/>
        </p:nvSpPr>
        <p:spPr>
          <a:xfrm>
            <a:off x="711982" y="5645818"/>
            <a:ext cx="10437603" cy="754982"/>
          </a:xfrm>
          <a:prstGeom prst="frame">
            <a:avLst>
              <a:gd name="adj1" fmla="val 568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07008" cy="1813809"/>
          </a:xfrm>
          <a:prstGeom prst="rect">
            <a:avLst/>
          </a:prstGeom>
        </p:spPr>
      </p:pic>
      <p:sp>
        <p:nvSpPr>
          <p:cNvPr id="8" name="TextBox 7">
            <a:hlinkClick r:id="rId4" action="ppaction://hlinksldjump"/>
          </p:cNvPr>
          <p:cNvSpPr txBox="1"/>
          <p:nvPr/>
        </p:nvSpPr>
        <p:spPr>
          <a:xfrm>
            <a:off x="9770093" y="161317"/>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46982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450" decel="100000" fill="hold"/>
                                        <p:tgtEl>
                                          <p:spTgt spid="4"/>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Explanation case 2</a:t>
            </a:r>
          </a:p>
        </p:txBody>
      </p:sp>
      <p:sp>
        <p:nvSpPr>
          <p:cNvPr id="3" name="Content Placeholder 2"/>
          <p:cNvSpPr>
            <a:spLocks noGrp="1"/>
          </p:cNvSpPr>
          <p:nvPr>
            <p:ph sz="quarter" idx="13"/>
          </p:nvPr>
        </p:nvSpPr>
        <p:spPr>
          <a:xfrm>
            <a:off x="913775" y="1900332"/>
            <a:ext cx="10363826" cy="4271452"/>
          </a:xfrm>
        </p:spPr>
        <p:txBody>
          <a:bodyPr>
            <a:normAutofit fontScale="92500"/>
          </a:bodyPr>
          <a:lstStyle/>
          <a:p>
            <a:pPr marL="0" indent="0">
              <a:buNone/>
            </a:pPr>
            <a:r>
              <a:rPr lang="en-US" cap="none" dirty="0">
                <a:latin typeface="Arial" charset="0"/>
                <a:ea typeface="Arial" charset="0"/>
                <a:cs typeface="Arial" charset="0"/>
              </a:rPr>
              <a:t>This woman has typical symptoms of cystitis.  However, what is not typical about this case is that this sounds like her 4</a:t>
            </a:r>
            <a:r>
              <a:rPr lang="en-US" cap="none" baseline="30000" dirty="0">
                <a:latin typeface="Arial" charset="0"/>
                <a:ea typeface="Arial" charset="0"/>
                <a:cs typeface="Arial" charset="0"/>
              </a:rPr>
              <a:t>th</a:t>
            </a:r>
            <a:r>
              <a:rPr lang="en-US" cap="none" dirty="0">
                <a:latin typeface="Arial" charset="0"/>
                <a:ea typeface="Arial" charset="0"/>
                <a:cs typeface="Arial" charset="0"/>
              </a:rPr>
              <a:t> episode in 6 months.  She could be developing recurrent UTIs or she could be suffering from an improperly treated UTI as her symptoms improve while on Bactrim but then quickly return.  The definition of having recurrent UTIs is &gt;2 infections in 6 months or &gt;3 infections in one year.  For this patient, you definitely need to obtain a urine culture and see her in clinic for an evaluation!  It is likely that her urine culture will grow an organism that is resistant to Bactrim.  You should tailor her antibiotic therapy based on this culture.  Referral to urology and evaluation of the urinary tract to evaluate the etiology of recurrent UTIs is generally not needed.  Cystoscopy and imaging at this point will likely be low yield. However, it is recommended that women be referred to urology after two recurrences of pyelonephritis or if there is high suspicion for a functional or structural abnormality.  CT or renal ultrasound could later be obtained to rule out nephrolithiasis or obstructive </a:t>
            </a:r>
            <a:r>
              <a:rPr lang="en-US" cap="none" dirty="0" err="1">
                <a:latin typeface="Arial" charset="0"/>
                <a:ea typeface="Arial" charset="0"/>
                <a:cs typeface="Arial" charset="0"/>
              </a:rPr>
              <a:t>uropathy</a:t>
            </a:r>
            <a:r>
              <a:rPr lang="en-US" cap="none" dirty="0">
                <a:latin typeface="Arial" charset="0"/>
                <a:ea typeface="Arial" charset="0"/>
                <a:cs typeface="Arial" charset="0"/>
              </a:rPr>
              <a:t>.  </a:t>
            </a:r>
            <a:endParaRPr lang="en-US" dirty="0"/>
          </a:p>
        </p:txBody>
      </p:sp>
      <p:sp>
        <p:nvSpPr>
          <p:cNvPr id="4" name="TextBox 3"/>
          <p:cNvSpPr txBox="1"/>
          <p:nvPr/>
        </p:nvSpPr>
        <p:spPr>
          <a:xfrm>
            <a:off x="72527" y="216276"/>
            <a:ext cx="2194560" cy="1200329"/>
          </a:xfrm>
          <a:prstGeom prst="rect">
            <a:avLst/>
          </a:prstGeom>
          <a:noFill/>
        </p:spPr>
        <p:txBody>
          <a:bodyPr wrap="square" rtlCol="0">
            <a:spAutoFit/>
          </a:bodyPr>
          <a:lstStyle/>
          <a:p>
            <a:r>
              <a:rPr lang="en-US" dirty="0"/>
              <a:t>Chew &amp; </a:t>
            </a:r>
            <a:r>
              <a:rPr lang="en-US" dirty="0" err="1"/>
              <a:t>Finh</a:t>
            </a:r>
            <a:r>
              <a:rPr lang="en-US" dirty="0"/>
              <a:t> 1999</a:t>
            </a:r>
          </a:p>
          <a:p>
            <a:r>
              <a:rPr lang="en-US" dirty="0"/>
              <a:t>Johnson et al. 1992</a:t>
            </a:r>
          </a:p>
          <a:p>
            <a:r>
              <a:rPr lang="en-US" dirty="0"/>
              <a:t>Fairchild et al. 1982</a:t>
            </a:r>
          </a:p>
          <a:p>
            <a:endParaRPr lang="en-US" dirty="0"/>
          </a:p>
        </p:txBody>
      </p:sp>
      <p:sp>
        <p:nvSpPr>
          <p:cNvPr id="6" name="TextBox 5">
            <a:hlinkClick r:id="rId3" action="ppaction://hlinksldjump"/>
          </p:cNvPr>
          <p:cNvSpPr txBox="1"/>
          <p:nvPr/>
        </p:nvSpPr>
        <p:spPr>
          <a:xfrm>
            <a:off x="9689882" y="216276"/>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251629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453925"/>
            <a:ext cx="10364451" cy="1596177"/>
          </a:xfrm>
        </p:spPr>
        <p:txBody>
          <a:bodyPr/>
          <a:lstStyle/>
          <a:p>
            <a:r>
              <a:rPr lang="en-US" b="1" dirty="0"/>
              <a:t>Case 3</a:t>
            </a:r>
          </a:p>
        </p:txBody>
      </p:sp>
      <p:sp>
        <p:nvSpPr>
          <p:cNvPr id="3" name="Content Placeholder 2"/>
          <p:cNvSpPr>
            <a:spLocks noGrp="1"/>
          </p:cNvSpPr>
          <p:nvPr>
            <p:ph sz="quarter" idx="13"/>
          </p:nvPr>
        </p:nvSpPr>
        <p:spPr>
          <a:xfrm>
            <a:off x="693695" y="1946468"/>
            <a:ext cx="10584531" cy="4673788"/>
          </a:xfrm>
        </p:spPr>
        <p:txBody>
          <a:bodyPr>
            <a:normAutofit fontScale="85000" lnSpcReduction="10000"/>
          </a:bodyPr>
          <a:lstStyle/>
          <a:p>
            <a:pPr marL="0" indent="0">
              <a:buNone/>
            </a:pPr>
            <a:r>
              <a:rPr lang="en-US" cap="none" dirty="0">
                <a:latin typeface="Arial" charset="0"/>
                <a:ea typeface="Arial" charset="0"/>
                <a:cs typeface="Arial" charset="0"/>
              </a:rPr>
              <a:t>A 76 year old woman, Ms. Chen, with history of diabetes (last HbA1c 9.1%), comes to see you for an acute visit in your primary care clinic.  She is Mandarin speaking only and has brought her English speaking daughter with her for translation.  Unfortunately the translator phone software isn't working today, so you have to rely on her daughter for interpretation.  Ms. Chen at baseline is incontinent and for the past 2-3 days her daughter has noted Ms. Chen has had more episodes of urinary incontinence and has been complaining of bladder discomfort.  In the office, Ms. Chen's vital signs are normal &amp; her physical exam is unremarkable.  A urine analysis shows: mod </a:t>
            </a:r>
            <a:r>
              <a:rPr lang="en-US" cap="none" dirty="0" err="1">
                <a:latin typeface="Arial" charset="0"/>
                <a:ea typeface="Arial" charset="0"/>
                <a:cs typeface="Arial" charset="0"/>
              </a:rPr>
              <a:t>leuks</a:t>
            </a:r>
            <a:r>
              <a:rPr lang="en-US" cap="none" dirty="0">
                <a:latin typeface="Arial" charset="0"/>
                <a:ea typeface="Arial" charset="0"/>
                <a:cs typeface="Arial" charset="0"/>
              </a:rPr>
              <a:t>, positive nitrite, positive glucose, 3 RBCs, 48 WBCs, few bacteria, 9 epithelial cells.   What is the most appropriate empiric therapy and why?</a:t>
            </a:r>
          </a:p>
          <a:p>
            <a:pPr marL="0" indent="0">
              <a:buNone/>
            </a:pPr>
            <a:r>
              <a:rPr lang="en-US" cap="none" dirty="0">
                <a:latin typeface="Arial" charset="0"/>
                <a:ea typeface="Arial" charset="0"/>
                <a:cs typeface="Arial" charset="0"/>
              </a:rPr>
              <a:t>A) Prescribe TMP-SMX (Bactrim) 1 DS tablet BID x 7 days for a complicated urinary tract infection </a:t>
            </a:r>
          </a:p>
          <a:p>
            <a:pPr marL="0" indent="0">
              <a:buNone/>
            </a:pPr>
            <a:r>
              <a:rPr lang="en-US" cap="none" dirty="0">
                <a:latin typeface="Arial" charset="0"/>
                <a:ea typeface="Arial" charset="0"/>
                <a:cs typeface="Arial" charset="0"/>
              </a:rPr>
              <a:t>B) Prescribe Nitrofurantoin (Macrobid) 100mg BID  x 5 days for an uncomplicated urinary tract infection</a:t>
            </a:r>
          </a:p>
          <a:p>
            <a:pPr marL="0" indent="0">
              <a:buNone/>
            </a:pPr>
            <a:r>
              <a:rPr lang="en-US" cap="none" dirty="0">
                <a:latin typeface="Arial" charset="0"/>
                <a:ea typeface="Arial" charset="0"/>
                <a:cs typeface="Arial" charset="0"/>
              </a:rPr>
              <a:t>C) Defer antibiotic therapy given high number of epithelial cells, you cannot trust this urine analysis.  Refer to urology for management of urinary incontinence. </a:t>
            </a:r>
          </a:p>
        </p:txBody>
      </p:sp>
      <p:sp>
        <p:nvSpPr>
          <p:cNvPr id="4" name="Frame 3"/>
          <p:cNvSpPr/>
          <p:nvPr/>
        </p:nvSpPr>
        <p:spPr>
          <a:xfrm>
            <a:off x="693695" y="4720945"/>
            <a:ext cx="10251418" cy="475488"/>
          </a:xfrm>
          <a:prstGeom prst="frame">
            <a:avLst>
              <a:gd name="adj1" fmla="val 568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75857" cy="1781800"/>
          </a:xfrm>
          <a:prstGeom prst="rect">
            <a:avLst/>
          </a:prstGeom>
        </p:spPr>
      </p:pic>
      <p:sp>
        <p:nvSpPr>
          <p:cNvPr id="7" name="TextBox 6">
            <a:hlinkClick r:id="rId4" action="ppaction://hlinksldjump"/>
          </p:cNvPr>
          <p:cNvSpPr txBox="1"/>
          <p:nvPr/>
        </p:nvSpPr>
        <p:spPr>
          <a:xfrm>
            <a:off x="9689882" y="256141"/>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2780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450" decel="100000" fill="hold"/>
                                        <p:tgtEl>
                                          <p:spTgt spid="4"/>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Explanation case 3</a:t>
            </a:r>
          </a:p>
        </p:txBody>
      </p:sp>
      <p:sp>
        <p:nvSpPr>
          <p:cNvPr id="3" name="Content Placeholder 2"/>
          <p:cNvSpPr>
            <a:spLocks noGrp="1"/>
          </p:cNvSpPr>
          <p:nvPr>
            <p:ph sz="quarter" idx="13"/>
          </p:nvPr>
        </p:nvSpPr>
        <p:spPr>
          <a:xfrm>
            <a:off x="837887" y="2074484"/>
            <a:ext cx="10516225" cy="4578564"/>
          </a:xfrm>
        </p:spPr>
        <p:txBody>
          <a:bodyPr>
            <a:normAutofit fontScale="92500" lnSpcReduction="10000"/>
          </a:bodyPr>
          <a:lstStyle/>
          <a:p>
            <a:pPr marL="0" indent="0">
              <a:buNone/>
            </a:pPr>
            <a:r>
              <a:rPr lang="en-US" cap="none" dirty="0">
                <a:latin typeface="Arial" charset="0"/>
                <a:ea typeface="Arial" charset="0"/>
                <a:cs typeface="Arial" charset="0"/>
              </a:rPr>
              <a:t>Previously UTIs were categorized as being complicated in patients with risk factors for treatment failure or more serious infection (i.e. pregnancy, male sex, poorly controlled diabetes, anatomic abnormalities, etc.  Today we categorize UTIs based on extent and severity of infection. Complicated UTIs are defined as UTIs with signs and symptoms suggestive of extension beyond the bladder (fever, chills, CVAT) while uncomplicated UTIs are confined to the bladder.  Based on her symptoms and physical exam, Ms. Chen has a simple, uncomplicated cystitis. Being elderly and having poorly controlled diabetes does not automatically make her UTI “complicated”. It is important to note, symptoms of cystitis in elderly patients can include the classic symptoms of urgency, frequency, dysuria but may also include the development, or worsening, of urinary incontinence.  Epithelial cells can indicate contamination by surrounding skin flora however given the patient's classic symptoms of cystitis and urine analysis with leukocyte esterase, nitrites and bacteria, this sample is adequate to support the diagnosis. Appropriate oral regimens for simple cystitis include: Macrobid, TMP-SMX, or Fosfomycin. </a:t>
            </a:r>
          </a:p>
        </p:txBody>
      </p:sp>
      <p:sp>
        <p:nvSpPr>
          <p:cNvPr id="5" name="TextBox 4">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817615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453925"/>
            <a:ext cx="10364451" cy="1596177"/>
          </a:xfrm>
        </p:spPr>
        <p:txBody>
          <a:bodyPr/>
          <a:lstStyle/>
          <a:p>
            <a:r>
              <a:rPr lang="en-US" b="1" dirty="0"/>
              <a:t>Case 4</a:t>
            </a:r>
          </a:p>
        </p:txBody>
      </p:sp>
      <p:sp>
        <p:nvSpPr>
          <p:cNvPr id="3" name="Content Placeholder 2"/>
          <p:cNvSpPr>
            <a:spLocks noGrp="1"/>
          </p:cNvSpPr>
          <p:nvPr>
            <p:ph sz="quarter" idx="13"/>
          </p:nvPr>
        </p:nvSpPr>
        <p:spPr>
          <a:xfrm>
            <a:off x="693695" y="2053738"/>
            <a:ext cx="10584531" cy="4673788"/>
          </a:xfrm>
        </p:spPr>
        <p:txBody>
          <a:bodyPr>
            <a:normAutofit fontScale="85000" lnSpcReduction="20000"/>
          </a:bodyPr>
          <a:lstStyle/>
          <a:p>
            <a:pPr marL="0" indent="0">
              <a:buNone/>
            </a:pPr>
            <a:r>
              <a:rPr lang="en-US" cap="none" dirty="0">
                <a:latin typeface="Arial" charset="0"/>
                <a:ea typeface="Arial" charset="0"/>
                <a:cs typeface="Arial" charset="0"/>
              </a:rPr>
              <a:t>A 65 year old man with a history of benign prostatic hypertrophy (BPH) on </a:t>
            </a:r>
            <a:r>
              <a:rPr lang="en-US" cap="none" dirty="0" err="1">
                <a:latin typeface="Arial" charset="0"/>
                <a:ea typeface="Arial" charset="0"/>
                <a:cs typeface="Arial" charset="0"/>
              </a:rPr>
              <a:t>tamsulosin</a:t>
            </a:r>
            <a:r>
              <a:rPr lang="en-US" cap="none" dirty="0">
                <a:latin typeface="Arial" charset="0"/>
                <a:ea typeface="Arial" charset="0"/>
                <a:cs typeface="Arial" charset="0"/>
              </a:rPr>
              <a:t> and finasteride &amp; chronic lower back pain presents to the ED.  He appears unwell, febrile to 102.8F and with a HR of 115.  He is complaining of chills, malaise, and nausea that started last night.  He has noted burning with urination, urinary frequency and a sensation that he is not completely emptying his bladder for a few days.  At first he thought this was his “BPH acting up” but he reports it has been painful to sit.  He is reporting lower back pain but doesn’t think its worse than normal.  A CBC is notable for WBC 15.6K.  A urine analysis is notable for large leukocyte esterase, nitrites, bacteria with 30 WBCs and 18 RBCs.  What is the next appropriate step in management? </a:t>
            </a:r>
          </a:p>
          <a:p>
            <a:pPr marL="457200" indent="-457200">
              <a:buAutoNum type="alphaUcPeriod"/>
            </a:pPr>
            <a:r>
              <a:rPr lang="en-US" cap="none" dirty="0">
                <a:latin typeface="Arial" charset="0"/>
                <a:ea typeface="Arial" charset="0"/>
                <a:cs typeface="Arial" charset="0"/>
              </a:rPr>
              <a:t>Empirically start IV Ceftriaxone for suspected pyelonephritis given fever, back pain, leukocytosis.  Admit to the Medicine service.</a:t>
            </a:r>
          </a:p>
          <a:p>
            <a:pPr marL="457200" indent="-457200">
              <a:buAutoNum type="alphaUcPeriod"/>
            </a:pPr>
            <a:r>
              <a:rPr lang="en-US" cap="none" dirty="0">
                <a:latin typeface="Arial" charset="0"/>
                <a:ea typeface="Arial" charset="0"/>
                <a:cs typeface="Arial" charset="0"/>
              </a:rPr>
              <a:t>Consult Urology &amp; perform a CT Urography to evaluate for kidney stones given presence of RBCS and back pain; infected nephrolithiasis is a urologic emergency!</a:t>
            </a:r>
          </a:p>
          <a:p>
            <a:pPr marL="457200" indent="-457200">
              <a:buAutoNum type="alphaUcPeriod"/>
            </a:pPr>
            <a:r>
              <a:rPr lang="en-US" cap="none" dirty="0">
                <a:latin typeface="Arial" charset="0"/>
                <a:ea typeface="Arial" charset="0"/>
                <a:cs typeface="Arial" charset="0"/>
              </a:rPr>
              <a:t>Perform a digital rectal exam; if tender, he likely has acute prostatitis. Start IV Ceftriaxone and admit to medicine given severe sepsis. </a:t>
            </a:r>
          </a:p>
          <a:p>
            <a:pPr marL="457200" indent="-457200">
              <a:buAutoNum type="alphaUcPeriod"/>
            </a:pPr>
            <a:r>
              <a:rPr lang="en-US" cap="none" dirty="0">
                <a:latin typeface="Arial" charset="0"/>
                <a:ea typeface="Arial" charset="0"/>
                <a:cs typeface="Arial" charset="0"/>
              </a:rPr>
              <a:t>Place a </a:t>
            </a:r>
            <a:r>
              <a:rPr lang="en-US" cap="none" dirty="0" err="1">
                <a:latin typeface="Arial" charset="0"/>
                <a:ea typeface="Arial" charset="0"/>
                <a:cs typeface="Arial" charset="0"/>
              </a:rPr>
              <a:t>foley</a:t>
            </a:r>
            <a:r>
              <a:rPr lang="en-US" cap="none" dirty="0">
                <a:latin typeface="Arial" charset="0"/>
                <a:ea typeface="Arial" charset="0"/>
                <a:cs typeface="Arial" charset="0"/>
              </a:rPr>
              <a:t> and obtain CT A/P to evaluate for pyelonephritis or perinephric abscess</a:t>
            </a:r>
          </a:p>
        </p:txBody>
      </p:sp>
      <p:sp>
        <p:nvSpPr>
          <p:cNvPr id="4" name="Frame 3"/>
          <p:cNvSpPr/>
          <p:nvPr/>
        </p:nvSpPr>
        <p:spPr>
          <a:xfrm>
            <a:off x="693695" y="5490370"/>
            <a:ext cx="10425409" cy="672686"/>
          </a:xfrm>
          <a:prstGeom prst="frame">
            <a:avLst>
              <a:gd name="adj1" fmla="val 568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6397" r="26229"/>
          <a:stretch/>
        </p:blipFill>
        <p:spPr>
          <a:xfrm>
            <a:off x="0" y="0"/>
            <a:ext cx="1554480" cy="2004942"/>
          </a:xfrm>
          <a:prstGeom prst="rect">
            <a:avLst/>
          </a:prstGeom>
        </p:spPr>
      </p:pic>
      <p:sp>
        <p:nvSpPr>
          <p:cNvPr id="8" name="TextBox 7">
            <a:hlinkClick r:id="rId4" action="ppaction://hlinksldjump"/>
          </p:cNvPr>
          <p:cNvSpPr txBox="1"/>
          <p:nvPr/>
        </p:nvSpPr>
        <p:spPr>
          <a:xfrm>
            <a:off x="9705925" y="23303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60537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450" decel="100000" fill="hold"/>
                                        <p:tgtEl>
                                          <p:spTgt spid="4"/>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Explanation case 4</a:t>
            </a:r>
          </a:p>
        </p:txBody>
      </p:sp>
      <p:sp>
        <p:nvSpPr>
          <p:cNvPr id="3" name="Content Placeholder 2"/>
          <p:cNvSpPr>
            <a:spLocks noGrp="1"/>
          </p:cNvSpPr>
          <p:nvPr>
            <p:ph sz="quarter" idx="13"/>
          </p:nvPr>
        </p:nvSpPr>
        <p:spPr>
          <a:xfrm>
            <a:off x="837887" y="2074484"/>
            <a:ext cx="10516225" cy="4783516"/>
          </a:xfrm>
        </p:spPr>
        <p:txBody>
          <a:bodyPr>
            <a:normAutofit fontScale="92500" lnSpcReduction="20000"/>
          </a:bodyPr>
          <a:lstStyle/>
          <a:p>
            <a:pPr marL="0" indent="0">
              <a:buNone/>
            </a:pPr>
            <a:r>
              <a:rPr lang="en-US" cap="none" dirty="0">
                <a:latin typeface="Arial" charset="0"/>
                <a:ea typeface="Arial" charset="0"/>
                <a:cs typeface="Arial" charset="0"/>
              </a:rPr>
              <a:t>This patient has the classic symptoms of prostatitis including </a:t>
            </a:r>
            <a:r>
              <a:rPr lang="en-US" cap="none" dirty="0" err="1">
                <a:latin typeface="Arial" charset="0"/>
                <a:ea typeface="Arial" charset="0"/>
                <a:cs typeface="Arial" charset="0"/>
              </a:rPr>
              <a:t>irritative</a:t>
            </a:r>
            <a:r>
              <a:rPr lang="en-US" cap="none" dirty="0">
                <a:latin typeface="Arial" charset="0"/>
                <a:ea typeface="Arial" charset="0"/>
                <a:cs typeface="Arial" charset="0"/>
              </a:rPr>
              <a:t> voiding symptoms, fevers, chills, malaise, and perineal pain.  A digital rectal exam should be performed on this patient to help make the diagnosis.  On exam, the prostate is exquisitely tender, firm and edematous. BPH is an anatomical anomaly that predisposes the patient to this condition.  Other predisposing factors include genitourinary instrumentation (i.e. catheterization) and urethral strictures. Entry of bacteria into the prostate gland almost always occurs via the urethra.  The pathogens that cause acute prostatitis include </a:t>
            </a:r>
            <a:r>
              <a:rPr lang="en-US" i="1" cap="none" dirty="0">
                <a:latin typeface="Arial" charset="0"/>
                <a:ea typeface="Arial" charset="0"/>
                <a:cs typeface="Arial" charset="0"/>
              </a:rPr>
              <a:t>E. Coli, Proteus, </a:t>
            </a:r>
            <a:r>
              <a:rPr lang="en-US" i="1" cap="none" dirty="0" err="1">
                <a:latin typeface="Arial" charset="0"/>
                <a:ea typeface="Arial" charset="0"/>
                <a:cs typeface="Arial" charset="0"/>
              </a:rPr>
              <a:t>Klebsiella</a:t>
            </a:r>
            <a:r>
              <a:rPr lang="en-US" i="1" cap="none" dirty="0">
                <a:latin typeface="Arial" charset="0"/>
                <a:ea typeface="Arial" charset="0"/>
                <a:cs typeface="Arial" charset="0"/>
              </a:rPr>
              <a:t>, Enterobacter, </a:t>
            </a:r>
            <a:r>
              <a:rPr lang="en-US" i="1" cap="none" dirty="0" err="1">
                <a:latin typeface="Arial" charset="0"/>
                <a:ea typeface="Arial" charset="0"/>
                <a:cs typeface="Arial" charset="0"/>
              </a:rPr>
              <a:t>Serratia</a:t>
            </a:r>
            <a:r>
              <a:rPr lang="en-US" i="1" cap="none" dirty="0">
                <a:latin typeface="Arial" charset="0"/>
                <a:ea typeface="Arial" charset="0"/>
                <a:cs typeface="Arial" charset="0"/>
              </a:rPr>
              <a:t>, and Pseudomonas</a:t>
            </a:r>
            <a:r>
              <a:rPr lang="en-US" cap="none" dirty="0">
                <a:latin typeface="Arial" charset="0"/>
                <a:ea typeface="Arial" charset="0"/>
                <a:cs typeface="Arial" charset="0"/>
              </a:rPr>
              <a:t>.  Treatment of acute bacterial prostatitis is typically at least 4 weeks with an antibiotic with good prostate penetration.  A urine culture should be obtained as the pathogen in the urine culture is often the pathogen infecting the prostate and antibiotics should be tailored to this culture. TMP-SMX &amp; the fluoroquinolones have good prostate penetration.  The patient should have imaging studies to rule out complications of prostatitis (i.e. abscess) via </a:t>
            </a:r>
            <a:r>
              <a:rPr lang="en-US" cap="none" dirty="0" err="1">
                <a:latin typeface="Arial" charset="0"/>
                <a:ea typeface="Arial" charset="0"/>
                <a:cs typeface="Arial" charset="0"/>
              </a:rPr>
              <a:t>transrectal</a:t>
            </a:r>
            <a:r>
              <a:rPr lang="en-US" cap="none" dirty="0">
                <a:latin typeface="Arial" charset="0"/>
                <a:ea typeface="Arial" charset="0"/>
                <a:cs typeface="Arial" charset="0"/>
              </a:rPr>
              <a:t> US or CT pelvis if no improvement is observed following initiation of medical therapy.  If this patient did not have a tender prostate on exam, he should be empirically managed as having a complicated upper tract infection. </a:t>
            </a:r>
          </a:p>
        </p:txBody>
      </p:sp>
      <p:sp>
        <p:nvSpPr>
          <p:cNvPr id="4" name="TextBox 3"/>
          <p:cNvSpPr txBox="1"/>
          <p:nvPr/>
        </p:nvSpPr>
        <p:spPr>
          <a:xfrm>
            <a:off x="9637776" y="618517"/>
            <a:ext cx="2377440" cy="369332"/>
          </a:xfrm>
          <a:prstGeom prst="rect">
            <a:avLst/>
          </a:prstGeom>
          <a:noFill/>
        </p:spPr>
        <p:txBody>
          <a:bodyPr wrap="square" rtlCol="0">
            <a:spAutoFit/>
          </a:bodyPr>
          <a:lstStyle/>
          <a:p>
            <a:r>
              <a:rPr lang="en-US" dirty="0"/>
              <a:t>Brede &amp; </a:t>
            </a:r>
            <a:r>
              <a:rPr lang="en-US" dirty="0" err="1"/>
              <a:t>Shoskes</a:t>
            </a:r>
            <a:r>
              <a:rPr lang="en-US" dirty="0"/>
              <a:t> 2011</a:t>
            </a:r>
          </a:p>
        </p:txBody>
      </p:sp>
      <p:sp>
        <p:nvSpPr>
          <p:cNvPr id="6" name="TextBox 5">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380965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24" y="128377"/>
            <a:ext cx="10364451" cy="1261511"/>
          </a:xfrm>
        </p:spPr>
        <p:txBody>
          <a:bodyPr/>
          <a:lstStyle/>
          <a:p>
            <a:r>
              <a:rPr lang="en-US" b="1" dirty="0"/>
              <a:t>Case 5</a:t>
            </a:r>
          </a:p>
        </p:txBody>
      </p:sp>
      <p:sp>
        <p:nvSpPr>
          <p:cNvPr id="3" name="Content Placeholder 2"/>
          <p:cNvSpPr>
            <a:spLocks noGrp="1"/>
          </p:cNvSpPr>
          <p:nvPr>
            <p:ph sz="quarter" idx="13"/>
          </p:nvPr>
        </p:nvSpPr>
        <p:spPr>
          <a:xfrm>
            <a:off x="1627003" y="1262232"/>
            <a:ext cx="8943461" cy="5376312"/>
          </a:xfrm>
        </p:spPr>
        <p:txBody>
          <a:bodyPr wrap="square">
            <a:normAutofit fontScale="85000" lnSpcReduction="10000"/>
          </a:bodyPr>
          <a:lstStyle/>
          <a:p>
            <a:pPr marL="0" indent="0">
              <a:buNone/>
            </a:pPr>
            <a:r>
              <a:rPr lang="en-US" cap="none" dirty="0">
                <a:latin typeface="Arial" charset="0"/>
                <a:ea typeface="Arial" charset="0"/>
                <a:cs typeface="Arial" charset="0"/>
              </a:rPr>
              <a:t>A 25 year old healthy woman comes to your primary care clinic. Her vitals documented by the medical assistant are: T99.8 HR101 BP104/65 99%RA.  She appears fatigued and is sitting on the exam table holding her left side.  She states she was camping a little over a week ago and started having burning with urination and frequent urination.  She decided to make an appointment to see you after she developed left back pain last night.  She has been feeling feverish with some nausea at home.  This is the first time she has experience anything like this.  She has a sulfa allergy.  A urine analysis is notable for positive </a:t>
            </a:r>
            <a:r>
              <a:rPr lang="en-US" cap="none" dirty="0" err="1">
                <a:latin typeface="Arial" charset="0"/>
                <a:ea typeface="Arial" charset="0"/>
                <a:cs typeface="Arial" charset="0"/>
              </a:rPr>
              <a:t>leuk</a:t>
            </a:r>
            <a:r>
              <a:rPr lang="en-US" cap="none" dirty="0">
                <a:latin typeface="Arial" charset="0"/>
                <a:ea typeface="Arial" charset="0"/>
                <a:cs typeface="Arial" charset="0"/>
              </a:rPr>
              <a:t> esterase &amp; nitrites.  Urine pregnancy is negative.  She has left costovertebral tenderness.  What is the next appropriate step?</a:t>
            </a:r>
          </a:p>
          <a:p>
            <a:pPr marL="457200" indent="-457200">
              <a:buAutoNum type="alphaUcParenR"/>
            </a:pPr>
            <a:r>
              <a:rPr lang="en-US" cap="none" dirty="0">
                <a:latin typeface="Arial" charset="0"/>
                <a:ea typeface="Arial" charset="0"/>
                <a:cs typeface="Arial" charset="0"/>
              </a:rPr>
              <a:t>Refer her to the ED, as she has pyelonephritis and requires IV antibiotics for the first 48 hours until urine culture returns</a:t>
            </a:r>
          </a:p>
          <a:p>
            <a:pPr marL="457200" indent="-457200">
              <a:buAutoNum type="alphaUcParenR"/>
            </a:pPr>
            <a:r>
              <a:rPr lang="en-US" cap="none" dirty="0">
                <a:latin typeface="Arial" charset="0"/>
                <a:ea typeface="Arial" charset="0"/>
                <a:cs typeface="Arial" charset="0"/>
              </a:rPr>
              <a:t>Send her urine for culture, prescribe a 7 day course of ciprofloxacin for pyelonephritis</a:t>
            </a:r>
          </a:p>
          <a:p>
            <a:pPr marL="457200" indent="-457200">
              <a:buAutoNum type="alphaUcParenR"/>
            </a:pPr>
            <a:r>
              <a:rPr lang="en-US" cap="none" dirty="0">
                <a:latin typeface="Arial" charset="0"/>
                <a:ea typeface="Arial" charset="0"/>
                <a:cs typeface="Arial" charset="0"/>
              </a:rPr>
              <a:t>Refer her to the ED, as she has pyelonephritis and requires imaging with ultrasound or CT to evaluate for complications (</a:t>
            </a:r>
            <a:r>
              <a:rPr lang="en-US" cap="none" dirty="0" err="1">
                <a:latin typeface="Arial" charset="0"/>
                <a:ea typeface="Arial" charset="0"/>
                <a:cs typeface="Arial" charset="0"/>
              </a:rPr>
              <a:t>i.e</a:t>
            </a:r>
            <a:r>
              <a:rPr lang="en-US" cap="none" dirty="0">
                <a:latin typeface="Arial" charset="0"/>
                <a:ea typeface="Arial" charset="0"/>
                <a:cs typeface="Arial" charset="0"/>
              </a:rPr>
              <a:t> abscess, renal stones) </a:t>
            </a:r>
          </a:p>
          <a:p>
            <a:pPr marL="457200" indent="-457200">
              <a:buAutoNum type="alphaUcParenR"/>
            </a:pPr>
            <a:r>
              <a:rPr lang="en-US" cap="none" dirty="0">
                <a:latin typeface="Arial" charset="0"/>
                <a:ea typeface="Arial" charset="0"/>
                <a:cs typeface="Arial" charset="0"/>
              </a:rPr>
              <a:t>Prescribe a 10 day course of ciprofloxacin for pyelonephritis, but there is no need to obtain a urine culture since this is an infection in an otherwise healthy young female</a:t>
            </a:r>
          </a:p>
        </p:txBody>
      </p:sp>
      <p:sp>
        <p:nvSpPr>
          <p:cNvPr id="4" name="Frame 3"/>
          <p:cNvSpPr/>
          <p:nvPr/>
        </p:nvSpPr>
        <p:spPr>
          <a:xfrm>
            <a:off x="1463039" y="4628501"/>
            <a:ext cx="9180576" cy="402336"/>
          </a:xfrm>
          <a:prstGeom prst="frame">
            <a:avLst>
              <a:gd name="adj1" fmla="val 568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3"/>
          <a:stretch>
            <a:fillRect/>
          </a:stretch>
        </p:blipFill>
        <p:spPr>
          <a:xfrm>
            <a:off x="0" y="1"/>
            <a:ext cx="1536191" cy="2308485"/>
          </a:xfrm>
          <a:prstGeom prst="rect">
            <a:avLst/>
          </a:prstGeom>
        </p:spPr>
      </p:pic>
      <p:sp>
        <p:nvSpPr>
          <p:cNvPr id="7" name="TextBox 6">
            <a:hlinkClick r:id="rId4" action="ppaction://hlinksldjump"/>
          </p:cNvPr>
          <p:cNvSpPr txBox="1"/>
          <p:nvPr/>
        </p:nvSpPr>
        <p:spPr>
          <a:xfrm>
            <a:off x="9815024" y="230414"/>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6411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EXPLANATION CASE 5</a:t>
            </a:r>
          </a:p>
        </p:txBody>
      </p:sp>
      <p:sp>
        <p:nvSpPr>
          <p:cNvPr id="3" name="Content Placeholder 2"/>
          <p:cNvSpPr>
            <a:spLocks noGrp="1"/>
          </p:cNvSpPr>
          <p:nvPr>
            <p:ph sz="quarter" idx="13"/>
          </p:nvPr>
        </p:nvSpPr>
        <p:spPr>
          <a:xfrm>
            <a:off x="913775" y="1964756"/>
            <a:ext cx="10363826" cy="4679882"/>
          </a:xfrm>
        </p:spPr>
        <p:txBody>
          <a:bodyPr>
            <a:normAutofit fontScale="92500" lnSpcReduction="20000"/>
          </a:bodyPr>
          <a:lstStyle/>
          <a:p>
            <a:pPr marL="0" indent="0">
              <a:buNone/>
            </a:pPr>
            <a:r>
              <a:rPr lang="en-US" cap="none" dirty="0">
                <a:latin typeface="Arial" charset="0"/>
                <a:ea typeface="Arial" charset="0"/>
                <a:cs typeface="Arial" charset="0"/>
              </a:rPr>
              <a:t>This young healthy woman has acute pyelonephritis, an upper urinary tract infection, given her flank pain and fever, in addition to her cystitis symptoms.  The diagnosis is supported by the urine analysis and her physical exam. A urine analysis and urine culture is always sent for patients with suspected pyelonephritis or complicated UTI. Outpatient management is appropriate for a patient with mild-moderate symptoms who can tolerate oral antibiotics and who have close follow up.  Inpatient management is warranted when the illness is severe (i.e.  high fever, severe pain, inability to take oral medications or tolerate PO, pregnancy, when there are concerns about compliance, etc.).  Fluoroquinolones and TMP-SMX are recommended for empiric treatment of pyelonephritis, but the patient in this case is allergic to sulfa.  Follow up cultures are not needed for patients’ whose symptoms resolve after treatment. Most patients with acute complicated UTI or pyelonephritis do not need imaging studies unless they are severely ill, have persistent clinical symptoms despite 48-72 hours of appropriate antibiotic therapy, or there is concern for urinary tract obstruction. The goal of imaging is to evaluate for a process that would warrant intervention (i.e. stone) or to diagnose a complication of infection (i.e. renal abscess). </a:t>
            </a:r>
          </a:p>
        </p:txBody>
      </p:sp>
      <p:sp>
        <p:nvSpPr>
          <p:cNvPr id="4" name="TextBox 3"/>
          <p:cNvSpPr txBox="1"/>
          <p:nvPr/>
        </p:nvSpPr>
        <p:spPr>
          <a:xfrm>
            <a:off x="8193024" y="249185"/>
            <a:ext cx="1987296" cy="369332"/>
          </a:xfrm>
          <a:prstGeom prst="rect">
            <a:avLst/>
          </a:prstGeom>
          <a:noFill/>
        </p:spPr>
        <p:txBody>
          <a:bodyPr wrap="square" rtlCol="0">
            <a:spAutoFit/>
          </a:bodyPr>
          <a:lstStyle/>
          <a:p>
            <a:r>
              <a:rPr lang="en-US" dirty="0"/>
              <a:t>Gupta et al. 2011</a:t>
            </a:r>
          </a:p>
        </p:txBody>
      </p:sp>
      <p:sp>
        <p:nvSpPr>
          <p:cNvPr id="6" name="TextBox 5">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859121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24" y="128377"/>
            <a:ext cx="10364451" cy="1261511"/>
          </a:xfrm>
        </p:spPr>
        <p:txBody>
          <a:bodyPr/>
          <a:lstStyle/>
          <a:p>
            <a:r>
              <a:rPr lang="en-US" b="1" dirty="0"/>
              <a:t>Case 6</a:t>
            </a:r>
          </a:p>
        </p:txBody>
      </p:sp>
      <p:sp>
        <p:nvSpPr>
          <p:cNvPr id="3" name="Content Placeholder 2"/>
          <p:cNvSpPr>
            <a:spLocks noGrp="1"/>
          </p:cNvSpPr>
          <p:nvPr>
            <p:ph sz="quarter" idx="13"/>
          </p:nvPr>
        </p:nvSpPr>
        <p:spPr>
          <a:xfrm>
            <a:off x="815924" y="1766523"/>
            <a:ext cx="10364451" cy="4813891"/>
          </a:xfrm>
        </p:spPr>
        <p:txBody>
          <a:bodyPr wrap="square">
            <a:normAutofit/>
          </a:bodyPr>
          <a:lstStyle/>
          <a:p>
            <a:pPr marL="0" indent="0">
              <a:buNone/>
            </a:pPr>
            <a:r>
              <a:rPr lang="en-US" cap="none" dirty="0">
                <a:latin typeface="Arial" charset="0"/>
                <a:ea typeface="Arial" charset="0"/>
                <a:cs typeface="Arial" charset="0"/>
              </a:rPr>
              <a:t>A 61 year old woman comes to your primary care clinic for her annual physical exam.  She is generally healthy and her medication list includes only over the counter vitamins.  As you review her past medical history, you note she has been treated for five urinary tract infections over the last three years.  She is postmenopausal. Her last urinary tract infection was two months ago.  She wants to know what she can do to try to reduce her chance of developing another infection. For this specific patient, which intervention has been shown to significantly reduce the development of recurrent UTIs AND is safe to prescribe for her?</a:t>
            </a:r>
          </a:p>
          <a:p>
            <a:pPr marL="457200" indent="-457200">
              <a:buAutoNum type="alphaUcParenR"/>
            </a:pPr>
            <a:r>
              <a:rPr lang="en-US" cap="none" dirty="0">
                <a:latin typeface="Arial" charset="0"/>
                <a:ea typeface="Arial" charset="0"/>
                <a:cs typeface="Arial" charset="0"/>
              </a:rPr>
              <a:t>Cranberry supplementation </a:t>
            </a:r>
          </a:p>
          <a:p>
            <a:pPr marL="457200" indent="-457200">
              <a:buAutoNum type="alphaUcParenR"/>
            </a:pPr>
            <a:r>
              <a:rPr lang="en-US" cap="none" dirty="0">
                <a:latin typeface="Arial" charset="0"/>
                <a:ea typeface="Arial" charset="0"/>
                <a:cs typeface="Arial" charset="0"/>
              </a:rPr>
              <a:t>There is no evidenced-based intervention for reducing this patient’s risk of UTIs</a:t>
            </a:r>
          </a:p>
          <a:p>
            <a:pPr marL="457200" indent="-457200">
              <a:buAutoNum type="alphaUcParenR"/>
            </a:pPr>
            <a:r>
              <a:rPr lang="en-US" cap="none" dirty="0">
                <a:latin typeface="Arial" charset="0"/>
                <a:ea typeface="Arial" charset="0"/>
                <a:cs typeface="Arial" charset="0"/>
              </a:rPr>
              <a:t>Intravaginal estrogen </a:t>
            </a:r>
          </a:p>
          <a:p>
            <a:pPr marL="457200" indent="-457200">
              <a:buAutoNum type="alphaUcParenR"/>
            </a:pPr>
            <a:r>
              <a:rPr lang="en-US" cap="none" dirty="0">
                <a:latin typeface="Arial" charset="0"/>
                <a:ea typeface="Arial" charset="0"/>
                <a:cs typeface="Arial" charset="0"/>
              </a:rPr>
              <a:t>Oral estrogen </a:t>
            </a:r>
          </a:p>
        </p:txBody>
      </p:sp>
      <p:sp>
        <p:nvSpPr>
          <p:cNvPr id="4" name="Frame 3"/>
          <p:cNvSpPr/>
          <p:nvPr/>
        </p:nvSpPr>
        <p:spPr>
          <a:xfrm>
            <a:off x="815924" y="5479753"/>
            <a:ext cx="3122762" cy="400699"/>
          </a:xfrm>
          <a:prstGeom prst="frame">
            <a:avLst>
              <a:gd name="adj1" fmla="val 568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Image result for older female at docto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2674188" cy="15052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5" action="ppaction://hlinksldjump"/>
          </p:cNvPr>
          <p:cNvSpPr txBox="1"/>
          <p:nvPr/>
        </p:nvSpPr>
        <p:spPr>
          <a:xfrm>
            <a:off x="9625713" y="293416"/>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32588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EXPLANATION CASE 6</a:t>
            </a:r>
          </a:p>
        </p:txBody>
      </p:sp>
      <p:sp>
        <p:nvSpPr>
          <p:cNvPr id="3" name="Content Placeholder 2"/>
          <p:cNvSpPr>
            <a:spLocks noGrp="1"/>
          </p:cNvSpPr>
          <p:nvPr>
            <p:ph sz="quarter" idx="13"/>
          </p:nvPr>
        </p:nvSpPr>
        <p:spPr>
          <a:xfrm>
            <a:off x="913775" y="1964756"/>
            <a:ext cx="10363826" cy="4679882"/>
          </a:xfrm>
        </p:spPr>
        <p:txBody>
          <a:bodyPr>
            <a:normAutofit/>
          </a:bodyPr>
          <a:lstStyle/>
          <a:p>
            <a:pPr marL="0" indent="0">
              <a:buNone/>
            </a:pPr>
            <a:r>
              <a:rPr lang="en-US" cap="none" dirty="0">
                <a:latin typeface="Arial" charset="0"/>
                <a:ea typeface="Arial" charset="0"/>
                <a:cs typeface="Arial" charset="0"/>
              </a:rPr>
              <a:t>UTIs are the most common bacterial infection in postmenopausal women.  Postmenopausal women develop more UTIs because the lack of estrogen leads to atrophic mucosa, a higher vaginal PH, and increased colonization with </a:t>
            </a:r>
            <a:r>
              <a:rPr lang="en-US" i="1" cap="none" dirty="0">
                <a:latin typeface="Arial" charset="0"/>
                <a:ea typeface="Arial" charset="0"/>
                <a:cs typeface="Arial" charset="0"/>
              </a:rPr>
              <a:t>Enterobacterales</a:t>
            </a:r>
            <a:r>
              <a:rPr lang="en-US" cap="none" dirty="0">
                <a:latin typeface="Arial" charset="0"/>
                <a:ea typeface="Arial" charset="0"/>
                <a:cs typeface="Arial" charset="0"/>
              </a:rPr>
              <a:t> including </a:t>
            </a:r>
            <a:r>
              <a:rPr lang="en-US" i="1" cap="none" dirty="0">
                <a:latin typeface="Arial" charset="0"/>
                <a:ea typeface="Arial" charset="0"/>
                <a:cs typeface="Arial" charset="0"/>
              </a:rPr>
              <a:t>E. Coli. </a:t>
            </a:r>
            <a:r>
              <a:rPr lang="en-US" cap="none" dirty="0">
                <a:latin typeface="Arial" charset="0"/>
                <a:ea typeface="Arial" charset="0"/>
                <a:cs typeface="Arial" charset="0"/>
              </a:rPr>
              <a:t>Intravaginal estrogen has been shown to reduce the incidence of UTIs in this specific population.  Other benefits of estrogen in this population include improving symptoms related to atrophic vaginitis and improving urge incontinence.  This patient is generally healthy and has no contraindications to estrogen therapy. Contraindications to estrogen therapy include endometrial or breast cancer, thromboembolic disease, and liver disease.  It is worth noting that estrogen doses used vaginally are significantly lower than those used for oral estrogen replacement therapy.  Although studies have shown potentially beneficial evidence of cranberries in reducing UTIs, there is no conclusive evidence that cranberries are useful in the prevention of UTIs in postmenopausal women.  </a:t>
            </a:r>
          </a:p>
          <a:p>
            <a:pPr marL="0" indent="0">
              <a:buNone/>
            </a:pPr>
            <a:endParaRPr lang="en-US" cap="none" dirty="0">
              <a:latin typeface="Arial" charset="0"/>
              <a:ea typeface="Arial" charset="0"/>
              <a:cs typeface="Arial" charset="0"/>
            </a:endParaRPr>
          </a:p>
        </p:txBody>
      </p:sp>
      <p:sp>
        <p:nvSpPr>
          <p:cNvPr id="4" name="TextBox 3"/>
          <p:cNvSpPr txBox="1"/>
          <p:nvPr/>
        </p:nvSpPr>
        <p:spPr>
          <a:xfrm>
            <a:off x="8193024" y="249185"/>
            <a:ext cx="1987296" cy="369332"/>
          </a:xfrm>
          <a:prstGeom prst="rect">
            <a:avLst/>
          </a:prstGeom>
          <a:noFill/>
        </p:spPr>
        <p:txBody>
          <a:bodyPr wrap="square" rtlCol="0">
            <a:spAutoFit/>
          </a:bodyPr>
          <a:lstStyle/>
          <a:p>
            <a:r>
              <a:rPr lang="en-US" dirty="0" err="1"/>
              <a:t>Raz</a:t>
            </a:r>
            <a:r>
              <a:rPr lang="en-US" dirty="0"/>
              <a:t> 2011</a:t>
            </a:r>
          </a:p>
        </p:txBody>
      </p:sp>
      <p:sp>
        <p:nvSpPr>
          <p:cNvPr id="6" name="TextBox 5">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857268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15" y="366294"/>
            <a:ext cx="8429119" cy="1596177"/>
          </a:xfrm>
        </p:spPr>
        <p:txBody>
          <a:bodyPr/>
          <a:lstStyle/>
          <a:p>
            <a:r>
              <a:rPr lang="en-US" b="1" dirty="0"/>
              <a:t>ANATOMY:</a:t>
            </a:r>
            <a:br>
              <a:rPr lang="en-US" b="1" dirty="0"/>
            </a:br>
            <a:r>
              <a:rPr lang="en-US" b="1" dirty="0"/>
              <a:t>LOWER VS UPPER UTI</a:t>
            </a:r>
          </a:p>
        </p:txBody>
      </p:sp>
      <p:sp>
        <p:nvSpPr>
          <p:cNvPr id="3" name="Content Placeholder 2"/>
          <p:cNvSpPr>
            <a:spLocks noGrp="1"/>
          </p:cNvSpPr>
          <p:nvPr>
            <p:ph sz="quarter" idx="13"/>
          </p:nvPr>
        </p:nvSpPr>
        <p:spPr>
          <a:xfrm>
            <a:off x="986172" y="2310568"/>
            <a:ext cx="6339703" cy="4181536"/>
          </a:xfrm>
        </p:spPr>
        <p:txBody>
          <a:bodyPr>
            <a:normAutofit fontScale="92500" lnSpcReduction="10000"/>
          </a:bodyPr>
          <a:lstStyle/>
          <a:p>
            <a:r>
              <a:rPr lang="en-US" b="1" cap="none" dirty="0">
                <a:latin typeface="Arial" charset="0"/>
                <a:ea typeface="Arial" charset="0"/>
                <a:cs typeface="Arial" charset="0"/>
              </a:rPr>
              <a:t>LOWER UTI = CYSTITIS</a:t>
            </a:r>
          </a:p>
          <a:p>
            <a:pPr lvl="1"/>
            <a:r>
              <a:rPr lang="en-US" i="1" cap="none" dirty="0">
                <a:latin typeface="Arial" charset="0"/>
                <a:ea typeface="Arial" charset="0"/>
                <a:cs typeface="Arial" charset="0"/>
              </a:rPr>
              <a:t>Superficial infection of the bladder</a:t>
            </a:r>
          </a:p>
          <a:p>
            <a:pPr lvl="1"/>
            <a:r>
              <a:rPr lang="en-US" cap="none" dirty="0">
                <a:latin typeface="Arial" charset="0"/>
                <a:ea typeface="Arial" charset="0"/>
                <a:cs typeface="Arial" charset="0"/>
              </a:rPr>
              <a:t>Symptoms:</a:t>
            </a:r>
          </a:p>
          <a:p>
            <a:pPr lvl="2"/>
            <a:r>
              <a:rPr lang="en-US" cap="none" dirty="0">
                <a:latin typeface="Arial" charset="0"/>
                <a:ea typeface="Arial" charset="0"/>
                <a:cs typeface="Arial" charset="0"/>
              </a:rPr>
              <a:t>+/- dysuria, urinary frequency, urgency, suprapubic pain, hematuria</a:t>
            </a:r>
          </a:p>
          <a:p>
            <a:pPr lvl="1"/>
            <a:r>
              <a:rPr lang="en-US" cap="none" dirty="0">
                <a:latin typeface="Arial" charset="0"/>
                <a:ea typeface="Arial" charset="0"/>
                <a:cs typeface="Arial" charset="0"/>
              </a:rPr>
              <a:t> Onset often sudden &amp; severe</a:t>
            </a:r>
          </a:p>
          <a:p>
            <a:pPr lvl="1"/>
            <a:endParaRPr lang="en-US" sz="200" cap="none" dirty="0">
              <a:latin typeface="Arial" charset="0"/>
              <a:ea typeface="Arial" charset="0"/>
              <a:cs typeface="Arial" charset="0"/>
            </a:endParaRPr>
          </a:p>
          <a:p>
            <a:r>
              <a:rPr lang="en-US" b="1" cap="none" dirty="0">
                <a:latin typeface="Arial" charset="0"/>
                <a:ea typeface="Arial" charset="0"/>
                <a:cs typeface="Arial" charset="0"/>
              </a:rPr>
              <a:t>UPPER UTI = PYELONEPHRITIS</a:t>
            </a:r>
          </a:p>
          <a:p>
            <a:pPr lvl="1"/>
            <a:r>
              <a:rPr lang="en-US" i="1" cap="none" dirty="0">
                <a:latin typeface="Arial" charset="0"/>
                <a:ea typeface="Arial" charset="0"/>
                <a:cs typeface="Arial" charset="0"/>
              </a:rPr>
              <a:t>Infection/inflammation of renal parenchyma</a:t>
            </a:r>
          </a:p>
          <a:p>
            <a:pPr lvl="1"/>
            <a:r>
              <a:rPr lang="en-US" cap="none" dirty="0">
                <a:latin typeface="Arial" charset="0"/>
                <a:ea typeface="Arial" charset="0"/>
                <a:cs typeface="Arial" charset="0"/>
              </a:rPr>
              <a:t>Symptoms:</a:t>
            </a:r>
          </a:p>
          <a:p>
            <a:pPr lvl="2"/>
            <a:r>
              <a:rPr lang="en-US" cap="none" dirty="0">
                <a:latin typeface="Arial" charset="0"/>
                <a:ea typeface="Arial" charset="0"/>
                <a:cs typeface="Arial" charset="0"/>
              </a:rPr>
              <a:t>Fever (T&gt;100.4F), chills, flank pain, CVA tenderness, nausea/vomiting, anorexia</a:t>
            </a:r>
          </a:p>
          <a:p>
            <a:pPr lvl="1"/>
            <a:r>
              <a:rPr lang="en-US" cap="none" dirty="0">
                <a:latin typeface="Arial" charset="0"/>
                <a:ea typeface="Arial" charset="0"/>
                <a:cs typeface="Arial" charset="0"/>
              </a:rPr>
              <a:t>With or without symptoms of of cystitis </a:t>
            </a:r>
          </a:p>
        </p:txBody>
      </p:sp>
      <p:sp>
        <p:nvSpPr>
          <p:cNvPr id="7" name="TextBox 6">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pic>
        <p:nvPicPr>
          <p:cNvPr id="9" name="Picture 8"/>
          <p:cNvPicPr>
            <a:picLocks noChangeAspect="1"/>
          </p:cNvPicPr>
          <p:nvPr/>
        </p:nvPicPr>
        <p:blipFill>
          <a:blip r:embed="rId4"/>
          <a:stretch>
            <a:fillRect/>
          </a:stretch>
        </p:blipFill>
        <p:spPr>
          <a:xfrm>
            <a:off x="7886699" y="2310568"/>
            <a:ext cx="3901440" cy="3803904"/>
          </a:xfrm>
          <a:prstGeom prst="rect">
            <a:avLst/>
          </a:prstGeom>
        </p:spPr>
      </p:pic>
      <p:sp>
        <p:nvSpPr>
          <p:cNvPr id="11" name="Rectangle 10"/>
          <p:cNvSpPr/>
          <p:nvPr/>
        </p:nvSpPr>
        <p:spPr>
          <a:xfrm>
            <a:off x="7754157" y="6229815"/>
            <a:ext cx="4166525" cy="307777"/>
          </a:xfrm>
          <a:prstGeom prst="rect">
            <a:avLst/>
          </a:prstGeom>
        </p:spPr>
        <p:txBody>
          <a:bodyPr wrap="none">
            <a:spAutoFit/>
          </a:bodyPr>
          <a:lstStyle/>
          <a:p>
            <a:r>
              <a:rPr lang="en-US" sz="1400" dirty="0"/>
              <a:t>https://bmjpaedsopen.bmj.com/content/3/1/e000487</a:t>
            </a:r>
          </a:p>
        </p:txBody>
      </p:sp>
    </p:spTree>
    <p:extLst>
      <p:ext uri="{BB962C8B-B14F-4D97-AF65-F5344CB8AC3E}">
        <p14:creationId xmlns:p14="http://schemas.microsoft.com/office/powerpoint/2010/main" val="86797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24" y="128377"/>
            <a:ext cx="10364451" cy="1261511"/>
          </a:xfrm>
        </p:spPr>
        <p:txBody>
          <a:bodyPr/>
          <a:lstStyle/>
          <a:p>
            <a:r>
              <a:rPr lang="en-US" b="1" dirty="0"/>
              <a:t>Case 7</a:t>
            </a:r>
          </a:p>
        </p:txBody>
      </p:sp>
      <p:sp>
        <p:nvSpPr>
          <p:cNvPr id="3" name="Content Placeholder 2"/>
          <p:cNvSpPr>
            <a:spLocks noGrp="1"/>
          </p:cNvSpPr>
          <p:nvPr>
            <p:ph sz="quarter" idx="13"/>
          </p:nvPr>
        </p:nvSpPr>
        <p:spPr>
          <a:xfrm>
            <a:off x="1244185" y="1775428"/>
            <a:ext cx="9638674" cy="4850224"/>
          </a:xfrm>
        </p:spPr>
        <p:txBody>
          <a:bodyPr wrap="square">
            <a:normAutofit fontScale="85000" lnSpcReduction="10000"/>
          </a:bodyPr>
          <a:lstStyle/>
          <a:p>
            <a:pPr marL="0" indent="0">
              <a:buNone/>
            </a:pPr>
            <a:r>
              <a:rPr lang="en-US" cap="none" dirty="0">
                <a:latin typeface="Arial" charset="0"/>
                <a:ea typeface="Arial" charset="0"/>
                <a:cs typeface="Arial" charset="0"/>
              </a:rPr>
              <a:t>You are taking care of Mr. Jones who is currently hospitalized in the ICU with respiratory failure from influenza and while reviewing his microbiology data, you noticed that his urine culture is growing </a:t>
            </a:r>
            <a:r>
              <a:rPr lang="en-US" i="1" cap="none" dirty="0">
                <a:latin typeface="Arial" charset="0"/>
                <a:ea typeface="Arial" charset="0"/>
                <a:cs typeface="Arial" charset="0"/>
              </a:rPr>
              <a:t>Candida </a:t>
            </a:r>
            <a:r>
              <a:rPr lang="en-US" i="1" cap="none" dirty="0" err="1">
                <a:latin typeface="Arial" charset="0"/>
                <a:ea typeface="Arial" charset="0"/>
                <a:cs typeface="Arial" charset="0"/>
              </a:rPr>
              <a:t>albicans</a:t>
            </a:r>
            <a:r>
              <a:rPr lang="en-US" cap="none" dirty="0">
                <a:latin typeface="Arial" charset="0"/>
                <a:ea typeface="Arial" charset="0"/>
                <a:cs typeface="Arial" charset="0"/>
              </a:rPr>
              <a:t>. Mr. Jones initially brought into the ED when his family found him having difficulty breathing with high fevers.  His initial VS were T102.1 HR108 BP86/43 79%RA.  He was intubated on arrival given hypoxia and dyspnea and a urinary catheter was placed. Blood cultures, a urine culture, and a respiratory culture were all sent on admission to the ICU.  A CXR shows multifocal infiltrates.  You are asked while on rounds whether or not you want to start an antifungal to treat his positive urine culture.  What should you do?</a:t>
            </a:r>
          </a:p>
          <a:p>
            <a:pPr marL="457200" indent="-457200">
              <a:buAutoNum type="alphaUcParenR"/>
            </a:pPr>
            <a:r>
              <a:rPr lang="en-US" cap="none" dirty="0">
                <a:latin typeface="Arial" charset="0"/>
                <a:ea typeface="Arial" charset="0"/>
                <a:cs typeface="Arial" charset="0"/>
              </a:rPr>
              <a:t>Start empiric liposomal amphotericin B. Mr. Jones is critically ill and normally you would start fluconazole but there is a high rate of resistance of </a:t>
            </a:r>
            <a:r>
              <a:rPr lang="en-US" i="1" cap="none" dirty="0">
                <a:latin typeface="Arial" charset="0"/>
                <a:ea typeface="Arial" charset="0"/>
                <a:cs typeface="Arial" charset="0"/>
              </a:rPr>
              <a:t>C. </a:t>
            </a:r>
            <a:r>
              <a:rPr lang="en-US" i="1" cap="none" dirty="0" err="1">
                <a:latin typeface="Arial" charset="0"/>
                <a:ea typeface="Arial" charset="0"/>
                <a:cs typeface="Arial" charset="0"/>
              </a:rPr>
              <a:t>albicans</a:t>
            </a:r>
            <a:r>
              <a:rPr lang="en-US" cap="none" dirty="0">
                <a:latin typeface="Arial" charset="0"/>
                <a:ea typeface="Arial" charset="0"/>
                <a:cs typeface="Arial" charset="0"/>
              </a:rPr>
              <a:t> to fluconazole.</a:t>
            </a:r>
          </a:p>
          <a:p>
            <a:pPr marL="457200" indent="-457200">
              <a:buAutoNum type="alphaUcParenR"/>
            </a:pPr>
            <a:r>
              <a:rPr lang="en-US" cap="none" dirty="0">
                <a:latin typeface="Arial" charset="0"/>
                <a:ea typeface="Arial" charset="0"/>
                <a:cs typeface="Arial" charset="0"/>
              </a:rPr>
              <a:t>Do not treat this urine culture as </a:t>
            </a:r>
            <a:r>
              <a:rPr lang="en-US" i="1" cap="none" dirty="0">
                <a:latin typeface="Arial" charset="0"/>
                <a:ea typeface="Arial" charset="0"/>
                <a:cs typeface="Arial" charset="0"/>
              </a:rPr>
              <a:t>candida</a:t>
            </a:r>
            <a:r>
              <a:rPr lang="en-US" cap="none" dirty="0">
                <a:latin typeface="Arial" charset="0"/>
                <a:ea typeface="Arial" charset="0"/>
                <a:cs typeface="Arial" charset="0"/>
              </a:rPr>
              <a:t> in the urinary tract is likely a colonizer </a:t>
            </a:r>
          </a:p>
          <a:p>
            <a:pPr marL="457200" indent="-457200">
              <a:buAutoNum type="alphaUcParenR"/>
            </a:pPr>
            <a:r>
              <a:rPr lang="en-US" cap="none" dirty="0">
                <a:latin typeface="Arial" charset="0"/>
                <a:ea typeface="Arial" charset="0"/>
                <a:cs typeface="Arial" charset="0"/>
              </a:rPr>
              <a:t>Start fluconazole for a fungal UTI</a:t>
            </a:r>
          </a:p>
          <a:p>
            <a:pPr marL="457200" indent="-457200">
              <a:buAutoNum type="alphaUcParenR"/>
            </a:pPr>
            <a:r>
              <a:rPr lang="en-US" cap="none" dirty="0">
                <a:latin typeface="Arial" charset="0"/>
                <a:ea typeface="Arial" charset="0"/>
                <a:cs typeface="Arial" charset="0"/>
              </a:rPr>
              <a:t>Re-culture his urine as </a:t>
            </a:r>
            <a:r>
              <a:rPr lang="en-US" i="1" cap="none" dirty="0">
                <a:latin typeface="Arial" charset="0"/>
                <a:ea typeface="Arial" charset="0"/>
                <a:cs typeface="Arial" charset="0"/>
              </a:rPr>
              <a:t>candida</a:t>
            </a:r>
            <a:r>
              <a:rPr lang="en-US" cap="none" dirty="0">
                <a:latin typeface="Arial" charset="0"/>
                <a:ea typeface="Arial" charset="0"/>
                <a:cs typeface="Arial" charset="0"/>
              </a:rPr>
              <a:t> is known to be a contaminant. If found a second time, start antifungal therapy  </a:t>
            </a:r>
          </a:p>
          <a:p>
            <a:pPr marL="457200" indent="-457200">
              <a:buAutoNum type="alphaUcParenR"/>
            </a:pPr>
            <a:endParaRPr lang="en-US" cap="none" dirty="0">
              <a:latin typeface="Arial" charset="0"/>
              <a:ea typeface="Arial" charset="0"/>
              <a:cs typeface="Arial" charset="0"/>
            </a:endParaRPr>
          </a:p>
        </p:txBody>
      </p:sp>
      <p:sp>
        <p:nvSpPr>
          <p:cNvPr id="4" name="Frame 3"/>
          <p:cNvSpPr/>
          <p:nvPr/>
        </p:nvSpPr>
        <p:spPr>
          <a:xfrm>
            <a:off x="1098694" y="4874014"/>
            <a:ext cx="8684498" cy="370010"/>
          </a:xfrm>
          <a:prstGeom prst="frame">
            <a:avLst>
              <a:gd name="adj1" fmla="val 568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Image result for foley catheter">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18" t="46298" r="-8126" b="1706"/>
          <a:stretch/>
        </p:blipFill>
        <p:spPr bwMode="auto">
          <a:xfrm>
            <a:off x="0" y="-43103"/>
            <a:ext cx="2197389" cy="16470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5" action="ppaction://hlinksldjump"/>
          </p:cNvPr>
          <p:cNvSpPr txBox="1"/>
          <p:nvPr/>
        </p:nvSpPr>
        <p:spPr>
          <a:xfrm>
            <a:off x="9593629" y="342757"/>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57042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EXPLANATION CASE 7</a:t>
            </a:r>
          </a:p>
        </p:txBody>
      </p:sp>
      <p:sp>
        <p:nvSpPr>
          <p:cNvPr id="3" name="Content Placeholder 2"/>
          <p:cNvSpPr>
            <a:spLocks noGrp="1"/>
          </p:cNvSpPr>
          <p:nvPr>
            <p:ph sz="quarter" idx="13"/>
          </p:nvPr>
        </p:nvSpPr>
        <p:spPr>
          <a:xfrm>
            <a:off x="913775" y="1964756"/>
            <a:ext cx="10363826" cy="4679882"/>
          </a:xfrm>
        </p:spPr>
        <p:txBody>
          <a:bodyPr>
            <a:normAutofit lnSpcReduction="10000"/>
          </a:bodyPr>
          <a:lstStyle/>
          <a:p>
            <a:pPr marL="0" indent="0">
              <a:buNone/>
            </a:pPr>
            <a:r>
              <a:rPr lang="en-US" i="1" cap="none" dirty="0">
                <a:latin typeface="Arial" charset="0"/>
                <a:ea typeface="Arial" charset="0"/>
                <a:cs typeface="Arial" charset="0"/>
              </a:rPr>
              <a:t>Candida </a:t>
            </a:r>
            <a:r>
              <a:rPr lang="en-US" cap="none" dirty="0">
                <a:latin typeface="Arial" charset="0"/>
                <a:ea typeface="Arial" charset="0"/>
                <a:cs typeface="Arial" charset="0"/>
              </a:rPr>
              <a:t> is extremely common to find in the urine of hospitalized patients and </a:t>
            </a:r>
            <a:r>
              <a:rPr lang="en-US" i="1" cap="none" dirty="0">
                <a:latin typeface="Arial" charset="0"/>
                <a:ea typeface="Arial" charset="0"/>
                <a:cs typeface="Arial" charset="0"/>
              </a:rPr>
              <a:t>Candida</a:t>
            </a:r>
            <a:r>
              <a:rPr lang="en-US" cap="none" dirty="0">
                <a:latin typeface="Arial" charset="0"/>
                <a:ea typeface="Arial" charset="0"/>
                <a:cs typeface="Arial" charset="0"/>
              </a:rPr>
              <a:t> is often a colonizer of the urinary tract. It is very difficult to differentiate between an infection versus colonization with </a:t>
            </a:r>
            <a:r>
              <a:rPr lang="en-US" i="1" cap="none" dirty="0">
                <a:latin typeface="Arial" charset="0"/>
                <a:ea typeface="Arial" charset="0"/>
                <a:cs typeface="Arial" charset="0"/>
              </a:rPr>
              <a:t>Candida</a:t>
            </a:r>
            <a:r>
              <a:rPr lang="en-US" cap="none" dirty="0">
                <a:latin typeface="Arial" charset="0"/>
                <a:ea typeface="Arial" charset="0"/>
                <a:cs typeface="Arial" charset="0"/>
              </a:rPr>
              <a:t>, though </a:t>
            </a:r>
            <a:r>
              <a:rPr lang="en-US" i="1" cap="none" dirty="0">
                <a:latin typeface="Arial" charset="0"/>
                <a:ea typeface="Arial" charset="0"/>
                <a:cs typeface="Arial" charset="0"/>
              </a:rPr>
              <a:t>ALMOST ALL </a:t>
            </a:r>
            <a:r>
              <a:rPr lang="en-US" cap="none" dirty="0" err="1">
                <a:latin typeface="Arial" charset="0"/>
                <a:ea typeface="Arial" charset="0"/>
                <a:cs typeface="Arial" charset="0"/>
              </a:rPr>
              <a:t>candiduria</a:t>
            </a:r>
            <a:r>
              <a:rPr lang="en-US" cap="none" dirty="0">
                <a:latin typeface="Arial" charset="0"/>
                <a:ea typeface="Arial" charset="0"/>
                <a:cs typeface="Arial" charset="0"/>
              </a:rPr>
              <a:t> represents contamination. This patient’s risk factor for </a:t>
            </a:r>
            <a:r>
              <a:rPr lang="en-US" cap="none" dirty="0" err="1">
                <a:latin typeface="Arial" charset="0"/>
                <a:ea typeface="Arial" charset="0"/>
                <a:cs typeface="Arial" charset="0"/>
              </a:rPr>
              <a:t>candiduria</a:t>
            </a:r>
            <a:r>
              <a:rPr lang="en-US" cap="none" dirty="0">
                <a:latin typeface="Arial" charset="0"/>
                <a:ea typeface="Arial" charset="0"/>
                <a:cs typeface="Arial" charset="0"/>
              </a:rPr>
              <a:t> is his urinary catheter.  You do not need to treat this patient with an anti-fungal; he is likely systemically ill from his influenza pneumonia given the clinical context.  Patients who need treatment and whose urine cultures are likely to represent a true infection with </a:t>
            </a:r>
            <a:r>
              <a:rPr lang="en-US" i="1" cap="none" dirty="0">
                <a:latin typeface="Arial" charset="0"/>
                <a:ea typeface="Arial" charset="0"/>
                <a:cs typeface="Arial" charset="0"/>
              </a:rPr>
              <a:t>Candida</a:t>
            </a:r>
            <a:r>
              <a:rPr lang="en-US" cap="none" dirty="0">
                <a:latin typeface="Arial" charset="0"/>
                <a:ea typeface="Arial" charset="0"/>
                <a:cs typeface="Arial" charset="0"/>
              </a:rPr>
              <a:t> are: 1) patients with symptoms of a urinary tract infection and 2) asymptomatic patients with a very high risk of dissemination (i.e. neutropenia, patients undergoing urinary tract manipulation).  The oral choice of treatment is fluconazole; the other azoles are not recommended as they are not as active in the urine.  Amphotericin B is an antifungal alternative for treatment though less desirable but at times used when the Candida is fluconazole-resistant. </a:t>
            </a:r>
            <a:r>
              <a:rPr lang="en-US" i="1" cap="none" dirty="0">
                <a:latin typeface="Arial" charset="0"/>
                <a:ea typeface="Arial" charset="0"/>
                <a:cs typeface="Arial" charset="0"/>
              </a:rPr>
              <a:t>(see IDmodules.com anti-fungal module for more details)</a:t>
            </a:r>
          </a:p>
        </p:txBody>
      </p:sp>
      <p:sp>
        <p:nvSpPr>
          <p:cNvPr id="6" name="TextBox 5">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9110063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464323"/>
            <a:ext cx="10364451" cy="1596177"/>
          </a:xfrm>
        </p:spPr>
        <p:txBody>
          <a:bodyPr/>
          <a:lstStyle/>
          <a:p>
            <a:r>
              <a:rPr lang="en-US" b="1" dirty="0">
                <a:ea typeface="Al Tarikh" charset="-78"/>
                <a:cs typeface="Al Tarikh" charset="-78"/>
              </a:rPr>
              <a:t>Congratulations on finishing </a:t>
            </a:r>
            <a:br>
              <a:rPr lang="en-US" b="1" dirty="0">
                <a:ea typeface="Al Tarikh" charset="-78"/>
                <a:cs typeface="Al Tarikh" charset="-78"/>
              </a:rPr>
            </a:br>
            <a:r>
              <a:rPr lang="en-US" b="1" dirty="0">
                <a:ea typeface="Al Tarikh" charset="-78"/>
                <a:cs typeface="Al Tarikh" charset="-78"/>
              </a:rPr>
              <a:t>the UTI module!</a:t>
            </a:r>
          </a:p>
        </p:txBody>
      </p:sp>
      <p:sp>
        <p:nvSpPr>
          <p:cNvPr id="3" name="Content Placeholder 2"/>
          <p:cNvSpPr>
            <a:spLocks noGrp="1"/>
          </p:cNvSpPr>
          <p:nvPr>
            <p:ph sz="quarter" idx="13"/>
          </p:nvPr>
        </p:nvSpPr>
        <p:spPr>
          <a:xfrm>
            <a:off x="1090299" y="3813945"/>
            <a:ext cx="10363826" cy="754426"/>
          </a:xfrm>
        </p:spPr>
        <p:txBody>
          <a:bodyPr/>
          <a:lstStyle/>
          <a:p>
            <a:pPr marL="0" indent="0" algn="ctr">
              <a:buNone/>
            </a:pPr>
            <a:r>
              <a:rPr lang="en-US" sz="3200" i="1" dirty="0"/>
              <a:t>Please take this brief post-module quiz</a:t>
            </a:r>
          </a:p>
          <a:p>
            <a:endParaRPr lang="en-US" dirty="0"/>
          </a:p>
        </p:txBody>
      </p:sp>
      <p:sp>
        <p:nvSpPr>
          <p:cNvPr id="4" name="TextBox 3"/>
          <p:cNvSpPr txBox="1"/>
          <p:nvPr/>
        </p:nvSpPr>
        <p:spPr>
          <a:xfrm>
            <a:off x="1867438" y="4568371"/>
            <a:ext cx="8171838" cy="1569660"/>
          </a:xfrm>
          <a:prstGeom prst="rect">
            <a:avLst/>
          </a:prstGeom>
          <a:noFill/>
        </p:spPr>
        <p:txBody>
          <a:bodyPr wrap="square" rtlCol="0">
            <a:spAutoFit/>
          </a:bodyPr>
          <a:lstStyle/>
          <a:p>
            <a:pPr algn="ctr"/>
            <a:r>
              <a:rPr lang="en-US" sz="3200" dirty="0">
                <a:solidFill>
                  <a:srgbClr val="FF0000"/>
                </a:solidFill>
                <a:hlinkClick r:id="rId3"/>
              </a:rPr>
              <a:t>https://goo.gl/forms/LbQwIqxnrsTeRR3i1</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p:txBody>
      </p:sp>
      <p:sp>
        <p:nvSpPr>
          <p:cNvPr id="5" name="Right Arrow 4"/>
          <p:cNvSpPr/>
          <p:nvPr/>
        </p:nvSpPr>
        <p:spPr>
          <a:xfrm rot="16200000">
            <a:off x="4765734" y="5535409"/>
            <a:ext cx="811850" cy="701687"/>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Right Arrow 6"/>
          <p:cNvSpPr/>
          <p:nvPr/>
        </p:nvSpPr>
        <p:spPr>
          <a:xfrm rot="16200000">
            <a:off x="6805918" y="5538254"/>
            <a:ext cx="811852" cy="695996"/>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8" name="Right Arrow 7"/>
          <p:cNvSpPr/>
          <p:nvPr/>
        </p:nvSpPr>
        <p:spPr>
          <a:xfrm rot="11409900">
            <a:off x="10102404" y="4946583"/>
            <a:ext cx="960004" cy="800772"/>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9" name="Right Arrow 8"/>
          <p:cNvSpPr/>
          <p:nvPr/>
        </p:nvSpPr>
        <p:spPr>
          <a:xfrm rot="20792289">
            <a:off x="1170320" y="5079940"/>
            <a:ext cx="960004" cy="800772"/>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374" y="1850545"/>
            <a:ext cx="4581675" cy="1660332"/>
          </a:xfrm>
          <a:prstGeom prst="rect">
            <a:avLst/>
          </a:prstGeom>
        </p:spPr>
      </p:pic>
      <p:sp>
        <p:nvSpPr>
          <p:cNvPr id="12" name="TextBox 11">
            <a:hlinkClick r:id="rId5"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6871545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REFERENCES</a:t>
            </a:r>
          </a:p>
        </p:txBody>
      </p:sp>
      <p:sp>
        <p:nvSpPr>
          <p:cNvPr id="8" name="Rectangle 7"/>
          <p:cNvSpPr/>
          <p:nvPr/>
        </p:nvSpPr>
        <p:spPr>
          <a:xfrm>
            <a:off x="441434" y="1432822"/>
            <a:ext cx="11335407" cy="5262979"/>
          </a:xfrm>
          <a:prstGeom prst="rect">
            <a:avLst/>
          </a:prstGeom>
        </p:spPr>
        <p:txBody>
          <a:bodyPr wrap="square">
            <a:spAutoFit/>
          </a:bodyPr>
          <a:lstStyle/>
          <a:p>
            <a:pPr marL="342900" indent="-342900">
              <a:buFont typeface="+mj-lt"/>
              <a:buAutoNum type="arabicPeriod"/>
            </a:pPr>
            <a:endParaRPr lang="en-US" sz="1600" dirty="0"/>
          </a:p>
          <a:p>
            <a:pPr marL="342900" indent="-342900">
              <a:buFont typeface="+mj-lt"/>
              <a:buAutoNum type="arabicPeriod"/>
            </a:pPr>
            <a:r>
              <a:rPr lang="en-US" sz="1600" dirty="0" err="1"/>
              <a:t>Schappert</a:t>
            </a:r>
            <a:r>
              <a:rPr lang="en-US" sz="1600" dirty="0"/>
              <a:t> SM, </a:t>
            </a:r>
            <a:r>
              <a:rPr lang="en-US" sz="1600" dirty="0" err="1"/>
              <a:t>Rechtsteiner</a:t>
            </a:r>
            <a:r>
              <a:rPr lang="en-US" sz="1600" dirty="0"/>
              <a:t> EA. Ambulatory medical care utilization estimates for 2007. Vital Health Stat. 2011;13:1–38.</a:t>
            </a:r>
          </a:p>
          <a:p>
            <a:pPr marL="342900" indent="-342900">
              <a:buFont typeface="+mj-lt"/>
              <a:buAutoNum type="arabicPeriod"/>
            </a:pPr>
            <a:r>
              <a:rPr lang="en-US" sz="1600" dirty="0"/>
              <a:t>May L, Mullins P, Pines J. Demographic and treatment patterns for infections in ambulatory settings in the United States, 2006-2010. </a:t>
            </a:r>
            <a:r>
              <a:rPr lang="en-US" sz="1600" dirty="0" err="1"/>
              <a:t>Acad</a:t>
            </a:r>
            <a:r>
              <a:rPr lang="en-US" sz="1600" dirty="0"/>
              <a:t> </a:t>
            </a:r>
            <a:r>
              <a:rPr lang="en-US" sz="1600" dirty="0" err="1"/>
              <a:t>Emerg</a:t>
            </a:r>
            <a:r>
              <a:rPr lang="en-US" sz="1600" dirty="0"/>
              <a:t> Med. 2014 Jan;21(1):17-24. 2.	</a:t>
            </a:r>
            <a:r>
              <a:rPr lang="en-US" sz="1600" dirty="0" err="1"/>
              <a:t>Czaja</a:t>
            </a:r>
            <a:r>
              <a:rPr lang="en-US" sz="1600" dirty="0"/>
              <a:t> CA, Scholes D, Hooton TM, </a:t>
            </a:r>
            <a:r>
              <a:rPr lang="en-US" sz="1600" dirty="0" err="1"/>
              <a:t>Stamm</a:t>
            </a:r>
            <a:r>
              <a:rPr lang="en-US" sz="1600" dirty="0"/>
              <a:t> WE. Population-based epidemiologic analysis of acute pyelonephritis. </a:t>
            </a:r>
            <a:r>
              <a:rPr lang="en-US" sz="1600" dirty="0" err="1"/>
              <a:t>Clin</a:t>
            </a:r>
            <a:r>
              <a:rPr lang="en-US" sz="1600" dirty="0"/>
              <a:t> Infect Dis. 2007;45(3):273. </a:t>
            </a:r>
          </a:p>
          <a:p>
            <a:pPr marL="342900" indent="-342900">
              <a:buFont typeface="+mj-lt"/>
              <a:buAutoNum type="arabicPeriod"/>
            </a:pPr>
            <a:r>
              <a:rPr lang="en-US" sz="1600" dirty="0"/>
              <a:t>Nicolle LE. Catheter-related urinary tract infection: practical management in the elderly. Drugs Aging. 2014 Jan;31(1):1-10</a:t>
            </a:r>
          </a:p>
          <a:p>
            <a:pPr marL="342900" indent="-342900">
              <a:buFont typeface="+mj-lt"/>
              <a:buAutoNum type="arabicPeriod"/>
            </a:pPr>
            <a:r>
              <a:rPr lang="en-US" sz="1600" dirty="0"/>
              <a:t>Hooton TM. Clinical practice. Uncomplicated urinary tract infection. N </a:t>
            </a:r>
            <a:r>
              <a:rPr lang="en-US" sz="1600" dirty="0" err="1"/>
              <a:t>Engl</a:t>
            </a:r>
            <a:r>
              <a:rPr lang="en-US" sz="1600" dirty="0"/>
              <a:t> J Med. 2012 Mar 15;366(11):1028-37</a:t>
            </a:r>
          </a:p>
          <a:p>
            <a:pPr marL="342900" indent="-342900">
              <a:buFont typeface="+mj-lt"/>
              <a:buAutoNum type="arabicPeriod"/>
            </a:pPr>
            <a:r>
              <a:rPr lang="en-US" sz="1600" dirty="0"/>
              <a:t>Sanchez GV, Baird AM, </a:t>
            </a:r>
            <a:r>
              <a:rPr lang="en-US" sz="1600" dirty="0" err="1"/>
              <a:t>Karlowsky</a:t>
            </a:r>
            <a:r>
              <a:rPr lang="en-US" sz="1600" dirty="0"/>
              <a:t> JA, Master RN, Bordon JM. Nitrofurantoin retains antimicrobial activity against multidrug-resistant urinary Escherichia coli from US outpatients. J </a:t>
            </a:r>
            <a:r>
              <a:rPr lang="en-US" sz="1600" dirty="0" err="1"/>
              <a:t>Antimicrob</a:t>
            </a:r>
            <a:r>
              <a:rPr lang="en-US" sz="1600" dirty="0"/>
              <a:t> </a:t>
            </a:r>
            <a:r>
              <a:rPr lang="en-US" sz="1600" dirty="0" err="1"/>
              <a:t>Chemother</a:t>
            </a:r>
            <a:r>
              <a:rPr lang="en-US" sz="1600" dirty="0"/>
              <a:t>. 2014 Dec;69(12):3259-62.</a:t>
            </a:r>
          </a:p>
          <a:p>
            <a:pPr marL="342900" indent="-342900">
              <a:buFont typeface="+mj-lt"/>
              <a:buAutoNum type="arabicPeriod"/>
            </a:pPr>
            <a:r>
              <a:rPr lang="en-US" sz="1600" dirty="0"/>
              <a:t>Walker E, Lyman A, Gupta K, Mahoney MV, Snyder GM, Hirsch EB. Clinical Management of an Increasing Threat: Outpatient Urinary Tract Infections Due to Multidrug-Resistant </a:t>
            </a:r>
            <a:r>
              <a:rPr lang="en-US" sz="1600" dirty="0" err="1"/>
              <a:t>Uropathogens</a:t>
            </a:r>
            <a:r>
              <a:rPr lang="en-US" sz="1600" dirty="0"/>
              <a:t>. </a:t>
            </a:r>
            <a:r>
              <a:rPr lang="en-US" sz="1600" dirty="0" err="1"/>
              <a:t>Clin</a:t>
            </a:r>
            <a:r>
              <a:rPr lang="en-US" sz="1600" dirty="0"/>
              <a:t> Infect Dis (2016) 63 (7): 960-965.</a:t>
            </a:r>
          </a:p>
          <a:p>
            <a:pPr marL="342900" indent="-342900">
              <a:buFont typeface="+mj-lt"/>
              <a:buAutoNum type="arabicPeriod"/>
            </a:pPr>
            <a:r>
              <a:rPr lang="en-US" sz="1600" dirty="0" err="1"/>
              <a:t>Sheinfeld</a:t>
            </a:r>
            <a:r>
              <a:rPr lang="en-US" sz="1600" dirty="0"/>
              <a:t> J, Schaeffer AJ, Cordon-Cardo C, </a:t>
            </a:r>
            <a:r>
              <a:rPr lang="en-US" sz="1600" dirty="0" err="1"/>
              <a:t>Rogatko</a:t>
            </a:r>
            <a:r>
              <a:rPr lang="en-US" sz="1600" dirty="0"/>
              <a:t> A, Fair WR. Association of the Lewis blood-group phenotype with recurrent urinary tract infections in women. N </a:t>
            </a:r>
            <a:r>
              <a:rPr lang="en-US" sz="1600" dirty="0" err="1"/>
              <a:t>Engl</a:t>
            </a:r>
            <a:r>
              <a:rPr lang="en-US" sz="1600" dirty="0"/>
              <a:t> J Med. 1989 Mar 23;320(12):773-7.</a:t>
            </a:r>
          </a:p>
          <a:p>
            <a:pPr marL="342900" indent="-342900">
              <a:buFont typeface="+mj-lt"/>
              <a:buAutoNum type="arabicPeriod"/>
            </a:pPr>
            <a:r>
              <a:rPr lang="en-US" sz="1600" dirty="0" err="1"/>
              <a:t>Lomberg</a:t>
            </a:r>
            <a:r>
              <a:rPr lang="en-US" sz="1600" dirty="0"/>
              <a:t> H, </a:t>
            </a:r>
            <a:r>
              <a:rPr lang="en-US" sz="1600" dirty="0" err="1"/>
              <a:t>Cedergren</a:t>
            </a:r>
            <a:r>
              <a:rPr lang="en-US" sz="1600" dirty="0"/>
              <a:t> B, </a:t>
            </a:r>
            <a:r>
              <a:rPr lang="en-US" sz="1600" dirty="0" err="1"/>
              <a:t>Leffler</a:t>
            </a:r>
            <a:r>
              <a:rPr lang="en-US" sz="1600" dirty="0"/>
              <a:t> H, Nilsson B, </a:t>
            </a:r>
            <a:r>
              <a:rPr lang="en-US" sz="1600" dirty="0" err="1"/>
              <a:t>Carlström</a:t>
            </a:r>
            <a:r>
              <a:rPr lang="en-US" sz="1600" dirty="0"/>
              <a:t> AS, </a:t>
            </a:r>
            <a:r>
              <a:rPr lang="en-US" sz="1600" dirty="0" err="1"/>
              <a:t>Svanborg-Edén</a:t>
            </a:r>
            <a:r>
              <a:rPr lang="en-US" sz="1600" dirty="0"/>
              <a:t> C. Influence of blood group on the availability of receptors for attachment of uropathogenic </a:t>
            </a:r>
            <a:r>
              <a:rPr lang="en-US" sz="1600" dirty="0" err="1"/>
              <a:t>escherichia</a:t>
            </a:r>
            <a:r>
              <a:rPr lang="en-US" sz="1600" dirty="0"/>
              <a:t> coli. Infect Immun. 1986 Mar;51(3):919-26.</a:t>
            </a:r>
          </a:p>
          <a:p>
            <a:pPr marL="342900" indent="-342900">
              <a:buFont typeface="+mj-lt"/>
              <a:buAutoNum type="arabicPeriod"/>
            </a:pPr>
            <a:r>
              <a:rPr lang="en-US" sz="1600" dirty="0"/>
              <a:t>Stapleton A1, Hooton TM, Fennell C, Roberts PL, </a:t>
            </a:r>
            <a:r>
              <a:rPr lang="en-US" sz="1600" dirty="0" err="1"/>
              <a:t>Stamm</a:t>
            </a:r>
            <a:r>
              <a:rPr lang="en-US" sz="1600" dirty="0"/>
              <a:t> WE. Effect of secretor status on vaginal and rectal colonization with </a:t>
            </a:r>
            <a:r>
              <a:rPr lang="en-US" sz="1600" dirty="0" err="1"/>
              <a:t>fimbriated</a:t>
            </a:r>
            <a:r>
              <a:rPr lang="en-US" sz="1600" dirty="0"/>
              <a:t> Escherichia coli in women with and without </a:t>
            </a:r>
            <a:r>
              <a:rPr lang="en-US" sz="1600" dirty="0" err="1"/>
              <a:t>recurrenturinary</a:t>
            </a:r>
            <a:r>
              <a:rPr lang="en-US" sz="1600" dirty="0"/>
              <a:t> tract infection. J Infect Dis. 1995 Mar;171(3):717-20.</a:t>
            </a:r>
          </a:p>
          <a:p>
            <a:pPr marL="342900" indent="-342900">
              <a:buFont typeface="+mj-lt"/>
              <a:buAutoNum type="arabicPeriod"/>
            </a:pPr>
            <a:r>
              <a:rPr lang="en-US" sz="1600" dirty="0" err="1"/>
              <a:t>Devillé</a:t>
            </a:r>
            <a:r>
              <a:rPr lang="en-US" sz="1600" dirty="0"/>
              <a:t> WL, </a:t>
            </a:r>
            <a:r>
              <a:rPr lang="en-US" sz="1600" dirty="0" err="1"/>
              <a:t>Yzermans</a:t>
            </a:r>
            <a:r>
              <a:rPr lang="en-US" sz="1600" dirty="0"/>
              <a:t> JC, van </a:t>
            </a:r>
            <a:r>
              <a:rPr lang="en-US" sz="1600" dirty="0" err="1"/>
              <a:t>Duijn</a:t>
            </a:r>
            <a:r>
              <a:rPr lang="en-US" sz="1600" dirty="0"/>
              <a:t> NP, </a:t>
            </a:r>
            <a:r>
              <a:rPr lang="en-US" sz="1600" dirty="0" err="1"/>
              <a:t>Bezemer</a:t>
            </a:r>
            <a:r>
              <a:rPr lang="en-US" sz="1600" dirty="0"/>
              <a:t> PD, van der </a:t>
            </a:r>
            <a:r>
              <a:rPr lang="en-US" sz="1600" dirty="0" err="1"/>
              <a:t>Windt</a:t>
            </a:r>
            <a:r>
              <a:rPr lang="en-US" sz="1600" dirty="0"/>
              <a:t> DA, </a:t>
            </a:r>
            <a:r>
              <a:rPr lang="en-US" sz="1600" dirty="0" err="1"/>
              <a:t>Bouter</a:t>
            </a:r>
            <a:r>
              <a:rPr lang="en-US" sz="1600" dirty="0"/>
              <a:t> LM. The urine dipstick test useful to rule out infections. A meta-analysis of the accuracy. BMC Urol. 2004 Jun 2;4:4. </a:t>
            </a:r>
            <a:r>
              <a:rPr lang="en-US" sz="1600" dirty="0" err="1"/>
              <a:t>doi</a:t>
            </a:r>
            <a:r>
              <a:rPr lang="en-US" sz="1600" dirty="0"/>
              <a:t>: 10.1186/1471-2490-4-4. PMID: 15175113; PMCID: PMC434513.</a:t>
            </a:r>
          </a:p>
          <a:p>
            <a:pPr marL="342900" indent="-342900">
              <a:buFont typeface="+mj-lt"/>
              <a:buAutoNum type="arabicPeriod"/>
            </a:pPr>
            <a:r>
              <a:rPr lang="en-US" sz="1600" dirty="0"/>
              <a:t>Foxman B. Recurring urinary tract infection: incidence and risk factors. </a:t>
            </a:r>
            <a:r>
              <a:rPr lang="en-US" sz="1600" i="1" dirty="0"/>
              <a:t>Am J Public Health</a:t>
            </a:r>
            <a:r>
              <a:rPr lang="en-US" sz="1600" dirty="0"/>
              <a:t>. 1990;80(3):331-333.</a:t>
            </a:r>
          </a:p>
        </p:txBody>
      </p:sp>
      <p:sp>
        <p:nvSpPr>
          <p:cNvPr id="6" name="TextBox 5">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602412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REFERENCES</a:t>
            </a:r>
          </a:p>
        </p:txBody>
      </p:sp>
      <p:sp>
        <p:nvSpPr>
          <p:cNvPr id="4" name="Rectangle 3"/>
          <p:cNvSpPr/>
          <p:nvPr/>
        </p:nvSpPr>
        <p:spPr>
          <a:xfrm>
            <a:off x="457201" y="1502688"/>
            <a:ext cx="11303876" cy="5016758"/>
          </a:xfrm>
          <a:prstGeom prst="rect">
            <a:avLst/>
          </a:prstGeom>
        </p:spPr>
        <p:txBody>
          <a:bodyPr wrap="square">
            <a:spAutoFit/>
          </a:bodyPr>
          <a:lstStyle/>
          <a:p>
            <a:pPr marL="342900" indent="-342900">
              <a:buFont typeface="+mj-lt"/>
              <a:buAutoNum type="arabicPeriod" startAt="14"/>
            </a:pPr>
            <a:endParaRPr lang="en-US" sz="1600" dirty="0"/>
          </a:p>
          <a:p>
            <a:pPr marL="342900" indent="-342900">
              <a:buFont typeface="+mj-lt"/>
              <a:buAutoNum type="arabicPeriod" startAt="12"/>
            </a:pPr>
            <a:r>
              <a:rPr lang="en-US" sz="1600" dirty="0"/>
              <a:t>Scholes D, Hooton TM, Roberts PL, Stapleton AE, Gupta K, </a:t>
            </a:r>
            <a:r>
              <a:rPr lang="en-US" sz="1600" dirty="0" err="1"/>
              <a:t>Stamm</a:t>
            </a:r>
            <a:r>
              <a:rPr lang="en-US" sz="1600" dirty="0"/>
              <a:t> WE. Risk factors for recurrent urinary tract infection in young women. J Infect Dis. 2000;182(4):1177-1182.</a:t>
            </a:r>
          </a:p>
          <a:p>
            <a:pPr marL="342900" indent="-342900">
              <a:buFont typeface="+mj-lt"/>
              <a:buAutoNum type="arabicPeriod" startAt="12"/>
            </a:pPr>
            <a:r>
              <a:rPr lang="en-US" sz="1600" dirty="0"/>
              <a:t>Hooton TM, Scholes D, Hughes JP, et al. A prospective study of risk factors for symptomatic urinary tract infection in young women. </a:t>
            </a:r>
            <a:r>
              <a:rPr lang="en-US" sz="1600" i="1" dirty="0"/>
              <a:t>N </a:t>
            </a:r>
            <a:r>
              <a:rPr lang="en-US" sz="1600" i="1" dirty="0" err="1"/>
              <a:t>Engl</a:t>
            </a:r>
            <a:r>
              <a:rPr lang="en-US" sz="1600" i="1" dirty="0"/>
              <a:t> J Med</a:t>
            </a:r>
            <a:r>
              <a:rPr lang="en-US" sz="1600" dirty="0"/>
              <a:t>. 1996;335(7):468-474.</a:t>
            </a:r>
          </a:p>
          <a:p>
            <a:pPr marL="342900" indent="-342900">
              <a:buFont typeface="+mj-lt"/>
              <a:buAutoNum type="arabicPeriod" startAt="12"/>
            </a:pPr>
            <a:r>
              <a:rPr lang="en-US" sz="1600" dirty="0" err="1"/>
              <a:t>Lomberg</a:t>
            </a:r>
            <a:r>
              <a:rPr lang="en-US" sz="1600" dirty="0"/>
              <a:t> H, </a:t>
            </a:r>
            <a:r>
              <a:rPr lang="en-US" sz="1600" dirty="0" err="1"/>
              <a:t>Edén</a:t>
            </a:r>
            <a:r>
              <a:rPr lang="en-US" sz="1600" dirty="0"/>
              <a:t> CS. Influence of P blood group phenotype on susceptibility to urinary tract infection. FEMS </a:t>
            </a:r>
            <a:r>
              <a:rPr lang="en-US" sz="1600" dirty="0" err="1"/>
              <a:t>Microbiol</a:t>
            </a:r>
            <a:r>
              <a:rPr lang="en-US" sz="1600" dirty="0"/>
              <a:t> </a:t>
            </a:r>
            <a:r>
              <a:rPr lang="en-US" sz="1600" dirty="0" err="1"/>
              <a:t>Immunol</a:t>
            </a:r>
            <a:r>
              <a:rPr lang="en-US" sz="1600" dirty="0"/>
              <a:t>. 1989 Jun;1(6-7):363-70.</a:t>
            </a:r>
          </a:p>
          <a:p>
            <a:pPr marL="342900" indent="-342900">
              <a:buFont typeface="+mj-lt"/>
              <a:buAutoNum type="arabicPeriod" startAt="12"/>
            </a:pPr>
            <a:r>
              <a:rPr lang="en-US" sz="1600" dirty="0" err="1"/>
              <a:t>Kinane</a:t>
            </a:r>
            <a:r>
              <a:rPr lang="en-US" sz="1600" dirty="0"/>
              <a:t> DF, Blackwell CC, </a:t>
            </a:r>
            <a:r>
              <a:rPr lang="en-US" sz="1600" dirty="0" err="1"/>
              <a:t>Brettle</a:t>
            </a:r>
            <a:r>
              <a:rPr lang="en-US" sz="1600" dirty="0"/>
              <a:t> RP, Weir DM, </a:t>
            </a:r>
            <a:r>
              <a:rPr lang="en-US" sz="1600" dirty="0" err="1"/>
              <a:t>Winstanley</a:t>
            </a:r>
            <a:r>
              <a:rPr lang="en-US" sz="1600" dirty="0"/>
              <a:t> FP, Elton RA. ABO blood group, secretor state, and susceptibility to recurrent urinary tract infection in women. Br Med J (</a:t>
            </a:r>
            <a:r>
              <a:rPr lang="en-US" sz="1600" dirty="0" err="1"/>
              <a:t>Clin</a:t>
            </a:r>
            <a:r>
              <a:rPr lang="en-US" sz="1600" dirty="0"/>
              <a:t> Res Ed). 1982 Jul 3;285(6334):7-9.</a:t>
            </a:r>
          </a:p>
          <a:p>
            <a:pPr marL="342900" indent="-342900">
              <a:buFont typeface="+mj-lt"/>
              <a:buAutoNum type="arabicPeriod" startAt="12"/>
            </a:pPr>
            <a:r>
              <a:rPr lang="en-US" sz="1600" dirty="0" err="1"/>
              <a:t>Lomberg</a:t>
            </a:r>
            <a:r>
              <a:rPr lang="en-US" sz="1600" dirty="0"/>
              <a:t> H, Hanson LA, </a:t>
            </a:r>
            <a:r>
              <a:rPr lang="en-US" sz="1600" dirty="0" err="1"/>
              <a:t>Jacobsson</a:t>
            </a:r>
            <a:r>
              <a:rPr lang="en-US" sz="1600" dirty="0"/>
              <a:t> B, </a:t>
            </a:r>
            <a:r>
              <a:rPr lang="en-US" sz="1600" dirty="0" err="1"/>
              <a:t>Jodal</a:t>
            </a:r>
            <a:r>
              <a:rPr lang="en-US" sz="1600" dirty="0"/>
              <a:t> U, </a:t>
            </a:r>
            <a:r>
              <a:rPr lang="en-US" sz="1600" dirty="0" err="1"/>
              <a:t>Leffler</a:t>
            </a:r>
            <a:r>
              <a:rPr lang="en-US" sz="1600" dirty="0"/>
              <a:t> H, </a:t>
            </a:r>
            <a:r>
              <a:rPr lang="en-US" sz="1600" dirty="0" err="1"/>
              <a:t>Edén</a:t>
            </a:r>
            <a:r>
              <a:rPr lang="en-US" sz="1600" dirty="0"/>
              <a:t> CS. Correlation of P blood group, vesicoureteral reflux, and bacterial attachment in patients with recurrent pyelonephritis. N </a:t>
            </a:r>
            <a:r>
              <a:rPr lang="en-US" sz="1600" dirty="0" err="1"/>
              <a:t>Engl</a:t>
            </a:r>
            <a:r>
              <a:rPr lang="en-US" sz="1600" dirty="0"/>
              <a:t> J Med. 1983 May 19;308(20):1189-92.</a:t>
            </a:r>
          </a:p>
          <a:p>
            <a:pPr marL="342900" indent="-342900">
              <a:buFont typeface="+mj-lt"/>
              <a:buAutoNum type="arabicPeriod" startAt="12"/>
            </a:pPr>
            <a:r>
              <a:rPr lang="en-US" sz="1600" dirty="0" err="1"/>
              <a:t>Raz</a:t>
            </a:r>
            <a:r>
              <a:rPr lang="en-US" sz="1600" dirty="0"/>
              <a:t> R, </a:t>
            </a:r>
            <a:r>
              <a:rPr lang="en-US" sz="1600" dirty="0" err="1"/>
              <a:t>Gennesin</a:t>
            </a:r>
            <a:r>
              <a:rPr lang="en-US" sz="1600" dirty="0"/>
              <a:t> Y, Wasser J, et al. Recurrent urinary tract infections in postmenopausal women. </a:t>
            </a:r>
            <a:r>
              <a:rPr lang="en-US" sz="1600" dirty="0" err="1"/>
              <a:t>Clin</a:t>
            </a:r>
            <a:r>
              <a:rPr lang="en-US" sz="1600" dirty="0"/>
              <a:t> Infect Dis. 2000;30(1):152-156.</a:t>
            </a:r>
          </a:p>
          <a:p>
            <a:pPr marL="342900" indent="-342900">
              <a:buFont typeface="+mj-lt"/>
              <a:buAutoNum type="arabicPeriod" startAt="12"/>
            </a:pPr>
            <a:r>
              <a:rPr lang="en-US" sz="1600" dirty="0"/>
              <a:t>Paul </a:t>
            </a:r>
            <a:r>
              <a:rPr lang="en-US" sz="1600" dirty="0" err="1"/>
              <a:t>Raz</a:t>
            </a:r>
            <a:r>
              <a:rPr lang="en-US" sz="1600" dirty="0"/>
              <a:t>. Urinary Tract Infection in Postmenopausal Women. Korean J Urol. 2011 Dec; 52(12): 801–808.</a:t>
            </a:r>
          </a:p>
          <a:p>
            <a:pPr marL="342900" indent="-342900">
              <a:buFont typeface="+mj-lt"/>
              <a:buAutoNum type="arabicPeriod" startAt="12"/>
            </a:pPr>
            <a:r>
              <a:rPr lang="en-US" sz="1600" dirty="0"/>
              <a:t>Eels SJ, </a:t>
            </a:r>
            <a:r>
              <a:rPr lang="en-US" sz="1600" dirty="0" err="1"/>
              <a:t>Bharadwa</a:t>
            </a:r>
            <a:r>
              <a:rPr lang="en-US" sz="1600" dirty="0"/>
              <a:t> K, </a:t>
            </a:r>
            <a:r>
              <a:rPr lang="en-US" sz="1600" dirty="0" err="1"/>
              <a:t>McKinnell</a:t>
            </a:r>
            <a:r>
              <a:rPr lang="en-US" sz="1600" dirty="0"/>
              <a:t> JA, Miller LG. Recurrent Urinary Tract Infections Among Women: Comparative Effectiveness of 5 Prevention and Management Strategies Using a Markov Chain Monte Carlo Model. </a:t>
            </a:r>
            <a:r>
              <a:rPr lang="en-US" sz="1600" dirty="0" err="1"/>
              <a:t>Clin</a:t>
            </a:r>
            <a:r>
              <a:rPr lang="en-US" sz="1600" dirty="0"/>
              <a:t> Infect Dis (2014) 58 (2): 147-160.</a:t>
            </a:r>
          </a:p>
          <a:p>
            <a:pPr marL="342900" indent="-342900">
              <a:buFont typeface="+mj-lt"/>
              <a:buAutoNum type="arabicPeriod" startAt="12"/>
            </a:pPr>
            <a:r>
              <a:rPr lang="en-US" sz="1600" dirty="0" err="1"/>
              <a:t>Raz</a:t>
            </a:r>
            <a:r>
              <a:rPr lang="en-US" sz="1600" dirty="0"/>
              <a:t> R, </a:t>
            </a:r>
            <a:r>
              <a:rPr lang="en-US" sz="1600" dirty="0" err="1"/>
              <a:t>Chazan</a:t>
            </a:r>
            <a:r>
              <a:rPr lang="en-US" sz="1600" dirty="0"/>
              <a:t> B, Dan M. Cranberry Juice and Urinary Tract Infection. </a:t>
            </a:r>
            <a:r>
              <a:rPr lang="en-US" sz="1600" dirty="0" err="1"/>
              <a:t>Clin</a:t>
            </a:r>
            <a:r>
              <a:rPr lang="en-US" sz="1600" dirty="0"/>
              <a:t> Infect Dis (2004) 38 (10): 1413-1419.</a:t>
            </a:r>
          </a:p>
          <a:p>
            <a:pPr marL="342900" indent="-342900">
              <a:buFont typeface="+mj-lt"/>
              <a:buAutoNum type="arabicPeriod" startAt="12"/>
            </a:pPr>
            <a:r>
              <a:rPr lang="en-US" sz="1600" dirty="0" err="1"/>
              <a:t>Raz</a:t>
            </a:r>
            <a:r>
              <a:rPr lang="en-US" sz="1600" dirty="0"/>
              <a:t> R1, </a:t>
            </a:r>
            <a:r>
              <a:rPr lang="en-US" sz="1600" dirty="0" err="1"/>
              <a:t>Stamm</a:t>
            </a:r>
            <a:r>
              <a:rPr lang="en-US" sz="1600" dirty="0"/>
              <a:t> WE. A controlled trial of intravaginal </a:t>
            </a:r>
            <a:r>
              <a:rPr lang="en-US" sz="1600" dirty="0" err="1"/>
              <a:t>estriol</a:t>
            </a:r>
            <a:r>
              <a:rPr lang="en-US" sz="1600" dirty="0"/>
              <a:t> in postmenopausal women with recurrent urinary tract infections. N </a:t>
            </a:r>
            <a:r>
              <a:rPr lang="en-US" sz="1600" dirty="0" err="1"/>
              <a:t>Engl</a:t>
            </a:r>
            <a:r>
              <a:rPr lang="en-US" sz="1600" dirty="0"/>
              <a:t> J Med. 1993 Sep 9;329(11):753-6.</a:t>
            </a:r>
          </a:p>
          <a:p>
            <a:pPr marL="342900" indent="-342900">
              <a:buFont typeface="+mj-lt"/>
              <a:buAutoNum type="arabicPeriod" startAt="12"/>
            </a:pPr>
            <a:r>
              <a:rPr lang="en-US" sz="1600" dirty="0"/>
              <a:t>Hooton TM, </a:t>
            </a:r>
            <a:r>
              <a:rPr lang="en-US" sz="1600" dirty="0" err="1"/>
              <a:t>Stamm</a:t>
            </a:r>
            <a:r>
              <a:rPr lang="en-US" sz="1600" dirty="0"/>
              <a:t> WE. Diagnosis and treatment of uncomplicated urinary tract infection. Infect Dis </a:t>
            </a:r>
            <a:r>
              <a:rPr lang="en-US" sz="1600" dirty="0" err="1"/>
              <a:t>Clin</a:t>
            </a:r>
            <a:r>
              <a:rPr lang="en-US" sz="1600" dirty="0"/>
              <a:t> North Am. 1997;11(3):551. </a:t>
            </a:r>
          </a:p>
          <a:p>
            <a:pPr marL="342900" indent="-342900">
              <a:buFont typeface="+mj-lt"/>
              <a:buAutoNum type="arabicPeriod" startAt="12"/>
            </a:pPr>
            <a:r>
              <a:rPr lang="en-US" sz="1600" dirty="0"/>
              <a:t>Harper M, </a:t>
            </a:r>
            <a:r>
              <a:rPr lang="en-US" sz="1600" dirty="0" err="1"/>
              <a:t>Fowlis</a:t>
            </a:r>
            <a:r>
              <a:rPr lang="en-US" sz="1600" dirty="0"/>
              <a:t> G. Management of urinary tract infections in men. Trends Urology, Gynecol. Sexual Health. 2007;12: 30–35.</a:t>
            </a:r>
          </a:p>
        </p:txBody>
      </p:sp>
      <p:sp>
        <p:nvSpPr>
          <p:cNvPr id="6" name="TextBox 5">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513211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REFERENCES</a:t>
            </a:r>
          </a:p>
        </p:txBody>
      </p:sp>
      <p:sp>
        <p:nvSpPr>
          <p:cNvPr id="6" name="Rectangle 5"/>
          <p:cNvSpPr/>
          <p:nvPr/>
        </p:nvSpPr>
        <p:spPr>
          <a:xfrm>
            <a:off x="457200" y="1779687"/>
            <a:ext cx="11288110" cy="4278094"/>
          </a:xfrm>
          <a:prstGeom prst="rect">
            <a:avLst/>
          </a:prstGeom>
        </p:spPr>
        <p:txBody>
          <a:bodyPr wrap="square">
            <a:spAutoFit/>
          </a:bodyPr>
          <a:lstStyle/>
          <a:p>
            <a:pPr marL="342900" indent="-342900">
              <a:buFont typeface="+mj-lt"/>
              <a:buAutoNum type="arabicPeriod" startAt="24"/>
            </a:pPr>
            <a:r>
              <a:rPr lang="en-US" sz="1600" dirty="0"/>
              <a:t>Schaeffer AJ, Nicolle LE. Urinary Tract Infections in Older Men. N </a:t>
            </a:r>
            <a:r>
              <a:rPr lang="en-US" sz="1600" dirty="0" err="1"/>
              <a:t>Engl</a:t>
            </a:r>
            <a:r>
              <a:rPr lang="en-US" sz="1600" dirty="0"/>
              <a:t> J Med 2016; 374:562-571</a:t>
            </a:r>
          </a:p>
          <a:p>
            <a:pPr marL="342900" indent="-342900">
              <a:buFont typeface="+mj-lt"/>
              <a:buAutoNum type="arabicPeriod" startAt="24"/>
            </a:pPr>
            <a:r>
              <a:rPr lang="en-US" sz="1600" dirty="0"/>
              <a:t>Hooton TM, Bradley SF, Cardenas DD, </a:t>
            </a:r>
            <a:r>
              <a:rPr lang="en-US" sz="1600" dirty="0" err="1"/>
              <a:t>Colgan</a:t>
            </a:r>
            <a:r>
              <a:rPr lang="en-US" sz="1600" dirty="0"/>
              <a:t> R, </a:t>
            </a:r>
            <a:r>
              <a:rPr lang="en-US" sz="1600" dirty="0" err="1"/>
              <a:t>Geerlings</a:t>
            </a:r>
            <a:r>
              <a:rPr lang="en-US" sz="1600" dirty="0"/>
              <a:t> SE, Rice JC, Saint S, Schaeffer AJ, </a:t>
            </a:r>
            <a:r>
              <a:rPr lang="en-US" sz="1600" dirty="0" err="1"/>
              <a:t>Tambayh</a:t>
            </a:r>
            <a:r>
              <a:rPr lang="en-US" sz="1600" dirty="0"/>
              <a:t> PA, </a:t>
            </a:r>
            <a:r>
              <a:rPr lang="en-US" sz="1600" dirty="0" err="1"/>
              <a:t>Tenke</a:t>
            </a:r>
            <a:r>
              <a:rPr lang="en-US" sz="1600" dirty="0"/>
              <a:t> P, Nicolle LE; Infectious Diseases Society of </a:t>
            </a:r>
            <a:r>
              <a:rPr lang="en-US" sz="1600" dirty="0" err="1"/>
              <a:t>America.Diagnosis</a:t>
            </a:r>
            <a:r>
              <a:rPr lang="en-US" sz="1600" dirty="0"/>
              <a:t>, prevention, and treatment of catheter-associated urinary tract infection in adults: 2009 International Clinical Practice Guidelines from the Infectious Diseases Society of America. </a:t>
            </a:r>
            <a:r>
              <a:rPr lang="en-US" sz="1600" dirty="0" err="1"/>
              <a:t>Clin</a:t>
            </a:r>
            <a:r>
              <a:rPr lang="en-US" sz="1600" dirty="0"/>
              <a:t> Infect Dis. 2010 Mar 1;50(5):625-63.</a:t>
            </a:r>
          </a:p>
          <a:p>
            <a:pPr marL="342900" indent="-342900">
              <a:buFont typeface="+mj-lt"/>
              <a:buAutoNum type="arabicPeriod" startAt="24"/>
            </a:pPr>
            <a:r>
              <a:rPr lang="en-US" sz="1600" dirty="0"/>
              <a:t>Kauffman CA, Vazquez JA, Sobel JD, </a:t>
            </a:r>
            <a:r>
              <a:rPr lang="en-US" sz="1600" dirty="0" err="1"/>
              <a:t>Gallis</a:t>
            </a:r>
            <a:r>
              <a:rPr lang="en-US" sz="1600" dirty="0"/>
              <a:t> HA, McKinsey DS, </a:t>
            </a:r>
            <a:r>
              <a:rPr lang="en-US" sz="1600" dirty="0" err="1"/>
              <a:t>Karchmer</a:t>
            </a:r>
            <a:r>
              <a:rPr lang="en-US" sz="1600" dirty="0"/>
              <a:t> AW, Sugar AM, Sharkey PK, Wise GJ, </a:t>
            </a:r>
            <a:r>
              <a:rPr lang="en-US" sz="1600" dirty="0" err="1"/>
              <a:t>Mangi</a:t>
            </a:r>
            <a:r>
              <a:rPr lang="en-US" sz="1600" dirty="0"/>
              <a:t> R, Mosher A, Lee JY, </a:t>
            </a:r>
            <a:r>
              <a:rPr lang="en-US" sz="1600" dirty="0" err="1"/>
              <a:t>Dismukes</a:t>
            </a:r>
            <a:r>
              <a:rPr lang="en-US" sz="1600" dirty="0"/>
              <a:t> WE. Prospective multicenter surveillance study of </a:t>
            </a:r>
            <a:r>
              <a:rPr lang="en-US" sz="1600" dirty="0" err="1"/>
              <a:t>funguria</a:t>
            </a:r>
            <a:r>
              <a:rPr lang="en-US" sz="1600" dirty="0"/>
              <a:t> in hospitalized patients. The National Institute for Allergy and Infectious Diseases (NIAID) Mycoses Study Group. </a:t>
            </a:r>
            <a:r>
              <a:rPr lang="en-US" sz="1600" dirty="0" err="1"/>
              <a:t>Clin</a:t>
            </a:r>
            <a:r>
              <a:rPr lang="en-US" sz="1600" dirty="0"/>
              <a:t> Infect Dis. 2000 Jan;30(1):14-8.</a:t>
            </a:r>
          </a:p>
          <a:p>
            <a:pPr marL="342900" indent="-342900">
              <a:buFont typeface="+mj-lt"/>
              <a:buAutoNum type="arabicPeriod" startAt="24"/>
            </a:pPr>
            <a:r>
              <a:rPr lang="en-US" sz="1600" dirty="0"/>
              <a:t>Pappas PG, Kauffman CA, Andes DR, Clancy CJ, Marr KA, </a:t>
            </a:r>
            <a:r>
              <a:rPr lang="en-US" sz="1600" dirty="0" err="1"/>
              <a:t>Ostrosky-Zeichner</a:t>
            </a:r>
            <a:r>
              <a:rPr lang="en-US" sz="1600" dirty="0"/>
              <a:t> L, </a:t>
            </a:r>
            <a:r>
              <a:rPr lang="en-US" sz="1600" dirty="0" err="1"/>
              <a:t>Reboli</a:t>
            </a:r>
            <a:r>
              <a:rPr lang="en-US" sz="1600" dirty="0"/>
              <a:t> AC, Schuster MG, Vazquez JA, Walsh TJ, </a:t>
            </a:r>
            <a:r>
              <a:rPr lang="en-US" sz="1600" dirty="0" err="1"/>
              <a:t>Zaoutis</a:t>
            </a:r>
            <a:r>
              <a:rPr lang="en-US" sz="1600" dirty="0"/>
              <a:t> TE, Sobel JD. Executive Summary: Clinical Practice Guideline for the Management of Candidiasis: 2016Update by the Infectious Diseases Society of America. </a:t>
            </a:r>
            <a:r>
              <a:rPr lang="en-US" sz="1600" dirty="0" err="1"/>
              <a:t>Clin</a:t>
            </a:r>
            <a:r>
              <a:rPr lang="en-US" sz="1600" dirty="0"/>
              <a:t> Infect Dis. 2016 Feb 15;62(4):409-17</a:t>
            </a:r>
          </a:p>
          <a:p>
            <a:pPr marL="342900" indent="-342900">
              <a:buFont typeface="+mj-lt"/>
              <a:buAutoNum type="arabicPeriod" startAt="24"/>
            </a:pPr>
            <a:r>
              <a:rPr lang="en-US" sz="1600" dirty="0"/>
              <a:t>Johnson JR, Vincent LM, Wang K, Roberts PL, </a:t>
            </a:r>
            <a:r>
              <a:rPr lang="en-US" sz="1600" dirty="0" err="1"/>
              <a:t>Stamm</a:t>
            </a:r>
            <a:r>
              <a:rPr lang="en-US" sz="1600" dirty="0"/>
              <a:t> WE. Renal </a:t>
            </a:r>
            <a:r>
              <a:rPr lang="en-US" sz="1600" dirty="0" err="1"/>
              <a:t>ultrasonographic</a:t>
            </a:r>
            <a:r>
              <a:rPr lang="en-US" sz="1600" dirty="0"/>
              <a:t> correlates of acute pyelonephritis. </a:t>
            </a:r>
            <a:r>
              <a:rPr lang="en-US" sz="1600" dirty="0" err="1"/>
              <a:t>Clin</a:t>
            </a:r>
            <a:r>
              <a:rPr lang="en-US" sz="1600" dirty="0"/>
              <a:t> Infect Dis. 1992 Jan;14(1):15-22.</a:t>
            </a:r>
          </a:p>
          <a:p>
            <a:pPr marL="342900" indent="-342900">
              <a:buFont typeface="+mj-lt"/>
              <a:buAutoNum type="arabicPeriod" startAt="24"/>
            </a:pPr>
            <a:r>
              <a:rPr lang="en-US" sz="1600" dirty="0"/>
              <a:t>Fairchild TN, Shuman W, Berger RE. Radiographic studies for women with recurrent urinary tract infections. J Urol. 1982 Aug;128(2):344-5.</a:t>
            </a:r>
          </a:p>
          <a:p>
            <a:pPr marL="342900" indent="-342900">
              <a:buFont typeface="+mj-lt"/>
              <a:buAutoNum type="arabicPeriod" startAt="24"/>
            </a:pPr>
            <a:r>
              <a:rPr lang="en-US" sz="1600" dirty="0"/>
              <a:t>Chew LD, </a:t>
            </a:r>
            <a:r>
              <a:rPr lang="en-US" sz="1600" dirty="0" err="1"/>
              <a:t>Fihn</a:t>
            </a:r>
            <a:r>
              <a:rPr lang="en-US" sz="1600" dirty="0"/>
              <a:t> SD. Recurrent cystitis in </a:t>
            </a:r>
            <a:r>
              <a:rPr lang="en-US" sz="1600" dirty="0" err="1"/>
              <a:t>nonpregnant</a:t>
            </a:r>
            <a:r>
              <a:rPr lang="en-US" sz="1600" dirty="0"/>
              <a:t> women. West J Med. 1999 May;170(5):274-7.</a:t>
            </a:r>
          </a:p>
          <a:p>
            <a:pPr marL="342900" indent="-342900">
              <a:buFont typeface="+mj-lt"/>
              <a:buAutoNum type="arabicPeriod" startAt="24"/>
            </a:pPr>
            <a:r>
              <a:rPr lang="en-US" sz="1600" dirty="0"/>
              <a:t>Brede CM, </a:t>
            </a:r>
            <a:r>
              <a:rPr lang="en-US" sz="1600" dirty="0" err="1"/>
              <a:t>Shoskes</a:t>
            </a:r>
            <a:r>
              <a:rPr lang="en-US" sz="1600" dirty="0"/>
              <a:t> DA. The etiology and management of acute prostatitis. Nat Rev Urol. 2011 Apr;8(4):207-12. </a:t>
            </a:r>
          </a:p>
        </p:txBody>
      </p:sp>
      <p:sp>
        <p:nvSpPr>
          <p:cNvPr id="7" name="TextBox 6">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1063882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REFERENCES</a:t>
            </a:r>
          </a:p>
        </p:txBody>
      </p:sp>
      <p:sp>
        <p:nvSpPr>
          <p:cNvPr id="3" name="TextBox 2"/>
          <p:cNvSpPr txBox="1"/>
          <p:nvPr/>
        </p:nvSpPr>
        <p:spPr>
          <a:xfrm>
            <a:off x="1712422" y="1729047"/>
            <a:ext cx="184731" cy="369332"/>
          </a:xfrm>
          <a:prstGeom prst="rect">
            <a:avLst/>
          </a:prstGeom>
          <a:noFill/>
        </p:spPr>
        <p:txBody>
          <a:bodyPr wrap="none" rtlCol="0">
            <a:spAutoFit/>
          </a:bodyPr>
          <a:lstStyle/>
          <a:p>
            <a:endParaRPr lang="en-US" dirty="0"/>
          </a:p>
        </p:txBody>
      </p:sp>
      <p:sp>
        <p:nvSpPr>
          <p:cNvPr id="6" name="Rectangle 5"/>
          <p:cNvSpPr/>
          <p:nvPr/>
        </p:nvSpPr>
        <p:spPr>
          <a:xfrm>
            <a:off x="576349" y="2098379"/>
            <a:ext cx="11039302" cy="3816429"/>
          </a:xfrm>
          <a:prstGeom prst="rect">
            <a:avLst/>
          </a:prstGeom>
        </p:spPr>
        <p:txBody>
          <a:bodyPr wrap="square">
            <a:spAutoFit/>
          </a:bodyPr>
          <a:lstStyle/>
          <a:p>
            <a:pPr marL="342900" indent="-342900">
              <a:buFont typeface="+mj-lt"/>
              <a:buAutoNum type="arabicPeriod" startAt="32"/>
            </a:pPr>
            <a:r>
              <a:rPr lang="en-US" sz="1600" dirty="0"/>
              <a:t>Gupta K, Hooton TM, </a:t>
            </a:r>
            <a:r>
              <a:rPr lang="en-US" sz="1600" dirty="0" err="1"/>
              <a:t>Naber</a:t>
            </a:r>
            <a:r>
              <a:rPr lang="en-US" sz="1600" dirty="0"/>
              <a:t> KG, </a:t>
            </a:r>
            <a:r>
              <a:rPr lang="en-US" sz="1600" dirty="0" err="1"/>
              <a:t>Wullt</a:t>
            </a:r>
            <a:r>
              <a:rPr lang="en-US" sz="1600" dirty="0"/>
              <a:t> B, </a:t>
            </a:r>
            <a:r>
              <a:rPr lang="en-US" sz="1600" dirty="0" err="1"/>
              <a:t>Colgan</a:t>
            </a:r>
            <a:r>
              <a:rPr lang="en-US" sz="1600" dirty="0"/>
              <a:t> R, Miller LG, Moran GJ, Nicolle LE, </a:t>
            </a:r>
            <a:r>
              <a:rPr lang="en-US" sz="1600" dirty="0" err="1"/>
              <a:t>Raz</a:t>
            </a:r>
            <a:r>
              <a:rPr lang="en-US" sz="1600" dirty="0"/>
              <a:t> R, Schaeffer AJ, </a:t>
            </a:r>
            <a:r>
              <a:rPr lang="en-US" sz="1600" dirty="0" err="1"/>
              <a:t>Soper</a:t>
            </a:r>
            <a:r>
              <a:rPr lang="en-US" sz="1600" dirty="0"/>
              <a:t> DE; Infectious Diseases Society of America; European Society for Microbiology and Infectious Diseases. International clinical practice guidelines for the treatment of acute uncomplicated cystitis and pyelonephritis in women: A 2010 update by the Infectious Diseases Society of America and the European Society for Microbiology and Infectious Diseases. </a:t>
            </a:r>
            <a:r>
              <a:rPr lang="en-US" sz="1600" dirty="0" err="1"/>
              <a:t>Clin</a:t>
            </a:r>
            <a:r>
              <a:rPr lang="en-US" sz="1600" dirty="0"/>
              <a:t> Infect Dis. 2011 Mar 1;52(5):e103-20.</a:t>
            </a:r>
          </a:p>
          <a:p>
            <a:pPr marL="342900" indent="-342900">
              <a:buFont typeface="+mj-lt"/>
              <a:buAutoNum type="arabicPeriod" startAt="32"/>
            </a:pPr>
            <a:r>
              <a:rPr lang="en-US" sz="1600" dirty="0" err="1"/>
              <a:t>Luthje</a:t>
            </a:r>
            <a:r>
              <a:rPr lang="en-US" sz="1600" dirty="0"/>
              <a:t> &amp; </a:t>
            </a:r>
            <a:r>
              <a:rPr lang="en-US" sz="1600" dirty="0" err="1"/>
              <a:t>Brauner</a:t>
            </a:r>
            <a:r>
              <a:rPr lang="en-US" sz="1600" dirty="0"/>
              <a:t>. Chapter </a:t>
            </a:r>
            <a:r>
              <a:rPr lang="en-US" sz="1600" dirty="0" err="1"/>
              <a:t>Seveen</a:t>
            </a:r>
            <a:r>
              <a:rPr lang="en-US" sz="1600" dirty="0"/>
              <a:t> </a:t>
            </a:r>
            <a:r>
              <a:rPr lang="mr-IN" sz="1600" dirty="0"/>
              <a:t>–</a:t>
            </a:r>
            <a:r>
              <a:rPr lang="en-US" sz="1600" dirty="0"/>
              <a:t> Virulence Factors of Uropathogenic E. coli and Their Interactions with the Host. Advances in Microbial Physiology. Volume 65, 2014, p 337-372</a:t>
            </a:r>
          </a:p>
          <a:p>
            <a:pPr marL="342900" indent="-342900">
              <a:buFont typeface="+mj-lt"/>
              <a:buAutoNum type="arabicPeriod" startAt="32"/>
            </a:pPr>
            <a:r>
              <a:rPr lang="en-US" sz="1600" dirty="0"/>
              <a:t>Sobel JD, Fisher JF, Kauffman CA, Newman CA. Candida urinary tract infections--epidemiology. </a:t>
            </a:r>
            <a:r>
              <a:rPr lang="en-US" sz="1600" i="1" dirty="0" err="1"/>
              <a:t>Clin</a:t>
            </a:r>
            <a:r>
              <a:rPr lang="en-US" sz="1600" i="1" dirty="0"/>
              <a:t> Infect Dis</a:t>
            </a:r>
            <a:r>
              <a:rPr lang="en-US" sz="1600" dirty="0"/>
              <a:t>. 2011;52 </a:t>
            </a:r>
            <a:r>
              <a:rPr lang="en-US" sz="1600" dirty="0" err="1"/>
              <a:t>Suppl</a:t>
            </a:r>
            <a:r>
              <a:rPr lang="en-US" sz="1600" dirty="0"/>
              <a:t> 6:S433-S436.</a:t>
            </a:r>
          </a:p>
          <a:p>
            <a:pPr marL="342900" indent="-342900">
              <a:buFont typeface="+mj-lt"/>
              <a:buAutoNum type="arabicPeriod" startAt="32"/>
            </a:pPr>
            <a:r>
              <a:rPr lang="en-US" sz="1600" dirty="0">
                <a:ea typeface="Arial" charset="0"/>
                <a:cs typeface="Arial" charset="0"/>
              </a:rPr>
              <a:t>http://</a:t>
            </a:r>
            <a:r>
              <a:rPr lang="en-US" sz="1600" dirty="0" err="1">
                <a:ea typeface="Arial" charset="0"/>
                <a:cs typeface="Arial" charset="0"/>
              </a:rPr>
              <a:t>www.idsociety.org</a:t>
            </a:r>
            <a:r>
              <a:rPr lang="en-US" sz="1600" dirty="0">
                <a:ea typeface="Arial" charset="0"/>
                <a:cs typeface="Arial" charset="0"/>
              </a:rPr>
              <a:t>/</a:t>
            </a:r>
            <a:r>
              <a:rPr lang="en-US" sz="1600" dirty="0" err="1">
                <a:ea typeface="Arial" charset="0"/>
                <a:cs typeface="Arial" charset="0"/>
              </a:rPr>
              <a:t>organ_system</a:t>
            </a:r>
            <a:r>
              <a:rPr lang="en-US" sz="1600" dirty="0">
                <a:ea typeface="Arial" charset="0"/>
                <a:cs typeface="Arial" charset="0"/>
              </a:rPr>
              <a:t>/#genitourinary</a:t>
            </a:r>
          </a:p>
          <a:p>
            <a:pPr marL="342900" indent="-342900">
              <a:buFont typeface="+mj-lt"/>
              <a:buAutoNum type="arabicPeriod" startAt="32"/>
            </a:pPr>
            <a:r>
              <a:rPr lang="en-US" sz="1600" dirty="0">
                <a:ea typeface="Arial" charset="0"/>
                <a:cs typeface="Arial" charset="0"/>
              </a:rPr>
              <a:t>http://</a:t>
            </a:r>
            <a:r>
              <a:rPr lang="en-US" sz="1600" dirty="0" err="1">
                <a:ea typeface="Arial" charset="0"/>
                <a:cs typeface="Arial" charset="0"/>
              </a:rPr>
              <a:t>www.pathophys.org</a:t>
            </a:r>
            <a:r>
              <a:rPr lang="en-US" sz="1600" dirty="0">
                <a:ea typeface="Arial" charset="0"/>
                <a:cs typeface="Arial" charset="0"/>
              </a:rPr>
              <a:t>/</a:t>
            </a:r>
            <a:r>
              <a:rPr lang="en-US" sz="1600" dirty="0" err="1">
                <a:ea typeface="Arial" charset="0"/>
                <a:cs typeface="Arial" charset="0"/>
              </a:rPr>
              <a:t>uti</a:t>
            </a:r>
            <a:r>
              <a:rPr lang="en-US" sz="1600" dirty="0">
                <a:ea typeface="Arial" charset="0"/>
                <a:cs typeface="Arial" charset="0"/>
              </a:rPr>
              <a:t>/</a:t>
            </a:r>
          </a:p>
          <a:p>
            <a:pPr marL="342900" indent="-342900">
              <a:buFont typeface="+mj-lt"/>
              <a:buAutoNum type="arabicPeriod" startAt="32"/>
            </a:pPr>
            <a:r>
              <a:rPr lang="en-US" sz="1600" dirty="0">
                <a:ea typeface="Arial" charset="0"/>
                <a:cs typeface="Arial" charset="0"/>
              </a:rPr>
              <a:t>http://</a:t>
            </a:r>
            <a:r>
              <a:rPr lang="en-US" sz="1600" dirty="0" err="1">
                <a:ea typeface="Arial" charset="0"/>
                <a:cs typeface="Arial" charset="0"/>
              </a:rPr>
              <a:t>www.auanet.org</a:t>
            </a:r>
            <a:r>
              <a:rPr lang="en-US" sz="1600" dirty="0">
                <a:ea typeface="Arial" charset="0"/>
                <a:cs typeface="Arial" charset="0"/>
              </a:rPr>
              <a:t>/education/educational-programs/medical-student-education/medical-student-curriculum/adult-</a:t>
            </a:r>
            <a:r>
              <a:rPr lang="en-US" sz="1600" dirty="0" err="1">
                <a:ea typeface="Arial" charset="0"/>
                <a:cs typeface="Arial" charset="0"/>
              </a:rPr>
              <a:t>uti</a:t>
            </a:r>
            <a:endParaRPr lang="en-US" sz="1600" dirty="0">
              <a:ea typeface="Arial" charset="0"/>
              <a:cs typeface="Arial" charset="0"/>
            </a:endParaRPr>
          </a:p>
          <a:p>
            <a:pPr marL="342900" indent="-342900">
              <a:buFont typeface="+mj-lt"/>
              <a:buAutoNum type="arabicPeriod" startAt="32"/>
            </a:pPr>
            <a:r>
              <a:rPr lang="en-US" sz="1600" dirty="0">
                <a:ea typeface="Arial" charset="0"/>
                <a:cs typeface="Arial" charset="0"/>
              </a:rPr>
              <a:t>https://</a:t>
            </a:r>
            <a:r>
              <a:rPr lang="en-US" sz="1600" dirty="0" err="1">
                <a:ea typeface="Arial" charset="0"/>
                <a:cs typeface="Arial" charset="0"/>
              </a:rPr>
              <a:t>labtestsonline.org</a:t>
            </a:r>
            <a:r>
              <a:rPr lang="en-US" sz="1600" dirty="0">
                <a:ea typeface="Arial" charset="0"/>
                <a:cs typeface="Arial" charset="0"/>
              </a:rPr>
              <a:t>/understanding/</a:t>
            </a:r>
            <a:r>
              <a:rPr lang="en-US" sz="1600" dirty="0" err="1">
                <a:ea typeface="Arial" charset="0"/>
                <a:cs typeface="Arial" charset="0"/>
              </a:rPr>
              <a:t>analytes</a:t>
            </a:r>
            <a:r>
              <a:rPr lang="en-US" sz="1600" dirty="0">
                <a:ea typeface="Arial" charset="0"/>
                <a:cs typeface="Arial" charset="0"/>
              </a:rPr>
              <a:t>/urinalysis/</a:t>
            </a:r>
            <a:r>
              <a:rPr lang="en-US" sz="1600" dirty="0" err="1">
                <a:ea typeface="Arial" charset="0"/>
                <a:cs typeface="Arial" charset="0"/>
              </a:rPr>
              <a:t>ui</a:t>
            </a:r>
            <a:r>
              <a:rPr lang="en-US" sz="1600" dirty="0">
                <a:ea typeface="Arial" charset="0"/>
                <a:cs typeface="Arial" charset="0"/>
              </a:rPr>
              <a:t>-exams/start/2/</a:t>
            </a:r>
          </a:p>
          <a:p>
            <a:pPr marL="342900" indent="-342900">
              <a:buFont typeface="+mj-lt"/>
              <a:buAutoNum type="arabicPeriod" startAt="32"/>
            </a:pPr>
            <a:r>
              <a:rPr lang="en-US" sz="1600" dirty="0">
                <a:ea typeface="Arial" charset="0"/>
                <a:cs typeface="Arial" charset="0"/>
              </a:rPr>
              <a:t>http://</a:t>
            </a:r>
            <a:r>
              <a:rPr lang="en-US" sz="1600" dirty="0" err="1">
                <a:ea typeface="Arial" charset="0"/>
                <a:cs typeface="Arial" charset="0"/>
              </a:rPr>
              <a:t>www.surgeryencyclopedia.com</a:t>
            </a:r>
            <a:r>
              <a:rPr lang="en-US" sz="1600" dirty="0">
                <a:ea typeface="Arial" charset="0"/>
                <a:cs typeface="Arial" charset="0"/>
              </a:rPr>
              <a:t>/</a:t>
            </a:r>
            <a:r>
              <a:rPr lang="en-US" sz="1600" dirty="0" err="1">
                <a:ea typeface="Arial" charset="0"/>
                <a:cs typeface="Arial" charset="0"/>
              </a:rPr>
              <a:t>st-wr</a:t>
            </a:r>
            <a:r>
              <a:rPr lang="en-US" sz="1600" dirty="0">
                <a:ea typeface="Arial" charset="0"/>
                <a:cs typeface="Arial" charset="0"/>
              </a:rPr>
              <a:t>/</a:t>
            </a:r>
            <a:r>
              <a:rPr lang="en-US" sz="1600" dirty="0" err="1">
                <a:ea typeface="Arial" charset="0"/>
                <a:cs typeface="Arial" charset="0"/>
              </a:rPr>
              <a:t>urinalysis.html</a:t>
            </a:r>
            <a:endParaRPr lang="en-US" sz="1600" dirty="0">
              <a:ea typeface="Arial" charset="0"/>
              <a:cs typeface="Arial" charset="0"/>
            </a:endParaRPr>
          </a:p>
          <a:p>
            <a:pPr marL="342900" indent="-342900">
              <a:buFont typeface="+mj-lt"/>
              <a:buAutoNum type="arabicPeriod" startAt="32"/>
            </a:pPr>
            <a:r>
              <a:rPr lang="en-US" sz="1600" dirty="0">
                <a:ea typeface="Arial" charset="0"/>
                <a:cs typeface="Arial" charset="0"/>
              </a:rPr>
              <a:t>http://</a:t>
            </a:r>
            <a:r>
              <a:rPr lang="en-US" sz="1600" dirty="0" err="1">
                <a:ea typeface="Arial" charset="0"/>
                <a:cs typeface="Arial" charset="0"/>
              </a:rPr>
              <a:t>www.microbiologybook.org</a:t>
            </a:r>
            <a:r>
              <a:rPr lang="en-US" sz="1600" dirty="0">
                <a:ea typeface="Arial" charset="0"/>
                <a:cs typeface="Arial" charset="0"/>
              </a:rPr>
              <a:t>/infectious%20disease/urinary%20tract%20infections.htm</a:t>
            </a:r>
          </a:p>
          <a:p>
            <a:pPr marL="342900" indent="-342900">
              <a:buAutoNum type="arabicPeriod" startAt="32"/>
            </a:pPr>
            <a:endParaRPr lang="en-US" dirty="0">
              <a:ea typeface="Arial" charset="0"/>
              <a:cs typeface="Arial" charset="0"/>
            </a:endParaRPr>
          </a:p>
        </p:txBody>
      </p:sp>
      <p:sp>
        <p:nvSpPr>
          <p:cNvPr id="7" name="TextBox 6">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909837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2211493" y="327725"/>
            <a:ext cx="7498080" cy="1535157"/>
          </a:xfrm>
          <a:prstGeom prst="cloudCallout">
            <a:avLst>
              <a:gd name="adj1" fmla="val 61316"/>
              <a:gd name="adj2" fmla="val 1079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13775" y="325863"/>
            <a:ext cx="10364451" cy="1596177"/>
          </a:xfrm>
        </p:spPr>
        <p:txBody>
          <a:bodyPr/>
          <a:lstStyle/>
          <a:p>
            <a:r>
              <a:rPr lang="en-US" b="1" dirty="0"/>
              <a:t>UTI</a:t>
            </a:r>
            <a:r>
              <a:rPr lang="en-US" b="1" cap="none" dirty="0"/>
              <a:t>: </a:t>
            </a:r>
            <a:r>
              <a:rPr lang="en-US" b="1" dirty="0"/>
              <a:t>Why so complicatEd? </a:t>
            </a:r>
          </a:p>
        </p:txBody>
      </p:sp>
      <p:sp>
        <p:nvSpPr>
          <p:cNvPr id="29" name="Content Placeholder 28"/>
          <p:cNvSpPr>
            <a:spLocks noGrp="1"/>
          </p:cNvSpPr>
          <p:nvPr>
            <p:ph sz="quarter" idx="13"/>
          </p:nvPr>
        </p:nvSpPr>
        <p:spPr>
          <a:xfrm>
            <a:off x="913775" y="3293450"/>
            <a:ext cx="5046758" cy="3640749"/>
          </a:xfrm>
        </p:spPr>
        <p:txBody>
          <a:bodyPr>
            <a:normAutofit lnSpcReduction="10000"/>
          </a:bodyPr>
          <a:lstStyle/>
          <a:p>
            <a:pPr marL="0" indent="0" algn="ctr">
              <a:spcBef>
                <a:spcPts val="0"/>
              </a:spcBef>
              <a:buNone/>
            </a:pPr>
            <a:r>
              <a:rPr lang="en-US" sz="2400" u="sng" cap="none" dirty="0"/>
              <a:t>COMPLICATED</a:t>
            </a:r>
            <a:r>
              <a:rPr lang="en-US" sz="2400" cap="none" dirty="0"/>
              <a:t> UTIs occurred in patients with the following risk factors:</a:t>
            </a:r>
          </a:p>
          <a:p>
            <a:pPr lvl="1">
              <a:spcBef>
                <a:spcPts val="0"/>
              </a:spcBef>
            </a:pPr>
            <a:r>
              <a:rPr lang="en-US" sz="2200" cap="none" dirty="0"/>
              <a:t>Urologic abnormalities (i.e. stones, strictures, stents, diversion)</a:t>
            </a:r>
          </a:p>
          <a:p>
            <a:pPr lvl="1">
              <a:spcBef>
                <a:spcPts val="0"/>
              </a:spcBef>
            </a:pPr>
            <a:r>
              <a:rPr lang="en-US" sz="2200" cap="none" dirty="0"/>
              <a:t>Urinary catheters </a:t>
            </a:r>
          </a:p>
          <a:p>
            <a:pPr lvl="1">
              <a:spcBef>
                <a:spcPts val="0"/>
              </a:spcBef>
            </a:pPr>
            <a:r>
              <a:rPr lang="en-US" sz="2200" cap="none" dirty="0"/>
              <a:t>Immunocompromising conditions</a:t>
            </a:r>
          </a:p>
          <a:p>
            <a:pPr lvl="1">
              <a:spcBef>
                <a:spcPts val="0"/>
              </a:spcBef>
            </a:pPr>
            <a:r>
              <a:rPr lang="en-US" sz="2200" cap="none" dirty="0"/>
              <a:t>Poorly controlled diabetes </a:t>
            </a:r>
          </a:p>
          <a:p>
            <a:pPr lvl="1">
              <a:spcBef>
                <a:spcPts val="0"/>
              </a:spcBef>
            </a:pPr>
            <a:r>
              <a:rPr lang="en-US" sz="2200" cap="none" dirty="0"/>
              <a:t>Male sex</a:t>
            </a:r>
          </a:p>
          <a:p>
            <a:pPr lvl="1">
              <a:spcBef>
                <a:spcPts val="0"/>
              </a:spcBef>
            </a:pPr>
            <a:r>
              <a:rPr lang="en-US" sz="2200" cap="none" dirty="0"/>
              <a:t>Pregnancy </a:t>
            </a:r>
          </a:p>
        </p:txBody>
      </p:sp>
      <p:sp>
        <p:nvSpPr>
          <p:cNvPr id="14" name="TextBox 13">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
        <p:nvSpPr>
          <p:cNvPr id="3" name="Rectangle 2"/>
          <p:cNvSpPr/>
          <p:nvPr/>
        </p:nvSpPr>
        <p:spPr>
          <a:xfrm>
            <a:off x="594563" y="2225521"/>
            <a:ext cx="9595899" cy="830997"/>
          </a:xfrm>
          <a:prstGeom prst="rect">
            <a:avLst/>
          </a:prstGeom>
        </p:spPr>
        <p:txBody>
          <a:bodyPr wrap="square">
            <a:spAutoFit/>
          </a:bodyPr>
          <a:lstStyle/>
          <a:p>
            <a:r>
              <a:rPr lang="en-US" sz="2400" b="1" dirty="0"/>
              <a:t>Previously, we categorized patients felt to be at higher risk of more serious infection or failing therapy as having complicated UTIs…. </a:t>
            </a:r>
          </a:p>
        </p:txBody>
      </p:sp>
      <p:sp>
        <p:nvSpPr>
          <p:cNvPr id="9" name="Content Placeholder 28"/>
          <p:cNvSpPr txBox="1">
            <a:spLocks/>
          </p:cNvSpPr>
          <p:nvPr/>
        </p:nvSpPr>
        <p:spPr>
          <a:xfrm>
            <a:off x="6632960" y="3293449"/>
            <a:ext cx="4660048" cy="364074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u="sng" cap="none" dirty="0"/>
              <a:t>UNCOMPLICATED</a:t>
            </a:r>
            <a:r>
              <a:rPr lang="en-US" sz="2400" cap="none" dirty="0"/>
              <a:t> UTIs </a:t>
            </a:r>
          </a:p>
          <a:p>
            <a:pPr marL="0" indent="0" algn="ctr">
              <a:lnSpc>
                <a:spcPct val="100000"/>
              </a:lnSpc>
              <a:spcBef>
                <a:spcPts val="0"/>
              </a:spcBef>
              <a:buFont typeface="Arial" panose="020B0604020202020204" pitchFamily="34" charset="0"/>
              <a:buNone/>
            </a:pPr>
            <a:r>
              <a:rPr lang="en-US" sz="2400" cap="none" dirty="0"/>
              <a:t>occurred in:</a:t>
            </a:r>
          </a:p>
          <a:p>
            <a:pPr algn="ctr">
              <a:lnSpc>
                <a:spcPct val="100000"/>
              </a:lnSpc>
              <a:spcBef>
                <a:spcPts val="0"/>
              </a:spcBef>
            </a:pPr>
            <a:r>
              <a:rPr lang="en-US" sz="2200" cap="none" dirty="0"/>
              <a:t>Non-pregnant, young, healthy females with normal urinary tracts</a:t>
            </a:r>
          </a:p>
        </p:txBody>
      </p:sp>
      <p:pic>
        <p:nvPicPr>
          <p:cNvPr id="13" name="Picture 12"/>
          <p:cNvPicPr>
            <a:picLocks noChangeAspect="1"/>
          </p:cNvPicPr>
          <p:nvPr/>
        </p:nvPicPr>
        <p:blipFill rotWithShape="1">
          <a:blip r:embed="rId4"/>
          <a:srcRect r="636" b="4500"/>
          <a:stretch/>
        </p:blipFill>
        <p:spPr>
          <a:xfrm>
            <a:off x="9709573" y="785223"/>
            <a:ext cx="2284912" cy="1822522"/>
          </a:xfrm>
          <a:prstGeom prst="rect">
            <a:avLst/>
          </a:prstGeom>
        </p:spPr>
      </p:pic>
      <p:pic>
        <p:nvPicPr>
          <p:cNvPr id="25" name="Picture 24"/>
          <p:cNvPicPr>
            <a:picLocks noChangeAspect="1"/>
          </p:cNvPicPr>
          <p:nvPr/>
        </p:nvPicPr>
        <p:blipFill rotWithShape="1">
          <a:blip r:embed="rId5"/>
          <a:srcRect l="54543" t="30705" r="22346" b="13491"/>
          <a:stretch/>
        </p:blipFill>
        <p:spPr>
          <a:xfrm>
            <a:off x="241348" y="4186588"/>
            <a:ext cx="712923" cy="2421466"/>
          </a:xfrm>
          <a:prstGeom prst="rect">
            <a:avLst/>
          </a:prstGeom>
        </p:spPr>
      </p:pic>
      <p:pic>
        <p:nvPicPr>
          <p:cNvPr id="26" name="Picture 25" descr="Image result for male UTI"/>
          <p:cNvPicPr>
            <a:picLocks noChangeAspect="1" noChangeArrowheads="1"/>
          </p:cNvPicPr>
          <p:nvPr/>
        </p:nvPicPr>
        <p:blipFill rotWithShape="1">
          <a:blip r:embed="rId6">
            <a:extLst>
              <a:ext uri="{28A0092B-C50C-407E-A947-70E740481C1C}">
                <a14:useLocalDpi xmlns:a14="http://schemas.microsoft.com/office/drawing/2010/main" val="0"/>
              </a:ext>
            </a:extLst>
          </a:blip>
          <a:srcRect l="29880" r="30724"/>
          <a:stretch/>
        </p:blipFill>
        <p:spPr bwMode="auto">
          <a:xfrm flipH="1">
            <a:off x="5392513" y="5224996"/>
            <a:ext cx="965200" cy="1383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3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xEl>
                                              <p:pRg st="1" end="1"/>
                                            </p:txEl>
                                          </p:spTgt>
                                        </p:tgtEl>
                                        <p:attrNameLst>
                                          <p:attrName>style.visibility</p:attrName>
                                        </p:attrNameLst>
                                      </p:cBhvr>
                                      <p:to>
                                        <p:strVal val="visible"/>
                                      </p:to>
                                    </p:set>
                                    <p:animEffect transition="in" filter="fade">
                                      <p:cBhvr>
                                        <p:cTn id="34" dur="500"/>
                                        <p:tgtEl>
                                          <p:spTgt spid="29">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fade">
                                      <p:cBhvr>
                                        <p:cTn id="37" dur="500"/>
                                        <p:tgtEl>
                                          <p:spTgt spid="29">
                                            <p:txEl>
                                              <p:pRg st="2" end="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xEl>
                                              <p:pRg st="3" end="3"/>
                                            </p:txEl>
                                          </p:spTgt>
                                        </p:tgtEl>
                                        <p:attrNameLst>
                                          <p:attrName>style.visibility</p:attrName>
                                        </p:attrNameLst>
                                      </p:cBhvr>
                                      <p:to>
                                        <p:strVal val="visible"/>
                                      </p:to>
                                    </p:set>
                                    <p:animEffect transition="in" filter="fade">
                                      <p:cBhvr>
                                        <p:cTn id="40" dur="500"/>
                                        <p:tgtEl>
                                          <p:spTgt spid="29">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xEl>
                                              <p:pRg st="4" end="4"/>
                                            </p:txEl>
                                          </p:spTgt>
                                        </p:tgtEl>
                                        <p:attrNameLst>
                                          <p:attrName>style.visibility</p:attrName>
                                        </p:attrNameLst>
                                      </p:cBhvr>
                                      <p:to>
                                        <p:strVal val="visible"/>
                                      </p:to>
                                    </p:set>
                                    <p:animEffect transition="in" filter="fade">
                                      <p:cBhvr>
                                        <p:cTn id="43" dur="500"/>
                                        <p:tgtEl>
                                          <p:spTgt spid="29">
                                            <p:txEl>
                                              <p:pRg st="4" end="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xEl>
                                              <p:pRg st="5" end="5"/>
                                            </p:txEl>
                                          </p:spTgt>
                                        </p:tgtEl>
                                        <p:attrNameLst>
                                          <p:attrName>style.visibility</p:attrName>
                                        </p:attrNameLst>
                                      </p:cBhvr>
                                      <p:to>
                                        <p:strVal val="visible"/>
                                      </p:to>
                                    </p:set>
                                    <p:animEffect transition="in" filter="fade">
                                      <p:cBhvr>
                                        <p:cTn id="46" dur="500"/>
                                        <p:tgtEl>
                                          <p:spTgt spid="29">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xEl>
                                              <p:pRg st="6" end="6"/>
                                            </p:txEl>
                                          </p:spTgt>
                                        </p:tgtEl>
                                        <p:attrNameLst>
                                          <p:attrName>style.visibility</p:attrName>
                                        </p:attrNameLst>
                                      </p:cBhvr>
                                      <p:to>
                                        <p:strVal val="visible"/>
                                      </p:to>
                                    </p:set>
                                    <p:animEffect transition="in" filter="fade">
                                      <p:cBhvr>
                                        <p:cTn id="49" dur="500"/>
                                        <p:tgtEl>
                                          <p:spTgt spid="29">
                                            <p:txEl>
                                              <p:pRg st="6" end="6"/>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
                                            <p:txEl>
                                              <p:pRg st="0" end="0"/>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9">
                                            <p:txEl>
                                              <p:pRg st="2" end="2"/>
                                            </p:txEl>
                                          </p:spTgt>
                                        </p:tgtEl>
                                        <p:attrNameLst>
                                          <p:attrName>style.visibility</p:attrName>
                                        </p:attrNameLst>
                                      </p:cBhvr>
                                      <p:to>
                                        <p:strVal val="visible"/>
                                      </p:to>
                                    </p:set>
                                    <p:animEffect transition="in" filter="fade">
                                      <p:cBhvr>
                                        <p:cTn id="66" dur="500"/>
                                        <p:tgtEl>
                                          <p:spTgt spid="9">
                                            <p:txEl>
                                              <p:pRg st="2" end="2"/>
                                            </p:txEl>
                                          </p:spTgt>
                                        </p:tgtEl>
                                      </p:cBhvr>
                                    </p:animEffect>
                                  </p:childTnLst>
                                </p:cTn>
                              </p:par>
                              <p:par>
                                <p:cTn id="67" presetID="1"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271" y="701088"/>
            <a:ext cx="5374461" cy="1596177"/>
          </a:xfrm>
        </p:spPr>
        <p:txBody>
          <a:bodyPr/>
          <a:lstStyle/>
          <a:p>
            <a:r>
              <a:rPr lang="en-US" b="1" dirty="0"/>
              <a:t>complicated vs </a:t>
            </a:r>
            <a:br>
              <a:rPr lang="en-US" b="1" dirty="0"/>
            </a:br>
            <a:r>
              <a:rPr lang="en-US" b="1" dirty="0"/>
              <a:t>Uncomplicated</a:t>
            </a:r>
          </a:p>
        </p:txBody>
      </p:sp>
      <p:sp>
        <p:nvSpPr>
          <p:cNvPr id="27" name="Text Placeholder 26"/>
          <p:cNvSpPr>
            <a:spLocks noGrp="1"/>
          </p:cNvSpPr>
          <p:nvPr>
            <p:ph type="body" idx="1"/>
          </p:nvPr>
        </p:nvSpPr>
        <p:spPr>
          <a:xfrm>
            <a:off x="1201014" y="2379836"/>
            <a:ext cx="4873474" cy="679994"/>
          </a:xfrm>
        </p:spPr>
        <p:txBody>
          <a:bodyPr/>
          <a:lstStyle/>
          <a:p>
            <a:r>
              <a:rPr lang="en-US" b="1" u="sng" dirty="0"/>
              <a:t>Complicated UTI</a:t>
            </a:r>
          </a:p>
        </p:txBody>
      </p:sp>
      <p:sp>
        <p:nvSpPr>
          <p:cNvPr id="29" name="Content Placeholder 28"/>
          <p:cNvSpPr>
            <a:spLocks noGrp="1"/>
          </p:cNvSpPr>
          <p:nvPr>
            <p:ph sz="quarter" idx="13"/>
          </p:nvPr>
        </p:nvSpPr>
        <p:spPr>
          <a:xfrm>
            <a:off x="1201641" y="3051012"/>
            <a:ext cx="4872847" cy="3698400"/>
          </a:xfrm>
        </p:spPr>
        <p:txBody>
          <a:bodyPr>
            <a:normAutofit lnSpcReduction="10000"/>
          </a:bodyPr>
          <a:lstStyle/>
          <a:p>
            <a:pPr>
              <a:buFont typeface="Wingdings" charset="2"/>
              <a:buChar char="Ø"/>
            </a:pPr>
            <a:r>
              <a:rPr lang="en-US" sz="2200" cap="none" dirty="0"/>
              <a:t>An acute UTI + signs/symptoms suggestive of extension beyond the bladder</a:t>
            </a:r>
          </a:p>
          <a:p>
            <a:pPr marL="1143000" lvl="1"/>
            <a:r>
              <a:rPr lang="en-US" sz="2000" cap="none" dirty="0"/>
              <a:t>Fever &gt; 99.9ºF</a:t>
            </a:r>
          </a:p>
          <a:p>
            <a:pPr marL="1143000" lvl="1" algn="just"/>
            <a:r>
              <a:rPr lang="en-US" sz="2000" cap="none" dirty="0"/>
              <a:t>Chills, rigors, or signs/symptoms of systemic infection</a:t>
            </a:r>
          </a:p>
          <a:p>
            <a:pPr marL="1143000" lvl="1"/>
            <a:r>
              <a:rPr lang="en-US" sz="2000" cap="none" dirty="0"/>
              <a:t>Flank pain</a:t>
            </a:r>
          </a:p>
          <a:p>
            <a:pPr marL="1143000" lvl="1"/>
            <a:r>
              <a:rPr lang="en-US" sz="2000" cap="none" dirty="0"/>
              <a:t>Costovertebral angle tenderness</a:t>
            </a:r>
          </a:p>
          <a:p>
            <a:pPr marL="1143000" lvl="1"/>
            <a:r>
              <a:rPr lang="en-US" sz="2000" cap="none" dirty="0"/>
              <a:t>Pelvic or perineal pain in men </a:t>
            </a:r>
          </a:p>
        </p:txBody>
      </p:sp>
      <p:sp>
        <p:nvSpPr>
          <p:cNvPr id="28" name="Text Placeholder 27"/>
          <p:cNvSpPr>
            <a:spLocks noGrp="1"/>
          </p:cNvSpPr>
          <p:nvPr>
            <p:ph type="body" sz="quarter" idx="3"/>
          </p:nvPr>
        </p:nvSpPr>
        <p:spPr>
          <a:xfrm>
            <a:off x="7137396" y="2379836"/>
            <a:ext cx="4881804" cy="679994"/>
          </a:xfrm>
        </p:spPr>
        <p:txBody>
          <a:bodyPr/>
          <a:lstStyle/>
          <a:p>
            <a:r>
              <a:rPr lang="en-US" b="1" u="sng" dirty="0"/>
              <a:t>Uncomplicated UTI</a:t>
            </a:r>
          </a:p>
        </p:txBody>
      </p:sp>
      <p:sp>
        <p:nvSpPr>
          <p:cNvPr id="30" name="Content Placeholder 29"/>
          <p:cNvSpPr>
            <a:spLocks noGrp="1"/>
          </p:cNvSpPr>
          <p:nvPr>
            <p:ph sz="quarter" idx="14"/>
          </p:nvPr>
        </p:nvSpPr>
        <p:spPr>
          <a:xfrm>
            <a:off x="7137396" y="3059830"/>
            <a:ext cx="3112592" cy="3425988"/>
          </a:xfrm>
        </p:spPr>
        <p:txBody>
          <a:bodyPr/>
          <a:lstStyle/>
          <a:p>
            <a:pPr>
              <a:buFont typeface="Wingdings" charset="2"/>
              <a:buChar char="Ø"/>
            </a:pPr>
            <a:r>
              <a:rPr lang="en-US" sz="2200" cap="none" dirty="0"/>
              <a:t>Acute “simple” cystitis</a:t>
            </a:r>
          </a:p>
          <a:p>
            <a:pPr lvl="1"/>
            <a:r>
              <a:rPr lang="en-US" cap="none" dirty="0"/>
              <a:t>Presumed to be confined to the bladder</a:t>
            </a:r>
          </a:p>
          <a:p>
            <a:pPr lvl="1"/>
            <a:r>
              <a:rPr lang="en-US" cap="none" dirty="0"/>
              <a:t>No signs/symptoms that suggest an upper tract or systemic infection</a:t>
            </a:r>
          </a:p>
        </p:txBody>
      </p:sp>
      <p:sp>
        <p:nvSpPr>
          <p:cNvPr id="14" name="TextBox 13">
            <a:hlinkClick r:id="rId3" action="ppaction://hlinksldjump"/>
          </p:cNvPr>
          <p:cNvSpPr txBox="1"/>
          <p:nvPr/>
        </p:nvSpPr>
        <p:spPr>
          <a:xfrm>
            <a:off x="225040" y="225560"/>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r="29166"/>
          <a:stretch/>
        </p:blipFill>
        <p:spPr>
          <a:xfrm>
            <a:off x="117281" y="4402666"/>
            <a:ext cx="1938302" cy="1710266"/>
          </a:xfrm>
          <a:prstGeom prst="rect">
            <a:avLst/>
          </a:prstGeom>
        </p:spPr>
      </p:pic>
      <p:pic>
        <p:nvPicPr>
          <p:cNvPr id="33" name="Picture 32"/>
          <p:cNvPicPr>
            <a:picLocks noChangeAspect="1"/>
          </p:cNvPicPr>
          <p:nvPr/>
        </p:nvPicPr>
        <p:blipFill rotWithShape="1">
          <a:blip r:embed="rId5"/>
          <a:srcRect l="11804" t="7411" r="13066" b="5407"/>
          <a:stretch/>
        </p:blipFill>
        <p:spPr>
          <a:xfrm>
            <a:off x="10249988" y="4609480"/>
            <a:ext cx="1769212" cy="1985406"/>
          </a:xfrm>
          <a:prstGeom prst="rect">
            <a:avLst/>
          </a:prstGeom>
        </p:spPr>
      </p:pic>
      <p:sp>
        <p:nvSpPr>
          <p:cNvPr id="38" name="TextBox 37">
            <a:hlinkClick r:id="rId3" action="ppaction://hlinksldjump"/>
          </p:cNvPr>
          <p:cNvSpPr txBox="1"/>
          <p:nvPr/>
        </p:nvSpPr>
        <p:spPr>
          <a:xfrm>
            <a:off x="8610688" y="225560"/>
            <a:ext cx="3077807" cy="1692771"/>
          </a:xfrm>
          <a:prstGeom prst="rect">
            <a:avLst/>
          </a:prstGeom>
          <a:gradFill flip="none" rotWithShape="1">
            <a:gsLst>
              <a:gs pos="0">
                <a:srgbClr val="F7D61E">
                  <a:tint val="66000"/>
                  <a:satMod val="160000"/>
                </a:srgbClr>
              </a:gs>
              <a:gs pos="50000">
                <a:srgbClr val="F7D61E">
                  <a:tint val="44500"/>
                  <a:satMod val="160000"/>
                </a:srgbClr>
              </a:gs>
              <a:gs pos="100000">
                <a:srgbClr val="F7D61E">
                  <a:tint val="23500"/>
                  <a:satMod val="160000"/>
                </a:srgbClr>
              </a:gs>
            </a:gsLst>
            <a:lin ang="16200000" scaled="1"/>
            <a:tileRect/>
          </a:gradFill>
          <a:ln w="38100">
            <a:noFill/>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600" b="1" dirty="0">
                <a:solidFill>
                  <a:schemeClr val="accent1"/>
                </a:solidFill>
                <a:latin typeface="+mj-lt"/>
                <a:ea typeface="Arial Rounded MT Bold" charset="0"/>
                <a:cs typeface="Arial Rounded MT Bold" charset="0"/>
              </a:rPr>
              <a:t>Today we categorize UTIs based on extent &amp; severity of infection! </a:t>
            </a:r>
          </a:p>
        </p:txBody>
      </p:sp>
    </p:spTree>
    <p:extLst>
      <p:ext uri="{BB962C8B-B14F-4D97-AF65-F5344CB8AC3E}">
        <p14:creationId xmlns:p14="http://schemas.microsoft.com/office/powerpoint/2010/main" val="165846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 calcmode="lin" valueType="num">
                                      <p:cBhvr>
                                        <p:cTn id="1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7">
                                            <p:txEl>
                                              <p:pRg st="0" end="0"/>
                                            </p:txEl>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 calcmode="lin" valueType="num">
                                      <p:cBhvr>
                                        <p:cTn id="18"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9">
                                            <p:txEl>
                                              <p:pRg st="0" end="0"/>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9">
                                            <p:txEl>
                                              <p:pRg st="1" end="1"/>
                                            </p:txEl>
                                          </p:spTgt>
                                        </p:tgtEl>
                                        <p:attrNameLst>
                                          <p:attrName>style.visibility</p:attrName>
                                        </p:attrNameLst>
                                      </p:cBhvr>
                                      <p:to>
                                        <p:strVal val="visible"/>
                                      </p:to>
                                    </p:set>
                                    <p:anim calcmode="lin" valueType="num">
                                      <p:cBhvr>
                                        <p:cTn id="23" dur="500" fill="hold"/>
                                        <p:tgtEl>
                                          <p:spTgt spid="2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9">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9">
                                            <p:txEl>
                                              <p:pRg st="1" end="1"/>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9">
                                            <p:txEl>
                                              <p:pRg st="2" end="2"/>
                                            </p:txEl>
                                          </p:spTgt>
                                        </p:tgtEl>
                                        <p:attrNameLst>
                                          <p:attrName>style.visibility</p:attrName>
                                        </p:attrNameLst>
                                      </p:cBhvr>
                                      <p:to>
                                        <p:strVal val="visible"/>
                                      </p:to>
                                    </p:set>
                                    <p:anim calcmode="lin" valueType="num">
                                      <p:cBhvr>
                                        <p:cTn id="28" dur="500" fill="hold"/>
                                        <p:tgtEl>
                                          <p:spTgt spid="2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9">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9">
                                            <p:txEl>
                                              <p:pRg st="2" end="2"/>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9">
                                            <p:txEl>
                                              <p:pRg st="3" end="3"/>
                                            </p:txEl>
                                          </p:spTgt>
                                        </p:tgtEl>
                                        <p:attrNameLst>
                                          <p:attrName>style.visibility</p:attrName>
                                        </p:attrNameLst>
                                      </p:cBhvr>
                                      <p:to>
                                        <p:strVal val="visible"/>
                                      </p:to>
                                    </p:set>
                                    <p:anim calcmode="lin" valueType="num">
                                      <p:cBhvr>
                                        <p:cTn id="33" dur="500" fill="hold"/>
                                        <p:tgtEl>
                                          <p:spTgt spid="2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9">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9">
                                            <p:txEl>
                                              <p:pRg st="3" end="3"/>
                                            </p:tx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9">
                                            <p:txEl>
                                              <p:pRg st="4" end="4"/>
                                            </p:txEl>
                                          </p:spTgt>
                                        </p:tgtEl>
                                        <p:attrNameLst>
                                          <p:attrName>style.visibility</p:attrName>
                                        </p:attrNameLst>
                                      </p:cBhvr>
                                      <p:to>
                                        <p:strVal val="visible"/>
                                      </p:to>
                                    </p:set>
                                    <p:anim calcmode="lin" valueType="num">
                                      <p:cBhvr>
                                        <p:cTn id="38" dur="500" fill="hold"/>
                                        <p:tgtEl>
                                          <p:spTgt spid="29">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9">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9">
                                            <p:txEl>
                                              <p:pRg st="4" end="4"/>
                                            </p:tx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9">
                                            <p:txEl>
                                              <p:pRg st="5" end="5"/>
                                            </p:txEl>
                                          </p:spTgt>
                                        </p:tgtEl>
                                        <p:attrNameLst>
                                          <p:attrName>style.visibility</p:attrName>
                                        </p:attrNameLst>
                                      </p:cBhvr>
                                      <p:to>
                                        <p:strVal val="visible"/>
                                      </p:to>
                                    </p:set>
                                    <p:anim calcmode="lin" valueType="num">
                                      <p:cBhvr>
                                        <p:cTn id="43" dur="500" fill="hold"/>
                                        <p:tgtEl>
                                          <p:spTgt spid="29">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29">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29">
                                            <p:txEl>
                                              <p:pRg st="5" end="5"/>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8">
                                            <p:txEl>
                                              <p:pRg st="0" end="0"/>
                                            </p:txEl>
                                          </p:spTgt>
                                        </p:tgtEl>
                                        <p:attrNameLst>
                                          <p:attrName>style.visibility</p:attrName>
                                        </p:attrNameLst>
                                      </p:cBhvr>
                                      <p:to>
                                        <p:strVal val="visible"/>
                                      </p:to>
                                    </p:set>
                                    <p:anim calcmode="lin" valueType="num">
                                      <p:cBhvr>
                                        <p:cTn id="55"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8">
                                            <p:txEl>
                                              <p:pRg st="0" end="0"/>
                                            </p:tx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0">
                                            <p:txEl>
                                              <p:pRg st="0" end="0"/>
                                            </p:txEl>
                                          </p:spTgt>
                                        </p:tgtEl>
                                        <p:attrNameLst>
                                          <p:attrName>style.visibility</p:attrName>
                                        </p:attrNameLst>
                                      </p:cBhvr>
                                      <p:to>
                                        <p:strVal val="visible"/>
                                      </p:to>
                                    </p:set>
                                    <p:anim calcmode="lin" valueType="num">
                                      <p:cBhvr>
                                        <p:cTn id="60"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30">
                                            <p:txEl>
                                              <p:pRg st="0" end="0"/>
                                            </p:txEl>
                                          </p:spTgt>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 calcmode="lin" valueType="num">
                                      <p:cBhvr>
                                        <p:cTn id="65" dur="500" fill="hold"/>
                                        <p:tgtEl>
                                          <p:spTgt spid="30">
                                            <p:txEl>
                                              <p:pRg st="1" end="1"/>
                                            </p:txEl>
                                          </p:spTgt>
                                        </p:tgtEl>
                                        <p:attrNameLst>
                                          <p:attrName>ppt_w</p:attrName>
                                        </p:attrNameLst>
                                      </p:cBhvr>
                                      <p:tavLst>
                                        <p:tav tm="0">
                                          <p:val>
                                            <p:fltVal val="0"/>
                                          </p:val>
                                        </p:tav>
                                        <p:tav tm="100000">
                                          <p:val>
                                            <p:strVal val="#ppt_w"/>
                                          </p:val>
                                        </p:tav>
                                      </p:tavLst>
                                    </p:anim>
                                    <p:anim calcmode="lin" valueType="num">
                                      <p:cBhvr>
                                        <p:cTn id="66" dur="500" fill="hold"/>
                                        <p:tgtEl>
                                          <p:spTgt spid="30">
                                            <p:txEl>
                                              <p:pRg st="1" end="1"/>
                                            </p:txEl>
                                          </p:spTgt>
                                        </p:tgtEl>
                                        <p:attrNameLst>
                                          <p:attrName>ppt_h</p:attrName>
                                        </p:attrNameLst>
                                      </p:cBhvr>
                                      <p:tavLst>
                                        <p:tav tm="0">
                                          <p:val>
                                            <p:fltVal val="0"/>
                                          </p:val>
                                        </p:tav>
                                        <p:tav tm="100000">
                                          <p:val>
                                            <p:strVal val="#ppt_h"/>
                                          </p:val>
                                        </p:tav>
                                      </p:tavLst>
                                    </p:anim>
                                    <p:animEffect transition="in" filter="fade">
                                      <p:cBhvr>
                                        <p:cTn id="67" dur="500"/>
                                        <p:tgtEl>
                                          <p:spTgt spid="30">
                                            <p:txEl>
                                              <p:pRg st="1" end="1"/>
                                            </p:tx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30">
                                            <p:txEl>
                                              <p:pRg st="2" end="2"/>
                                            </p:txEl>
                                          </p:spTgt>
                                        </p:tgtEl>
                                        <p:attrNameLst>
                                          <p:attrName>style.visibility</p:attrName>
                                        </p:attrNameLst>
                                      </p:cBhvr>
                                      <p:to>
                                        <p:strVal val="visible"/>
                                      </p:to>
                                    </p:set>
                                    <p:anim calcmode="lin" valueType="num">
                                      <p:cBhvr>
                                        <p:cTn id="70" dur="500" fill="hold"/>
                                        <p:tgtEl>
                                          <p:spTgt spid="30">
                                            <p:txEl>
                                              <p:pRg st="2" end="2"/>
                                            </p:txEl>
                                          </p:spTgt>
                                        </p:tgtEl>
                                        <p:attrNameLst>
                                          <p:attrName>ppt_w</p:attrName>
                                        </p:attrNameLst>
                                      </p:cBhvr>
                                      <p:tavLst>
                                        <p:tav tm="0">
                                          <p:val>
                                            <p:fltVal val="0"/>
                                          </p:val>
                                        </p:tav>
                                        <p:tav tm="100000">
                                          <p:val>
                                            <p:strVal val="#ppt_w"/>
                                          </p:val>
                                        </p:tav>
                                      </p:tavLst>
                                    </p:anim>
                                    <p:anim calcmode="lin" valueType="num">
                                      <p:cBhvr>
                                        <p:cTn id="71" dur="500" fill="hold"/>
                                        <p:tgtEl>
                                          <p:spTgt spid="30">
                                            <p:txEl>
                                              <p:pRg st="2" end="2"/>
                                            </p:txEl>
                                          </p:spTgt>
                                        </p:tgtEl>
                                        <p:attrNameLst>
                                          <p:attrName>ppt_h</p:attrName>
                                        </p:attrNameLst>
                                      </p:cBhvr>
                                      <p:tavLst>
                                        <p:tav tm="0">
                                          <p:val>
                                            <p:fltVal val="0"/>
                                          </p:val>
                                        </p:tav>
                                        <p:tav tm="100000">
                                          <p:val>
                                            <p:strVal val="#ppt_h"/>
                                          </p:val>
                                        </p:tav>
                                      </p:tavLst>
                                    </p:anim>
                                    <p:animEffect transition="in" filter="fade">
                                      <p:cBhvr>
                                        <p:cTn id="72" dur="500"/>
                                        <p:tgtEl>
                                          <p:spTgt spid="30">
                                            <p:txEl>
                                              <p:pRg st="2" end="2"/>
                                            </p:txEl>
                                          </p:spTgt>
                                        </p:tgtEl>
                                      </p:cBhvr>
                                    </p:animEffect>
                                  </p:childTnLst>
                                </p:cTn>
                              </p:par>
                              <p:par>
                                <p:cTn id="73" presetID="53" presetClass="entr" presetSubtype="16"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p:cTn id="75" dur="500" fill="hold"/>
                                        <p:tgtEl>
                                          <p:spTgt spid="33"/>
                                        </p:tgtEl>
                                        <p:attrNameLst>
                                          <p:attrName>ppt_w</p:attrName>
                                        </p:attrNameLst>
                                      </p:cBhvr>
                                      <p:tavLst>
                                        <p:tav tm="0">
                                          <p:val>
                                            <p:fltVal val="0"/>
                                          </p:val>
                                        </p:tav>
                                        <p:tav tm="100000">
                                          <p:val>
                                            <p:strVal val="#ppt_w"/>
                                          </p:val>
                                        </p:tav>
                                      </p:tavLst>
                                    </p:anim>
                                    <p:anim calcmode="lin" valueType="num">
                                      <p:cBhvr>
                                        <p:cTn id="76" dur="500" fill="hold"/>
                                        <p:tgtEl>
                                          <p:spTgt spid="33"/>
                                        </p:tgtEl>
                                        <p:attrNameLst>
                                          <p:attrName>ppt_h</p:attrName>
                                        </p:attrNameLst>
                                      </p:cBhvr>
                                      <p:tavLst>
                                        <p:tav tm="0">
                                          <p:val>
                                            <p:fltVal val="0"/>
                                          </p:val>
                                        </p:tav>
                                        <p:tav tm="100000">
                                          <p:val>
                                            <p:strVal val="#ppt_h"/>
                                          </p:val>
                                        </p:tav>
                                      </p:tavLst>
                                    </p:anim>
                                    <p:animEffect transition="in" filter="fade">
                                      <p:cBhvr>
                                        <p:cTn id="7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build="p"/>
      <p:bldP spid="29" grpId="0" build="p"/>
      <p:bldP spid="28" grpId="0" build="p"/>
      <p:bldP spid="30" grpId="0" build="p"/>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3969" y="215329"/>
            <a:ext cx="4761781" cy="471170"/>
          </a:xfrm>
          <a:prstGeom prst="rect">
            <a:avLst/>
          </a:prstGeom>
          <a:noFill/>
          <a:ln w="28575">
            <a:solidFill>
              <a:schemeClr val="tx1"/>
            </a:solidFill>
          </a:ln>
        </p:spPr>
        <p:txBody>
          <a:bodyPr wrap="square">
            <a:spAutoFit/>
          </a:bodyPr>
          <a:lstStyle/>
          <a:p>
            <a:pPr algn="ctr"/>
            <a:r>
              <a:rPr lang="en-US" sz="2400" b="1" dirty="0"/>
              <a:t>THE PATHOGENESIS OF A UTI</a:t>
            </a:r>
            <a:endParaRPr lang="en-US" sz="2400" dirty="0"/>
          </a:p>
        </p:txBody>
      </p:sp>
      <p:sp>
        <p:nvSpPr>
          <p:cNvPr id="3" name="Rectangle 2"/>
          <p:cNvSpPr/>
          <p:nvPr/>
        </p:nvSpPr>
        <p:spPr>
          <a:xfrm>
            <a:off x="9645965" y="6504704"/>
            <a:ext cx="3459745" cy="307777"/>
          </a:xfrm>
          <a:prstGeom prst="rect">
            <a:avLst/>
          </a:prstGeom>
        </p:spPr>
        <p:txBody>
          <a:bodyPr wrap="square">
            <a:spAutoFit/>
          </a:bodyPr>
          <a:lstStyle/>
          <a:p>
            <a:r>
              <a:rPr lang="en-US" sz="1400" dirty="0"/>
              <a:t>http://</a:t>
            </a:r>
            <a:r>
              <a:rPr lang="en-US" sz="1400" dirty="0" err="1"/>
              <a:t>www.pathophys.org</a:t>
            </a:r>
            <a:r>
              <a:rPr lang="en-US" sz="1400" dirty="0"/>
              <a:t>/</a:t>
            </a:r>
            <a:r>
              <a:rPr lang="en-US" sz="1400" dirty="0" err="1"/>
              <a:t>uti</a:t>
            </a:r>
            <a:r>
              <a:rPr lang="en-US" sz="1400" dirty="0"/>
              <a:t>/</a:t>
            </a:r>
          </a:p>
        </p:txBody>
      </p:sp>
      <p:grpSp>
        <p:nvGrpSpPr>
          <p:cNvPr id="37" name="Group 36"/>
          <p:cNvGrpSpPr/>
          <p:nvPr/>
        </p:nvGrpSpPr>
        <p:grpSpPr>
          <a:xfrm>
            <a:off x="7383391" y="1227622"/>
            <a:ext cx="3361425" cy="5220934"/>
            <a:chOff x="224288" y="1637066"/>
            <a:chExt cx="3361425" cy="5220934"/>
          </a:xfrm>
        </p:grpSpPr>
        <p:sp>
          <p:nvSpPr>
            <p:cNvPr id="11" name="Oval 10"/>
            <p:cNvSpPr/>
            <p:nvPr/>
          </p:nvSpPr>
          <p:spPr>
            <a:xfrm>
              <a:off x="224288" y="1637067"/>
              <a:ext cx="862641" cy="1518249"/>
            </a:xfrm>
            <a:prstGeom prst="ellipse">
              <a:avLst/>
            </a:prstGeom>
            <a:solidFill>
              <a:srgbClr val="F07F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723072" y="1637066"/>
              <a:ext cx="862641" cy="1518249"/>
            </a:xfrm>
            <a:prstGeom prst="ellipse">
              <a:avLst/>
            </a:prstGeom>
            <a:solidFill>
              <a:srgbClr val="F07F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086928" y="2329132"/>
              <a:ext cx="483080" cy="2294626"/>
            </a:xfrm>
            <a:custGeom>
              <a:avLst/>
              <a:gdLst>
                <a:gd name="connsiteX0" fmla="*/ 0 w 483080"/>
                <a:gd name="connsiteY0" fmla="*/ 155276 h 2294626"/>
                <a:gd name="connsiteX1" fmla="*/ 0 w 483080"/>
                <a:gd name="connsiteY1" fmla="*/ 155276 h 2294626"/>
                <a:gd name="connsiteX2" fmla="*/ 120770 w 483080"/>
                <a:gd name="connsiteY2" fmla="*/ 327804 h 2294626"/>
                <a:gd name="connsiteX3" fmla="*/ 138023 w 483080"/>
                <a:gd name="connsiteY3" fmla="*/ 379562 h 2294626"/>
                <a:gd name="connsiteX4" fmla="*/ 155276 w 483080"/>
                <a:gd name="connsiteY4" fmla="*/ 465826 h 2294626"/>
                <a:gd name="connsiteX5" fmla="*/ 172529 w 483080"/>
                <a:gd name="connsiteY5" fmla="*/ 534838 h 2294626"/>
                <a:gd name="connsiteX6" fmla="*/ 189781 w 483080"/>
                <a:gd name="connsiteY6" fmla="*/ 810883 h 2294626"/>
                <a:gd name="connsiteX7" fmla="*/ 189781 w 483080"/>
                <a:gd name="connsiteY7" fmla="*/ 1966823 h 2294626"/>
                <a:gd name="connsiteX8" fmla="*/ 224287 w 483080"/>
                <a:gd name="connsiteY8" fmla="*/ 2070340 h 2294626"/>
                <a:gd name="connsiteX9" fmla="*/ 241540 w 483080"/>
                <a:gd name="connsiteY9" fmla="*/ 2122098 h 2294626"/>
                <a:gd name="connsiteX10" fmla="*/ 293298 w 483080"/>
                <a:gd name="connsiteY10" fmla="*/ 2225615 h 2294626"/>
                <a:gd name="connsiteX11" fmla="*/ 362310 w 483080"/>
                <a:gd name="connsiteY11" fmla="*/ 2294626 h 2294626"/>
                <a:gd name="connsiteX12" fmla="*/ 362310 w 483080"/>
                <a:gd name="connsiteY12" fmla="*/ 2294626 h 2294626"/>
                <a:gd name="connsiteX13" fmla="*/ 362310 w 483080"/>
                <a:gd name="connsiteY13" fmla="*/ 2294626 h 2294626"/>
                <a:gd name="connsiteX14" fmla="*/ 483080 w 483080"/>
                <a:gd name="connsiteY14" fmla="*/ 2122098 h 2294626"/>
                <a:gd name="connsiteX15" fmla="*/ 258793 w 483080"/>
                <a:gd name="connsiteY15" fmla="*/ 1811547 h 2294626"/>
                <a:gd name="connsiteX16" fmla="*/ 345057 w 483080"/>
                <a:gd name="connsiteY16" fmla="*/ 327804 h 2294626"/>
                <a:gd name="connsiteX17" fmla="*/ 34506 w 483080"/>
                <a:gd name="connsiteY17" fmla="*/ 0 h 2294626"/>
                <a:gd name="connsiteX18" fmla="*/ 0 w 483080"/>
                <a:gd name="connsiteY18" fmla="*/ 155276 h 229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3080" h="2294626">
                  <a:moveTo>
                    <a:pt x="0" y="155276"/>
                  </a:moveTo>
                  <a:lnTo>
                    <a:pt x="0" y="155276"/>
                  </a:lnTo>
                  <a:cubicBezTo>
                    <a:pt x="40257" y="212785"/>
                    <a:pt x="98571" y="261207"/>
                    <a:pt x="120770" y="327804"/>
                  </a:cubicBezTo>
                  <a:cubicBezTo>
                    <a:pt x="126521" y="345057"/>
                    <a:pt x="133612" y="361919"/>
                    <a:pt x="138023" y="379562"/>
                  </a:cubicBezTo>
                  <a:cubicBezTo>
                    <a:pt x="145135" y="408011"/>
                    <a:pt x="148915" y="437200"/>
                    <a:pt x="155276" y="465826"/>
                  </a:cubicBezTo>
                  <a:cubicBezTo>
                    <a:pt x="160420" y="488973"/>
                    <a:pt x="166778" y="511834"/>
                    <a:pt x="172529" y="534838"/>
                  </a:cubicBezTo>
                  <a:cubicBezTo>
                    <a:pt x="178280" y="626853"/>
                    <a:pt x="189781" y="718688"/>
                    <a:pt x="189781" y="810883"/>
                  </a:cubicBezTo>
                  <a:cubicBezTo>
                    <a:pt x="189781" y="1446852"/>
                    <a:pt x="141525" y="1307313"/>
                    <a:pt x="189781" y="1966823"/>
                  </a:cubicBezTo>
                  <a:cubicBezTo>
                    <a:pt x="192435" y="2003098"/>
                    <a:pt x="212785" y="2035834"/>
                    <a:pt x="224287" y="2070340"/>
                  </a:cubicBezTo>
                  <a:lnTo>
                    <a:pt x="241540" y="2122098"/>
                  </a:lnTo>
                  <a:cubicBezTo>
                    <a:pt x="255572" y="2164194"/>
                    <a:pt x="259853" y="2192170"/>
                    <a:pt x="293298" y="2225615"/>
                  </a:cubicBezTo>
                  <a:cubicBezTo>
                    <a:pt x="376577" y="2308894"/>
                    <a:pt x="322871" y="2215751"/>
                    <a:pt x="362310" y="2294626"/>
                  </a:cubicBezTo>
                  <a:lnTo>
                    <a:pt x="362310" y="2294626"/>
                  </a:lnTo>
                  <a:lnTo>
                    <a:pt x="362310" y="2294626"/>
                  </a:lnTo>
                  <a:lnTo>
                    <a:pt x="483080" y="2122098"/>
                  </a:lnTo>
                  <a:lnTo>
                    <a:pt x="258793" y="1811547"/>
                  </a:lnTo>
                  <a:lnTo>
                    <a:pt x="345057" y="327804"/>
                  </a:lnTo>
                  <a:lnTo>
                    <a:pt x="34506" y="0"/>
                  </a:lnTo>
                  <a:lnTo>
                    <a:pt x="0" y="155276"/>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flipH="1">
              <a:off x="2239992" y="2329132"/>
              <a:ext cx="483080" cy="2294626"/>
            </a:xfrm>
            <a:custGeom>
              <a:avLst/>
              <a:gdLst>
                <a:gd name="connsiteX0" fmla="*/ 0 w 483080"/>
                <a:gd name="connsiteY0" fmla="*/ 155276 h 2294626"/>
                <a:gd name="connsiteX1" fmla="*/ 0 w 483080"/>
                <a:gd name="connsiteY1" fmla="*/ 155276 h 2294626"/>
                <a:gd name="connsiteX2" fmla="*/ 120770 w 483080"/>
                <a:gd name="connsiteY2" fmla="*/ 327804 h 2294626"/>
                <a:gd name="connsiteX3" fmla="*/ 138023 w 483080"/>
                <a:gd name="connsiteY3" fmla="*/ 379562 h 2294626"/>
                <a:gd name="connsiteX4" fmla="*/ 155276 w 483080"/>
                <a:gd name="connsiteY4" fmla="*/ 465826 h 2294626"/>
                <a:gd name="connsiteX5" fmla="*/ 172529 w 483080"/>
                <a:gd name="connsiteY5" fmla="*/ 534838 h 2294626"/>
                <a:gd name="connsiteX6" fmla="*/ 189781 w 483080"/>
                <a:gd name="connsiteY6" fmla="*/ 810883 h 2294626"/>
                <a:gd name="connsiteX7" fmla="*/ 189781 w 483080"/>
                <a:gd name="connsiteY7" fmla="*/ 1966823 h 2294626"/>
                <a:gd name="connsiteX8" fmla="*/ 224287 w 483080"/>
                <a:gd name="connsiteY8" fmla="*/ 2070340 h 2294626"/>
                <a:gd name="connsiteX9" fmla="*/ 241540 w 483080"/>
                <a:gd name="connsiteY9" fmla="*/ 2122098 h 2294626"/>
                <a:gd name="connsiteX10" fmla="*/ 293298 w 483080"/>
                <a:gd name="connsiteY10" fmla="*/ 2225615 h 2294626"/>
                <a:gd name="connsiteX11" fmla="*/ 362310 w 483080"/>
                <a:gd name="connsiteY11" fmla="*/ 2294626 h 2294626"/>
                <a:gd name="connsiteX12" fmla="*/ 362310 w 483080"/>
                <a:gd name="connsiteY12" fmla="*/ 2294626 h 2294626"/>
                <a:gd name="connsiteX13" fmla="*/ 362310 w 483080"/>
                <a:gd name="connsiteY13" fmla="*/ 2294626 h 2294626"/>
                <a:gd name="connsiteX14" fmla="*/ 483080 w 483080"/>
                <a:gd name="connsiteY14" fmla="*/ 2122098 h 2294626"/>
                <a:gd name="connsiteX15" fmla="*/ 258793 w 483080"/>
                <a:gd name="connsiteY15" fmla="*/ 1811547 h 2294626"/>
                <a:gd name="connsiteX16" fmla="*/ 345057 w 483080"/>
                <a:gd name="connsiteY16" fmla="*/ 327804 h 2294626"/>
                <a:gd name="connsiteX17" fmla="*/ 34506 w 483080"/>
                <a:gd name="connsiteY17" fmla="*/ 0 h 2294626"/>
                <a:gd name="connsiteX18" fmla="*/ 0 w 483080"/>
                <a:gd name="connsiteY18" fmla="*/ 155276 h 229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3080" h="2294626">
                  <a:moveTo>
                    <a:pt x="0" y="155276"/>
                  </a:moveTo>
                  <a:lnTo>
                    <a:pt x="0" y="155276"/>
                  </a:lnTo>
                  <a:cubicBezTo>
                    <a:pt x="40257" y="212785"/>
                    <a:pt x="98571" y="261207"/>
                    <a:pt x="120770" y="327804"/>
                  </a:cubicBezTo>
                  <a:cubicBezTo>
                    <a:pt x="126521" y="345057"/>
                    <a:pt x="133612" y="361919"/>
                    <a:pt x="138023" y="379562"/>
                  </a:cubicBezTo>
                  <a:cubicBezTo>
                    <a:pt x="145135" y="408011"/>
                    <a:pt x="148915" y="437200"/>
                    <a:pt x="155276" y="465826"/>
                  </a:cubicBezTo>
                  <a:cubicBezTo>
                    <a:pt x="160420" y="488973"/>
                    <a:pt x="166778" y="511834"/>
                    <a:pt x="172529" y="534838"/>
                  </a:cubicBezTo>
                  <a:cubicBezTo>
                    <a:pt x="178280" y="626853"/>
                    <a:pt x="189781" y="718688"/>
                    <a:pt x="189781" y="810883"/>
                  </a:cubicBezTo>
                  <a:cubicBezTo>
                    <a:pt x="189781" y="1446852"/>
                    <a:pt x="141525" y="1307313"/>
                    <a:pt x="189781" y="1966823"/>
                  </a:cubicBezTo>
                  <a:cubicBezTo>
                    <a:pt x="192435" y="2003098"/>
                    <a:pt x="212785" y="2035834"/>
                    <a:pt x="224287" y="2070340"/>
                  </a:cubicBezTo>
                  <a:lnTo>
                    <a:pt x="241540" y="2122098"/>
                  </a:lnTo>
                  <a:cubicBezTo>
                    <a:pt x="255572" y="2164194"/>
                    <a:pt x="259853" y="2192170"/>
                    <a:pt x="293298" y="2225615"/>
                  </a:cubicBezTo>
                  <a:cubicBezTo>
                    <a:pt x="376577" y="2308894"/>
                    <a:pt x="322871" y="2215751"/>
                    <a:pt x="362310" y="2294626"/>
                  </a:cubicBezTo>
                  <a:lnTo>
                    <a:pt x="362310" y="2294626"/>
                  </a:lnTo>
                  <a:lnTo>
                    <a:pt x="362310" y="2294626"/>
                  </a:lnTo>
                  <a:lnTo>
                    <a:pt x="483080" y="2122098"/>
                  </a:lnTo>
                  <a:lnTo>
                    <a:pt x="258793" y="1811547"/>
                  </a:lnTo>
                  <a:lnTo>
                    <a:pt x="345057" y="327804"/>
                  </a:lnTo>
                  <a:lnTo>
                    <a:pt x="34506" y="0"/>
                  </a:lnTo>
                  <a:lnTo>
                    <a:pt x="0" y="155276"/>
                  </a:lnTo>
                  <a:close/>
                </a:path>
              </a:pathLst>
            </a:custGeom>
            <a:solidFill>
              <a:schemeClr val="bg1"/>
            </a:solidFill>
            <a:ln>
              <a:solidFill>
                <a:schemeClr val="tx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11604" y="2047018"/>
              <a:ext cx="1078096" cy="369332"/>
            </a:xfrm>
            <a:prstGeom prst="rect">
              <a:avLst/>
            </a:prstGeom>
            <a:noFill/>
          </p:spPr>
          <p:txBody>
            <a:bodyPr wrap="square" rtlCol="0">
              <a:spAutoFit/>
            </a:bodyPr>
            <a:lstStyle/>
            <a:p>
              <a:r>
                <a:rPr lang="en-US" dirty="0"/>
                <a:t>Kidneys</a:t>
              </a:r>
            </a:p>
          </p:txBody>
        </p:sp>
        <p:cxnSp>
          <p:nvCxnSpPr>
            <p:cNvPr id="18" name="Straight Connector 17"/>
            <p:cNvCxnSpPr/>
            <p:nvPr/>
          </p:nvCxnSpPr>
          <p:spPr>
            <a:xfrm flipV="1">
              <a:off x="2318479" y="2115401"/>
              <a:ext cx="320780" cy="1312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3" idx="1"/>
            </p:cNvCxnSpPr>
            <p:nvPr/>
          </p:nvCxnSpPr>
          <p:spPr>
            <a:xfrm>
              <a:off x="1152111" y="2115401"/>
              <a:ext cx="259493" cy="1162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223417" y="4414968"/>
              <a:ext cx="1341813" cy="1242203"/>
            </a:xfrm>
            <a:prstGeom prst="ellipse">
              <a:avLst/>
            </a:prstGeom>
            <a:solidFill>
              <a:srgbClr val="F0A3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11284" y="4818654"/>
              <a:ext cx="923651" cy="369332"/>
            </a:xfrm>
            <a:prstGeom prst="rect">
              <a:avLst/>
            </a:prstGeom>
          </p:spPr>
          <p:txBody>
            <a:bodyPr wrap="none">
              <a:spAutoFit/>
            </a:bodyPr>
            <a:lstStyle/>
            <a:p>
              <a:r>
                <a:rPr lang="en-US" dirty="0"/>
                <a:t>Bladder</a:t>
              </a:r>
            </a:p>
          </p:txBody>
        </p:sp>
        <p:sp>
          <p:nvSpPr>
            <p:cNvPr id="29" name="Triangle 28"/>
            <p:cNvSpPr/>
            <p:nvPr/>
          </p:nvSpPr>
          <p:spPr>
            <a:xfrm flipH="1" flipV="1">
              <a:off x="1664897" y="5645395"/>
              <a:ext cx="458852" cy="86550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453561" y="6488668"/>
              <a:ext cx="881523" cy="369332"/>
            </a:xfrm>
            <a:prstGeom prst="rect">
              <a:avLst/>
            </a:prstGeom>
          </p:spPr>
          <p:txBody>
            <a:bodyPr wrap="none">
              <a:spAutoFit/>
            </a:bodyPr>
            <a:lstStyle/>
            <a:p>
              <a:r>
                <a:rPr lang="en-US" dirty="0"/>
                <a:t>Urethra</a:t>
              </a:r>
            </a:p>
          </p:txBody>
        </p:sp>
        <p:sp>
          <p:nvSpPr>
            <p:cNvPr id="31" name="Rectangle 30"/>
            <p:cNvSpPr/>
            <p:nvPr/>
          </p:nvSpPr>
          <p:spPr>
            <a:xfrm>
              <a:off x="1470170" y="3291779"/>
              <a:ext cx="848309" cy="369332"/>
            </a:xfrm>
            <a:prstGeom prst="rect">
              <a:avLst/>
            </a:prstGeom>
          </p:spPr>
          <p:txBody>
            <a:bodyPr wrap="none">
              <a:spAutoFit/>
            </a:bodyPr>
            <a:lstStyle/>
            <a:p>
              <a:r>
                <a:rPr lang="en-US"/>
                <a:t>Ureters</a:t>
              </a:r>
            </a:p>
          </p:txBody>
        </p:sp>
      </p:grpSp>
      <p:sp>
        <p:nvSpPr>
          <p:cNvPr id="38" name="TextBox 37"/>
          <p:cNvSpPr txBox="1"/>
          <p:nvPr/>
        </p:nvSpPr>
        <p:spPr>
          <a:xfrm>
            <a:off x="2928178" y="5834494"/>
            <a:ext cx="4742129" cy="923330"/>
          </a:xfrm>
          <a:prstGeom prst="rect">
            <a:avLst/>
          </a:prstGeom>
          <a:noFill/>
        </p:spPr>
        <p:txBody>
          <a:bodyPr wrap="square" rtlCol="0">
            <a:spAutoFit/>
          </a:bodyPr>
          <a:lstStyle/>
          <a:p>
            <a:r>
              <a:rPr lang="en-US" dirty="0"/>
              <a:t>Bacteria from rectum/vagina colonize the periurethral area </a:t>
            </a:r>
            <a:r>
              <a:rPr lang="en-US" dirty="0">
                <a:sym typeface="Wingdings"/>
              </a:rPr>
              <a:t></a:t>
            </a:r>
            <a:r>
              <a:rPr lang="en-US" dirty="0"/>
              <a:t> ascend through the urethra up towards the bladder</a:t>
            </a:r>
          </a:p>
        </p:txBody>
      </p:sp>
      <p:sp>
        <p:nvSpPr>
          <p:cNvPr id="39" name="TextBox 38"/>
          <p:cNvSpPr txBox="1"/>
          <p:nvPr/>
        </p:nvSpPr>
        <p:spPr>
          <a:xfrm>
            <a:off x="765083" y="6117015"/>
            <a:ext cx="1896414" cy="369332"/>
          </a:xfrm>
          <a:prstGeom prst="rect">
            <a:avLst/>
          </a:prstGeom>
          <a:solidFill>
            <a:schemeClr val="bg2"/>
          </a:solidFill>
          <a:ln w="28575">
            <a:solidFill>
              <a:schemeClr val="tx1"/>
            </a:solidFill>
          </a:ln>
        </p:spPr>
        <p:txBody>
          <a:bodyPr wrap="square" rtlCol="0">
            <a:spAutoFit/>
          </a:bodyPr>
          <a:lstStyle/>
          <a:p>
            <a:pPr algn="ctr"/>
            <a:r>
              <a:rPr lang="en-US" dirty="0"/>
              <a:t>1. Colonization</a:t>
            </a:r>
          </a:p>
        </p:txBody>
      </p:sp>
      <p:sp>
        <p:nvSpPr>
          <p:cNvPr id="40" name="TextBox 39"/>
          <p:cNvSpPr txBox="1"/>
          <p:nvPr/>
        </p:nvSpPr>
        <p:spPr>
          <a:xfrm>
            <a:off x="765083" y="4737436"/>
            <a:ext cx="1951760" cy="646331"/>
          </a:xfrm>
          <a:prstGeom prst="rect">
            <a:avLst/>
          </a:prstGeom>
          <a:solidFill>
            <a:schemeClr val="bg2"/>
          </a:solidFill>
          <a:ln w="28575">
            <a:solidFill>
              <a:schemeClr val="tx1"/>
            </a:solidFill>
          </a:ln>
        </p:spPr>
        <p:txBody>
          <a:bodyPr wrap="square" rtlCol="0">
            <a:spAutoFit/>
          </a:bodyPr>
          <a:lstStyle/>
          <a:p>
            <a:pPr algn="ctr"/>
            <a:r>
              <a:rPr lang="en-US" dirty="0"/>
              <a:t>2. Uroepithelium</a:t>
            </a:r>
          </a:p>
          <a:p>
            <a:pPr algn="ctr"/>
            <a:r>
              <a:rPr lang="en-US" dirty="0"/>
              <a:t>Penetration</a:t>
            </a:r>
          </a:p>
        </p:txBody>
      </p:sp>
      <p:sp>
        <p:nvSpPr>
          <p:cNvPr id="41" name="TextBox 40"/>
          <p:cNvSpPr txBox="1"/>
          <p:nvPr/>
        </p:nvSpPr>
        <p:spPr>
          <a:xfrm>
            <a:off x="870331" y="3560999"/>
            <a:ext cx="1700787" cy="369332"/>
          </a:xfrm>
          <a:prstGeom prst="rect">
            <a:avLst/>
          </a:prstGeom>
          <a:solidFill>
            <a:schemeClr val="bg2"/>
          </a:solidFill>
          <a:ln w="28575">
            <a:solidFill>
              <a:schemeClr val="tx1"/>
            </a:solidFill>
          </a:ln>
        </p:spPr>
        <p:txBody>
          <a:bodyPr wrap="square" rtlCol="0">
            <a:spAutoFit/>
          </a:bodyPr>
          <a:lstStyle/>
          <a:p>
            <a:pPr algn="ctr"/>
            <a:r>
              <a:rPr lang="en-US" dirty="0"/>
              <a:t>3. Ascension</a:t>
            </a:r>
          </a:p>
        </p:txBody>
      </p:sp>
      <p:sp>
        <p:nvSpPr>
          <p:cNvPr id="43" name="TextBox 42"/>
          <p:cNvSpPr txBox="1"/>
          <p:nvPr/>
        </p:nvSpPr>
        <p:spPr>
          <a:xfrm>
            <a:off x="765082" y="2413264"/>
            <a:ext cx="1896415" cy="369332"/>
          </a:xfrm>
          <a:prstGeom prst="rect">
            <a:avLst/>
          </a:prstGeom>
          <a:solidFill>
            <a:schemeClr val="bg2"/>
          </a:solidFill>
          <a:ln w="28575">
            <a:solidFill>
              <a:schemeClr val="tx1"/>
            </a:solidFill>
          </a:ln>
        </p:spPr>
        <p:txBody>
          <a:bodyPr wrap="square" rtlCol="0">
            <a:spAutoFit/>
          </a:bodyPr>
          <a:lstStyle/>
          <a:p>
            <a:pPr algn="ctr"/>
            <a:r>
              <a:rPr lang="en-US" dirty="0"/>
              <a:t>4. Pyelonephritis</a:t>
            </a:r>
          </a:p>
        </p:txBody>
      </p:sp>
      <p:sp>
        <p:nvSpPr>
          <p:cNvPr id="44" name="Rectangle 43"/>
          <p:cNvSpPr/>
          <p:nvPr/>
        </p:nvSpPr>
        <p:spPr>
          <a:xfrm>
            <a:off x="2928178" y="4583376"/>
            <a:ext cx="4525043" cy="923330"/>
          </a:xfrm>
          <a:prstGeom prst="rect">
            <a:avLst/>
          </a:prstGeom>
        </p:spPr>
        <p:txBody>
          <a:bodyPr wrap="square">
            <a:spAutoFit/>
          </a:bodyPr>
          <a:lstStyle/>
          <a:p>
            <a:r>
              <a:rPr lang="en-US" dirty="0"/>
              <a:t>Fimbria of bacteria attach to &amp; penetrate bladder epithelial cells </a:t>
            </a:r>
            <a:r>
              <a:rPr lang="en-US" dirty="0">
                <a:sym typeface="Wingdings"/>
              </a:rPr>
              <a:t></a:t>
            </a:r>
            <a:r>
              <a:rPr lang="en-US" dirty="0"/>
              <a:t> then bacteria replicate &amp; form biofilms</a:t>
            </a:r>
          </a:p>
        </p:txBody>
      </p:sp>
      <p:sp>
        <p:nvSpPr>
          <p:cNvPr id="45" name="Rectangle 44"/>
          <p:cNvSpPr/>
          <p:nvPr/>
        </p:nvSpPr>
        <p:spPr>
          <a:xfrm>
            <a:off x="2908043" y="3227996"/>
            <a:ext cx="4747306" cy="1200329"/>
          </a:xfrm>
          <a:prstGeom prst="rect">
            <a:avLst/>
          </a:prstGeom>
        </p:spPr>
        <p:txBody>
          <a:bodyPr wrap="square">
            <a:spAutoFit/>
          </a:bodyPr>
          <a:lstStyle/>
          <a:p>
            <a:r>
              <a:rPr lang="en-US" dirty="0"/>
              <a:t>After colonization, bacteria may ascend in the ureter towards the kidney!</a:t>
            </a:r>
          </a:p>
          <a:p>
            <a:r>
              <a:rPr lang="en-US" dirty="0"/>
              <a:t>Bacterial toxins may inhibit peristalsis (reducing the flow of urine)</a:t>
            </a:r>
          </a:p>
        </p:txBody>
      </p:sp>
      <p:sp>
        <p:nvSpPr>
          <p:cNvPr id="46" name="Rectangle 45"/>
          <p:cNvSpPr/>
          <p:nvPr/>
        </p:nvSpPr>
        <p:spPr>
          <a:xfrm>
            <a:off x="2908043" y="2271408"/>
            <a:ext cx="4525043" cy="646331"/>
          </a:xfrm>
          <a:prstGeom prst="rect">
            <a:avLst/>
          </a:prstGeom>
        </p:spPr>
        <p:txBody>
          <a:bodyPr wrap="square">
            <a:spAutoFit/>
          </a:bodyPr>
          <a:lstStyle/>
          <a:p>
            <a:r>
              <a:rPr lang="en-US" dirty="0"/>
              <a:t>Infection of the renal parenchyma leads to</a:t>
            </a:r>
            <a:r>
              <a:rPr lang="en-US" dirty="0">
                <a:sym typeface="Wingdings"/>
              </a:rPr>
              <a:t> pyelonephritis</a:t>
            </a:r>
          </a:p>
        </p:txBody>
      </p:sp>
      <p:sp>
        <p:nvSpPr>
          <p:cNvPr id="47" name="Rectangle 46"/>
          <p:cNvSpPr/>
          <p:nvPr/>
        </p:nvSpPr>
        <p:spPr>
          <a:xfrm>
            <a:off x="10047426" y="3084902"/>
            <a:ext cx="2136769" cy="1323439"/>
          </a:xfrm>
          <a:prstGeom prst="rect">
            <a:avLst/>
          </a:prstGeom>
        </p:spPr>
        <p:txBody>
          <a:bodyPr wrap="square">
            <a:spAutoFit/>
          </a:bodyPr>
          <a:lstStyle/>
          <a:p>
            <a:pPr algn="ctr"/>
            <a:r>
              <a:rPr lang="en-US" sz="2000" dirty="0">
                <a:solidFill>
                  <a:schemeClr val="accent6"/>
                </a:solidFill>
                <a:sym typeface="Wingdings"/>
              </a:rPr>
              <a:t>*Pyelonephritis can also occur from hematogenous spread</a:t>
            </a:r>
          </a:p>
        </p:txBody>
      </p:sp>
      <p:sp>
        <p:nvSpPr>
          <p:cNvPr id="48" name="TextBox 47"/>
          <p:cNvSpPr txBox="1"/>
          <p:nvPr/>
        </p:nvSpPr>
        <p:spPr>
          <a:xfrm>
            <a:off x="870331" y="997273"/>
            <a:ext cx="1700787" cy="646331"/>
          </a:xfrm>
          <a:prstGeom prst="rect">
            <a:avLst/>
          </a:prstGeom>
          <a:solidFill>
            <a:schemeClr val="bg2"/>
          </a:solidFill>
          <a:ln w="28575">
            <a:solidFill>
              <a:schemeClr val="tx1"/>
            </a:solidFill>
          </a:ln>
        </p:spPr>
        <p:txBody>
          <a:bodyPr wrap="square" rtlCol="0">
            <a:spAutoFit/>
          </a:bodyPr>
          <a:lstStyle/>
          <a:p>
            <a:pPr algn="ctr"/>
            <a:r>
              <a:rPr lang="en-US" dirty="0"/>
              <a:t>5. Acute Kidney Injury</a:t>
            </a:r>
          </a:p>
        </p:txBody>
      </p:sp>
      <p:sp>
        <p:nvSpPr>
          <p:cNvPr id="49" name="Rectangle 48"/>
          <p:cNvSpPr/>
          <p:nvPr/>
        </p:nvSpPr>
        <p:spPr>
          <a:xfrm>
            <a:off x="2908042" y="836500"/>
            <a:ext cx="4322951" cy="1200329"/>
          </a:xfrm>
          <a:prstGeom prst="rect">
            <a:avLst/>
          </a:prstGeom>
        </p:spPr>
        <p:txBody>
          <a:bodyPr wrap="square">
            <a:spAutoFit/>
          </a:bodyPr>
          <a:lstStyle/>
          <a:p>
            <a:r>
              <a:rPr lang="en-US" dirty="0">
                <a:sym typeface="Wingdings"/>
              </a:rPr>
              <a:t>Left untreated, tubule obstruction &amp; damage may occur leading to interstitial edema, which may cause interstitial nephritis leading to kidney injury</a:t>
            </a:r>
          </a:p>
        </p:txBody>
      </p:sp>
      <p:cxnSp>
        <p:nvCxnSpPr>
          <p:cNvPr id="51" name="Straight Arrow Connector 50"/>
          <p:cNvCxnSpPr/>
          <p:nvPr/>
        </p:nvCxnSpPr>
        <p:spPr>
          <a:xfrm flipV="1">
            <a:off x="1720724" y="1762048"/>
            <a:ext cx="0" cy="509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1720724" y="2903450"/>
            <a:ext cx="0" cy="509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1713290" y="4059285"/>
            <a:ext cx="0" cy="509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1713290" y="5496854"/>
            <a:ext cx="0" cy="509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hlinkClick r:id="rId3" action="ppaction://hlinksldjump"/>
          </p:cNvPr>
          <p:cNvSpPr txBox="1"/>
          <p:nvPr/>
        </p:nvSpPr>
        <p:spPr>
          <a:xfrm>
            <a:off x="9882175" y="137038"/>
            <a:ext cx="2181275" cy="769441"/>
          </a:xfrm>
          <a:prstGeom prst="rect">
            <a:avLst/>
          </a:prstGeom>
          <a:ln w="38100">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b="1" dirty="0">
                <a:solidFill>
                  <a:schemeClr val="tx1"/>
                </a:solidFill>
                <a:latin typeface="+mj-lt"/>
                <a:ea typeface="Arial Rounded MT Bold" charset="0"/>
                <a:cs typeface="Arial Rounded MT Bold" charset="0"/>
              </a:rPr>
              <a:t>Return to Table of Contents</a:t>
            </a:r>
          </a:p>
        </p:txBody>
      </p:sp>
    </p:spTree>
    <p:extLst>
      <p:ext uri="{BB962C8B-B14F-4D97-AF65-F5344CB8AC3E}">
        <p14:creationId xmlns:p14="http://schemas.microsoft.com/office/powerpoint/2010/main" val="204683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ppt_h*1.125000"/>
                                          </p:val>
                                        </p:tav>
                                        <p:tav tm="100000">
                                          <p:val>
                                            <p:strVal val="#ppt_y"/>
                                          </p:val>
                                        </p:tav>
                                      </p:tavLst>
                                    </p:anim>
                                    <p:animEffect transition="in" filter="wipe(up)">
                                      <p:cBhvr>
                                        <p:cTn id="8" dur="500"/>
                                        <p:tgtEl>
                                          <p:spTgt spid="3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ppt_y</p:attrName>
                                        </p:attrNameLst>
                                      </p:cBhvr>
                                      <p:tavLst>
                                        <p:tav tm="0">
                                          <p:val>
                                            <p:strVal val="#ppt_y+#ppt_h*1.125000"/>
                                          </p:val>
                                        </p:tav>
                                        <p:tav tm="100000">
                                          <p:val>
                                            <p:strVal val="#ppt_y"/>
                                          </p:val>
                                        </p:tav>
                                      </p:tavLst>
                                    </p:anim>
                                    <p:animEffect transition="in" filter="wipe(up)">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p:tgtEl>
                                          <p:spTgt spid="54"/>
                                        </p:tgtEl>
                                        <p:attrNameLst>
                                          <p:attrName>ppt_y</p:attrName>
                                        </p:attrNameLst>
                                      </p:cBhvr>
                                      <p:tavLst>
                                        <p:tav tm="0">
                                          <p:val>
                                            <p:strVal val="#ppt_y+#ppt_h*1.125000"/>
                                          </p:val>
                                        </p:tav>
                                        <p:tav tm="100000">
                                          <p:val>
                                            <p:strVal val="#ppt_y"/>
                                          </p:val>
                                        </p:tav>
                                      </p:tavLst>
                                    </p:anim>
                                    <p:animEffect transition="in" filter="wipe(up)">
                                      <p:cBhvr>
                                        <p:cTn id="18" dur="500"/>
                                        <p:tgtEl>
                                          <p:spTgt spid="5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500"/>
                                        <p:tgtEl>
                                          <p:spTgt spid="40"/>
                                        </p:tgtEl>
                                        <p:attrNameLst>
                                          <p:attrName>ppt_y</p:attrName>
                                        </p:attrNameLst>
                                      </p:cBhvr>
                                      <p:tavLst>
                                        <p:tav tm="0">
                                          <p:val>
                                            <p:strVal val="#ppt_y+#ppt_h*1.125000"/>
                                          </p:val>
                                        </p:tav>
                                        <p:tav tm="100000">
                                          <p:val>
                                            <p:strVal val="#ppt_y"/>
                                          </p:val>
                                        </p:tav>
                                      </p:tavLst>
                                    </p:anim>
                                    <p:animEffect transition="in" filter="wipe(up)">
                                      <p:cBhvr>
                                        <p:cTn id="22" dur="500"/>
                                        <p:tgtEl>
                                          <p:spTgt spid="40"/>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p:tgtEl>
                                          <p:spTgt spid="44"/>
                                        </p:tgtEl>
                                        <p:attrNameLst>
                                          <p:attrName>ppt_y</p:attrName>
                                        </p:attrNameLst>
                                      </p:cBhvr>
                                      <p:tavLst>
                                        <p:tav tm="0">
                                          <p:val>
                                            <p:strVal val="#ppt_y+#ppt_h*1.125000"/>
                                          </p:val>
                                        </p:tav>
                                        <p:tav tm="100000">
                                          <p:val>
                                            <p:strVal val="#ppt_y"/>
                                          </p:val>
                                        </p:tav>
                                      </p:tavLst>
                                    </p:anim>
                                    <p:animEffect transition="in" filter="wipe(up)">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p:tgtEl>
                                          <p:spTgt spid="53"/>
                                        </p:tgtEl>
                                        <p:attrNameLst>
                                          <p:attrName>ppt_y</p:attrName>
                                        </p:attrNameLst>
                                      </p:cBhvr>
                                      <p:tavLst>
                                        <p:tav tm="0">
                                          <p:val>
                                            <p:strVal val="#ppt_y+#ppt_h*1.125000"/>
                                          </p:val>
                                        </p:tav>
                                        <p:tav tm="100000">
                                          <p:val>
                                            <p:strVal val="#ppt_y"/>
                                          </p:val>
                                        </p:tav>
                                      </p:tavLst>
                                    </p:anim>
                                    <p:animEffect transition="in" filter="wipe(up)">
                                      <p:cBhvr>
                                        <p:cTn id="32" dur="500"/>
                                        <p:tgtEl>
                                          <p:spTgt spid="53"/>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p:tgtEl>
                                          <p:spTgt spid="41"/>
                                        </p:tgtEl>
                                        <p:attrNameLst>
                                          <p:attrName>ppt_y</p:attrName>
                                        </p:attrNameLst>
                                      </p:cBhvr>
                                      <p:tavLst>
                                        <p:tav tm="0">
                                          <p:val>
                                            <p:strVal val="#ppt_y+#ppt_h*1.125000"/>
                                          </p:val>
                                        </p:tav>
                                        <p:tav tm="100000">
                                          <p:val>
                                            <p:strVal val="#ppt_y"/>
                                          </p:val>
                                        </p:tav>
                                      </p:tavLst>
                                    </p:anim>
                                    <p:animEffect transition="in" filter="wipe(up)">
                                      <p:cBhvr>
                                        <p:cTn id="36" dur="500"/>
                                        <p:tgtEl>
                                          <p:spTgt spid="41"/>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p:tgtEl>
                                          <p:spTgt spid="45"/>
                                        </p:tgtEl>
                                        <p:attrNameLst>
                                          <p:attrName>ppt_y</p:attrName>
                                        </p:attrNameLst>
                                      </p:cBhvr>
                                      <p:tavLst>
                                        <p:tav tm="0">
                                          <p:val>
                                            <p:strVal val="#ppt_y+#ppt_h*1.125000"/>
                                          </p:val>
                                        </p:tav>
                                        <p:tav tm="100000">
                                          <p:val>
                                            <p:strVal val="#ppt_y"/>
                                          </p:val>
                                        </p:tav>
                                      </p:tavLst>
                                    </p:anim>
                                    <p:animEffect transition="in" filter="wipe(up)">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p:tgtEl>
                                          <p:spTgt spid="52"/>
                                        </p:tgtEl>
                                        <p:attrNameLst>
                                          <p:attrName>ppt_y</p:attrName>
                                        </p:attrNameLst>
                                      </p:cBhvr>
                                      <p:tavLst>
                                        <p:tav tm="0">
                                          <p:val>
                                            <p:strVal val="#ppt_y+#ppt_h*1.125000"/>
                                          </p:val>
                                        </p:tav>
                                        <p:tav tm="100000">
                                          <p:val>
                                            <p:strVal val="#ppt_y"/>
                                          </p:val>
                                        </p:tav>
                                      </p:tavLst>
                                    </p:anim>
                                    <p:animEffect transition="in" filter="wipe(up)">
                                      <p:cBhvr>
                                        <p:cTn id="46" dur="500"/>
                                        <p:tgtEl>
                                          <p:spTgt spid="52"/>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p:tgtEl>
                                          <p:spTgt spid="43"/>
                                        </p:tgtEl>
                                        <p:attrNameLst>
                                          <p:attrName>ppt_y</p:attrName>
                                        </p:attrNameLst>
                                      </p:cBhvr>
                                      <p:tavLst>
                                        <p:tav tm="0">
                                          <p:val>
                                            <p:strVal val="#ppt_y+#ppt_h*1.125000"/>
                                          </p:val>
                                        </p:tav>
                                        <p:tav tm="100000">
                                          <p:val>
                                            <p:strVal val="#ppt_y"/>
                                          </p:val>
                                        </p:tav>
                                      </p:tavLst>
                                    </p:anim>
                                    <p:animEffect transition="in" filter="wipe(up)">
                                      <p:cBhvr>
                                        <p:cTn id="50" dur="500"/>
                                        <p:tgtEl>
                                          <p:spTgt spid="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additive="base">
                                        <p:cTn id="53" dur="500"/>
                                        <p:tgtEl>
                                          <p:spTgt spid="46"/>
                                        </p:tgtEl>
                                        <p:attrNameLst>
                                          <p:attrName>ppt_y</p:attrName>
                                        </p:attrNameLst>
                                      </p:cBhvr>
                                      <p:tavLst>
                                        <p:tav tm="0">
                                          <p:val>
                                            <p:strVal val="#ppt_y+#ppt_h*1.125000"/>
                                          </p:val>
                                        </p:tav>
                                        <p:tav tm="100000">
                                          <p:val>
                                            <p:strVal val="#ppt_y"/>
                                          </p:val>
                                        </p:tav>
                                      </p:tavLst>
                                    </p:anim>
                                    <p:animEffect transition="in" filter="wipe(up)">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47">
                                            <p:txEl>
                                              <p:pRg st="0" end="0"/>
                                            </p:txEl>
                                          </p:spTgt>
                                        </p:tgtEl>
                                        <p:attrNameLst>
                                          <p:attrName>style.visibility</p:attrName>
                                        </p:attrNameLst>
                                      </p:cBhvr>
                                      <p:to>
                                        <p:strVal val="visible"/>
                                      </p:to>
                                    </p:set>
                                    <p:animEffect transition="in" filter="dissolve">
                                      <p:cBhvr>
                                        <p:cTn id="59" dur="500"/>
                                        <p:tgtEl>
                                          <p:spTgt spid="4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 calcmode="lin" valueType="num">
                                      <p:cBhvr additive="base">
                                        <p:cTn id="64" dur="500"/>
                                        <p:tgtEl>
                                          <p:spTgt spid="51"/>
                                        </p:tgtEl>
                                        <p:attrNameLst>
                                          <p:attrName>ppt_y</p:attrName>
                                        </p:attrNameLst>
                                      </p:cBhvr>
                                      <p:tavLst>
                                        <p:tav tm="0">
                                          <p:val>
                                            <p:strVal val="#ppt_y+#ppt_h*1.125000"/>
                                          </p:val>
                                        </p:tav>
                                        <p:tav tm="100000">
                                          <p:val>
                                            <p:strVal val="#ppt_y"/>
                                          </p:val>
                                        </p:tav>
                                      </p:tavLst>
                                    </p:anim>
                                    <p:animEffect transition="in" filter="wipe(up)">
                                      <p:cBhvr>
                                        <p:cTn id="65" dur="500"/>
                                        <p:tgtEl>
                                          <p:spTgt spid="51"/>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additive="base">
                                        <p:cTn id="68" dur="500"/>
                                        <p:tgtEl>
                                          <p:spTgt spid="48"/>
                                        </p:tgtEl>
                                        <p:attrNameLst>
                                          <p:attrName>ppt_y</p:attrName>
                                        </p:attrNameLst>
                                      </p:cBhvr>
                                      <p:tavLst>
                                        <p:tav tm="0">
                                          <p:val>
                                            <p:strVal val="#ppt_y+#ppt_h*1.125000"/>
                                          </p:val>
                                        </p:tav>
                                        <p:tav tm="100000">
                                          <p:val>
                                            <p:strVal val="#ppt_y"/>
                                          </p:val>
                                        </p:tav>
                                      </p:tavLst>
                                    </p:anim>
                                    <p:animEffect transition="in" filter="wipe(up)">
                                      <p:cBhvr>
                                        <p:cTn id="69" dur="500"/>
                                        <p:tgtEl>
                                          <p:spTgt spid="48"/>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additive="base">
                                        <p:cTn id="72" dur="500"/>
                                        <p:tgtEl>
                                          <p:spTgt spid="49"/>
                                        </p:tgtEl>
                                        <p:attrNameLst>
                                          <p:attrName>ppt_y</p:attrName>
                                        </p:attrNameLst>
                                      </p:cBhvr>
                                      <p:tavLst>
                                        <p:tav tm="0">
                                          <p:val>
                                            <p:strVal val="#ppt_y+#ppt_h*1.125000"/>
                                          </p:val>
                                        </p:tav>
                                        <p:tav tm="100000">
                                          <p:val>
                                            <p:strVal val="#ppt_y"/>
                                          </p:val>
                                        </p:tav>
                                      </p:tavLst>
                                    </p:anim>
                                    <p:animEffect transition="in" filter="wipe(up)">
                                      <p:cBhvr>
                                        <p:cTn id="7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animBg="1"/>
      <p:bldP spid="41" grpId="0" animBg="1"/>
      <p:bldP spid="43" grpId="0" animBg="1"/>
      <p:bldP spid="44" grpId="0"/>
      <p:bldP spid="45" grpId="0"/>
      <p:bldP spid="46" grpId="0"/>
      <p:bldP spid="48" grpId="0" animBg="1"/>
      <p:bldP spid="49" grpId="0"/>
    </p:bldLst>
  </p:timing>
</p:sld>
</file>

<file path=ppt/theme/theme1.xml><?xml version="1.0" encoding="utf-8"?>
<a:theme xmlns:a="http://schemas.openxmlformats.org/drawingml/2006/main" name="Droplet">
  <a:themeElements>
    <a:clrScheme name="Custom 6">
      <a:dk1>
        <a:srgbClr val="000000"/>
      </a:dk1>
      <a:lt1>
        <a:srgbClr val="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000000"/>
      </a:hlink>
      <a:folHlink>
        <a:srgbClr val="000000"/>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50661</TotalTime>
  <Words>8990</Words>
  <Application>Microsoft Office PowerPoint</Application>
  <PresentationFormat>Widescreen</PresentationFormat>
  <Paragraphs>708</Paragraphs>
  <Slides>66</Slides>
  <Notes>63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66</vt:i4>
      </vt:variant>
    </vt:vector>
  </HeadingPairs>
  <TitlesOfParts>
    <vt:vector size="79" baseType="lpstr">
      <vt:lpstr>ＭＳ Ｐゴシック</vt:lpstr>
      <vt:lpstr>Al Tarikh</vt:lpstr>
      <vt:lpstr>AppleMyungjo</vt:lpstr>
      <vt:lpstr>Arial</vt:lpstr>
      <vt:lpstr>Arial Hebrew</vt:lpstr>
      <vt:lpstr>Arial Rounded MT Bold</vt:lpstr>
      <vt:lpstr>Calibri</vt:lpstr>
      <vt:lpstr>Cambria</vt:lpstr>
      <vt:lpstr>Mangal</vt:lpstr>
      <vt:lpstr>Seravek</vt:lpstr>
      <vt:lpstr>Tw Cen MT</vt:lpstr>
      <vt:lpstr>Wingdings</vt:lpstr>
      <vt:lpstr>Droplet</vt:lpstr>
      <vt:lpstr>URINARY TRACT INFECTIONS</vt:lpstr>
      <vt:lpstr>Welcome to the module on</vt:lpstr>
      <vt:lpstr>Table of contents</vt:lpstr>
      <vt:lpstr>URINARY TRACT INFECTIONs:  Introduction</vt:lpstr>
      <vt:lpstr>What is a urinary tract infection? </vt:lpstr>
      <vt:lpstr>ANATOMY: LOWER VS UPPER UTI</vt:lpstr>
      <vt:lpstr>UTI: Why so complicatEd? </vt:lpstr>
      <vt:lpstr>complicated vs  Uncomplicated</vt:lpstr>
      <vt:lpstr>PowerPoint Presentation</vt:lpstr>
      <vt:lpstr>WHICH pathogens CAUSE UTIS?</vt:lpstr>
      <vt:lpstr>A pathogen’s strategies to infect</vt:lpstr>
      <vt:lpstr>A pathogen’s strategies to infect</vt:lpstr>
      <vt:lpstr>THE body’s Defense mechanisms:  avoiding A uti</vt:lpstr>
      <vt:lpstr>MAKING THE DIAGNOSIS</vt:lpstr>
      <vt:lpstr>First, one must obtain A SPECIMEN</vt:lpstr>
      <vt:lpstr>Screening tools:  urine dipstick &amp; urine microscopy</vt:lpstr>
      <vt:lpstr>Urine dip results</vt:lpstr>
      <vt:lpstr>Urine dip results</vt:lpstr>
      <vt:lpstr>Urine microscopy</vt:lpstr>
      <vt:lpstr>Sterile PYURIA</vt:lpstr>
      <vt:lpstr>THE Dip stick: how useful IS THIS TOOL?</vt:lpstr>
      <vt:lpstr>The URINE CULTURE</vt:lpstr>
      <vt:lpstr>COLONY COUNTS</vt:lpstr>
      <vt:lpstr>Treatment guidelines</vt:lpstr>
      <vt:lpstr>Uncomplicated/simple cystitis:  1st Line agents</vt:lpstr>
      <vt:lpstr>Uncomplicated/simple cystitis: 2nd LINE AGENTS </vt:lpstr>
      <vt:lpstr>Mild complicated uti treatment:  OUTPATINET</vt:lpstr>
      <vt:lpstr>COMPLICATED UTI Treatment:  inpatient</vt:lpstr>
      <vt:lpstr>COMPLICATED UTI Treatment:  inpatient</vt:lpstr>
      <vt:lpstr>Multidrug Resistant organisms:  Outpatient treatment</vt:lpstr>
      <vt:lpstr>Want to learn more about antibiotics?</vt:lpstr>
      <vt:lpstr>RECURRENT UTIs</vt:lpstr>
      <vt:lpstr>RISK FACTORS FOR DEVELOPING UTIS</vt:lpstr>
      <vt:lpstr>RISK FACTORS FOR DEVELOPING RECURRENT UTIS IN FEMALES</vt:lpstr>
      <vt:lpstr>RISK FACTORS FOR DEVELOPING RECURRENT UTI IN FEMALES</vt:lpstr>
      <vt:lpstr>Management of recurrent female uti:  the evidence</vt:lpstr>
      <vt:lpstr>Does Increasing water intake prevent recurrent UTIs? </vt:lpstr>
      <vt:lpstr>Prevention of recurrent utis: MORE evidence</vt:lpstr>
      <vt:lpstr>urinary tract infections in men</vt:lpstr>
      <vt:lpstr>Evaluation &amp; treatment: male uti</vt:lpstr>
      <vt:lpstr>EVALUATION &amp; TREATMENT: RECURRENT MALE UTIS</vt:lpstr>
      <vt:lpstr>Candida In the urine:  To treat or not to treat?</vt:lpstr>
      <vt:lpstr>CATHETER ASSOCIATED URINARY  TRACT INFECTIONS:</vt:lpstr>
      <vt:lpstr>How do hospitals compare: rates of HEALTHCARE-ASSOCIATED INFECTIONS</vt:lpstr>
      <vt:lpstr>medicare.gov: the data</vt:lpstr>
      <vt:lpstr>How does your hospital compare?</vt:lpstr>
      <vt:lpstr>LET’S DO SOME CASES</vt:lpstr>
      <vt:lpstr>Case 1</vt:lpstr>
      <vt:lpstr>Explanation case 1</vt:lpstr>
      <vt:lpstr>Case 2</vt:lpstr>
      <vt:lpstr>Explanation case 2</vt:lpstr>
      <vt:lpstr>Case 3</vt:lpstr>
      <vt:lpstr>Explanation case 3</vt:lpstr>
      <vt:lpstr>Case 4</vt:lpstr>
      <vt:lpstr>Explanation case 4</vt:lpstr>
      <vt:lpstr>Case 5</vt:lpstr>
      <vt:lpstr>EXPLANATION CASE 5</vt:lpstr>
      <vt:lpstr>Case 6</vt:lpstr>
      <vt:lpstr>EXPLANATION CASE 6</vt:lpstr>
      <vt:lpstr>Case 7</vt:lpstr>
      <vt:lpstr>EXPLANATION CASE 7</vt:lpstr>
      <vt:lpstr>Congratulations on finishing  the UTI module!</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URINARY TRACT INFECTIONS</dc:title>
  <dc:creator>Polly van den Berg</dc:creator>
  <cp:lastModifiedBy>Hale, Andrew</cp:lastModifiedBy>
  <cp:revision>328</cp:revision>
  <dcterms:created xsi:type="dcterms:W3CDTF">2017-06-11T19:22:32Z</dcterms:created>
  <dcterms:modified xsi:type="dcterms:W3CDTF">2020-09-09T19:10:37Z</dcterms:modified>
</cp:coreProperties>
</file>