
<file path=[Content_Types].xml><?xml version="1.0" encoding="utf-8"?>
<Types xmlns="http://schemas.openxmlformats.org/package/2006/content-types">
  <Default Extension="bin"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6"/>
  </p:notesMasterIdLst>
  <p:sldIdLst>
    <p:sldId id="256" r:id="rId2"/>
    <p:sldId id="340" r:id="rId3"/>
    <p:sldId id="341" r:id="rId4"/>
    <p:sldId id="339" r:id="rId5"/>
    <p:sldId id="263" r:id="rId6"/>
    <p:sldId id="260" r:id="rId7"/>
    <p:sldId id="262" r:id="rId8"/>
    <p:sldId id="273" r:id="rId9"/>
    <p:sldId id="306" r:id="rId10"/>
    <p:sldId id="312" r:id="rId11"/>
    <p:sldId id="311" r:id="rId12"/>
    <p:sldId id="264" r:id="rId13"/>
    <p:sldId id="278" r:id="rId14"/>
    <p:sldId id="313" r:id="rId15"/>
    <p:sldId id="316" r:id="rId16"/>
    <p:sldId id="279" r:id="rId17"/>
    <p:sldId id="271" r:id="rId18"/>
    <p:sldId id="318" r:id="rId19"/>
    <p:sldId id="282" r:id="rId20"/>
    <p:sldId id="281" r:id="rId21"/>
    <p:sldId id="272" r:id="rId22"/>
    <p:sldId id="320" r:id="rId23"/>
    <p:sldId id="317" r:id="rId24"/>
    <p:sldId id="344" r:id="rId25"/>
    <p:sldId id="319" r:id="rId26"/>
    <p:sldId id="322" r:id="rId27"/>
    <p:sldId id="267" r:id="rId28"/>
    <p:sldId id="307" r:id="rId29"/>
    <p:sldId id="284" r:id="rId30"/>
    <p:sldId id="283" r:id="rId31"/>
    <p:sldId id="299" r:id="rId32"/>
    <p:sldId id="323" r:id="rId33"/>
    <p:sldId id="298" r:id="rId34"/>
    <p:sldId id="328" r:id="rId35"/>
    <p:sldId id="330" r:id="rId36"/>
    <p:sldId id="329" r:id="rId37"/>
    <p:sldId id="331" r:id="rId38"/>
    <p:sldId id="301" r:id="rId39"/>
    <p:sldId id="302" r:id="rId40"/>
    <p:sldId id="345" r:id="rId41"/>
    <p:sldId id="346" r:id="rId42"/>
    <p:sldId id="347" r:id="rId43"/>
    <p:sldId id="303" r:id="rId44"/>
    <p:sldId id="297" r:id="rId45"/>
    <p:sldId id="296" r:id="rId46"/>
    <p:sldId id="348" r:id="rId47"/>
    <p:sldId id="300" r:id="rId48"/>
    <p:sldId id="349" r:id="rId49"/>
    <p:sldId id="304" r:id="rId50"/>
    <p:sldId id="305" r:id="rId51"/>
    <p:sldId id="308" r:id="rId52"/>
    <p:sldId id="266" r:id="rId53"/>
    <p:sldId id="287" r:id="rId54"/>
    <p:sldId id="292" r:id="rId55"/>
    <p:sldId id="332" r:id="rId56"/>
    <p:sldId id="350" r:id="rId57"/>
    <p:sldId id="290" r:id="rId58"/>
    <p:sldId id="353" r:id="rId59"/>
    <p:sldId id="309" r:id="rId60"/>
    <p:sldId id="333" r:id="rId61"/>
    <p:sldId id="293" r:id="rId62"/>
    <p:sldId id="352" r:id="rId63"/>
    <p:sldId id="310" r:id="rId64"/>
    <p:sldId id="334" r:id="rId65"/>
    <p:sldId id="336" r:id="rId66"/>
    <p:sldId id="337" r:id="rId67"/>
    <p:sldId id="338" r:id="rId68"/>
    <p:sldId id="291" r:id="rId69"/>
    <p:sldId id="295" r:id="rId70"/>
    <p:sldId id="355" r:id="rId71"/>
    <p:sldId id="357" r:id="rId72"/>
    <p:sldId id="359" r:id="rId73"/>
    <p:sldId id="356" r:id="rId74"/>
    <p:sldId id="342"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62F"/>
    <a:srgbClr val="CA404E"/>
    <a:srgbClr val="94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0" autoAdjust="0"/>
    <p:restoredTop sz="94424" autoAdjust="0"/>
  </p:normalViewPr>
  <p:slideViewPr>
    <p:cSldViewPr snapToGrid="0">
      <p:cViewPr>
        <p:scale>
          <a:sx n="80" d="100"/>
          <a:sy n="80" d="100"/>
        </p:scale>
        <p:origin x="-372"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22741B-A49C-2742-A5E0-D6FEDCA17CB7}" type="datetimeFigureOut">
              <a:rPr lang="en-US" smtClean="0"/>
              <a:t>6/6/2017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F3D5A-DA31-7B4C-9EB0-B581FBC5C204}" type="slidenum">
              <a:rPr lang="en-US" smtClean="0"/>
              <a:t>‹#›</a:t>
            </a:fld>
            <a:endParaRPr lang="en-US"/>
          </a:p>
        </p:txBody>
      </p:sp>
    </p:spTree>
    <p:extLst>
      <p:ext uri="{BB962C8B-B14F-4D97-AF65-F5344CB8AC3E}">
        <p14:creationId xmlns:p14="http://schemas.microsoft.com/office/powerpoint/2010/main" val="26461528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ubmed/675412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ubmed/6754120/"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/wiki/File:Tuberculosis_LCCN98516354.jpg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a:t>
            </a:fld>
            <a:endParaRPr lang="en-US"/>
          </a:p>
        </p:txBody>
      </p:sp>
    </p:spTree>
    <p:extLst>
      <p:ext uri="{BB962C8B-B14F-4D97-AF65-F5344CB8AC3E}">
        <p14:creationId xmlns:p14="http://schemas.microsoft.com/office/powerpoint/2010/main" val="2564638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/wiki/File:%22Guard_Against_Tuberculosis%22_-_NARA_-_514425.jpg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27</a:t>
            </a:fld>
            <a:endParaRPr lang="en-US"/>
          </a:p>
        </p:txBody>
      </p:sp>
    </p:spTree>
    <p:extLst>
      <p:ext uri="{BB962C8B-B14F-4D97-AF65-F5344CB8AC3E}">
        <p14:creationId xmlns:p14="http://schemas.microsoft.com/office/powerpoint/2010/main" val="4086138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smtClean="0"/>
              <a:t>File:Mantoux_tuberculin_skin_test.jpg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31</a:t>
            </a:fld>
            <a:endParaRPr lang="en-US"/>
          </a:p>
        </p:txBody>
      </p:sp>
    </p:spTree>
    <p:extLst>
      <p:ext uri="{BB962C8B-B14F-4D97-AF65-F5344CB8AC3E}">
        <p14:creationId xmlns:p14="http://schemas.microsoft.com/office/powerpoint/2010/main" val="1774165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smtClean="0"/>
              <a:t>File:Mantoux_tuberculin_skin_test.jpg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32</a:t>
            </a:fld>
            <a:endParaRPr lang="en-US"/>
          </a:p>
        </p:txBody>
      </p:sp>
    </p:spTree>
    <p:extLst>
      <p:ext uri="{BB962C8B-B14F-4D97-AF65-F5344CB8AC3E}">
        <p14:creationId xmlns:p14="http://schemas.microsoft.com/office/powerpoint/2010/main" val="1774165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File:M_tuberculosis_sputum.jpg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47</a:t>
            </a:fld>
            <a:endParaRPr lang="en-US"/>
          </a:p>
        </p:txBody>
      </p:sp>
    </p:spTree>
    <p:extLst>
      <p:ext uri="{BB962C8B-B14F-4D97-AF65-F5344CB8AC3E}">
        <p14:creationId xmlns:p14="http://schemas.microsoft.com/office/powerpoint/2010/main" val="3795868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commons.wikimedia.org</a:t>
            </a:r>
            <a:r>
              <a:rPr lang="en-US" dirty="0" smtClean="0"/>
              <a:t>/wiki/File:43-01-Pleuraschwielen_Tbc.png</a:t>
            </a:r>
          </a:p>
          <a:p>
            <a:r>
              <a:rPr lang="en-US" dirty="0" smtClean="0"/>
              <a:t>https://</a:t>
            </a:r>
            <a:r>
              <a:rPr lang="en-US" dirty="0" err="1" smtClean="0"/>
              <a:t>commons.wikimedia.org</a:t>
            </a:r>
            <a:r>
              <a:rPr lang="en-US" dirty="0" smtClean="0"/>
              <a:t>/wiki/File:Cavitary_tuberculosis_-_</a:t>
            </a:r>
            <a:r>
              <a:rPr lang="en-US" dirty="0" err="1" smtClean="0"/>
              <a:t>CT_scan</a:t>
            </a:r>
            <a:r>
              <a:rPr lang="en-US" dirty="0" smtClean="0"/>
              <a:t>_(6984891687).jpg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49</a:t>
            </a:fld>
            <a:endParaRPr lang="en-US"/>
          </a:p>
        </p:txBody>
      </p:sp>
    </p:spTree>
    <p:extLst>
      <p:ext uri="{BB962C8B-B14F-4D97-AF65-F5344CB8AC3E}">
        <p14:creationId xmlns:p14="http://schemas.microsoft.com/office/powerpoint/2010/main" val="149493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File:Puncion_lumbar.jpg</a:t>
            </a:r>
            <a:endParaRPr lang="en-US" dirty="0" smtClean="0"/>
          </a:p>
          <a:p>
            <a:r>
              <a:rPr lang="en-US" dirty="0" smtClean="0"/>
              <a:t>https://</a:t>
            </a:r>
            <a:r>
              <a:rPr lang="en-US" dirty="0" err="1" smtClean="0"/>
              <a:t>commons.wikimedia.org</a:t>
            </a:r>
            <a:r>
              <a:rPr lang="en-US" dirty="0" smtClean="0"/>
              <a:t>/wiki/</a:t>
            </a:r>
            <a:r>
              <a:rPr lang="en-US" dirty="0" err="1" smtClean="0"/>
              <a:t>File:Surgical_breast_biopsy.jpg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50</a:t>
            </a:fld>
            <a:endParaRPr lang="en-US"/>
          </a:p>
        </p:txBody>
      </p:sp>
    </p:spTree>
    <p:extLst>
      <p:ext uri="{BB962C8B-B14F-4D97-AF65-F5344CB8AC3E}">
        <p14:creationId xmlns:p14="http://schemas.microsoft.com/office/powerpoint/2010/main" val="4092681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/wiki/File:Epidemics_are_a_latent_possiblity_8b07712v.jpg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51</a:t>
            </a:fld>
            <a:endParaRPr lang="en-US"/>
          </a:p>
        </p:txBody>
      </p:sp>
    </p:spTree>
    <p:extLst>
      <p:ext uri="{BB962C8B-B14F-4D97-AF65-F5344CB8AC3E}">
        <p14:creationId xmlns:p14="http://schemas.microsoft.com/office/powerpoint/2010/main" val="398797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File:Daily_pills.jpg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53</a:t>
            </a:fld>
            <a:endParaRPr lang="en-US"/>
          </a:p>
        </p:txBody>
      </p:sp>
    </p:spTree>
    <p:extLst>
      <p:ext uri="{BB962C8B-B14F-4D97-AF65-F5344CB8AC3E}">
        <p14:creationId xmlns:p14="http://schemas.microsoft.com/office/powerpoint/2010/main" val="1093120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Bulletin of the World Health Organization."/>
              </a:rPr>
              <a:t>Bull World Health Organ.</a:t>
            </a:r>
            <a:r>
              <a:rPr lang="en-US" dirty="0" smtClean="0"/>
              <a:t> 1982;60(4):555-64.</a:t>
            </a:r>
          </a:p>
          <a:p>
            <a:r>
              <a:rPr lang="en-US" b="1" dirty="0" smtClean="0"/>
              <a:t>Efficacy of various durations of isoniazid preventive therapy for tuberculosis: five years of follow-up in the IUAT trial. International Union Against Tuberculosis Committee on Prophylaxis.</a:t>
            </a:r>
          </a:p>
          <a:p>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54</a:t>
            </a:fld>
            <a:endParaRPr lang="en-US"/>
          </a:p>
        </p:txBody>
      </p:sp>
    </p:spTree>
    <p:extLst>
      <p:ext uri="{BB962C8B-B14F-4D97-AF65-F5344CB8AC3E}">
        <p14:creationId xmlns:p14="http://schemas.microsoft.com/office/powerpoint/2010/main" val="408440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tooltip="Bulletin of the World Health Organization."/>
              </a:rPr>
              <a:t>Bull World Health Organ.</a:t>
            </a:r>
            <a:r>
              <a:rPr lang="en-US" dirty="0" smtClean="0"/>
              <a:t> 1982;60(4):555-64.</a:t>
            </a:r>
          </a:p>
          <a:p>
            <a:r>
              <a:rPr lang="en-US" b="1" dirty="0" smtClean="0"/>
              <a:t>Efficacy of various durations of isoniazid preventive therapy for tuberculosis: five years of follow-up in the IUAT trial. International Union Against Tuberculosis Committee on Prophylaxis.</a:t>
            </a:r>
          </a:p>
          <a:p>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55</a:t>
            </a:fld>
            <a:endParaRPr lang="en-US"/>
          </a:p>
        </p:txBody>
      </p:sp>
    </p:spTree>
    <p:extLst>
      <p:ext uri="{BB962C8B-B14F-4D97-AF65-F5344CB8AC3E}">
        <p14:creationId xmlns:p14="http://schemas.microsoft.com/office/powerpoint/2010/main" val="408440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/wiki/File:Tuberculosis_world_map-Deaths_per_million_persons-WHO2012.svg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9</a:t>
            </a:fld>
            <a:endParaRPr lang="en-US"/>
          </a:p>
        </p:txBody>
      </p:sp>
    </p:spTree>
    <p:extLst>
      <p:ext uri="{BB962C8B-B14F-4D97-AF65-F5344CB8AC3E}">
        <p14:creationId xmlns:p14="http://schemas.microsoft.com/office/powerpoint/2010/main" val="559082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File:Prescription_medication_being_dispensed.tiff</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60</a:t>
            </a:fld>
            <a:endParaRPr lang="en-US"/>
          </a:p>
        </p:txBody>
      </p:sp>
    </p:spTree>
    <p:extLst>
      <p:ext uri="{BB962C8B-B14F-4D97-AF65-F5344CB8AC3E}">
        <p14:creationId xmlns:p14="http://schemas.microsoft.com/office/powerpoint/2010/main" val="1755609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commons.wikimedia.org</a:t>
            </a:r>
            <a:r>
              <a:rPr lang="en-US" dirty="0" smtClean="0"/>
              <a:t>/wiki/File:Pills_2.jpg</a:t>
            </a:r>
          </a:p>
          <a:p>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64</a:t>
            </a:fld>
            <a:endParaRPr lang="en-US"/>
          </a:p>
        </p:txBody>
      </p:sp>
    </p:spTree>
    <p:extLst>
      <p:ext uri="{BB962C8B-B14F-4D97-AF65-F5344CB8AC3E}">
        <p14:creationId xmlns:p14="http://schemas.microsoft.com/office/powerpoint/2010/main" val="310113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File:TB_poster.jpg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12</a:t>
            </a:fld>
            <a:endParaRPr lang="en-US"/>
          </a:p>
        </p:txBody>
      </p:sp>
    </p:spTree>
    <p:extLst>
      <p:ext uri="{BB962C8B-B14F-4D97-AF65-F5344CB8AC3E}">
        <p14:creationId xmlns:p14="http://schemas.microsoft.com/office/powerpoint/2010/main" val="39879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File:Disease_transmission_sneezing.png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13</a:t>
            </a:fld>
            <a:endParaRPr lang="en-US"/>
          </a:p>
        </p:txBody>
      </p:sp>
    </p:spTree>
    <p:extLst>
      <p:ext uri="{BB962C8B-B14F-4D97-AF65-F5344CB8AC3E}">
        <p14:creationId xmlns:p14="http://schemas.microsoft.com/office/powerpoint/2010/main" val="13502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File:Disease_transmission_sneezing.png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14</a:t>
            </a:fld>
            <a:endParaRPr lang="en-US"/>
          </a:p>
        </p:txBody>
      </p:sp>
    </p:spTree>
    <p:extLst>
      <p:ext uri="{BB962C8B-B14F-4D97-AF65-F5344CB8AC3E}">
        <p14:creationId xmlns:p14="http://schemas.microsoft.com/office/powerpoint/2010/main" val="135024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File:Disease_transmission_sneezing.png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15</a:t>
            </a:fld>
            <a:endParaRPr lang="en-US"/>
          </a:p>
        </p:txBody>
      </p:sp>
    </p:spTree>
    <p:extLst>
      <p:ext uri="{BB962C8B-B14F-4D97-AF65-F5344CB8AC3E}">
        <p14:creationId xmlns:p14="http://schemas.microsoft.com/office/powerpoint/2010/main" val="13502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File:Tuberculous_caseous_granuloma</a:t>
            </a:r>
            <a:r>
              <a:rPr lang="en-US" dirty="0" smtClean="0"/>
              <a:t>_(1)_</a:t>
            </a:r>
            <a:r>
              <a:rPr lang="en-US" dirty="0" err="1" smtClean="0"/>
              <a:t>TBLB.jpg</a:t>
            </a:r>
            <a:endParaRPr lang="en-US" dirty="0" smtClean="0"/>
          </a:p>
        </p:txBody>
      </p:sp>
      <p:sp>
        <p:nvSpPr>
          <p:cNvPr id="4" name="Slide Number Placeholder 3"/>
          <p:cNvSpPr>
            <a:spLocks noGrp="1"/>
          </p:cNvSpPr>
          <p:nvPr>
            <p:ph type="sldNum" sz="quarter" idx="10"/>
          </p:nvPr>
        </p:nvSpPr>
        <p:spPr/>
        <p:txBody>
          <a:bodyPr/>
          <a:lstStyle/>
          <a:p>
            <a:fld id="{F95F3D5A-DA31-7B4C-9EB0-B581FBC5C204}" type="slidenum">
              <a:rPr lang="en-US" smtClean="0"/>
              <a:t>19</a:t>
            </a:fld>
            <a:endParaRPr lang="en-US"/>
          </a:p>
        </p:txBody>
      </p:sp>
    </p:spTree>
    <p:extLst>
      <p:ext uri="{BB962C8B-B14F-4D97-AF65-F5344CB8AC3E}">
        <p14:creationId xmlns:p14="http://schemas.microsoft.com/office/powerpoint/2010/main" val="113357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https://</a:t>
            </a:r>
            <a:r>
              <a:rPr lang="en-US" dirty="0" err="1" smtClean="0"/>
              <a:t>commons.wikimedia.org</a:t>
            </a:r>
            <a:r>
              <a:rPr lang="en-US" dirty="0" smtClean="0"/>
              <a:t>/wiki/</a:t>
            </a:r>
            <a:r>
              <a:rPr lang="en-US" dirty="0" err="1" smtClean="0"/>
              <a:t>File:Cavitary_tuberculosis.jpg</a:t>
            </a:r>
            <a:endParaRPr lang="en-US" dirty="0" smtClean="0"/>
          </a:p>
        </p:txBody>
      </p:sp>
      <p:sp>
        <p:nvSpPr>
          <p:cNvPr id="4" name="Slide Number Placeholder 3"/>
          <p:cNvSpPr>
            <a:spLocks noGrp="1"/>
          </p:cNvSpPr>
          <p:nvPr>
            <p:ph type="sldNum" sz="quarter" idx="10"/>
          </p:nvPr>
        </p:nvSpPr>
        <p:spPr/>
        <p:txBody>
          <a:bodyPr/>
          <a:lstStyle/>
          <a:p>
            <a:fld id="{F95F3D5A-DA31-7B4C-9EB0-B581FBC5C204}" type="slidenum">
              <a:rPr lang="en-US" smtClean="0"/>
              <a:t>23</a:t>
            </a:fld>
            <a:endParaRPr lang="en-US"/>
          </a:p>
        </p:txBody>
      </p:sp>
    </p:spTree>
    <p:extLst>
      <p:ext uri="{BB962C8B-B14F-4D97-AF65-F5344CB8AC3E}">
        <p14:creationId xmlns:p14="http://schemas.microsoft.com/office/powerpoint/2010/main" val="11335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/wiki/File:Mal_de_Pott_au_mus%C3%A9e_Testut-Latarjet.JPG</a:t>
            </a:r>
          </a:p>
          <a:p>
            <a:r>
              <a:rPr lang="en-US" dirty="0" smtClean="0"/>
              <a:t>https://</a:t>
            </a:r>
            <a:r>
              <a:rPr lang="en-US" dirty="0" err="1" smtClean="0"/>
              <a:t>commons.wikimedia.org</a:t>
            </a:r>
            <a:r>
              <a:rPr lang="en-US" dirty="0" smtClean="0"/>
              <a:t>/wiki/</a:t>
            </a:r>
            <a:r>
              <a:rPr lang="en-US" dirty="0" err="1" smtClean="0"/>
              <a:t>File:Tuberculosis_of_ileum.jpg</a:t>
            </a:r>
            <a:endParaRPr lang="en-US" dirty="0" smtClean="0"/>
          </a:p>
          <a:p>
            <a:r>
              <a:rPr lang="en-US" dirty="0" smtClean="0"/>
              <a:t>https://</a:t>
            </a:r>
            <a:r>
              <a:rPr lang="en-US" dirty="0" err="1" smtClean="0"/>
              <a:t>commons.wikimedia.org</a:t>
            </a:r>
            <a:r>
              <a:rPr lang="en-US" dirty="0" smtClean="0"/>
              <a:t>/wiki/</a:t>
            </a:r>
            <a:r>
              <a:rPr lang="en-US" dirty="0" err="1" smtClean="0"/>
              <a:t>File:Miliary_tuberculosis_involving_spleen</a:t>
            </a:r>
            <a:r>
              <a:rPr lang="en-US" dirty="0" smtClean="0"/>
              <a:t>_(6539941557).jpg</a:t>
            </a:r>
            <a:endParaRPr lang="en-US" dirty="0"/>
          </a:p>
        </p:txBody>
      </p:sp>
      <p:sp>
        <p:nvSpPr>
          <p:cNvPr id="4" name="Slide Number Placeholder 3"/>
          <p:cNvSpPr>
            <a:spLocks noGrp="1"/>
          </p:cNvSpPr>
          <p:nvPr>
            <p:ph type="sldNum" sz="quarter" idx="10"/>
          </p:nvPr>
        </p:nvSpPr>
        <p:spPr/>
        <p:txBody>
          <a:bodyPr/>
          <a:lstStyle/>
          <a:p>
            <a:fld id="{F95F3D5A-DA31-7B4C-9EB0-B581FBC5C204}" type="slidenum">
              <a:rPr lang="en-US" smtClean="0"/>
              <a:t>26</a:t>
            </a:fld>
            <a:endParaRPr lang="en-US"/>
          </a:p>
        </p:txBody>
      </p:sp>
    </p:spTree>
    <p:extLst>
      <p:ext uri="{BB962C8B-B14F-4D97-AF65-F5344CB8AC3E}">
        <p14:creationId xmlns:p14="http://schemas.microsoft.com/office/powerpoint/2010/main" val="795972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6/6/2017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6/6/2017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6/6/2017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6/6/2017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6/6/2017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audio" Target="../media/audio1.bin"/><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hyperlink" Target="https://goo.gl/forms/jnK6G4Z5wF1wO1KE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audio" Target="../media/audio1.bin"/><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51.xml"/><Relationship Id="rId2" Type="http://schemas.openxmlformats.org/officeDocument/2006/relationships/slide" Target="slide70.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12.xml"/><Relationship Id="rId4" Type="http://schemas.openxmlformats.org/officeDocument/2006/relationships/audio" Target="../media/audio1.bin"/></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4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5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6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audio" Target="../media/audio1.bin"/><Relationship Id="rId4"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www.ted.com/talks/james_nachtwey_fights_xdrtb" TargetMode="Externa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hyperlink" Target="https://goo.gl/forms/gv9RpcZAGpMwReO03" TargetMode="External"/><Relationship Id="rId1" Type="http://schemas.openxmlformats.org/officeDocument/2006/relationships/slideLayout" Target="../slideLayouts/slideLayout2.xml"/><Relationship Id="rId4" Type="http://schemas.openxmlformats.org/officeDocument/2006/relationships/audio" Target="../media/audio1.bin"/></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audio" Target="../media/audio1.bin"/><Relationship Id="rId5" Type="http://schemas.openxmlformats.org/officeDocument/2006/relationships/slide" Target="slide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Mycobacterium Tuberculosis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29381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Tuberculosis is also:</a:t>
            </a:r>
            <a:endParaRPr lang="en-US" dirty="0"/>
          </a:p>
        </p:txBody>
      </p:sp>
      <p:sp>
        <p:nvSpPr>
          <p:cNvPr id="3" name="Content Placeholder 2"/>
          <p:cNvSpPr>
            <a:spLocks noGrp="1"/>
          </p:cNvSpPr>
          <p:nvPr>
            <p:ph idx="1"/>
          </p:nvPr>
        </p:nvSpPr>
        <p:spPr/>
        <p:txBody>
          <a:bodyPr/>
          <a:lstStyle/>
          <a:p>
            <a:pPr marL="0" lvl="0" indent="0" defTabSz="457200">
              <a:lnSpc>
                <a:spcPct val="100000"/>
              </a:lnSpc>
              <a:spcBef>
                <a:spcPts val="0"/>
              </a:spcBef>
              <a:spcAft>
                <a:spcPts val="0"/>
              </a:spcAft>
              <a:buSzTx/>
              <a:buNone/>
            </a:pPr>
            <a:r>
              <a:rPr lang="en-US" sz="1800" dirty="0">
                <a:latin typeface="Wingdings"/>
                <a:ea typeface="Wingdings"/>
                <a:cs typeface="Wingdings"/>
                <a:sym typeface="Wingdings"/>
              </a:rPr>
              <a:t></a:t>
            </a:r>
            <a:r>
              <a:rPr lang="en-US" sz="2800" b="1" dirty="0">
                <a:ea typeface="Wingdings"/>
                <a:cs typeface="Wingdings"/>
                <a:sym typeface="Wingdings"/>
              </a:rPr>
              <a:t> </a:t>
            </a:r>
            <a:r>
              <a:rPr lang="en-US" sz="2800" dirty="0"/>
              <a:t>The number one cause of </a:t>
            </a:r>
            <a:r>
              <a:rPr lang="en-US" sz="2800" b="1" dirty="0">
                <a:solidFill>
                  <a:schemeClr val="accent1">
                    <a:lumMod val="75000"/>
                  </a:schemeClr>
                </a:solidFill>
              </a:rPr>
              <a:t>death</a:t>
            </a:r>
            <a:r>
              <a:rPr lang="en-US" sz="2800" dirty="0">
                <a:solidFill>
                  <a:schemeClr val="accent1">
                    <a:lumMod val="75000"/>
                  </a:schemeClr>
                </a:solidFill>
              </a:rPr>
              <a:t> </a:t>
            </a:r>
            <a:r>
              <a:rPr lang="en-US" sz="2800" dirty="0"/>
              <a:t>from infectious disease in the world</a:t>
            </a:r>
          </a:p>
          <a:p>
            <a:pPr marL="0" lvl="0" indent="0" defTabSz="457200">
              <a:lnSpc>
                <a:spcPct val="100000"/>
              </a:lnSpc>
              <a:spcBef>
                <a:spcPts val="0"/>
              </a:spcBef>
              <a:spcAft>
                <a:spcPts val="0"/>
              </a:spcAft>
              <a:buSzTx/>
              <a:buNone/>
            </a:pPr>
            <a:r>
              <a:rPr lang="en-US" sz="1800" dirty="0">
                <a:latin typeface="Wingdings"/>
                <a:ea typeface="Wingdings"/>
                <a:cs typeface="Wingdings"/>
                <a:sym typeface="Wingdings"/>
              </a:rPr>
              <a:t></a:t>
            </a:r>
            <a:r>
              <a:rPr lang="en-US" sz="2800" b="1" dirty="0">
                <a:ea typeface="Wingdings"/>
                <a:cs typeface="Wingdings"/>
                <a:sym typeface="Wingdings"/>
              </a:rPr>
              <a:t> </a:t>
            </a:r>
            <a:r>
              <a:rPr lang="en-US" sz="2800" dirty="0"/>
              <a:t>The </a:t>
            </a:r>
            <a:r>
              <a:rPr lang="en-US" sz="2800" b="1" dirty="0">
                <a:solidFill>
                  <a:srgbClr val="F08703"/>
                </a:solidFill>
              </a:rPr>
              <a:t>number one killer </a:t>
            </a:r>
            <a:r>
              <a:rPr lang="en-US" sz="2800" dirty="0"/>
              <a:t>of people with </a:t>
            </a:r>
            <a:r>
              <a:rPr lang="en-US" sz="2800" b="1" dirty="0"/>
              <a:t>HIV</a:t>
            </a:r>
          </a:p>
          <a:p>
            <a:endParaRPr lang="en-US" dirty="0"/>
          </a:p>
        </p:txBody>
      </p:sp>
      <p:grpSp>
        <p:nvGrpSpPr>
          <p:cNvPr id="11" name="Group 10"/>
          <p:cNvGrpSpPr/>
          <p:nvPr/>
        </p:nvGrpSpPr>
        <p:grpSpPr>
          <a:xfrm>
            <a:off x="8946092" y="3275463"/>
            <a:ext cx="1764988" cy="1086250"/>
            <a:chOff x="8946092" y="3275463"/>
            <a:chExt cx="1764988" cy="1086250"/>
          </a:xfrm>
        </p:grpSpPr>
        <p:sp>
          <p:nvSpPr>
            <p:cNvPr id="6" name="Rounded Rectangle 5">
              <a:hlinkClick r:id="rId2" action="ppaction://hlinksldjump" highlightClick="1">
                <a:snd r:embed="rId3" name="Click"/>
              </a:hlinkClick>
            </p:cNvPr>
            <p:cNvSpPr/>
            <p:nvPr/>
          </p:nvSpPr>
          <p:spPr>
            <a:xfrm>
              <a:off x="8946092" y="3275463"/>
              <a:ext cx="1764988" cy="1086250"/>
            </a:xfrm>
            <a:prstGeom prst="roundRect">
              <a:avLst/>
            </a:prstGeom>
            <a:effectLst/>
            <a:scene3d>
              <a:camera prst="orthographicFront"/>
              <a:lightRig rig="threePt" dir="t"/>
            </a:scene3d>
            <a:sp3d>
              <a:bevelT w="165100" h="127000" prst="artDeco"/>
              <a:bevelB h="127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hlinkClick r:id="rId2" action="ppaction://hlinksldjump" highlightClick="1">
                <a:snd r:embed="rId3" name="Click"/>
              </a:hlinkClick>
            </p:cNvPr>
            <p:cNvSpPr txBox="1"/>
            <p:nvPr/>
          </p:nvSpPr>
          <p:spPr>
            <a:xfrm>
              <a:off x="8989954" y="3428370"/>
              <a:ext cx="1637576" cy="707886"/>
            </a:xfrm>
            <a:prstGeom prst="rect">
              <a:avLst/>
            </a:prstGeom>
            <a:noFill/>
          </p:spPr>
          <p:txBody>
            <a:bodyPr wrap="square" rtlCol="0">
              <a:spAutoFit/>
            </a:bodyPr>
            <a:lstStyle/>
            <a:p>
              <a:pPr algn="ctr"/>
              <a:r>
                <a:rPr lang="en-US" sz="2000" b="1" dirty="0" smtClean="0">
                  <a:solidFill>
                    <a:schemeClr val="tx2">
                      <a:lumMod val="75000"/>
                    </a:schemeClr>
                  </a:solidFill>
                </a:rPr>
                <a:t>Side note on HIV and TB</a:t>
              </a:r>
              <a:endParaRPr lang="en-US" sz="2000" b="1" dirty="0">
                <a:solidFill>
                  <a:schemeClr val="tx2">
                    <a:lumMod val="75000"/>
                  </a:schemeClr>
                </a:solidFill>
              </a:endParaRPr>
            </a:p>
          </p:txBody>
        </p:sp>
      </p:grpSp>
      <p:sp>
        <p:nvSpPr>
          <p:cNvPr id="8" name="TextBox 7"/>
          <p:cNvSpPr txBox="1"/>
          <p:nvPr/>
        </p:nvSpPr>
        <p:spPr>
          <a:xfrm>
            <a:off x="2356104" y="4027482"/>
            <a:ext cx="5079826" cy="707886"/>
          </a:xfrm>
          <a:prstGeom prst="rect">
            <a:avLst/>
          </a:prstGeom>
          <a:noFill/>
        </p:spPr>
        <p:txBody>
          <a:bodyPr wrap="square" rtlCol="0">
            <a:spAutoFit/>
          </a:bodyPr>
          <a:lstStyle/>
          <a:p>
            <a:r>
              <a:rPr lang="en-US" sz="2000" b="1" dirty="0" smtClean="0">
                <a:solidFill>
                  <a:schemeClr val="accent1">
                    <a:lumMod val="75000"/>
                  </a:schemeClr>
                </a:solidFill>
              </a:rPr>
              <a:t>HINT</a:t>
            </a:r>
            <a:r>
              <a:rPr lang="en-US" sz="2000" b="1" dirty="0" smtClean="0">
                <a:solidFill>
                  <a:srgbClr val="F08703"/>
                </a:solidFill>
              </a:rPr>
              <a:t>:</a:t>
            </a:r>
            <a:r>
              <a:rPr lang="en-US" sz="2000" dirty="0" smtClean="0">
                <a:solidFill>
                  <a:srgbClr val="323231"/>
                </a:solidFill>
              </a:rPr>
              <a:t> Click the button to learn a little more about TB and HIV</a:t>
            </a:r>
            <a:endParaRPr lang="en-US" sz="2000" dirty="0">
              <a:solidFill>
                <a:srgbClr val="323231"/>
              </a:solidFill>
            </a:endParaRPr>
          </a:p>
        </p:txBody>
      </p:sp>
      <p:cxnSp>
        <p:nvCxnSpPr>
          <p:cNvPr id="10" name="Straight Arrow Connector 9"/>
          <p:cNvCxnSpPr/>
          <p:nvPr/>
        </p:nvCxnSpPr>
        <p:spPr>
          <a:xfrm>
            <a:off x="4779047" y="2957943"/>
            <a:ext cx="3943549" cy="802154"/>
          </a:xfrm>
          <a:prstGeom prst="straightConnector1">
            <a:avLst/>
          </a:prstGeom>
          <a:ln w="57150" cmpd="sng">
            <a:solidFill>
              <a:schemeClr val="tx2">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158750" y="148297"/>
            <a:ext cx="777875" cy="550204"/>
            <a:chOff x="904875" y="4577422"/>
            <a:chExt cx="777875" cy="550204"/>
          </a:xfrm>
        </p:grpSpPr>
        <p:sp>
          <p:nvSpPr>
            <p:cNvPr id="12" name="Rounded Rectangle 11"/>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4"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3112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 on TB and HIV</a:t>
            </a:r>
            <a:endParaRPr lang="en-US" dirty="0"/>
          </a:p>
        </p:txBody>
      </p:sp>
      <p:sp>
        <p:nvSpPr>
          <p:cNvPr id="3" name="Content Placeholder 2"/>
          <p:cNvSpPr>
            <a:spLocks noGrp="1"/>
          </p:cNvSpPr>
          <p:nvPr>
            <p:ph idx="1"/>
          </p:nvPr>
        </p:nvSpPr>
        <p:spPr/>
        <p:txBody>
          <a:bodyPr/>
          <a:lstStyle/>
          <a:p>
            <a:r>
              <a:rPr lang="en-US" dirty="0" smtClean="0"/>
              <a:t>There is synergy between TB and HIV:</a:t>
            </a:r>
          </a:p>
          <a:p>
            <a:r>
              <a:rPr lang="en-US" sz="1800" dirty="0" smtClean="0">
                <a:latin typeface="Wingdings"/>
                <a:ea typeface="Wingdings"/>
                <a:cs typeface="Wingdings"/>
                <a:sym typeface="Wingdings"/>
              </a:rPr>
              <a:t></a:t>
            </a:r>
            <a:r>
              <a:rPr lang="en-US" dirty="0">
                <a:sym typeface="Wingdings"/>
              </a:rPr>
              <a:t> </a:t>
            </a:r>
            <a:r>
              <a:rPr lang="en-US" dirty="0" smtClean="0"/>
              <a:t>The risk of contracting TB </a:t>
            </a:r>
            <a:r>
              <a:rPr lang="en-US" dirty="0" smtClean="0">
                <a:solidFill>
                  <a:srgbClr val="F08703"/>
                </a:solidFill>
              </a:rPr>
              <a:t>doubles</a:t>
            </a:r>
            <a:r>
              <a:rPr lang="en-US" dirty="0" smtClean="0"/>
              <a:t> within the first year of developing HIV; the risk then continues to increase as the HIV progresses.</a:t>
            </a:r>
          </a:p>
          <a:p>
            <a:r>
              <a:rPr lang="en-US" dirty="0">
                <a:latin typeface="Wingdings"/>
                <a:ea typeface="Wingdings"/>
                <a:cs typeface="Wingdings"/>
                <a:sym typeface="Wingdings"/>
              </a:rPr>
              <a:t></a:t>
            </a:r>
            <a:r>
              <a:rPr lang="en-US" dirty="0">
                <a:sym typeface="Wingdings"/>
              </a:rPr>
              <a:t> </a:t>
            </a:r>
            <a:r>
              <a:rPr lang="en-US" dirty="0" smtClean="0"/>
              <a:t>People with HIV are at high risk of reactivating latent TB and of becoming re-infected with TB after treatment. TB can also develop at an accelerated rate in people with HIV.</a:t>
            </a:r>
          </a:p>
          <a:p>
            <a:r>
              <a:rPr lang="en-US" dirty="0" smtClean="0">
                <a:latin typeface="Wingdings"/>
                <a:ea typeface="Wingdings"/>
                <a:cs typeface="Wingdings"/>
                <a:sym typeface="Wingdings"/>
              </a:rPr>
              <a:t></a:t>
            </a:r>
            <a:r>
              <a:rPr lang="en-US" dirty="0" smtClean="0">
                <a:sym typeface="Wingdings"/>
              </a:rPr>
              <a:t> </a:t>
            </a:r>
            <a:r>
              <a:rPr lang="en-US" dirty="0" smtClean="0"/>
              <a:t>Just as HIV makes TB worse, TB can make HIV worse. Having had TB (even after successful treatment for it) is associated with an increased risk of progression to AIDS or death.</a:t>
            </a:r>
            <a:endParaRPr lang="en-US" dirty="0"/>
          </a:p>
        </p:txBody>
      </p:sp>
      <p:sp>
        <p:nvSpPr>
          <p:cNvPr id="4" name="TextBox 3"/>
          <p:cNvSpPr txBox="1"/>
          <p:nvPr/>
        </p:nvSpPr>
        <p:spPr>
          <a:xfrm>
            <a:off x="1075766" y="3705412"/>
            <a:ext cx="10100234" cy="707886"/>
          </a:xfrm>
          <a:prstGeom prst="rect">
            <a:avLst/>
          </a:prstGeom>
          <a:noFill/>
          <a:ln w="28575" cmpd="sng">
            <a:solidFill>
              <a:schemeClr val="accent1">
                <a:lumMod val="75000"/>
              </a:schemeClr>
            </a:solidFill>
          </a:ln>
        </p:spPr>
        <p:txBody>
          <a:bodyPr wrap="square" rtlCol="0">
            <a:spAutoFit/>
          </a:bodyPr>
          <a:lstStyle/>
          <a:p>
            <a:r>
              <a:rPr lang="en-US" sz="2000" dirty="0" smtClean="0">
                <a:solidFill>
                  <a:schemeClr val="tx1">
                    <a:lumMod val="75000"/>
                    <a:lumOff val="25000"/>
                  </a:schemeClr>
                </a:solidFill>
              </a:rPr>
              <a:t>This is because HIV targets CD4+ T cells, which are </a:t>
            </a:r>
            <a:r>
              <a:rPr lang="en-US" sz="2000" b="1" dirty="0" smtClean="0">
                <a:solidFill>
                  <a:schemeClr val="tx1">
                    <a:lumMod val="75000"/>
                    <a:lumOff val="25000"/>
                  </a:schemeClr>
                </a:solidFill>
              </a:rPr>
              <a:t>critical</a:t>
            </a:r>
            <a:r>
              <a:rPr lang="en-US" sz="2000" dirty="0" smtClean="0">
                <a:solidFill>
                  <a:schemeClr val="tx1">
                    <a:lumMod val="75000"/>
                    <a:lumOff val="25000"/>
                  </a:schemeClr>
                </a:solidFill>
              </a:rPr>
              <a:t> for control of TB (we’ll talk more about the role of T cells in TB later)   </a:t>
            </a:r>
            <a:endParaRPr lang="en-US" sz="2000" dirty="0">
              <a:solidFill>
                <a:schemeClr val="tx1">
                  <a:lumMod val="75000"/>
                  <a:lumOff val="25000"/>
                </a:schemeClr>
              </a:solidFill>
            </a:endParaRPr>
          </a:p>
        </p:txBody>
      </p:sp>
      <p:sp>
        <p:nvSpPr>
          <p:cNvPr id="5" name="TextBox 4"/>
          <p:cNvSpPr txBox="1"/>
          <p:nvPr/>
        </p:nvSpPr>
        <p:spPr>
          <a:xfrm>
            <a:off x="1075766" y="4586952"/>
            <a:ext cx="10100235" cy="1323439"/>
          </a:xfrm>
          <a:prstGeom prst="rect">
            <a:avLst/>
          </a:prstGeom>
          <a:noFill/>
          <a:ln w="28575" cmpd="sng">
            <a:solidFill>
              <a:srgbClr val="F08703"/>
            </a:solidFill>
          </a:ln>
        </p:spPr>
        <p:txBody>
          <a:bodyPr wrap="square" rtlCol="0">
            <a:spAutoFit/>
          </a:bodyPr>
          <a:lstStyle/>
          <a:p>
            <a:r>
              <a:rPr lang="en-US" sz="2000" dirty="0" smtClean="0">
                <a:solidFill>
                  <a:srgbClr val="404040"/>
                </a:solidFill>
              </a:rPr>
              <a:t>The reason for this is not known but may also be due to the importance of T cells in clearing TB. The inflammatory T cell response may increase the number of CD4+ T cell targets for HIV to infect and even causes an increase in the expression of the CXCR4 and CCR5 receptors HIV targets.</a:t>
            </a:r>
            <a:endParaRPr lang="en-US" sz="2000" dirty="0">
              <a:solidFill>
                <a:srgbClr val="404040"/>
              </a:solidFill>
            </a:endParaRPr>
          </a:p>
        </p:txBody>
      </p:sp>
      <p:sp>
        <p:nvSpPr>
          <p:cNvPr id="6" name="Curved Right Arrow 5"/>
          <p:cNvSpPr/>
          <p:nvPr/>
        </p:nvSpPr>
        <p:spPr>
          <a:xfrm>
            <a:off x="619125" y="3254375"/>
            <a:ext cx="476250" cy="777875"/>
          </a:xfrm>
          <a:prstGeom prst="curved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urved Right Arrow 9"/>
          <p:cNvSpPr/>
          <p:nvPr/>
        </p:nvSpPr>
        <p:spPr>
          <a:xfrm>
            <a:off x="596900" y="4010025"/>
            <a:ext cx="476250" cy="1133475"/>
          </a:xfrm>
          <a:prstGeom prst="curvedRightArrow">
            <a:avLst/>
          </a:prstGeom>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3949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2: Pathogenesis</a:t>
            </a:r>
            <a:endParaRPr lang="en-US" b="1" dirty="0"/>
          </a:p>
        </p:txBody>
      </p:sp>
      <p:sp>
        <p:nvSpPr>
          <p:cNvPr id="3" name="Content Placeholder 2"/>
          <p:cNvSpPr>
            <a:spLocks noGrp="1"/>
          </p:cNvSpPr>
          <p:nvPr>
            <p:ph idx="1"/>
          </p:nvPr>
        </p:nvSpPr>
        <p:spPr>
          <a:xfrm>
            <a:off x="1097280" y="1845734"/>
            <a:ext cx="7538718" cy="680359"/>
          </a:xfrm>
        </p:spPr>
        <p:txBody>
          <a:bodyPr>
            <a:noAutofit/>
          </a:bodyPr>
          <a:lstStyle/>
          <a:p>
            <a:r>
              <a:rPr lang="en-US" sz="3600" dirty="0" smtClean="0"/>
              <a:t>Now let’s talk a little bit about how TB spreads and what happens during infection</a:t>
            </a:r>
            <a:endParaRPr lang="en-US" sz="3600" dirty="0"/>
          </a:p>
        </p:txBody>
      </p:sp>
      <p:pic>
        <p:nvPicPr>
          <p:cNvPr id="4" name="Picture 3"/>
          <p:cNvPicPr>
            <a:picLocks noChangeAspect="1"/>
          </p:cNvPicPr>
          <p:nvPr/>
        </p:nvPicPr>
        <p:blipFill>
          <a:blip r:embed="rId3"/>
          <a:stretch>
            <a:fillRect/>
          </a:stretch>
        </p:blipFill>
        <p:spPr>
          <a:xfrm>
            <a:off x="8635998" y="1797831"/>
            <a:ext cx="2923210" cy="4489751"/>
          </a:xfrm>
          <a:prstGeom prst="rect">
            <a:avLst/>
          </a:prstGeom>
          <a:ln w="19050" cmpd="sng">
            <a:solidFill>
              <a:schemeClr val="tx1"/>
            </a:solidFill>
          </a:ln>
        </p:spPr>
      </p:pic>
      <p:grpSp>
        <p:nvGrpSpPr>
          <p:cNvPr id="5" name="Group 4"/>
          <p:cNvGrpSpPr/>
          <p:nvPr/>
        </p:nvGrpSpPr>
        <p:grpSpPr>
          <a:xfrm>
            <a:off x="158750" y="148297"/>
            <a:ext cx="777875" cy="550204"/>
            <a:chOff x="904875" y="4577422"/>
            <a:chExt cx="777875" cy="550204"/>
          </a:xfrm>
        </p:grpSpPr>
        <p:sp>
          <p:nvSpPr>
            <p:cNvPr id="6" name="Rounded Rectangle 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238722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78" y="1845734"/>
            <a:ext cx="10711080" cy="4023360"/>
          </a:xfrm>
        </p:spPr>
        <p:txBody>
          <a:bodyPr>
            <a:normAutofit/>
          </a:bodyPr>
          <a:lstStyle/>
          <a:p>
            <a:r>
              <a:rPr lang="en-US" sz="2400" dirty="0"/>
              <a:t>This means someone with </a:t>
            </a:r>
            <a:r>
              <a:rPr lang="en-US" sz="2400" b="1" dirty="0">
                <a:solidFill>
                  <a:srgbClr val="F08703"/>
                </a:solidFill>
              </a:rPr>
              <a:t>active, pulmonary TB </a:t>
            </a:r>
            <a:r>
              <a:rPr lang="en-US" sz="2400" dirty="0"/>
              <a:t>needs </a:t>
            </a:r>
            <a:r>
              <a:rPr lang="en-US" sz="2400" dirty="0" smtClean="0"/>
              <a:t>to</a:t>
            </a:r>
          </a:p>
          <a:p>
            <a:r>
              <a:rPr lang="en-US" sz="2400" b="1" dirty="0" smtClean="0"/>
              <a:t>1)  </a:t>
            </a:r>
            <a:r>
              <a:rPr lang="en-US" sz="2400" dirty="0"/>
              <a:t>cough on </a:t>
            </a:r>
            <a:r>
              <a:rPr lang="en-US" sz="2400" dirty="0" smtClean="0"/>
              <a:t>you. </a:t>
            </a:r>
            <a:r>
              <a:rPr lang="en-US" sz="2400" dirty="0"/>
              <a:t>Y</a:t>
            </a:r>
            <a:r>
              <a:rPr lang="en-US" sz="2400" dirty="0" smtClean="0"/>
              <a:t>ou must then </a:t>
            </a:r>
          </a:p>
          <a:p>
            <a:r>
              <a:rPr lang="en-US" sz="2400" b="1" dirty="0" smtClean="0"/>
              <a:t>2) </a:t>
            </a:r>
            <a:r>
              <a:rPr lang="en-US" sz="2400" dirty="0" smtClean="0"/>
              <a:t>breath droplets </a:t>
            </a:r>
            <a:r>
              <a:rPr lang="en-US" sz="2400" dirty="0"/>
              <a:t>containing </a:t>
            </a:r>
            <a:r>
              <a:rPr lang="en-US" sz="2400" dirty="0" smtClean="0"/>
              <a:t>mycobacterium tuberculosis into your lungs.</a:t>
            </a:r>
            <a:endParaRPr lang="en-US" sz="2400" dirty="0"/>
          </a:p>
          <a:p>
            <a:r>
              <a:rPr lang="en-US" sz="2400" b="1" dirty="0" smtClean="0"/>
              <a:t>3) </a:t>
            </a:r>
            <a:r>
              <a:rPr lang="en-US" sz="2400" dirty="0"/>
              <a:t>T</a:t>
            </a:r>
            <a:r>
              <a:rPr lang="en-US" sz="2400" dirty="0" smtClean="0"/>
              <a:t>he TB bacilli then travel to alveoli and proliferate.</a:t>
            </a:r>
            <a:endParaRPr lang="en-US" sz="2400" dirty="0"/>
          </a:p>
        </p:txBody>
      </p:sp>
      <p:pic>
        <p:nvPicPr>
          <p:cNvPr id="6" name="Picture 5"/>
          <p:cNvPicPr>
            <a:picLocks noChangeAspect="1"/>
          </p:cNvPicPr>
          <p:nvPr/>
        </p:nvPicPr>
        <p:blipFill>
          <a:blip r:embed="rId3"/>
          <a:stretch>
            <a:fillRect/>
          </a:stretch>
        </p:blipFill>
        <p:spPr>
          <a:xfrm>
            <a:off x="4153581" y="3936033"/>
            <a:ext cx="3783647" cy="2212213"/>
          </a:xfrm>
          <a:prstGeom prst="rect">
            <a:avLst/>
          </a:prstGeom>
        </p:spPr>
      </p:pic>
      <p:sp>
        <p:nvSpPr>
          <p:cNvPr id="7" name="Title 1"/>
          <p:cNvSpPr>
            <a:spLocks noGrp="1"/>
          </p:cNvSpPr>
          <p:nvPr>
            <p:ph type="title"/>
          </p:nvPr>
        </p:nvSpPr>
        <p:spPr/>
        <p:txBody>
          <a:bodyPr/>
          <a:lstStyle/>
          <a:p>
            <a:r>
              <a:rPr lang="en-US" dirty="0"/>
              <a:t>TB is spread </a:t>
            </a:r>
            <a:r>
              <a:rPr lang="en-US" dirty="0" smtClean="0"/>
              <a:t>through aerosolized droplets</a:t>
            </a:r>
            <a:endParaRPr lang="en-US" dirty="0"/>
          </a:p>
        </p:txBody>
      </p:sp>
      <p:grpSp>
        <p:nvGrpSpPr>
          <p:cNvPr id="5" name="Group 4"/>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9249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78" y="1845734"/>
            <a:ext cx="10711080" cy="1676810"/>
          </a:xfrm>
        </p:spPr>
        <p:txBody>
          <a:bodyPr>
            <a:normAutofit fontScale="92500" lnSpcReduction="10000"/>
          </a:bodyPr>
          <a:lstStyle/>
          <a:p>
            <a:r>
              <a:rPr lang="en-US" sz="2400" dirty="0" smtClean="0">
                <a:solidFill>
                  <a:srgbClr val="404040"/>
                </a:solidFill>
              </a:rPr>
              <a:t>For infection to occur, only about 10 TB bacilli need to reach the lungs</a:t>
            </a:r>
          </a:p>
          <a:p>
            <a:r>
              <a:rPr lang="en-US" sz="2400" dirty="0" smtClean="0">
                <a:solidFill>
                  <a:srgbClr val="404040"/>
                </a:solidFill>
              </a:rPr>
              <a:t>Once in the lungs, the bacilli are </a:t>
            </a:r>
            <a:r>
              <a:rPr lang="en-US" sz="2400" dirty="0" err="1" smtClean="0">
                <a:solidFill>
                  <a:srgbClr val="404040"/>
                </a:solidFill>
              </a:rPr>
              <a:t>phagocytosed</a:t>
            </a:r>
            <a:r>
              <a:rPr lang="en-US" sz="2400" dirty="0" smtClean="0">
                <a:solidFill>
                  <a:srgbClr val="404040"/>
                </a:solidFill>
              </a:rPr>
              <a:t> by macrophages in the lung</a:t>
            </a:r>
          </a:p>
          <a:p>
            <a:r>
              <a:rPr lang="en-US" sz="2400" dirty="0" smtClean="0">
                <a:solidFill>
                  <a:srgbClr val="404040"/>
                </a:solidFill>
              </a:rPr>
              <a:t>Instead of being killed, the TB bacilli proliferate in the macrophages for 2-12 weeks until there are thousands of them</a:t>
            </a:r>
          </a:p>
          <a:p>
            <a:endParaRPr lang="en-US" sz="2400" dirty="0">
              <a:solidFill>
                <a:srgbClr val="404040"/>
              </a:solidFill>
            </a:endParaRPr>
          </a:p>
          <a:p>
            <a:endParaRPr lang="en-US" sz="2400" dirty="0"/>
          </a:p>
        </p:txBody>
      </p:sp>
      <p:sp>
        <p:nvSpPr>
          <p:cNvPr id="8" name="Title 1"/>
          <p:cNvSpPr>
            <a:spLocks noGrp="1"/>
          </p:cNvSpPr>
          <p:nvPr>
            <p:ph type="title"/>
          </p:nvPr>
        </p:nvSpPr>
        <p:spPr/>
        <p:txBody>
          <a:bodyPr/>
          <a:lstStyle/>
          <a:p>
            <a:r>
              <a:rPr lang="en-US" dirty="0"/>
              <a:t>TB is spread </a:t>
            </a:r>
            <a:r>
              <a:rPr lang="en-US" dirty="0" smtClean="0"/>
              <a:t>through aerosolized droplets</a:t>
            </a:r>
            <a:endParaRPr lang="en-US" dirty="0"/>
          </a:p>
        </p:txBody>
      </p:sp>
      <p:pic>
        <p:nvPicPr>
          <p:cNvPr id="5" name="Picture 4"/>
          <p:cNvPicPr>
            <a:picLocks noChangeAspect="1"/>
          </p:cNvPicPr>
          <p:nvPr/>
        </p:nvPicPr>
        <p:blipFill>
          <a:blip r:embed="rId3"/>
          <a:stretch>
            <a:fillRect/>
          </a:stretch>
        </p:blipFill>
        <p:spPr>
          <a:xfrm>
            <a:off x="360422" y="3697213"/>
            <a:ext cx="3783647" cy="2212213"/>
          </a:xfrm>
          <a:prstGeom prst="rect">
            <a:avLst/>
          </a:prstGeom>
        </p:spPr>
      </p:pic>
      <p:sp>
        <p:nvSpPr>
          <p:cNvPr id="2" name="Rectangle 1"/>
          <p:cNvSpPr/>
          <p:nvPr/>
        </p:nvSpPr>
        <p:spPr>
          <a:xfrm>
            <a:off x="3191601" y="5092162"/>
            <a:ext cx="634978" cy="701885"/>
          </a:xfrm>
          <a:prstGeom prst="rect">
            <a:avLst/>
          </a:prstGeom>
          <a:noFill/>
          <a:ln w="762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5414026" y="4457119"/>
            <a:ext cx="2277941" cy="1186519"/>
            <a:chOff x="3191601" y="4812925"/>
            <a:chExt cx="2277941" cy="1186519"/>
          </a:xfrm>
        </p:grpSpPr>
        <p:sp>
          <p:nvSpPr>
            <p:cNvPr id="9" name="Freeform 8"/>
            <p:cNvSpPr/>
            <p:nvPr/>
          </p:nvSpPr>
          <p:spPr>
            <a:xfrm>
              <a:off x="3191601" y="4812925"/>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33168" y="474792"/>
                    <a:pt x="1620866" y="484635"/>
                  </a:cubicBezTo>
                  <a:cubicBezTo>
                    <a:pt x="1562543" y="531298"/>
                    <a:pt x="1577738" y="512615"/>
                    <a:pt x="1503896" y="534769"/>
                  </a:cubicBezTo>
                  <a:cubicBezTo>
                    <a:pt x="1470154" y="544892"/>
                    <a:pt x="1437056" y="557051"/>
                    <a:pt x="1403636" y="568192"/>
                  </a:cubicBezTo>
                  <a:lnTo>
                    <a:pt x="1353506" y="584904"/>
                  </a:lnTo>
                  <a:cubicBezTo>
                    <a:pt x="1342366" y="601615"/>
                    <a:pt x="1332632" y="619354"/>
                    <a:pt x="1320087" y="635038"/>
                  </a:cubicBezTo>
                  <a:cubicBezTo>
                    <a:pt x="1296554" y="664457"/>
                    <a:pt x="1256705" y="671920"/>
                    <a:pt x="1303377" y="718596"/>
                  </a:cubicBezTo>
                  <a:cubicBezTo>
                    <a:pt x="1331778" y="746999"/>
                    <a:pt x="1403636" y="785442"/>
                    <a:pt x="1403636" y="785442"/>
                  </a:cubicBezTo>
                  <a:cubicBezTo>
                    <a:pt x="1448196" y="779872"/>
                    <a:pt x="1493992" y="780548"/>
                    <a:pt x="1537316" y="768731"/>
                  </a:cubicBezTo>
                  <a:cubicBezTo>
                    <a:pt x="1556692" y="763446"/>
                    <a:pt x="1569483" y="744290"/>
                    <a:pt x="1587446" y="735308"/>
                  </a:cubicBezTo>
                  <a:cubicBezTo>
                    <a:pt x="1603200" y="727430"/>
                    <a:pt x="1620866" y="724167"/>
                    <a:pt x="1637576" y="718596"/>
                  </a:cubicBezTo>
                  <a:cubicBezTo>
                    <a:pt x="1693276" y="724167"/>
                    <a:pt x="1749349" y="726795"/>
                    <a:pt x="1804675" y="735308"/>
                  </a:cubicBezTo>
                  <a:cubicBezTo>
                    <a:pt x="1822084" y="737987"/>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n 9"/>
            <p:cNvSpPr/>
            <p:nvPr/>
          </p:nvSpPr>
          <p:spPr>
            <a:xfrm rot="3960000">
              <a:off x="4750036" y="5332682"/>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n 10"/>
            <p:cNvSpPr/>
            <p:nvPr/>
          </p:nvSpPr>
          <p:spPr>
            <a:xfrm rot="3180000">
              <a:off x="5119666" y="5284538"/>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rot="17100000">
              <a:off x="5338906" y="5386802"/>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an 12"/>
            <p:cNvSpPr/>
            <p:nvPr/>
          </p:nvSpPr>
          <p:spPr>
            <a:xfrm rot="19860000">
              <a:off x="5157106" y="4970994"/>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rot="2306460">
              <a:off x="3329780" y="5076008"/>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5664675" y="5693772"/>
            <a:ext cx="1500631" cy="400110"/>
          </a:xfrm>
          <a:prstGeom prst="rect">
            <a:avLst/>
          </a:prstGeom>
          <a:noFill/>
        </p:spPr>
        <p:txBody>
          <a:bodyPr wrap="none" rtlCol="0">
            <a:spAutoFit/>
          </a:bodyPr>
          <a:lstStyle/>
          <a:p>
            <a:r>
              <a:rPr lang="en-US" sz="2000" dirty="0" smtClean="0">
                <a:solidFill>
                  <a:schemeClr val="tx1">
                    <a:lumMod val="75000"/>
                    <a:lumOff val="25000"/>
                  </a:schemeClr>
                </a:solidFill>
              </a:rPr>
              <a:t>Macrophage</a:t>
            </a:r>
            <a:endParaRPr lang="en-US" sz="2000" dirty="0">
              <a:solidFill>
                <a:schemeClr val="tx1">
                  <a:lumMod val="75000"/>
                  <a:lumOff val="25000"/>
                </a:schemeClr>
              </a:solidFill>
            </a:endParaRPr>
          </a:p>
        </p:txBody>
      </p:sp>
      <p:grpSp>
        <p:nvGrpSpPr>
          <p:cNvPr id="38" name="Group 37"/>
          <p:cNvGrpSpPr/>
          <p:nvPr/>
        </p:nvGrpSpPr>
        <p:grpSpPr>
          <a:xfrm>
            <a:off x="5407836" y="4465493"/>
            <a:ext cx="2359480" cy="1186519"/>
            <a:chOff x="9058805" y="3711962"/>
            <a:chExt cx="2359480" cy="1186519"/>
          </a:xfrm>
        </p:grpSpPr>
        <p:sp>
          <p:nvSpPr>
            <p:cNvPr id="15" name="Freeform 14"/>
            <p:cNvSpPr/>
            <p:nvPr/>
          </p:nvSpPr>
          <p:spPr>
            <a:xfrm>
              <a:off x="9058805" y="3711962"/>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rot="2306460">
              <a:off x="9196984" y="3975045"/>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rot="3960000">
              <a:off x="10397999" y="4279858"/>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an 34"/>
            <p:cNvSpPr/>
            <p:nvPr/>
          </p:nvSpPr>
          <p:spPr>
            <a:xfrm rot="3180000">
              <a:off x="11068409" y="4148154"/>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an 35"/>
            <p:cNvSpPr/>
            <p:nvPr/>
          </p:nvSpPr>
          <p:spPr>
            <a:xfrm rot="17100000">
              <a:off x="11287649" y="4250418"/>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an 36"/>
            <p:cNvSpPr/>
            <p:nvPr/>
          </p:nvSpPr>
          <p:spPr>
            <a:xfrm rot="19860000">
              <a:off x="11105849" y="3834610"/>
              <a:ext cx="45719" cy="215552"/>
            </a:xfrm>
            <a:prstGeom prst="can">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Arrow Connector 40"/>
          <p:cNvCxnSpPr>
            <a:stCxn id="2" idx="3"/>
          </p:cNvCxnSpPr>
          <p:nvPr/>
        </p:nvCxnSpPr>
        <p:spPr>
          <a:xfrm flipV="1">
            <a:off x="3826579" y="5125581"/>
            <a:ext cx="1520606" cy="317524"/>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5424154" y="4462980"/>
            <a:ext cx="1888225" cy="1186519"/>
            <a:chOff x="2959672" y="2709267"/>
            <a:chExt cx="1888225" cy="1186519"/>
          </a:xfrm>
        </p:grpSpPr>
        <p:sp>
          <p:nvSpPr>
            <p:cNvPr id="46" name="Freeform 45"/>
            <p:cNvSpPr/>
            <p:nvPr/>
          </p:nvSpPr>
          <p:spPr>
            <a:xfrm>
              <a:off x="2959672" y="2709267"/>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rot="2306460">
              <a:off x="3097851" y="2972350"/>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rot="3960000">
              <a:off x="4351009" y="28613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Can 48"/>
            <p:cNvSpPr/>
            <p:nvPr/>
          </p:nvSpPr>
          <p:spPr>
            <a:xfrm rot="3180000">
              <a:off x="4403149" y="34315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an 49"/>
            <p:cNvSpPr/>
            <p:nvPr/>
          </p:nvSpPr>
          <p:spPr>
            <a:xfrm rot="17100000">
              <a:off x="4221349" y="324971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Can 50"/>
            <p:cNvSpPr/>
            <p:nvPr/>
          </p:nvSpPr>
          <p:spPr>
            <a:xfrm rot="19860000">
              <a:off x="4390459" y="30678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Can 51"/>
            <p:cNvSpPr/>
            <p:nvPr/>
          </p:nvSpPr>
          <p:spPr>
            <a:xfrm rot="3960000">
              <a:off x="4185919" y="363209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Can 52"/>
            <p:cNvSpPr/>
            <p:nvPr/>
          </p:nvSpPr>
          <p:spPr>
            <a:xfrm rot="3180000">
              <a:off x="4555549" y="35839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Can 53"/>
            <p:cNvSpPr/>
            <p:nvPr/>
          </p:nvSpPr>
          <p:spPr>
            <a:xfrm rot="17100000">
              <a:off x="4089679" y="301773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an 54"/>
            <p:cNvSpPr/>
            <p:nvPr/>
          </p:nvSpPr>
          <p:spPr>
            <a:xfrm rot="1380000">
              <a:off x="3974719" y="36380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an 55"/>
            <p:cNvSpPr/>
            <p:nvPr/>
          </p:nvSpPr>
          <p:spPr>
            <a:xfrm rot="14640000">
              <a:off x="4173229" y="340211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Can 56"/>
            <p:cNvSpPr/>
            <p:nvPr/>
          </p:nvSpPr>
          <p:spPr>
            <a:xfrm rot="19860000">
              <a:off x="4542859" y="32202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Can 57"/>
            <p:cNvSpPr/>
            <p:nvPr/>
          </p:nvSpPr>
          <p:spPr>
            <a:xfrm rot="19860000">
              <a:off x="3809629" y="2804465"/>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Can 58"/>
            <p:cNvSpPr/>
            <p:nvPr/>
          </p:nvSpPr>
          <p:spPr>
            <a:xfrm rot="17100000">
              <a:off x="3607099" y="28024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an 59"/>
            <p:cNvSpPr/>
            <p:nvPr/>
          </p:nvSpPr>
          <p:spPr>
            <a:xfrm rot="8100000">
              <a:off x="4018819" y="284663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an 60"/>
            <p:cNvSpPr/>
            <p:nvPr/>
          </p:nvSpPr>
          <p:spPr>
            <a:xfrm rot="1380000">
              <a:off x="4578289" y="2888025"/>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an 61"/>
            <p:cNvSpPr/>
            <p:nvPr/>
          </p:nvSpPr>
          <p:spPr>
            <a:xfrm rot="15120000">
              <a:off x="3707359" y="372163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an 62"/>
            <p:cNvSpPr/>
            <p:nvPr/>
          </p:nvSpPr>
          <p:spPr>
            <a:xfrm rot="3960000">
              <a:off x="4169209" y="313073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an 63"/>
            <p:cNvSpPr/>
            <p:nvPr/>
          </p:nvSpPr>
          <p:spPr>
            <a:xfrm rot="18480000">
              <a:off x="4409179" y="367149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7920842" y="2327564"/>
            <a:ext cx="4001984" cy="304698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2400" dirty="0" smtClean="0">
                <a:solidFill>
                  <a:schemeClr val="tx1"/>
                </a:solidFill>
              </a:rPr>
              <a:t>This is very low! Infectious dose of other pathogens:</a:t>
            </a:r>
          </a:p>
          <a:p>
            <a:pPr marL="285750" indent="-285750">
              <a:buFont typeface="Arial" panose="020B0604020202020204" pitchFamily="34" charset="0"/>
              <a:buChar char="•"/>
            </a:pPr>
            <a:r>
              <a:rPr lang="en-US" sz="2400" i="1" dirty="0" smtClean="0">
                <a:solidFill>
                  <a:schemeClr val="tx1"/>
                </a:solidFill>
              </a:rPr>
              <a:t>E. coli: </a:t>
            </a:r>
            <a:r>
              <a:rPr lang="en-US" sz="2400" dirty="0" smtClean="0">
                <a:solidFill>
                  <a:schemeClr val="tx1"/>
                </a:solidFill>
              </a:rPr>
              <a:t>10</a:t>
            </a:r>
            <a:r>
              <a:rPr lang="en-US" sz="2400" baseline="30000" dirty="0" smtClean="0">
                <a:solidFill>
                  <a:schemeClr val="tx1"/>
                </a:solidFill>
              </a:rPr>
              <a:t>6</a:t>
            </a:r>
            <a:r>
              <a:rPr lang="en-US" sz="2400" dirty="0" smtClean="0">
                <a:solidFill>
                  <a:schemeClr val="tx1"/>
                </a:solidFill>
              </a:rPr>
              <a:t> – 10</a:t>
            </a:r>
            <a:r>
              <a:rPr lang="en-US" sz="2400" baseline="30000" dirty="0" smtClean="0">
                <a:solidFill>
                  <a:schemeClr val="tx1"/>
                </a:solidFill>
              </a:rPr>
              <a:t>8</a:t>
            </a:r>
          </a:p>
          <a:p>
            <a:pPr marL="285750" indent="-285750">
              <a:buFont typeface="Arial" panose="020B0604020202020204" pitchFamily="34" charset="0"/>
              <a:buChar char="•"/>
            </a:pPr>
            <a:r>
              <a:rPr lang="en-US" sz="2400" i="1" dirty="0" smtClean="0">
                <a:solidFill>
                  <a:schemeClr val="tx1"/>
                </a:solidFill>
              </a:rPr>
              <a:t>Vibrio cholera: </a:t>
            </a:r>
            <a:r>
              <a:rPr lang="en-US" sz="2400" dirty="0" smtClean="0">
                <a:solidFill>
                  <a:schemeClr val="tx1"/>
                </a:solidFill>
              </a:rPr>
              <a:t>10</a:t>
            </a:r>
            <a:r>
              <a:rPr lang="en-US" sz="2400" baseline="30000" dirty="0" smtClean="0">
                <a:solidFill>
                  <a:schemeClr val="tx1"/>
                </a:solidFill>
              </a:rPr>
              <a:t>4 </a:t>
            </a:r>
            <a:r>
              <a:rPr lang="en-US" sz="2400" dirty="0" smtClean="0">
                <a:solidFill>
                  <a:schemeClr val="tx1"/>
                </a:solidFill>
              </a:rPr>
              <a:t>– 10</a:t>
            </a:r>
            <a:r>
              <a:rPr lang="en-US" sz="2400" baseline="30000" dirty="0" smtClean="0">
                <a:solidFill>
                  <a:schemeClr val="tx1"/>
                </a:solidFill>
              </a:rPr>
              <a:t>6</a:t>
            </a:r>
          </a:p>
          <a:p>
            <a:pPr marL="285750" indent="-285750">
              <a:buFont typeface="Arial" panose="020B0604020202020204" pitchFamily="34" charset="0"/>
              <a:buChar char="•"/>
            </a:pPr>
            <a:r>
              <a:rPr lang="en-US" sz="2400" i="1" dirty="0" smtClean="0">
                <a:solidFill>
                  <a:schemeClr val="tx1"/>
                </a:solidFill>
              </a:rPr>
              <a:t>Campylobacter:</a:t>
            </a:r>
            <a:r>
              <a:rPr lang="en-US" sz="2400" dirty="0" smtClean="0">
                <a:solidFill>
                  <a:schemeClr val="tx1"/>
                </a:solidFill>
              </a:rPr>
              <a:t> 500</a:t>
            </a:r>
          </a:p>
          <a:p>
            <a:pPr marL="285750" indent="-285750">
              <a:buFont typeface="Arial" panose="020B0604020202020204" pitchFamily="34" charset="0"/>
              <a:buChar char="•"/>
            </a:pPr>
            <a:r>
              <a:rPr lang="en-US" sz="2400" i="1" dirty="0" err="1" smtClean="0">
                <a:solidFill>
                  <a:schemeClr val="tx1"/>
                </a:solidFill>
              </a:rPr>
              <a:t>Francisella</a:t>
            </a:r>
            <a:r>
              <a:rPr lang="en-US" sz="2400" i="1" dirty="0" smtClean="0">
                <a:solidFill>
                  <a:schemeClr val="tx1"/>
                </a:solidFill>
              </a:rPr>
              <a:t> </a:t>
            </a:r>
            <a:r>
              <a:rPr lang="en-US" sz="2400" i="1" dirty="0" err="1" smtClean="0">
                <a:solidFill>
                  <a:schemeClr val="tx1"/>
                </a:solidFill>
              </a:rPr>
              <a:t>tularensis</a:t>
            </a:r>
            <a:r>
              <a:rPr lang="en-US" sz="2400" i="1" dirty="0" smtClean="0">
                <a:solidFill>
                  <a:schemeClr val="tx1"/>
                </a:solidFill>
              </a:rPr>
              <a:t>: </a:t>
            </a:r>
            <a:r>
              <a:rPr lang="en-US" sz="2400" dirty="0" smtClean="0">
                <a:solidFill>
                  <a:schemeClr val="tx1"/>
                </a:solidFill>
              </a:rPr>
              <a:t>10-50 </a:t>
            </a:r>
          </a:p>
          <a:p>
            <a:pPr marL="285750" indent="-285750">
              <a:buFont typeface="Arial" panose="020B0604020202020204" pitchFamily="34" charset="0"/>
              <a:buChar char="•"/>
            </a:pPr>
            <a:r>
              <a:rPr lang="en-US" sz="2400" i="1" dirty="0" smtClean="0">
                <a:solidFill>
                  <a:schemeClr val="tx1"/>
                </a:solidFill>
              </a:rPr>
              <a:t>Tuberculosis:</a:t>
            </a:r>
            <a:r>
              <a:rPr lang="en-US" sz="2400" dirty="0" smtClean="0">
                <a:solidFill>
                  <a:schemeClr val="tx1"/>
                </a:solidFill>
              </a:rPr>
              <a:t> 10</a:t>
            </a:r>
          </a:p>
          <a:p>
            <a:pPr marL="285750" indent="-285750">
              <a:buFont typeface="Arial" panose="020B0604020202020204" pitchFamily="34" charset="0"/>
              <a:buChar char="•"/>
            </a:pPr>
            <a:r>
              <a:rPr lang="en-US" sz="2400" i="1" dirty="0" smtClean="0">
                <a:solidFill>
                  <a:schemeClr val="tx1"/>
                </a:solidFill>
              </a:rPr>
              <a:t>Entamoeba</a:t>
            </a:r>
            <a:r>
              <a:rPr lang="en-US" sz="2400" dirty="0" smtClean="0">
                <a:solidFill>
                  <a:schemeClr val="tx1"/>
                </a:solidFill>
              </a:rPr>
              <a:t> coli: 1(!)</a:t>
            </a:r>
            <a:endParaRPr lang="en-US" sz="2400" dirty="0">
              <a:solidFill>
                <a:schemeClr val="tx1"/>
              </a:solidFill>
            </a:endParaRPr>
          </a:p>
        </p:txBody>
      </p:sp>
      <p:grpSp>
        <p:nvGrpSpPr>
          <p:cNvPr id="43" name="Group 42"/>
          <p:cNvGrpSpPr/>
          <p:nvPr/>
        </p:nvGrpSpPr>
        <p:grpSpPr>
          <a:xfrm>
            <a:off x="158750" y="148297"/>
            <a:ext cx="777875" cy="550204"/>
            <a:chOff x="904875" y="4577422"/>
            <a:chExt cx="777875" cy="550204"/>
          </a:xfrm>
        </p:grpSpPr>
        <p:sp>
          <p:nvSpPr>
            <p:cNvPr id="44" name="Rounded Rectangle 43"/>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0951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078" y="1845734"/>
            <a:ext cx="10711080" cy="2069884"/>
          </a:xfrm>
        </p:spPr>
        <p:txBody>
          <a:bodyPr>
            <a:normAutofit/>
          </a:bodyPr>
          <a:lstStyle/>
          <a:p>
            <a:r>
              <a:rPr lang="en-US" sz="2200" dirty="0" smtClean="0">
                <a:solidFill>
                  <a:srgbClr val="404040"/>
                </a:solidFill>
              </a:rPr>
              <a:t>At this point, enough antigen has been produced to stimulate a </a:t>
            </a:r>
            <a:r>
              <a:rPr lang="en-US" sz="2200" b="1" dirty="0" smtClean="0">
                <a:solidFill>
                  <a:schemeClr val="accent1">
                    <a:lumMod val="75000"/>
                  </a:schemeClr>
                </a:solidFill>
              </a:rPr>
              <a:t>cellular immune response </a:t>
            </a:r>
          </a:p>
          <a:p>
            <a:r>
              <a:rPr lang="en-US" sz="2200" dirty="0" smtClean="0">
                <a:solidFill>
                  <a:srgbClr val="404040"/>
                </a:solidFill>
              </a:rPr>
              <a:t>Cellular immune response </a:t>
            </a:r>
            <a:r>
              <a:rPr lang="en-US" sz="2200" dirty="0" smtClean="0">
                <a:solidFill>
                  <a:srgbClr val="404040"/>
                </a:solidFill>
              </a:rPr>
              <a:t>= </a:t>
            </a:r>
            <a:r>
              <a:rPr lang="en-US" sz="2200" b="1" dirty="0" smtClean="0">
                <a:solidFill>
                  <a:schemeClr val="accent2"/>
                </a:solidFill>
              </a:rPr>
              <a:t>CD4 and CD8</a:t>
            </a:r>
            <a:r>
              <a:rPr lang="en-US" sz="2200" dirty="0" smtClean="0">
                <a:solidFill>
                  <a:schemeClr val="accent2"/>
                </a:solidFill>
              </a:rPr>
              <a:t> </a:t>
            </a:r>
            <a:r>
              <a:rPr lang="en-US" sz="2200" b="1" dirty="0" smtClean="0">
                <a:solidFill>
                  <a:schemeClr val="accent2"/>
                </a:solidFill>
              </a:rPr>
              <a:t>T cells </a:t>
            </a:r>
            <a:r>
              <a:rPr lang="en-US" sz="2200" dirty="0" smtClean="0">
                <a:solidFill>
                  <a:srgbClr val="404040"/>
                </a:solidFill>
              </a:rPr>
              <a:t>attempt to contain the infection and/or kill infected cells</a:t>
            </a:r>
          </a:p>
          <a:p>
            <a:r>
              <a:rPr lang="en-US" sz="2200" dirty="0" smtClean="0">
                <a:solidFill>
                  <a:srgbClr val="404040"/>
                </a:solidFill>
              </a:rPr>
              <a:t>(</a:t>
            </a:r>
            <a:r>
              <a:rPr lang="en-US" sz="2200" i="1" dirty="0" smtClean="0">
                <a:solidFill>
                  <a:srgbClr val="404040"/>
                </a:solidFill>
              </a:rPr>
              <a:t>REMINDER</a:t>
            </a:r>
            <a:r>
              <a:rPr lang="en-US" sz="2200" dirty="0" smtClean="0">
                <a:solidFill>
                  <a:srgbClr val="404040"/>
                </a:solidFill>
              </a:rPr>
              <a:t>: this is in contrast to a </a:t>
            </a:r>
            <a:r>
              <a:rPr lang="en-US" sz="2200" dirty="0" err="1" smtClean="0">
                <a:solidFill>
                  <a:srgbClr val="404040"/>
                </a:solidFill>
              </a:rPr>
              <a:t>humoral</a:t>
            </a:r>
            <a:r>
              <a:rPr lang="en-US" sz="2200" dirty="0" smtClean="0">
                <a:solidFill>
                  <a:srgbClr val="404040"/>
                </a:solidFill>
              </a:rPr>
              <a:t> immune response in which B cells produce antibodies as a means of neutralizing invaders or indirectly stimulating their death)</a:t>
            </a:r>
            <a:endParaRPr lang="en-US" sz="2200" dirty="0">
              <a:solidFill>
                <a:srgbClr val="404040"/>
              </a:solidFill>
            </a:endParaRPr>
          </a:p>
          <a:p>
            <a:endParaRPr lang="en-US" sz="2400" dirty="0"/>
          </a:p>
        </p:txBody>
      </p:sp>
      <p:sp>
        <p:nvSpPr>
          <p:cNvPr id="8" name="Title 1"/>
          <p:cNvSpPr>
            <a:spLocks noGrp="1"/>
          </p:cNvSpPr>
          <p:nvPr>
            <p:ph type="title"/>
          </p:nvPr>
        </p:nvSpPr>
        <p:spPr/>
        <p:txBody>
          <a:bodyPr/>
          <a:lstStyle/>
          <a:p>
            <a:r>
              <a:rPr lang="en-US" dirty="0"/>
              <a:t>TB is spread </a:t>
            </a:r>
            <a:r>
              <a:rPr lang="en-US" dirty="0" smtClean="0"/>
              <a:t>through aerosolized droplets</a:t>
            </a:r>
            <a:endParaRPr lang="en-US" dirty="0"/>
          </a:p>
        </p:txBody>
      </p:sp>
      <p:pic>
        <p:nvPicPr>
          <p:cNvPr id="5" name="Picture 4"/>
          <p:cNvPicPr>
            <a:picLocks noChangeAspect="1"/>
          </p:cNvPicPr>
          <p:nvPr/>
        </p:nvPicPr>
        <p:blipFill>
          <a:blip r:embed="rId3"/>
          <a:stretch>
            <a:fillRect/>
          </a:stretch>
        </p:blipFill>
        <p:spPr>
          <a:xfrm>
            <a:off x="360422" y="3697213"/>
            <a:ext cx="3783647" cy="2212213"/>
          </a:xfrm>
          <a:prstGeom prst="rect">
            <a:avLst/>
          </a:prstGeom>
        </p:spPr>
      </p:pic>
      <p:sp>
        <p:nvSpPr>
          <p:cNvPr id="2" name="Rectangle 1"/>
          <p:cNvSpPr/>
          <p:nvPr/>
        </p:nvSpPr>
        <p:spPr>
          <a:xfrm>
            <a:off x="3191601" y="5092162"/>
            <a:ext cx="634978" cy="701885"/>
          </a:xfrm>
          <a:prstGeom prst="rect">
            <a:avLst/>
          </a:prstGeom>
          <a:noFill/>
          <a:ln w="762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664675" y="5693772"/>
            <a:ext cx="1500631" cy="400110"/>
          </a:xfrm>
          <a:prstGeom prst="rect">
            <a:avLst/>
          </a:prstGeom>
          <a:noFill/>
        </p:spPr>
        <p:txBody>
          <a:bodyPr wrap="none" rtlCol="0">
            <a:spAutoFit/>
          </a:bodyPr>
          <a:lstStyle/>
          <a:p>
            <a:r>
              <a:rPr lang="en-US" sz="2000" dirty="0" smtClean="0">
                <a:solidFill>
                  <a:schemeClr val="tx1">
                    <a:lumMod val="75000"/>
                    <a:lumOff val="25000"/>
                  </a:schemeClr>
                </a:solidFill>
              </a:rPr>
              <a:t>Macrophage</a:t>
            </a:r>
            <a:endParaRPr lang="en-US" sz="2000" dirty="0">
              <a:solidFill>
                <a:schemeClr val="tx1">
                  <a:lumMod val="75000"/>
                  <a:lumOff val="25000"/>
                </a:schemeClr>
              </a:solidFill>
            </a:endParaRPr>
          </a:p>
        </p:txBody>
      </p:sp>
      <p:cxnSp>
        <p:nvCxnSpPr>
          <p:cNvPr id="41" name="Straight Arrow Connector 40"/>
          <p:cNvCxnSpPr>
            <a:stCxn id="2" idx="3"/>
          </p:cNvCxnSpPr>
          <p:nvPr/>
        </p:nvCxnSpPr>
        <p:spPr>
          <a:xfrm flipV="1">
            <a:off x="3826579" y="5125581"/>
            <a:ext cx="1520606" cy="317524"/>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5424154" y="4462980"/>
            <a:ext cx="1888225" cy="1186519"/>
            <a:chOff x="2959672" y="2709267"/>
            <a:chExt cx="1888225" cy="1186519"/>
          </a:xfrm>
        </p:grpSpPr>
        <p:sp>
          <p:nvSpPr>
            <p:cNvPr id="46" name="Freeform 45"/>
            <p:cNvSpPr/>
            <p:nvPr/>
          </p:nvSpPr>
          <p:spPr>
            <a:xfrm>
              <a:off x="2959672" y="2709267"/>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rot="2306460">
              <a:off x="3097851" y="2972350"/>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rot="3960000">
              <a:off x="4351009" y="28613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Can 48"/>
            <p:cNvSpPr/>
            <p:nvPr/>
          </p:nvSpPr>
          <p:spPr>
            <a:xfrm rot="3180000">
              <a:off x="4403149" y="34315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Can 49"/>
            <p:cNvSpPr/>
            <p:nvPr/>
          </p:nvSpPr>
          <p:spPr>
            <a:xfrm rot="17100000">
              <a:off x="4221349" y="324971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Can 50"/>
            <p:cNvSpPr/>
            <p:nvPr/>
          </p:nvSpPr>
          <p:spPr>
            <a:xfrm rot="19860000">
              <a:off x="4390459" y="30678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Can 51"/>
            <p:cNvSpPr/>
            <p:nvPr/>
          </p:nvSpPr>
          <p:spPr>
            <a:xfrm rot="3960000">
              <a:off x="4185919" y="363209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Can 52"/>
            <p:cNvSpPr/>
            <p:nvPr/>
          </p:nvSpPr>
          <p:spPr>
            <a:xfrm rot="3180000">
              <a:off x="4555549" y="358395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Can 53"/>
            <p:cNvSpPr/>
            <p:nvPr/>
          </p:nvSpPr>
          <p:spPr>
            <a:xfrm rot="17100000">
              <a:off x="4089679" y="301773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Can 54"/>
            <p:cNvSpPr/>
            <p:nvPr/>
          </p:nvSpPr>
          <p:spPr>
            <a:xfrm rot="1380000">
              <a:off x="3974719" y="36380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an 55"/>
            <p:cNvSpPr/>
            <p:nvPr/>
          </p:nvSpPr>
          <p:spPr>
            <a:xfrm rot="14640000">
              <a:off x="4173229" y="340211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Can 56"/>
            <p:cNvSpPr/>
            <p:nvPr/>
          </p:nvSpPr>
          <p:spPr>
            <a:xfrm rot="19860000">
              <a:off x="4542859" y="32202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Can 57"/>
            <p:cNvSpPr/>
            <p:nvPr/>
          </p:nvSpPr>
          <p:spPr>
            <a:xfrm rot="19860000">
              <a:off x="3809629" y="2804465"/>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Can 58"/>
            <p:cNvSpPr/>
            <p:nvPr/>
          </p:nvSpPr>
          <p:spPr>
            <a:xfrm rot="17100000">
              <a:off x="3607099" y="280247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an 59"/>
            <p:cNvSpPr/>
            <p:nvPr/>
          </p:nvSpPr>
          <p:spPr>
            <a:xfrm rot="8100000">
              <a:off x="4018819" y="284663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Can 60"/>
            <p:cNvSpPr/>
            <p:nvPr/>
          </p:nvSpPr>
          <p:spPr>
            <a:xfrm rot="1380000">
              <a:off x="4578289" y="2888025"/>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Can 61"/>
            <p:cNvSpPr/>
            <p:nvPr/>
          </p:nvSpPr>
          <p:spPr>
            <a:xfrm rot="15120000">
              <a:off x="3707359" y="3721633"/>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an 62"/>
            <p:cNvSpPr/>
            <p:nvPr/>
          </p:nvSpPr>
          <p:spPr>
            <a:xfrm rot="3960000">
              <a:off x="4169209" y="313073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an 63"/>
            <p:cNvSpPr/>
            <p:nvPr/>
          </p:nvSpPr>
          <p:spPr>
            <a:xfrm rot="18480000">
              <a:off x="4409179" y="3671497"/>
              <a:ext cx="45719" cy="215552"/>
            </a:xfrm>
            <a:prstGeom prst="can">
              <a:avLst/>
            </a:prstGeom>
            <a:solidFill>
              <a:srgbClr val="9C2D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8536208" y="3752771"/>
            <a:ext cx="2055324" cy="2007355"/>
            <a:chOff x="6389233" y="4372614"/>
            <a:chExt cx="2055324" cy="2007355"/>
          </a:xfrm>
        </p:grpSpPr>
        <p:sp>
          <p:nvSpPr>
            <p:cNvPr id="43" name="Freeform 42"/>
            <p:cNvSpPr/>
            <p:nvPr/>
          </p:nvSpPr>
          <p:spPr>
            <a:xfrm>
              <a:off x="6652572" y="4714703"/>
              <a:ext cx="1437056" cy="1270973"/>
            </a:xfrm>
            <a:custGeom>
              <a:avLst/>
              <a:gdLst>
                <a:gd name="connsiteX0" fmla="*/ 751948 w 1437056"/>
                <a:gd name="connsiteY0" fmla="*/ 1270077 h 1270973"/>
                <a:gd name="connsiteX1" fmla="*/ 751948 w 1437056"/>
                <a:gd name="connsiteY1" fmla="*/ 1270077 h 1270973"/>
                <a:gd name="connsiteX2" fmla="*/ 534719 w 1437056"/>
                <a:gd name="connsiteY2" fmla="*/ 1236654 h 1270973"/>
                <a:gd name="connsiteX3" fmla="*/ 417749 w 1437056"/>
                <a:gd name="connsiteY3" fmla="*/ 1203231 h 1270973"/>
                <a:gd name="connsiteX4" fmla="*/ 233939 w 1437056"/>
                <a:gd name="connsiteY4" fmla="*/ 1169808 h 1270973"/>
                <a:gd name="connsiteX5" fmla="*/ 133680 w 1437056"/>
                <a:gd name="connsiteY5" fmla="*/ 1102962 h 1270973"/>
                <a:gd name="connsiteX6" fmla="*/ 83550 w 1437056"/>
                <a:gd name="connsiteY6" fmla="*/ 1069539 h 1270973"/>
                <a:gd name="connsiteX7" fmla="*/ 66840 w 1437056"/>
                <a:gd name="connsiteY7" fmla="*/ 1019404 h 1270973"/>
                <a:gd name="connsiteX8" fmla="*/ 0 w 1437056"/>
                <a:gd name="connsiteY8" fmla="*/ 919135 h 1270973"/>
                <a:gd name="connsiteX9" fmla="*/ 16710 w 1437056"/>
                <a:gd name="connsiteY9" fmla="*/ 534770 h 1270973"/>
                <a:gd name="connsiteX10" fmla="*/ 66840 w 1437056"/>
                <a:gd name="connsiteY10" fmla="*/ 434500 h 1270973"/>
                <a:gd name="connsiteX11" fmla="*/ 133680 w 1437056"/>
                <a:gd name="connsiteY11" fmla="*/ 317519 h 1270973"/>
                <a:gd name="connsiteX12" fmla="*/ 233939 w 1437056"/>
                <a:gd name="connsiteY12" fmla="*/ 233962 h 1270973"/>
                <a:gd name="connsiteX13" fmla="*/ 284069 w 1437056"/>
                <a:gd name="connsiteY13" fmla="*/ 183827 h 1270973"/>
                <a:gd name="connsiteX14" fmla="*/ 317489 w 1437056"/>
                <a:gd name="connsiteY14" fmla="*/ 133692 h 1270973"/>
                <a:gd name="connsiteX15" fmla="*/ 484589 w 1437056"/>
                <a:gd name="connsiteY15" fmla="*/ 66846 h 1270973"/>
                <a:gd name="connsiteX16" fmla="*/ 718528 w 1437056"/>
                <a:gd name="connsiteY16" fmla="*/ 33423 h 1270973"/>
                <a:gd name="connsiteX17" fmla="*/ 902338 w 1437056"/>
                <a:gd name="connsiteY17" fmla="*/ 0 h 1270973"/>
                <a:gd name="connsiteX18" fmla="*/ 1136277 w 1437056"/>
                <a:gd name="connsiteY18" fmla="*/ 16712 h 1270973"/>
                <a:gd name="connsiteX19" fmla="*/ 1253247 w 1437056"/>
                <a:gd name="connsiteY19" fmla="*/ 83558 h 1270973"/>
                <a:gd name="connsiteX20" fmla="*/ 1269956 w 1437056"/>
                <a:gd name="connsiteY20" fmla="*/ 133692 h 1270973"/>
                <a:gd name="connsiteX21" fmla="*/ 1353506 w 1437056"/>
                <a:gd name="connsiteY21" fmla="*/ 217250 h 1270973"/>
                <a:gd name="connsiteX22" fmla="*/ 1420346 w 1437056"/>
                <a:gd name="connsiteY22" fmla="*/ 384366 h 1270973"/>
                <a:gd name="connsiteX23" fmla="*/ 1437056 w 1437056"/>
                <a:gd name="connsiteY23" fmla="*/ 434500 h 1270973"/>
                <a:gd name="connsiteX24" fmla="*/ 1420346 w 1437056"/>
                <a:gd name="connsiteY24" fmla="*/ 952558 h 1270973"/>
                <a:gd name="connsiteX25" fmla="*/ 1303376 w 1437056"/>
                <a:gd name="connsiteY25" fmla="*/ 1086250 h 1270973"/>
                <a:gd name="connsiteX26" fmla="*/ 1236537 w 1437056"/>
                <a:gd name="connsiteY26" fmla="*/ 1169808 h 1270973"/>
                <a:gd name="connsiteX27" fmla="*/ 1086147 w 1437056"/>
                <a:gd name="connsiteY27" fmla="*/ 1236654 h 1270973"/>
                <a:gd name="connsiteX28" fmla="*/ 1019307 w 1437056"/>
                <a:gd name="connsiteY28" fmla="*/ 1270077 h 1270973"/>
                <a:gd name="connsiteX29" fmla="*/ 885628 w 1437056"/>
                <a:gd name="connsiteY29" fmla="*/ 1253366 h 1270973"/>
                <a:gd name="connsiteX30" fmla="*/ 768658 w 1437056"/>
                <a:gd name="connsiteY30" fmla="*/ 1270077 h 1270973"/>
                <a:gd name="connsiteX31" fmla="*/ 701818 w 1437056"/>
                <a:gd name="connsiteY31" fmla="*/ 1270077 h 1270973"/>
                <a:gd name="connsiteX32" fmla="*/ 701818 w 1437056"/>
                <a:gd name="connsiteY32" fmla="*/ 1270077 h 1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7056" h="1270973">
                  <a:moveTo>
                    <a:pt x="751948" y="1270077"/>
                  </a:moveTo>
                  <a:lnTo>
                    <a:pt x="751948" y="1270077"/>
                  </a:lnTo>
                  <a:cubicBezTo>
                    <a:pt x="679538" y="1258936"/>
                    <a:pt x="606866" y="1249387"/>
                    <a:pt x="534719" y="1236654"/>
                  </a:cubicBezTo>
                  <a:cubicBezTo>
                    <a:pt x="466394" y="1224596"/>
                    <a:pt x="477699" y="1220361"/>
                    <a:pt x="417749" y="1203231"/>
                  </a:cubicBezTo>
                  <a:cubicBezTo>
                    <a:pt x="338968" y="1180720"/>
                    <a:pt x="328593" y="1183332"/>
                    <a:pt x="233939" y="1169808"/>
                  </a:cubicBezTo>
                  <a:lnTo>
                    <a:pt x="133680" y="1102962"/>
                  </a:lnTo>
                  <a:lnTo>
                    <a:pt x="83550" y="1069539"/>
                  </a:lnTo>
                  <a:cubicBezTo>
                    <a:pt x="77980" y="1052827"/>
                    <a:pt x="75394" y="1034803"/>
                    <a:pt x="66840" y="1019404"/>
                  </a:cubicBezTo>
                  <a:cubicBezTo>
                    <a:pt x="47334" y="984290"/>
                    <a:pt x="0" y="919135"/>
                    <a:pt x="0" y="919135"/>
                  </a:cubicBezTo>
                  <a:cubicBezTo>
                    <a:pt x="5570" y="791013"/>
                    <a:pt x="6875" y="662635"/>
                    <a:pt x="16710" y="534770"/>
                  </a:cubicBezTo>
                  <a:cubicBezTo>
                    <a:pt x="20114" y="490512"/>
                    <a:pt x="46061" y="470867"/>
                    <a:pt x="66840" y="434500"/>
                  </a:cubicBezTo>
                  <a:cubicBezTo>
                    <a:pt x="96555" y="382494"/>
                    <a:pt x="96670" y="361935"/>
                    <a:pt x="133680" y="317519"/>
                  </a:cubicBezTo>
                  <a:cubicBezTo>
                    <a:pt x="200250" y="237626"/>
                    <a:pt x="162242" y="293715"/>
                    <a:pt x="233939" y="233962"/>
                  </a:cubicBezTo>
                  <a:cubicBezTo>
                    <a:pt x="252093" y="218832"/>
                    <a:pt x="268941" y="201983"/>
                    <a:pt x="284069" y="183827"/>
                  </a:cubicBezTo>
                  <a:cubicBezTo>
                    <a:pt x="296926" y="168397"/>
                    <a:pt x="302060" y="146550"/>
                    <a:pt x="317489" y="133692"/>
                  </a:cubicBezTo>
                  <a:cubicBezTo>
                    <a:pt x="345632" y="110238"/>
                    <a:pt x="459983" y="71768"/>
                    <a:pt x="484589" y="66846"/>
                  </a:cubicBezTo>
                  <a:cubicBezTo>
                    <a:pt x="651119" y="33538"/>
                    <a:pt x="480377" y="65179"/>
                    <a:pt x="718528" y="33423"/>
                  </a:cubicBezTo>
                  <a:cubicBezTo>
                    <a:pt x="782681" y="24869"/>
                    <a:pt x="839317" y="12606"/>
                    <a:pt x="902338" y="0"/>
                  </a:cubicBezTo>
                  <a:cubicBezTo>
                    <a:pt x="980318" y="5571"/>
                    <a:pt x="1059163" y="3858"/>
                    <a:pt x="1136277" y="16712"/>
                  </a:cubicBezTo>
                  <a:cubicBezTo>
                    <a:pt x="1164545" y="21424"/>
                    <a:pt x="1227972" y="66706"/>
                    <a:pt x="1253247" y="83558"/>
                  </a:cubicBezTo>
                  <a:cubicBezTo>
                    <a:pt x="1258817" y="100269"/>
                    <a:pt x="1259388" y="119599"/>
                    <a:pt x="1269956" y="133692"/>
                  </a:cubicBezTo>
                  <a:cubicBezTo>
                    <a:pt x="1293587" y="165203"/>
                    <a:pt x="1353506" y="217250"/>
                    <a:pt x="1353506" y="217250"/>
                  </a:cubicBezTo>
                  <a:cubicBezTo>
                    <a:pt x="1402681" y="315609"/>
                    <a:pt x="1379048" y="260461"/>
                    <a:pt x="1420346" y="384366"/>
                  </a:cubicBezTo>
                  <a:lnTo>
                    <a:pt x="1437056" y="434500"/>
                  </a:lnTo>
                  <a:cubicBezTo>
                    <a:pt x="1431486" y="607186"/>
                    <a:pt x="1443482" y="781338"/>
                    <a:pt x="1420346" y="952558"/>
                  </a:cubicBezTo>
                  <a:cubicBezTo>
                    <a:pt x="1408699" y="1038751"/>
                    <a:pt x="1353762" y="1045937"/>
                    <a:pt x="1303376" y="1086250"/>
                  </a:cubicBezTo>
                  <a:cubicBezTo>
                    <a:pt x="1220696" y="1152401"/>
                    <a:pt x="1323386" y="1082950"/>
                    <a:pt x="1236537" y="1169808"/>
                  </a:cubicBezTo>
                  <a:cubicBezTo>
                    <a:pt x="1187384" y="1218966"/>
                    <a:pt x="1152332" y="1203558"/>
                    <a:pt x="1086147" y="1236654"/>
                  </a:cubicBezTo>
                  <a:lnTo>
                    <a:pt x="1019307" y="1270077"/>
                  </a:lnTo>
                  <a:cubicBezTo>
                    <a:pt x="974747" y="1264507"/>
                    <a:pt x="930534" y="1253366"/>
                    <a:pt x="885628" y="1253366"/>
                  </a:cubicBezTo>
                  <a:cubicBezTo>
                    <a:pt x="846242" y="1253366"/>
                    <a:pt x="807882" y="1266511"/>
                    <a:pt x="768658" y="1270077"/>
                  </a:cubicBezTo>
                  <a:cubicBezTo>
                    <a:pt x="746470" y="1272094"/>
                    <a:pt x="724098" y="1270077"/>
                    <a:pt x="701818" y="1270077"/>
                  </a:cubicBezTo>
                  <a:lnTo>
                    <a:pt x="701818" y="1270077"/>
                  </a:lnTo>
                </a:path>
              </a:pathLst>
            </a:custGeom>
            <a:gradFill flip="none" rotWithShape="1">
              <a:gsLst>
                <a:gs pos="0">
                  <a:srgbClr val="CCFFCC"/>
                </a:gs>
                <a:gs pos="100000">
                  <a:schemeClr val="accent4">
                    <a:lumMod val="40000"/>
                    <a:lumOff val="60000"/>
                  </a:schemeClr>
                </a:gs>
              </a:gsLst>
              <a:path path="circle">
                <a:fillToRect l="100000" t="100000"/>
              </a:path>
              <a:tileRect r="-100000" b="-100000"/>
            </a:gradFill>
            <a:ln>
              <a:solidFill>
                <a:schemeClr val="accent4"/>
              </a:solidFill>
            </a:ln>
            <a:effectLst>
              <a:innerShdw blurRad="114300">
                <a:prstClr val="black"/>
              </a:inn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4" name="Group 43"/>
            <p:cNvGrpSpPr/>
            <p:nvPr/>
          </p:nvGrpSpPr>
          <p:grpSpPr>
            <a:xfrm rot="20681719">
              <a:off x="7957957" y="4902507"/>
              <a:ext cx="486600" cy="258395"/>
              <a:chOff x="9342873" y="3112325"/>
              <a:chExt cx="486600" cy="258395"/>
            </a:xfrm>
          </p:grpSpPr>
          <p:grpSp>
            <p:nvGrpSpPr>
              <p:cNvPr id="94" name="Group 93"/>
              <p:cNvGrpSpPr/>
              <p:nvPr/>
            </p:nvGrpSpPr>
            <p:grpSpPr>
              <a:xfrm>
                <a:off x="9342873" y="3277443"/>
                <a:ext cx="484589" cy="93277"/>
                <a:chOff x="9509973" y="2341598"/>
                <a:chExt cx="484589" cy="93277"/>
              </a:xfrm>
            </p:grpSpPr>
            <p:cxnSp>
              <p:nvCxnSpPr>
                <p:cNvPr id="98" name="Elbow Connector 97"/>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flipV="1">
                <a:off x="9344884" y="3112325"/>
                <a:ext cx="484589" cy="93277"/>
                <a:chOff x="9509973" y="2341598"/>
                <a:chExt cx="484589" cy="93277"/>
              </a:xfrm>
            </p:grpSpPr>
            <p:cxnSp>
              <p:nvCxnSpPr>
                <p:cNvPr id="96" name="Elbow Connector 95"/>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65" name="Group 64"/>
            <p:cNvGrpSpPr/>
            <p:nvPr/>
          </p:nvGrpSpPr>
          <p:grpSpPr>
            <a:xfrm rot="1977773">
              <a:off x="7826287" y="5790215"/>
              <a:ext cx="486600" cy="258395"/>
              <a:chOff x="9342873" y="3112325"/>
              <a:chExt cx="486600" cy="258395"/>
            </a:xfrm>
          </p:grpSpPr>
          <p:grpSp>
            <p:nvGrpSpPr>
              <p:cNvPr id="88" name="Group 87"/>
              <p:cNvGrpSpPr/>
              <p:nvPr/>
            </p:nvGrpSpPr>
            <p:grpSpPr>
              <a:xfrm>
                <a:off x="9342873" y="3277443"/>
                <a:ext cx="484589" cy="93277"/>
                <a:chOff x="9509973" y="2341598"/>
                <a:chExt cx="484589" cy="93277"/>
              </a:xfrm>
            </p:grpSpPr>
            <p:cxnSp>
              <p:nvCxnSpPr>
                <p:cNvPr id="92" name="Elbow Connector 91"/>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flipV="1">
                <a:off x="9344884" y="3112325"/>
                <a:ext cx="484589" cy="93277"/>
                <a:chOff x="9509973" y="2341598"/>
                <a:chExt cx="484589" cy="93277"/>
              </a:xfrm>
            </p:grpSpPr>
            <p:cxnSp>
              <p:nvCxnSpPr>
                <p:cNvPr id="90" name="Elbow Connector 89"/>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66" name="Group 65"/>
            <p:cNvGrpSpPr/>
            <p:nvPr/>
          </p:nvGrpSpPr>
          <p:grpSpPr>
            <a:xfrm rot="5688576">
              <a:off x="7007500" y="6007471"/>
              <a:ext cx="486600" cy="258395"/>
              <a:chOff x="9342873" y="3112325"/>
              <a:chExt cx="486600" cy="258395"/>
            </a:xfrm>
          </p:grpSpPr>
          <p:grpSp>
            <p:nvGrpSpPr>
              <p:cNvPr id="82" name="Group 81"/>
              <p:cNvGrpSpPr/>
              <p:nvPr/>
            </p:nvGrpSpPr>
            <p:grpSpPr>
              <a:xfrm>
                <a:off x="9342873" y="3277443"/>
                <a:ext cx="484589" cy="93277"/>
                <a:chOff x="9509973" y="2341598"/>
                <a:chExt cx="484589" cy="93277"/>
              </a:xfrm>
            </p:grpSpPr>
            <p:cxnSp>
              <p:nvCxnSpPr>
                <p:cNvPr id="86" name="Elbow Connector 85"/>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flipV="1">
                <a:off x="9344884" y="3112325"/>
                <a:ext cx="484589" cy="93277"/>
                <a:chOff x="9509973" y="2341598"/>
                <a:chExt cx="484589" cy="93277"/>
              </a:xfrm>
            </p:grpSpPr>
            <p:cxnSp>
              <p:nvCxnSpPr>
                <p:cNvPr id="84" name="Elbow Connector 83"/>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67" name="Group 66"/>
            <p:cNvGrpSpPr/>
            <p:nvPr/>
          </p:nvGrpSpPr>
          <p:grpSpPr>
            <a:xfrm rot="1393798" flipH="1">
              <a:off x="6389233" y="4837659"/>
              <a:ext cx="486600" cy="258395"/>
              <a:chOff x="9342873" y="3112325"/>
              <a:chExt cx="486600" cy="258395"/>
            </a:xfrm>
          </p:grpSpPr>
          <p:grpSp>
            <p:nvGrpSpPr>
              <p:cNvPr id="76" name="Group 75"/>
              <p:cNvGrpSpPr/>
              <p:nvPr/>
            </p:nvGrpSpPr>
            <p:grpSpPr>
              <a:xfrm>
                <a:off x="9342873" y="3277443"/>
                <a:ext cx="484589" cy="93277"/>
                <a:chOff x="9509973" y="2341598"/>
                <a:chExt cx="484589" cy="93277"/>
              </a:xfrm>
            </p:grpSpPr>
            <p:cxnSp>
              <p:nvCxnSpPr>
                <p:cNvPr id="80" name="Elbow Connector 79"/>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flipV="1">
                <a:off x="9344884" y="3112325"/>
                <a:ext cx="484589" cy="93277"/>
                <a:chOff x="9509973" y="2341598"/>
                <a:chExt cx="484589" cy="93277"/>
              </a:xfrm>
            </p:grpSpPr>
            <p:cxnSp>
              <p:nvCxnSpPr>
                <p:cNvPr id="78" name="Elbow Connector 77"/>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68" name="Group 67"/>
            <p:cNvGrpSpPr/>
            <p:nvPr/>
          </p:nvGrpSpPr>
          <p:grpSpPr>
            <a:xfrm rot="17155385">
              <a:off x="7425250" y="4486716"/>
              <a:ext cx="486600" cy="258395"/>
              <a:chOff x="9342873" y="3112325"/>
              <a:chExt cx="486600" cy="258395"/>
            </a:xfrm>
          </p:grpSpPr>
          <p:grpSp>
            <p:nvGrpSpPr>
              <p:cNvPr id="70" name="Group 69"/>
              <p:cNvGrpSpPr/>
              <p:nvPr/>
            </p:nvGrpSpPr>
            <p:grpSpPr>
              <a:xfrm>
                <a:off x="9342873" y="3277443"/>
                <a:ext cx="484589" cy="93277"/>
                <a:chOff x="9509973" y="2341598"/>
                <a:chExt cx="484589" cy="93277"/>
              </a:xfrm>
            </p:grpSpPr>
            <p:cxnSp>
              <p:nvCxnSpPr>
                <p:cNvPr id="74" name="Elbow Connector 73"/>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71" name="Group 70"/>
              <p:cNvGrpSpPr/>
              <p:nvPr/>
            </p:nvGrpSpPr>
            <p:grpSpPr>
              <a:xfrm flipV="1">
                <a:off x="9344884" y="3112325"/>
                <a:ext cx="484589" cy="93277"/>
                <a:chOff x="9509973" y="2341598"/>
                <a:chExt cx="484589" cy="93277"/>
              </a:xfrm>
            </p:grpSpPr>
            <p:cxnSp>
              <p:nvCxnSpPr>
                <p:cNvPr id="72" name="Elbow Connector 71"/>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sp>
          <p:nvSpPr>
            <p:cNvPr id="69" name="Freeform 68"/>
            <p:cNvSpPr/>
            <p:nvPr/>
          </p:nvSpPr>
          <p:spPr>
            <a:xfrm>
              <a:off x="6786251" y="4965376"/>
              <a:ext cx="952467" cy="885711"/>
            </a:xfrm>
            <a:custGeom>
              <a:avLst/>
              <a:gdLst>
                <a:gd name="connsiteX0" fmla="*/ 509023 w 1119231"/>
                <a:gd name="connsiteY0" fmla="*/ 952558 h 952558"/>
                <a:gd name="connsiteX1" fmla="*/ 509023 w 1119231"/>
                <a:gd name="connsiteY1" fmla="*/ 952558 h 952558"/>
                <a:gd name="connsiteX2" fmla="*/ 275084 w 1119231"/>
                <a:gd name="connsiteY2" fmla="*/ 919135 h 952558"/>
                <a:gd name="connsiteX3" fmla="*/ 224954 w 1119231"/>
                <a:gd name="connsiteY3" fmla="*/ 902423 h 952558"/>
                <a:gd name="connsiteX4" fmla="*/ 174824 w 1119231"/>
                <a:gd name="connsiteY4" fmla="*/ 869000 h 952558"/>
                <a:gd name="connsiteX5" fmla="*/ 107984 w 1119231"/>
                <a:gd name="connsiteY5" fmla="*/ 802154 h 952558"/>
                <a:gd name="connsiteX6" fmla="*/ 91274 w 1119231"/>
                <a:gd name="connsiteY6" fmla="*/ 752019 h 952558"/>
                <a:gd name="connsiteX7" fmla="*/ 24435 w 1119231"/>
                <a:gd name="connsiteY7" fmla="*/ 651750 h 952558"/>
                <a:gd name="connsiteX8" fmla="*/ 24435 w 1119231"/>
                <a:gd name="connsiteY8" fmla="*/ 284096 h 952558"/>
                <a:gd name="connsiteX9" fmla="*/ 57855 w 1119231"/>
                <a:gd name="connsiteY9" fmla="*/ 233962 h 952558"/>
                <a:gd name="connsiteX10" fmla="*/ 91274 w 1119231"/>
                <a:gd name="connsiteY10" fmla="*/ 167115 h 952558"/>
                <a:gd name="connsiteX11" fmla="*/ 191534 w 1119231"/>
                <a:gd name="connsiteY11" fmla="*/ 100269 h 952558"/>
                <a:gd name="connsiteX12" fmla="*/ 241664 w 1119231"/>
                <a:gd name="connsiteY12" fmla="*/ 66846 h 952558"/>
                <a:gd name="connsiteX13" fmla="*/ 308504 w 1119231"/>
                <a:gd name="connsiteY13" fmla="*/ 50135 h 952558"/>
                <a:gd name="connsiteX14" fmla="*/ 408764 w 1119231"/>
                <a:gd name="connsiteY14" fmla="*/ 16711 h 952558"/>
                <a:gd name="connsiteX15" fmla="*/ 458893 w 1119231"/>
                <a:gd name="connsiteY15" fmla="*/ 0 h 952558"/>
                <a:gd name="connsiteX16" fmla="*/ 809802 w 1119231"/>
                <a:gd name="connsiteY16" fmla="*/ 16711 h 952558"/>
                <a:gd name="connsiteX17" fmla="*/ 843222 w 1119231"/>
                <a:gd name="connsiteY17" fmla="*/ 50135 h 952558"/>
                <a:gd name="connsiteX18" fmla="*/ 893352 w 1119231"/>
                <a:gd name="connsiteY18" fmla="*/ 66846 h 952558"/>
                <a:gd name="connsiteX19" fmla="*/ 910062 w 1119231"/>
                <a:gd name="connsiteY19" fmla="*/ 116981 h 952558"/>
                <a:gd name="connsiteX20" fmla="*/ 960192 w 1119231"/>
                <a:gd name="connsiteY20" fmla="*/ 133692 h 952558"/>
                <a:gd name="connsiteX21" fmla="*/ 1010322 w 1119231"/>
                <a:gd name="connsiteY21" fmla="*/ 167115 h 952558"/>
                <a:gd name="connsiteX22" fmla="*/ 1027032 w 1119231"/>
                <a:gd name="connsiteY22" fmla="*/ 217250 h 952558"/>
                <a:gd name="connsiteX23" fmla="*/ 1093872 w 1119231"/>
                <a:gd name="connsiteY23" fmla="*/ 317519 h 952558"/>
                <a:gd name="connsiteX24" fmla="*/ 1093872 w 1119231"/>
                <a:gd name="connsiteY24" fmla="*/ 584904 h 952558"/>
                <a:gd name="connsiteX25" fmla="*/ 1027032 w 1119231"/>
                <a:gd name="connsiteY25" fmla="*/ 735308 h 952558"/>
                <a:gd name="connsiteX26" fmla="*/ 976902 w 1119231"/>
                <a:gd name="connsiteY26" fmla="*/ 785443 h 952558"/>
                <a:gd name="connsiteX27" fmla="*/ 876642 w 1119231"/>
                <a:gd name="connsiteY27" fmla="*/ 852289 h 952558"/>
                <a:gd name="connsiteX28" fmla="*/ 826512 w 1119231"/>
                <a:gd name="connsiteY28" fmla="*/ 885712 h 952558"/>
                <a:gd name="connsiteX29" fmla="*/ 726253 w 1119231"/>
                <a:gd name="connsiteY29" fmla="*/ 919135 h 952558"/>
                <a:gd name="connsiteX30" fmla="*/ 676123 w 1119231"/>
                <a:gd name="connsiteY30" fmla="*/ 935846 h 952558"/>
                <a:gd name="connsiteX31" fmla="*/ 625993 w 1119231"/>
                <a:gd name="connsiteY31" fmla="*/ 952558 h 952558"/>
                <a:gd name="connsiteX32" fmla="*/ 509023 w 1119231"/>
                <a:gd name="connsiteY32" fmla="*/ 952558 h 9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231" h="952558">
                  <a:moveTo>
                    <a:pt x="509023" y="952558"/>
                  </a:moveTo>
                  <a:lnTo>
                    <a:pt x="509023" y="952558"/>
                  </a:lnTo>
                  <a:cubicBezTo>
                    <a:pt x="415454" y="942160"/>
                    <a:pt x="360202" y="940417"/>
                    <a:pt x="275084" y="919135"/>
                  </a:cubicBezTo>
                  <a:cubicBezTo>
                    <a:pt x="257996" y="914863"/>
                    <a:pt x="240708" y="910301"/>
                    <a:pt x="224954" y="902423"/>
                  </a:cubicBezTo>
                  <a:cubicBezTo>
                    <a:pt x="206991" y="893441"/>
                    <a:pt x="191534" y="880141"/>
                    <a:pt x="174824" y="869000"/>
                  </a:cubicBezTo>
                  <a:cubicBezTo>
                    <a:pt x="130262" y="735303"/>
                    <a:pt x="197106" y="891285"/>
                    <a:pt x="107984" y="802154"/>
                  </a:cubicBezTo>
                  <a:cubicBezTo>
                    <a:pt x="95529" y="789697"/>
                    <a:pt x="99828" y="767418"/>
                    <a:pt x="91274" y="752019"/>
                  </a:cubicBezTo>
                  <a:cubicBezTo>
                    <a:pt x="71768" y="716905"/>
                    <a:pt x="24435" y="651750"/>
                    <a:pt x="24435" y="651750"/>
                  </a:cubicBezTo>
                  <a:cubicBezTo>
                    <a:pt x="-6003" y="499543"/>
                    <a:pt x="-10220" y="515152"/>
                    <a:pt x="24435" y="284096"/>
                  </a:cubicBezTo>
                  <a:cubicBezTo>
                    <a:pt x="27414" y="264234"/>
                    <a:pt x="47891" y="251400"/>
                    <a:pt x="57855" y="233962"/>
                  </a:cubicBezTo>
                  <a:cubicBezTo>
                    <a:pt x="70214" y="212332"/>
                    <a:pt x="73660" y="184731"/>
                    <a:pt x="91274" y="167115"/>
                  </a:cubicBezTo>
                  <a:cubicBezTo>
                    <a:pt x="119675" y="138711"/>
                    <a:pt x="158114" y="122551"/>
                    <a:pt x="191534" y="100269"/>
                  </a:cubicBezTo>
                  <a:cubicBezTo>
                    <a:pt x="208244" y="89128"/>
                    <a:pt x="222180" y="71717"/>
                    <a:pt x="241664" y="66846"/>
                  </a:cubicBezTo>
                  <a:cubicBezTo>
                    <a:pt x="263944" y="61276"/>
                    <a:pt x="286507" y="56735"/>
                    <a:pt x="308504" y="50135"/>
                  </a:cubicBezTo>
                  <a:cubicBezTo>
                    <a:pt x="342246" y="40011"/>
                    <a:pt x="375344" y="27852"/>
                    <a:pt x="408764" y="16711"/>
                  </a:cubicBezTo>
                  <a:lnTo>
                    <a:pt x="458893" y="0"/>
                  </a:lnTo>
                  <a:cubicBezTo>
                    <a:pt x="575863" y="5570"/>
                    <a:pt x="693684" y="1564"/>
                    <a:pt x="809802" y="16711"/>
                  </a:cubicBezTo>
                  <a:cubicBezTo>
                    <a:pt x="825425" y="18749"/>
                    <a:pt x="829712" y="42028"/>
                    <a:pt x="843222" y="50135"/>
                  </a:cubicBezTo>
                  <a:cubicBezTo>
                    <a:pt x="858325" y="59198"/>
                    <a:pt x="876642" y="61276"/>
                    <a:pt x="893352" y="66846"/>
                  </a:cubicBezTo>
                  <a:cubicBezTo>
                    <a:pt x="898922" y="83558"/>
                    <a:pt x="897607" y="104524"/>
                    <a:pt x="910062" y="116981"/>
                  </a:cubicBezTo>
                  <a:cubicBezTo>
                    <a:pt x="922516" y="129437"/>
                    <a:pt x="944438" y="125814"/>
                    <a:pt x="960192" y="133692"/>
                  </a:cubicBezTo>
                  <a:cubicBezTo>
                    <a:pt x="978155" y="142674"/>
                    <a:pt x="993612" y="155974"/>
                    <a:pt x="1010322" y="167115"/>
                  </a:cubicBezTo>
                  <a:cubicBezTo>
                    <a:pt x="1015892" y="183827"/>
                    <a:pt x="1018478" y="201851"/>
                    <a:pt x="1027032" y="217250"/>
                  </a:cubicBezTo>
                  <a:cubicBezTo>
                    <a:pt x="1046538" y="252364"/>
                    <a:pt x="1093872" y="317519"/>
                    <a:pt x="1093872" y="317519"/>
                  </a:cubicBezTo>
                  <a:cubicBezTo>
                    <a:pt x="1130419" y="427171"/>
                    <a:pt x="1124834" y="388796"/>
                    <a:pt x="1093872" y="584904"/>
                  </a:cubicBezTo>
                  <a:cubicBezTo>
                    <a:pt x="1085356" y="638845"/>
                    <a:pt x="1062175" y="693132"/>
                    <a:pt x="1027032" y="735308"/>
                  </a:cubicBezTo>
                  <a:cubicBezTo>
                    <a:pt x="1011904" y="753464"/>
                    <a:pt x="995556" y="770933"/>
                    <a:pt x="976902" y="785443"/>
                  </a:cubicBezTo>
                  <a:cubicBezTo>
                    <a:pt x="945197" y="810105"/>
                    <a:pt x="910062" y="830007"/>
                    <a:pt x="876642" y="852289"/>
                  </a:cubicBezTo>
                  <a:cubicBezTo>
                    <a:pt x="859932" y="863430"/>
                    <a:pt x="845565" y="879360"/>
                    <a:pt x="826512" y="885712"/>
                  </a:cubicBezTo>
                  <a:lnTo>
                    <a:pt x="726253" y="919135"/>
                  </a:lnTo>
                  <a:lnTo>
                    <a:pt x="676123" y="935846"/>
                  </a:lnTo>
                  <a:cubicBezTo>
                    <a:pt x="659413" y="941417"/>
                    <a:pt x="643607" y="952558"/>
                    <a:pt x="625993" y="952558"/>
                  </a:cubicBezTo>
                  <a:lnTo>
                    <a:pt x="509023" y="952558"/>
                  </a:lnTo>
                  <a:close/>
                </a:path>
              </a:pathLst>
            </a:custGeom>
            <a:solidFill>
              <a:srgbClr val="7C984A"/>
            </a:solidFill>
            <a:ln>
              <a:solidFill>
                <a:schemeClr val="accent4">
                  <a:lumMod val="75000"/>
                </a:schemeClr>
              </a:solidFill>
            </a:ln>
            <a:effectLst/>
            <a:scene3d>
              <a:camera prst="orthographicFront"/>
              <a:lightRig rig="threePt" dir="t"/>
            </a:scene3d>
            <a:sp3d>
              <a:bevelT w="6350" h="63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0" name="TextBox 99"/>
          <p:cNvSpPr txBox="1"/>
          <p:nvPr/>
        </p:nvSpPr>
        <p:spPr>
          <a:xfrm>
            <a:off x="9128258" y="5815935"/>
            <a:ext cx="721421" cy="400110"/>
          </a:xfrm>
          <a:prstGeom prst="rect">
            <a:avLst/>
          </a:prstGeom>
          <a:noFill/>
        </p:spPr>
        <p:txBody>
          <a:bodyPr wrap="none" rtlCol="0">
            <a:spAutoFit/>
          </a:bodyPr>
          <a:lstStyle/>
          <a:p>
            <a:r>
              <a:rPr lang="en-US" sz="2000" dirty="0" smtClean="0">
                <a:solidFill>
                  <a:schemeClr val="tx1">
                    <a:lumMod val="75000"/>
                    <a:lumOff val="25000"/>
                  </a:schemeClr>
                </a:solidFill>
              </a:rPr>
              <a:t>T cell</a:t>
            </a:r>
            <a:endParaRPr lang="en-US" sz="2000" dirty="0">
              <a:solidFill>
                <a:schemeClr val="tx1">
                  <a:lumMod val="75000"/>
                  <a:lumOff val="25000"/>
                </a:schemeClr>
              </a:solidFill>
            </a:endParaRPr>
          </a:p>
        </p:txBody>
      </p:sp>
      <p:grpSp>
        <p:nvGrpSpPr>
          <p:cNvPr id="101" name="Group 100"/>
          <p:cNvGrpSpPr/>
          <p:nvPr/>
        </p:nvGrpSpPr>
        <p:grpSpPr>
          <a:xfrm>
            <a:off x="158750" y="148297"/>
            <a:ext cx="777875" cy="550204"/>
            <a:chOff x="904875" y="4577422"/>
            <a:chExt cx="777875" cy="550204"/>
          </a:xfrm>
        </p:grpSpPr>
        <p:sp>
          <p:nvSpPr>
            <p:cNvPr id="102" name="Rounded Rectangle 101"/>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87775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81000" y="338667"/>
            <a:ext cx="5660023" cy="461665"/>
          </a:xfrm>
          <a:prstGeom prst="rect">
            <a:avLst/>
          </a:prstGeom>
          <a:noFill/>
        </p:spPr>
        <p:txBody>
          <a:bodyPr wrap="none" rtlCol="0">
            <a:spAutoFit/>
          </a:bodyPr>
          <a:lstStyle/>
          <a:p>
            <a:r>
              <a:rPr lang="en-US" sz="2400" dirty="0" smtClean="0">
                <a:solidFill>
                  <a:schemeClr val="tx1">
                    <a:lumMod val="75000"/>
                    <a:lumOff val="25000"/>
                  </a:schemeClr>
                </a:solidFill>
              </a:rPr>
              <a:t>At this point, one of two things can happen.</a:t>
            </a:r>
          </a:p>
        </p:txBody>
      </p:sp>
      <p:sp>
        <p:nvSpPr>
          <p:cNvPr id="27" name="TextBox 26"/>
          <p:cNvSpPr txBox="1"/>
          <p:nvPr/>
        </p:nvSpPr>
        <p:spPr>
          <a:xfrm>
            <a:off x="352778" y="705557"/>
            <a:ext cx="3771435" cy="461665"/>
          </a:xfrm>
          <a:prstGeom prst="rect">
            <a:avLst/>
          </a:prstGeom>
          <a:noFill/>
        </p:spPr>
        <p:txBody>
          <a:bodyPr wrap="none" rtlCol="0">
            <a:spAutoFit/>
          </a:bodyPr>
          <a:lstStyle/>
          <a:p>
            <a:r>
              <a:rPr lang="en-US" sz="2400" dirty="0" smtClean="0">
                <a:solidFill>
                  <a:schemeClr val="tx1">
                    <a:lumMod val="75000"/>
                    <a:lumOff val="25000"/>
                  </a:schemeClr>
                </a:solidFill>
              </a:rPr>
              <a:t>Do you know what they are?</a:t>
            </a:r>
            <a:endParaRPr lang="en-US" sz="2400" dirty="0">
              <a:solidFill>
                <a:schemeClr val="tx1">
                  <a:lumMod val="75000"/>
                  <a:lumOff val="25000"/>
                </a:schemeClr>
              </a:solidFill>
            </a:endParaRPr>
          </a:p>
        </p:txBody>
      </p:sp>
      <p:sp>
        <p:nvSpPr>
          <p:cNvPr id="85" name="TextBox 84"/>
          <p:cNvSpPr txBox="1"/>
          <p:nvPr/>
        </p:nvSpPr>
        <p:spPr>
          <a:xfrm>
            <a:off x="544303" y="1584123"/>
            <a:ext cx="11073465" cy="3539430"/>
          </a:xfrm>
          <a:prstGeom prst="rect">
            <a:avLst/>
          </a:prstGeom>
          <a:noFill/>
        </p:spPr>
        <p:txBody>
          <a:bodyPr wrap="square" rtlCol="0">
            <a:spAutoFit/>
          </a:bodyPr>
          <a:lstStyle/>
          <a:p>
            <a:pPr marL="0" lvl="1"/>
            <a:r>
              <a:rPr lang="en-US" sz="2400" b="1" dirty="0" smtClean="0">
                <a:solidFill>
                  <a:schemeClr val="tx1">
                    <a:lumMod val="75000"/>
                    <a:lumOff val="25000"/>
                  </a:schemeClr>
                </a:solidFill>
              </a:rPr>
              <a:t>#1: </a:t>
            </a:r>
            <a:r>
              <a:rPr lang="en-US" sz="2400" b="1" dirty="0">
                <a:solidFill>
                  <a:schemeClr val="accent1">
                    <a:lumMod val="75000"/>
                  </a:schemeClr>
                </a:solidFill>
              </a:rPr>
              <a:t>Latent TB</a:t>
            </a:r>
            <a:r>
              <a:rPr lang="en-US" sz="2400" dirty="0">
                <a:solidFill>
                  <a:srgbClr val="404040"/>
                </a:solidFill>
              </a:rPr>
              <a:t>: </a:t>
            </a:r>
            <a:r>
              <a:rPr lang="en-US" sz="2400" dirty="0" smtClean="0">
                <a:solidFill>
                  <a:srgbClr val="404040"/>
                </a:solidFill>
              </a:rPr>
              <a:t>The immune system is able to successfully contain the infection (but not eliminate it). Macrophages and T cells wall off areas of infection, thereby preventing the infection from spreading. These walled off areas of infection are called </a:t>
            </a:r>
            <a:r>
              <a:rPr lang="en-US" sz="2400" dirty="0" smtClean="0">
                <a:solidFill>
                  <a:srgbClr val="F08703"/>
                </a:solidFill>
              </a:rPr>
              <a:t>granulomas</a:t>
            </a:r>
            <a:r>
              <a:rPr lang="en-US" sz="2400" dirty="0" smtClean="0">
                <a:solidFill>
                  <a:srgbClr val="404040"/>
                </a:solidFill>
              </a:rPr>
              <a:t>.</a:t>
            </a:r>
            <a:endParaRPr lang="en-US" sz="2400" dirty="0">
              <a:solidFill>
                <a:srgbClr val="404040"/>
              </a:solidFill>
            </a:endParaRPr>
          </a:p>
          <a:p>
            <a:pPr marL="0" lvl="1"/>
            <a:r>
              <a:rPr lang="en-US" sz="2400" dirty="0" smtClean="0">
                <a:solidFill>
                  <a:schemeClr val="tx1">
                    <a:lumMod val="75000"/>
                    <a:lumOff val="25000"/>
                  </a:schemeClr>
                </a:solidFill>
              </a:rPr>
              <a:t> </a:t>
            </a:r>
          </a:p>
          <a:p>
            <a:r>
              <a:rPr lang="en-US" sz="2400" dirty="0">
                <a:solidFill>
                  <a:schemeClr val="tx1">
                    <a:lumMod val="75000"/>
                    <a:lumOff val="25000"/>
                  </a:schemeClr>
                </a:solidFill>
              </a:rPr>
              <a:t>	</a:t>
            </a:r>
            <a:r>
              <a:rPr lang="en-US" sz="2400" dirty="0" smtClean="0">
                <a:solidFill>
                  <a:schemeClr val="tx1">
                    <a:lumMod val="75000"/>
                    <a:lumOff val="25000"/>
                  </a:schemeClr>
                </a:solidFill>
              </a:rPr>
              <a:t>										   </a:t>
            </a:r>
            <a:r>
              <a:rPr lang="en-US" sz="3200" b="1" dirty="0" smtClean="0">
                <a:solidFill>
                  <a:schemeClr val="tx1">
                    <a:lumMod val="75000"/>
                    <a:lumOff val="25000"/>
                  </a:schemeClr>
                </a:solidFill>
              </a:rPr>
              <a:t>OR</a:t>
            </a:r>
            <a:endParaRPr lang="en-US" sz="2400" b="1" dirty="0" smtClean="0">
              <a:solidFill>
                <a:schemeClr val="tx1">
                  <a:lumMod val="75000"/>
                  <a:lumOff val="25000"/>
                </a:schemeClr>
              </a:solidFill>
            </a:endParaRPr>
          </a:p>
          <a:p>
            <a:endParaRPr lang="en-US" sz="2400" dirty="0">
              <a:solidFill>
                <a:schemeClr val="tx1">
                  <a:lumMod val="75000"/>
                  <a:lumOff val="25000"/>
                </a:schemeClr>
              </a:solidFill>
            </a:endParaRPr>
          </a:p>
          <a:p>
            <a:pPr marL="0" lvl="1"/>
            <a:r>
              <a:rPr lang="en-US" sz="2400" b="1" dirty="0" smtClean="0">
                <a:solidFill>
                  <a:schemeClr val="tx1">
                    <a:lumMod val="75000"/>
                    <a:lumOff val="25000"/>
                  </a:schemeClr>
                </a:solidFill>
              </a:rPr>
              <a:t>#2: </a:t>
            </a:r>
            <a:r>
              <a:rPr lang="en-US" sz="2400" b="1" dirty="0" smtClean="0">
                <a:solidFill>
                  <a:srgbClr val="F08703"/>
                </a:solidFill>
              </a:rPr>
              <a:t>Active TB</a:t>
            </a:r>
            <a:r>
              <a:rPr lang="en-US" sz="2400" dirty="0" smtClean="0">
                <a:solidFill>
                  <a:schemeClr val="tx1">
                    <a:lumMod val="75000"/>
                    <a:lumOff val="25000"/>
                  </a:schemeClr>
                </a:solidFill>
              </a:rPr>
              <a:t>: </a:t>
            </a:r>
            <a:r>
              <a:rPr lang="en-US" sz="2400" dirty="0" smtClean="0">
                <a:solidFill>
                  <a:srgbClr val="404040"/>
                </a:solidFill>
              </a:rPr>
              <a:t>The immune system is not able to contain the infection within granulomas and </a:t>
            </a:r>
            <a:r>
              <a:rPr lang="en-US" sz="2400" dirty="0">
                <a:solidFill>
                  <a:srgbClr val="404040"/>
                </a:solidFill>
              </a:rPr>
              <a:t>it spreads </a:t>
            </a:r>
            <a:r>
              <a:rPr lang="en-US" sz="2400" dirty="0" smtClean="0">
                <a:solidFill>
                  <a:srgbClr val="404040"/>
                </a:solidFill>
              </a:rPr>
              <a:t>throughout </a:t>
            </a:r>
            <a:r>
              <a:rPr lang="en-US" sz="2400" dirty="0">
                <a:solidFill>
                  <a:srgbClr val="404040"/>
                </a:solidFill>
              </a:rPr>
              <a:t>the </a:t>
            </a:r>
            <a:r>
              <a:rPr lang="en-US" sz="2400" dirty="0" smtClean="0">
                <a:solidFill>
                  <a:srgbClr val="404040"/>
                </a:solidFill>
              </a:rPr>
              <a:t>body </a:t>
            </a:r>
            <a:endParaRPr lang="en-US" sz="2400" dirty="0">
              <a:solidFill>
                <a:srgbClr val="404040"/>
              </a:solidFill>
            </a:endParaRPr>
          </a:p>
          <a:p>
            <a:endParaRPr lang="en-US" sz="2400" dirty="0" smtClean="0">
              <a:solidFill>
                <a:schemeClr val="tx1">
                  <a:lumMod val="75000"/>
                  <a:lumOff val="25000"/>
                </a:schemeClr>
              </a:solidFill>
            </a:endParaRPr>
          </a:p>
        </p:txBody>
      </p:sp>
    </p:spTree>
    <p:extLst>
      <p:ext uri="{BB962C8B-B14F-4D97-AF65-F5344CB8AC3E}">
        <p14:creationId xmlns:p14="http://schemas.microsoft.com/office/powerpoint/2010/main" val="417195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infection</a:t>
            </a:r>
            <a:endParaRPr lang="en-US" dirty="0"/>
          </a:p>
        </p:txBody>
      </p:sp>
      <p:sp>
        <p:nvSpPr>
          <p:cNvPr id="6" name="Content Placeholder 2"/>
          <p:cNvSpPr txBox="1">
            <a:spLocks/>
          </p:cNvSpPr>
          <p:nvPr/>
        </p:nvSpPr>
        <p:spPr>
          <a:xfrm>
            <a:off x="1097280" y="1815498"/>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u="sng" dirty="0"/>
              <a:t>QUIZ</a:t>
            </a:r>
            <a:r>
              <a:rPr lang="en-US" b="1" u="sng" dirty="0" smtClean="0"/>
              <a:t>:</a:t>
            </a:r>
            <a:r>
              <a:rPr lang="en-US" b="1" dirty="0" smtClean="0"/>
              <a:t> </a:t>
            </a:r>
            <a:r>
              <a:rPr lang="en-US" dirty="0"/>
              <a:t>People with latent infection will generally report which </a:t>
            </a:r>
            <a:r>
              <a:rPr lang="en-US" dirty="0" smtClean="0"/>
              <a:t>symptom(s)?</a:t>
            </a:r>
            <a:endParaRPr lang="en-US" dirty="0"/>
          </a:p>
          <a:p>
            <a:pPr>
              <a:lnSpc>
                <a:spcPct val="70000"/>
              </a:lnSpc>
            </a:pPr>
            <a:r>
              <a:rPr lang="en-US" dirty="0"/>
              <a:t>A: Lymphadenopathy</a:t>
            </a:r>
          </a:p>
          <a:p>
            <a:pPr>
              <a:lnSpc>
                <a:spcPct val="70000"/>
              </a:lnSpc>
            </a:pPr>
            <a:r>
              <a:rPr lang="en-US" dirty="0"/>
              <a:t>B: Weight loss</a:t>
            </a:r>
          </a:p>
          <a:p>
            <a:pPr>
              <a:lnSpc>
                <a:spcPct val="70000"/>
              </a:lnSpc>
            </a:pPr>
            <a:r>
              <a:rPr lang="en-US" dirty="0"/>
              <a:t>C: Fevers</a:t>
            </a:r>
          </a:p>
          <a:p>
            <a:pPr>
              <a:lnSpc>
                <a:spcPct val="70000"/>
              </a:lnSpc>
            </a:pPr>
            <a:r>
              <a:rPr lang="en-US" dirty="0"/>
              <a:t>D: Hemoptysis</a:t>
            </a:r>
          </a:p>
          <a:p>
            <a:pPr>
              <a:lnSpc>
                <a:spcPct val="70000"/>
              </a:lnSpc>
            </a:pPr>
            <a:r>
              <a:rPr lang="en-US" dirty="0"/>
              <a:t>E: All of the above</a:t>
            </a:r>
          </a:p>
          <a:p>
            <a:pPr>
              <a:lnSpc>
                <a:spcPct val="70000"/>
              </a:lnSpc>
            </a:pPr>
            <a:r>
              <a:rPr lang="en-US" dirty="0" smtClean="0"/>
              <a:t>F: None of the above     </a:t>
            </a:r>
          </a:p>
          <a:p>
            <a:pPr>
              <a:lnSpc>
                <a:spcPct val="70000"/>
              </a:lnSpc>
            </a:pPr>
            <a:endParaRPr lang="en-US" dirty="0" smtClean="0"/>
          </a:p>
          <a:p>
            <a:r>
              <a:rPr lang="en-US" dirty="0" smtClean="0"/>
              <a:t>Latent infection is </a:t>
            </a:r>
            <a:r>
              <a:rPr lang="en-US" b="1" dirty="0" smtClean="0">
                <a:solidFill>
                  <a:srgbClr val="F08703"/>
                </a:solidFill>
              </a:rPr>
              <a:t>asymptomatic</a:t>
            </a:r>
            <a:r>
              <a:rPr lang="en-US" dirty="0" smtClean="0"/>
              <a:t>. It is also </a:t>
            </a:r>
            <a:r>
              <a:rPr lang="en-US" b="1" dirty="0" smtClean="0">
                <a:solidFill>
                  <a:srgbClr val="F08703"/>
                </a:solidFill>
              </a:rPr>
              <a:t>not contagious</a:t>
            </a:r>
            <a:r>
              <a:rPr lang="en-US" dirty="0" smtClean="0"/>
              <a:t>. By definition, latent infection is successfully contained, not able to spread within the host or from one host to another.</a:t>
            </a:r>
          </a:p>
          <a:p>
            <a:endParaRPr lang="en-US" dirty="0" smtClean="0"/>
          </a:p>
          <a:p>
            <a:endParaRPr lang="en-US" dirty="0"/>
          </a:p>
          <a:p>
            <a:endParaRPr lang="en-US" dirty="0" smtClean="0"/>
          </a:p>
          <a:p>
            <a:endParaRPr lang="en-US" dirty="0"/>
          </a:p>
          <a:p>
            <a:endParaRPr lang="en-US" dirty="0" smtClean="0"/>
          </a:p>
        </p:txBody>
      </p:sp>
      <p:sp>
        <p:nvSpPr>
          <p:cNvPr id="3" name="TextBox 2"/>
          <p:cNvSpPr txBox="1"/>
          <p:nvPr/>
        </p:nvSpPr>
        <p:spPr>
          <a:xfrm>
            <a:off x="1179323" y="4142396"/>
            <a:ext cx="2405952" cy="707886"/>
          </a:xfrm>
          <a:prstGeom prst="rect">
            <a:avLst/>
          </a:prstGeom>
          <a:noFill/>
        </p:spPr>
        <p:txBody>
          <a:bodyPr wrap="none" rtlCol="0">
            <a:spAutoFit/>
          </a:bodyPr>
          <a:lstStyle/>
          <a:p>
            <a:r>
              <a:rPr lang="en-US" sz="2000" b="1" dirty="0">
                <a:solidFill>
                  <a:srgbClr val="F08703"/>
                </a:solidFill>
              </a:rPr>
              <a:t>F: None of the above</a:t>
            </a:r>
          </a:p>
          <a:p>
            <a:endParaRPr lang="en-US" sz="2000" dirty="0"/>
          </a:p>
        </p:txBody>
      </p:sp>
      <p:grpSp>
        <p:nvGrpSpPr>
          <p:cNvPr id="5" name="Group 4"/>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27038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a:t>
            </a:r>
            <a:r>
              <a:rPr lang="en-US" dirty="0" smtClean="0"/>
              <a:t>tuberculosis </a:t>
            </a:r>
            <a:r>
              <a:rPr lang="en-US" dirty="0" smtClean="0"/>
              <a:t>infection (LTBI)</a:t>
            </a:r>
            <a:endParaRPr lang="en-US" dirty="0"/>
          </a:p>
        </p:txBody>
      </p:sp>
      <p:sp>
        <p:nvSpPr>
          <p:cNvPr id="6" name="Content Placeholder 2"/>
          <p:cNvSpPr txBox="1">
            <a:spLocks/>
          </p:cNvSpPr>
          <p:nvPr/>
        </p:nvSpPr>
        <p:spPr>
          <a:xfrm>
            <a:off x="952530" y="1845734"/>
            <a:ext cx="1020315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smtClean="0">
                <a:latin typeface="Wingdings"/>
                <a:ea typeface="Wingdings"/>
                <a:cs typeface="Wingdings"/>
                <a:sym typeface="Wingdings"/>
              </a:rPr>
              <a:t></a:t>
            </a:r>
            <a:r>
              <a:rPr lang="en-US" sz="2400" dirty="0" smtClean="0">
                <a:ea typeface="Wingdings"/>
                <a:cs typeface="Wingdings"/>
                <a:sym typeface="Wingdings"/>
              </a:rPr>
              <a:t> </a:t>
            </a:r>
            <a:r>
              <a:rPr lang="en-US" sz="2400" dirty="0" smtClean="0"/>
              <a:t>90% of the time, primary infection results in latent infection</a:t>
            </a:r>
          </a:p>
          <a:p>
            <a:r>
              <a:rPr lang="en-US" sz="1800" dirty="0" smtClean="0">
                <a:latin typeface="Wingdings"/>
                <a:ea typeface="Wingdings"/>
                <a:cs typeface="Wingdings"/>
                <a:sym typeface="Wingdings"/>
              </a:rPr>
              <a:t></a:t>
            </a:r>
            <a:r>
              <a:rPr lang="en-US" sz="2400" dirty="0" smtClean="0">
                <a:ea typeface="Wingdings"/>
                <a:cs typeface="Wingdings"/>
                <a:sym typeface="Wingdings"/>
              </a:rPr>
              <a:t> </a:t>
            </a:r>
            <a:r>
              <a:rPr lang="en-US" sz="2400" dirty="0" smtClean="0"/>
              <a:t>The hallmark of latent infection – the reason it is “latent” and not “active” infection – is that the TB is continually kept in check by the immune system. </a:t>
            </a:r>
          </a:p>
          <a:p>
            <a:r>
              <a:rPr lang="en-US" sz="1800" dirty="0">
                <a:latin typeface="Wingdings"/>
                <a:ea typeface="Wingdings"/>
                <a:cs typeface="Wingdings"/>
                <a:sym typeface="Wingdings"/>
              </a:rPr>
              <a:t></a:t>
            </a:r>
            <a:r>
              <a:rPr lang="en-US" sz="2400" dirty="0">
                <a:ea typeface="Wingdings"/>
                <a:cs typeface="Wingdings"/>
                <a:sym typeface="Wingdings"/>
              </a:rPr>
              <a:t> </a:t>
            </a:r>
            <a:r>
              <a:rPr lang="en-US" sz="2400" dirty="0" smtClean="0"/>
              <a:t>The primary mechanism the immune system has for controlling TB is walling it off in </a:t>
            </a:r>
            <a:r>
              <a:rPr lang="en-US" sz="2400" dirty="0" smtClean="0"/>
              <a:t>granulomas, primarily because of a healthy </a:t>
            </a:r>
            <a:r>
              <a:rPr lang="en-US" sz="2400" dirty="0" smtClean="0">
                <a:solidFill>
                  <a:schemeClr val="accent2"/>
                </a:solidFill>
              </a:rPr>
              <a:t>CD4 and CD8 T-cell </a:t>
            </a:r>
            <a:r>
              <a:rPr lang="en-US" sz="2400" dirty="0" smtClean="0"/>
              <a:t>response. </a:t>
            </a:r>
            <a:r>
              <a:rPr lang="en-US" sz="2400" dirty="0" smtClean="0"/>
              <a:t>As long the immune system keeps the TB inside granulomas, the infected person is, for all intents and purposes, healthy. This control can continue for decades – for the entirety of a person’s lifetime</a:t>
            </a:r>
            <a:r>
              <a:rPr lang="en-US" sz="2400" dirty="0" smtClean="0"/>
              <a:t>!</a:t>
            </a:r>
          </a:p>
          <a:p>
            <a:pPr>
              <a:buFont typeface="Arial" panose="020B0604020202020204" pitchFamily="34" charset="0"/>
              <a:buChar char="•"/>
            </a:pPr>
            <a:r>
              <a:rPr lang="en-US" sz="2400" dirty="0"/>
              <a:t> </a:t>
            </a:r>
            <a:r>
              <a:rPr lang="en-US" sz="2400" dirty="0" smtClean="0"/>
              <a:t>So although 2 billion people have TB in the world, the vast majority have LTBI and are not even aware! </a:t>
            </a:r>
            <a:endParaRPr lang="en-US" sz="2400" dirty="0" smtClean="0"/>
          </a:p>
          <a:p>
            <a:endParaRPr lang="en-US" dirty="0" smtClean="0"/>
          </a:p>
          <a:p>
            <a:endParaRPr lang="en-US" dirty="0" smtClean="0"/>
          </a:p>
          <a:p>
            <a:endParaRPr lang="en-US" dirty="0"/>
          </a:p>
          <a:p>
            <a:endParaRPr lang="en-US" dirty="0" smtClean="0"/>
          </a:p>
          <a:p>
            <a:endParaRPr lang="en-US" dirty="0"/>
          </a:p>
          <a:p>
            <a:endParaRPr lang="en-US" dirty="0" smtClean="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67483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Granulomas!</a:t>
            </a:r>
            <a:endParaRPr lang="en-US" dirty="0"/>
          </a:p>
        </p:txBody>
      </p:sp>
      <p:pic>
        <p:nvPicPr>
          <p:cNvPr id="3" name="Picture 2"/>
          <p:cNvPicPr>
            <a:picLocks noChangeAspect="1"/>
          </p:cNvPicPr>
          <p:nvPr/>
        </p:nvPicPr>
        <p:blipFill>
          <a:blip r:embed="rId3"/>
          <a:stretch>
            <a:fillRect/>
          </a:stretch>
        </p:blipFill>
        <p:spPr>
          <a:xfrm>
            <a:off x="5518602" y="1889778"/>
            <a:ext cx="5705646" cy="4293572"/>
          </a:xfrm>
          <a:prstGeom prst="rect">
            <a:avLst/>
          </a:prstGeom>
        </p:spPr>
      </p:pic>
      <p:sp>
        <p:nvSpPr>
          <p:cNvPr id="5" name="TextBox 4"/>
          <p:cNvSpPr txBox="1"/>
          <p:nvPr/>
        </p:nvSpPr>
        <p:spPr>
          <a:xfrm>
            <a:off x="3840326" y="5805397"/>
            <a:ext cx="1446906" cy="400110"/>
          </a:xfrm>
          <a:prstGeom prst="rect">
            <a:avLst/>
          </a:prstGeom>
          <a:noFill/>
        </p:spPr>
        <p:txBody>
          <a:bodyPr wrap="none" rtlCol="0">
            <a:spAutoFit/>
          </a:bodyPr>
          <a:lstStyle/>
          <a:p>
            <a:r>
              <a:rPr lang="en-US" sz="2000" dirty="0" smtClean="0">
                <a:solidFill>
                  <a:schemeClr val="tx1">
                    <a:lumMod val="75000"/>
                    <a:lumOff val="25000"/>
                  </a:schemeClr>
                </a:solidFill>
              </a:rPr>
              <a:t>Lung tissues</a:t>
            </a:r>
            <a:endParaRPr lang="en-US" sz="2000" dirty="0">
              <a:solidFill>
                <a:schemeClr val="tx1">
                  <a:lumMod val="75000"/>
                  <a:lumOff val="25000"/>
                </a:schemeClr>
              </a:solidFill>
            </a:endParaRPr>
          </a:p>
        </p:txBody>
      </p:sp>
      <p:sp>
        <p:nvSpPr>
          <p:cNvPr id="6" name="TextBox 5"/>
          <p:cNvSpPr txBox="1"/>
          <p:nvPr/>
        </p:nvSpPr>
        <p:spPr>
          <a:xfrm>
            <a:off x="1254907" y="3643487"/>
            <a:ext cx="3660052" cy="1015663"/>
          </a:xfrm>
          <a:prstGeom prst="rect">
            <a:avLst/>
          </a:prstGeom>
          <a:noFill/>
        </p:spPr>
        <p:txBody>
          <a:bodyPr wrap="none" rtlCol="0">
            <a:spAutoFit/>
          </a:bodyPr>
          <a:lstStyle/>
          <a:p>
            <a:r>
              <a:rPr lang="en-US" sz="2000" dirty="0" smtClean="0">
                <a:solidFill>
                  <a:schemeClr val="tx1">
                    <a:lumMod val="75000"/>
                    <a:lumOff val="25000"/>
                  </a:schemeClr>
                </a:solidFill>
              </a:rPr>
              <a:t>The </a:t>
            </a:r>
            <a:r>
              <a:rPr lang="en-US" sz="2000" dirty="0" err="1" smtClean="0">
                <a:solidFill>
                  <a:srgbClr val="F08703"/>
                </a:solidFill>
              </a:rPr>
              <a:t>graunuloma</a:t>
            </a:r>
            <a:r>
              <a:rPr lang="en-US" sz="2000" dirty="0" smtClean="0">
                <a:solidFill>
                  <a:schemeClr val="tx1">
                    <a:lumMod val="75000"/>
                    <a:lumOff val="25000"/>
                  </a:schemeClr>
                </a:solidFill>
              </a:rPr>
              <a:t>: a rim of healthy </a:t>
            </a:r>
          </a:p>
          <a:p>
            <a:r>
              <a:rPr lang="en-US" sz="2000" dirty="0" smtClean="0">
                <a:solidFill>
                  <a:schemeClr val="tx1">
                    <a:lumMod val="75000"/>
                    <a:lumOff val="25000"/>
                  </a:schemeClr>
                </a:solidFill>
              </a:rPr>
              <a:t>macrophages and T cells </a:t>
            </a:r>
          </a:p>
          <a:p>
            <a:r>
              <a:rPr lang="en-US" sz="2000" dirty="0" smtClean="0">
                <a:solidFill>
                  <a:schemeClr val="tx1">
                    <a:lumMod val="75000"/>
                    <a:lumOff val="25000"/>
                  </a:schemeClr>
                </a:solidFill>
              </a:rPr>
              <a:t>that are walling off:</a:t>
            </a:r>
            <a:endParaRPr lang="en-US" sz="2000" dirty="0">
              <a:solidFill>
                <a:schemeClr val="tx1">
                  <a:lumMod val="75000"/>
                  <a:lumOff val="25000"/>
                </a:schemeClr>
              </a:solidFill>
            </a:endParaRPr>
          </a:p>
        </p:txBody>
      </p:sp>
      <p:sp>
        <p:nvSpPr>
          <p:cNvPr id="8" name="TextBox 7"/>
          <p:cNvSpPr txBox="1"/>
          <p:nvPr/>
        </p:nvSpPr>
        <p:spPr>
          <a:xfrm>
            <a:off x="1239784" y="4565694"/>
            <a:ext cx="3340954" cy="1631216"/>
          </a:xfrm>
          <a:prstGeom prst="rect">
            <a:avLst/>
          </a:prstGeom>
          <a:noFill/>
        </p:spPr>
        <p:txBody>
          <a:bodyPr wrap="none" rtlCol="0">
            <a:spAutoFit/>
          </a:bodyPr>
          <a:lstStyle/>
          <a:p>
            <a:r>
              <a:rPr lang="en-US" sz="2000" dirty="0" smtClean="0">
                <a:solidFill>
                  <a:schemeClr val="tx1">
                    <a:lumMod val="75000"/>
                    <a:lumOff val="25000"/>
                  </a:schemeClr>
                </a:solidFill>
              </a:rPr>
              <a:t>- infected macrophages</a:t>
            </a:r>
          </a:p>
          <a:p>
            <a:r>
              <a:rPr lang="en-US" sz="2000" dirty="0" smtClean="0">
                <a:solidFill>
                  <a:schemeClr val="tx1">
                    <a:lumMod val="75000"/>
                    <a:lumOff val="25000"/>
                  </a:schemeClr>
                </a:solidFill>
              </a:rPr>
              <a:t>- dead and dying infected cells</a:t>
            </a:r>
          </a:p>
          <a:p>
            <a:r>
              <a:rPr lang="en-US" sz="2000" dirty="0" smtClean="0">
                <a:solidFill>
                  <a:schemeClr val="tx1">
                    <a:lumMod val="75000"/>
                    <a:lumOff val="25000"/>
                  </a:schemeClr>
                </a:solidFill>
              </a:rPr>
              <a:t>- free bacteria</a:t>
            </a:r>
          </a:p>
          <a:p>
            <a:r>
              <a:rPr lang="en-US" sz="2000" dirty="0" smtClean="0">
                <a:solidFill>
                  <a:schemeClr val="tx1">
                    <a:lumMod val="75000"/>
                    <a:lumOff val="25000"/>
                  </a:schemeClr>
                </a:solidFill>
              </a:rPr>
              <a:t>- matrix</a:t>
            </a:r>
          </a:p>
          <a:p>
            <a:endParaRPr lang="en-US" sz="2000" dirty="0">
              <a:solidFill>
                <a:schemeClr val="tx1">
                  <a:lumMod val="75000"/>
                  <a:lumOff val="25000"/>
                </a:schemeClr>
              </a:solidFill>
            </a:endParaRPr>
          </a:p>
        </p:txBody>
      </p:sp>
      <p:sp>
        <p:nvSpPr>
          <p:cNvPr id="9" name="TextBox 8"/>
          <p:cNvSpPr txBox="1"/>
          <p:nvPr/>
        </p:nvSpPr>
        <p:spPr>
          <a:xfrm>
            <a:off x="1194457" y="1814191"/>
            <a:ext cx="4445118" cy="1631216"/>
          </a:xfrm>
          <a:prstGeom prst="rect">
            <a:avLst/>
          </a:prstGeom>
          <a:noFill/>
        </p:spPr>
        <p:txBody>
          <a:bodyPr wrap="square" rtlCol="0">
            <a:spAutoFit/>
          </a:bodyPr>
          <a:lstStyle/>
          <a:p>
            <a:r>
              <a:rPr lang="en-US" sz="2000" dirty="0" smtClean="0">
                <a:solidFill>
                  <a:schemeClr val="tx1">
                    <a:lumMod val="75000"/>
                    <a:lumOff val="25000"/>
                  </a:schemeClr>
                </a:solidFill>
              </a:rPr>
              <a:t>This is a </a:t>
            </a:r>
            <a:r>
              <a:rPr lang="en-US" sz="2000" dirty="0" err="1" smtClean="0">
                <a:solidFill>
                  <a:schemeClr val="accent1">
                    <a:lumMod val="75000"/>
                  </a:schemeClr>
                </a:solidFill>
              </a:rPr>
              <a:t>caseating</a:t>
            </a:r>
            <a:r>
              <a:rPr lang="en-US" sz="2000" dirty="0" smtClean="0">
                <a:solidFill>
                  <a:schemeClr val="accent1">
                    <a:lumMod val="75000"/>
                  </a:schemeClr>
                </a:solidFill>
              </a:rPr>
              <a:t> </a:t>
            </a:r>
            <a:r>
              <a:rPr lang="en-US" sz="2000" dirty="0" smtClean="0">
                <a:solidFill>
                  <a:schemeClr val="tx1">
                    <a:lumMod val="75000"/>
                    <a:lumOff val="25000"/>
                  </a:schemeClr>
                </a:solidFill>
              </a:rPr>
              <a:t>granuloma!</a:t>
            </a:r>
          </a:p>
          <a:p>
            <a:r>
              <a:rPr lang="en-US" sz="2000" dirty="0" smtClean="0">
                <a:solidFill>
                  <a:schemeClr val="tx1">
                    <a:lumMod val="75000"/>
                    <a:lumOff val="25000"/>
                  </a:schemeClr>
                </a:solidFill>
              </a:rPr>
              <a:t>These areas of caseation are areas of necrosis with complete loss of tissue architecture</a:t>
            </a:r>
          </a:p>
          <a:p>
            <a:r>
              <a:rPr lang="en-US" sz="2000" dirty="0" err="1" smtClean="0">
                <a:solidFill>
                  <a:schemeClr val="tx1">
                    <a:lumMod val="75000"/>
                    <a:lumOff val="25000"/>
                  </a:schemeClr>
                </a:solidFill>
              </a:rPr>
              <a:t>Caseum</a:t>
            </a:r>
            <a:r>
              <a:rPr lang="en-US" sz="2000" dirty="0" smtClean="0">
                <a:solidFill>
                  <a:schemeClr val="tx1">
                    <a:lumMod val="75000"/>
                    <a:lumOff val="25000"/>
                  </a:schemeClr>
                </a:solidFill>
              </a:rPr>
              <a:t> = soft, dead cell mush</a:t>
            </a:r>
            <a:endParaRPr lang="en-US" sz="2000" dirty="0">
              <a:solidFill>
                <a:schemeClr val="tx1">
                  <a:lumMod val="75000"/>
                  <a:lumOff val="25000"/>
                </a:schemeClr>
              </a:solidFill>
            </a:endParaRPr>
          </a:p>
        </p:txBody>
      </p:sp>
      <p:cxnSp>
        <p:nvCxnSpPr>
          <p:cNvPr id="11" name="Straight Arrow Connector 10"/>
          <p:cNvCxnSpPr/>
          <p:nvPr/>
        </p:nvCxnSpPr>
        <p:spPr>
          <a:xfrm flipV="1">
            <a:off x="4853344" y="5155311"/>
            <a:ext cx="1103725" cy="604729"/>
          </a:xfrm>
          <a:prstGeom prst="straightConnector1">
            <a:avLst/>
          </a:prstGeom>
          <a:ln w="57150" cmpd="sng">
            <a:solidFill>
              <a:srgbClr val="40404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762648" y="3991211"/>
            <a:ext cx="1375855" cy="196534"/>
          </a:xfrm>
          <a:prstGeom prst="straightConnector1">
            <a:avLst/>
          </a:prstGeom>
          <a:ln w="57150" cmpd="sng">
            <a:solidFill>
              <a:srgbClr val="40404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306950" y="2449151"/>
            <a:ext cx="3492589" cy="1058274"/>
          </a:xfrm>
          <a:prstGeom prst="straightConnector1">
            <a:avLst/>
          </a:prstGeom>
          <a:ln w="57150" cmpd="sng">
            <a:solidFill>
              <a:srgbClr val="40404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291831" y="2434033"/>
            <a:ext cx="3190198" cy="2373560"/>
          </a:xfrm>
          <a:prstGeom prst="straightConnector1">
            <a:avLst/>
          </a:prstGeom>
          <a:ln w="57150" cmpd="sng">
            <a:solidFill>
              <a:srgbClr val="404040"/>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58750" y="148297"/>
            <a:ext cx="777875" cy="550204"/>
            <a:chOff x="904875" y="4577422"/>
            <a:chExt cx="777875" cy="550204"/>
          </a:xfrm>
        </p:grpSpPr>
        <p:sp>
          <p:nvSpPr>
            <p:cNvPr id="14" name="Rounded Rectangle 13"/>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1441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Welcome to the module on </a:t>
            </a:r>
            <a:r>
              <a:rPr lang="en-US" sz="4800" b="1" dirty="0" smtClean="0"/>
              <a:t>Tuberculosis</a:t>
            </a:r>
            <a:endParaRPr lang="en-US" sz="6000" dirty="0"/>
          </a:p>
        </p:txBody>
      </p:sp>
      <p:sp>
        <p:nvSpPr>
          <p:cNvPr id="3" name="Content Placeholder 2"/>
          <p:cNvSpPr>
            <a:spLocks noGrp="1"/>
          </p:cNvSpPr>
          <p:nvPr>
            <p:ph idx="1"/>
          </p:nvPr>
        </p:nvSpPr>
        <p:spPr>
          <a:xfrm>
            <a:off x="1110789" y="1845734"/>
            <a:ext cx="10058400" cy="4023360"/>
          </a:xfrm>
        </p:spPr>
        <p:txBody>
          <a:bodyPr/>
          <a:lstStyle/>
          <a:p>
            <a:r>
              <a:rPr lang="en-US" sz="2800" i="1" dirty="0" smtClean="0"/>
              <a:t>Please</a:t>
            </a:r>
            <a:r>
              <a:rPr lang="en-US" sz="2800" dirty="0" smtClean="0"/>
              <a:t> take this brief pre-module quiz</a:t>
            </a:r>
          </a:p>
          <a:p>
            <a:endParaRPr lang="en-US" sz="2800" dirty="0" smtClean="0"/>
          </a:p>
          <a:p>
            <a:endParaRPr lang="en-US" sz="2800" dirty="0" smtClean="0"/>
          </a:p>
          <a:p>
            <a:endParaRPr lang="en-US" dirty="0"/>
          </a:p>
        </p:txBody>
      </p:sp>
      <p:sp>
        <p:nvSpPr>
          <p:cNvPr id="4" name="Right Arrow 3"/>
          <p:cNvSpPr/>
          <p:nvPr/>
        </p:nvSpPr>
        <p:spPr>
          <a:xfrm rot="19009160">
            <a:off x="306020" y="4563767"/>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487136">
            <a:off x="2603674" y="4837938"/>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200000">
            <a:off x="5078516" y="4837937"/>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200000">
            <a:off x="7224219" y="4825744"/>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3863359">
            <a:off x="9132610" y="4573752"/>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2696398">
            <a:off x="10763265" y="3982733"/>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7845913">
            <a:off x="11063262" y="1939923"/>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55656">
            <a:off x="85743" y="2308462"/>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p:cNvSpPr>
            <a:spLocks noGrp="1"/>
          </p:cNvSpPr>
          <p:nvPr>
            <p:ph type="sldNum" sz="quarter" idx="12"/>
          </p:nvPr>
        </p:nvSpPr>
        <p:spPr/>
        <p:txBody>
          <a:bodyPr/>
          <a:lstStyle/>
          <a:p>
            <a:fld id="{D88FDD9F-396E-4B33-9E9C-FEF670638DD9}" type="slidenum">
              <a:rPr lang="en-US" smtClean="0"/>
              <a:t>2</a:t>
            </a:fld>
            <a:endParaRPr lang="en-US"/>
          </a:p>
        </p:txBody>
      </p:sp>
      <p:sp>
        <p:nvSpPr>
          <p:cNvPr id="5" name="TextBox 4"/>
          <p:cNvSpPr txBox="1"/>
          <p:nvPr/>
        </p:nvSpPr>
        <p:spPr>
          <a:xfrm>
            <a:off x="983337" y="2920162"/>
            <a:ext cx="11395532" cy="1446550"/>
          </a:xfrm>
          <a:prstGeom prst="rect">
            <a:avLst/>
          </a:prstGeom>
          <a:noFill/>
        </p:spPr>
        <p:txBody>
          <a:bodyPr wrap="square" rtlCol="0">
            <a:spAutoFit/>
          </a:bodyPr>
          <a:lstStyle/>
          <a:p>
            <a:r>
              <a:rPr lang="en-US" sz="4400" dirty="0">
                <a:hlinkClick r:id="rId2"/>
              </a:rPr>
              <a:t>https://</a:t>
            </a:r>
            <a:r>
              <a:rPr lang="en-US" sz="4400" dirty="0" smtClean="0">
                <a:hlinkClick r:id="rId2"/>
              </a:rPr>
              <a:t>goo.gl/forms/jnK6G4Z5wF1wO1KE2</a:t>
            </a:r>
            <a:endParaRPr lang="en-US" sz="4400" dirty="0" smtClean="0"/>
          </a:p>
          <a:p>
            <a:endParaRPr lang="en-US" sz="4400" dirty="0"/>
          </a:p>
        </p:txBody>
      </p:sp>
    </p:spTree>
    <p:extLst>
      <p:ext uri="{BB962C8B-B14F-4D97-AF65-F5344CB8AC3E}">
        <p14:creationId xmlns:p14="http://schemas.microsoft.com/office/powerpoint/2010/main" val="1951451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infection</a:t>
            </a:r>
            <a:endParaRPr lang="en-US" dirty="0"/>
          </a:p>
        </p:txBody>
      </p:sp>
      <p:sp>
        <p:nvSpPr>
          <p:cNvPr id="6" name="Content Placeholder 2"/>
          <p:cNvSpPr txBox="1">
            <a:spLocks/>
          </p:cNvSpPr>
          <p:nvPr/>
        </p:nvSpPr>
        <p:spPr>
          <a:xfrm>
            <a:off x="1097280" y="1845734"/>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b="1" dirty="0" smtClean="0"/>
              <a:t>Question:</a:t>
            </a:r>
            <a:r>
              <a:rPr lang="en-US" sz="2400" dirty="0" smtClean="0"/>
              <a:t> Why do we care about latent infection?</a:t>
            </a:r>
            <a:endParaRPr lang="en-US" sz="2400" dirty="0"/>
          </a:p>
          <a:p>
            <a:r>
              <a:rPr lang="en-US" sz="2400" b="1" dirty="0" smtClean="0">
                <a:solidFill>
                  <a:srgbClr val="404040"/>
                </a:solidFill>
              </a:rPr>
              <a:t>Answer:</a:t>
            </a:r>
            <a:r>
              <a:rPr lang="en-US" sz="2400" dirty="0" smtClean="0">
                <a:solidFill>
                  <a:srgbClr val="404040"/>
                </a:solidFill>
              </a:rPr>
              <a:t> </a:t>
            </a:r>
            <a:r>
              <a:rPr lang="en-US" sz="2400" dirty="0" smtClean="0"/>
              <a:t>Latent TB can progress to Active TB. This is called </a:t>
            </a:r>
            <a:r>
              <a:rPr lang="en-US" sz="2400" b="1" dirty="0" smtClean="0">
                <a:solidFill>
                  <a:schemeClr val="accent1">
                    <a:lumMod val="75000"/>
                  </a:schemeClr>
                </a:solidFill>
              </a:rPr>
              <a:t>reactivation</a:t>
            </a:r>
            <a:r>
              <a:rPr lang="en-US" sz="2400" dirty="0" smtClean="0"/>
              <a:t>.</a:t>
            </a:r>
          </a:p>
          <a:p>
            <a:r>
              <a:rPr lang="en-US" sz="2400" dirty="0" smtClean="0"/>
              <a:t>The </a:t>
            </a:r>
            <a:r>
              <a:rPr lang="en-US" sz="2400" dirty="0" smtClean="0"/>
              <a:t>lifetime risk </a:t>
            </a:r>
            <a:r>
              <a:rPr lang="en-US" sz="2400" dirty="0" smtClean="0"/>
              <a:t>of progression to active disease is approximately 10%. </a:t>
            </a:r>
          </a:p>
        </p:txBody>
      </p:sp>
      <p:sp>
        <p:nvSpPr>
          <p:cNvPr id="5" name="TextBox 4"/>
          <p:cNvSpPr txBox="1"/>
          <p:nvPr/>
        </p:nvSpPr>
        <p:spPr>
          <a:xfrm>
            <a:off x="2717917" y="3602459"/>
            <a:ext cx="5378824" cy="461665"/>
          </a:xfrm>
          <a:prstGeom prst="rect">
            <a:avLst/>
          </a:prstGeom>
          <a:noFill/>
        </p:spPr>
        <p:txBody>
          <a:bodyPr wrap="square" rtlCol="0">
            <a:spAutoFit/>
          </a:bodyPr>
          <a:lstStyle/>
          <a:p>
            <a:r>
              <a:rPr lang="en-US" sz="2400" dirty="0" smtClean="0">
                <a:solidFill>
                  <a:schemeClr val="tx1">
                    <a:lumMod val="75000"/>
                    <a:lumOff val="25000"/>
                  </a:schemeClr>
                </a:solidFill>
              </a:rPr>
              <a:t>5% in the first 1.5 years after infection </a:t>
            </a:r>
            <a:endParaRPr lang="en-US" sz="2400" dirty="0">
              <a:solidFill>
                <a:schemeClr val="tx1">
                  <a:lumMod val="75000"/>
                  <a:lumOff val="25000"/>
                </a:schemeClr>
              </a:solidFill>
            </a:endParaRPr>
          </a:p>
        </p:txBody>
      </p:sp>
      <p:sp>
        <p:nvSpPr>
          <p:cNvPr id="7" name="TextBox 6"/>
          <p:cNvSpPr txBox="1"/>
          <p:nvPr/>
        </p:nvSpPr>
        <p:spPr>
          <a:xfrm>
            <a:off x="2705965" y="4304606"/>
            <a:ext cx="4270140" cy="461665"/>
          </a:xfrm>
          <a:prstGeom prst="rect">
            <a:avLst/>
          </a:prstGeom>
          <a:noFill/>
        </p:spPr>
        <p:txBody>
          <a:bodyPr wrap="square" rtlCol="0">
            <a:spAutoFit/>
          </a:bodyPr>
          <a:lstStyle/>
          <a:p>
            <a:r>
              <a:rPr lang="en-US" sz="2400" dirty="0" smtClean="0">
                <a:solidFill>
                  <a:schemeClr val="tx1">
                    <a:lumMod val="75000"/>
                    <a:lumOff val="25000"/>
                  </a:schemeClr>
                </a:solidFill>
              </a:rPr>
              <a:t>5% over the remaining lifetime </a:t>
            </a:r>
            <a:endParaRPr lang="en-US" sz="2400" dirty="0">
              <a:solidFill>
                <a:schemeClr val="tx1">
                  <a:lumMod val="75000"/>
                  <a:lumOff val="25000"/>
                </a:schemeClr>
              </a:solidFill>
            </a:endParaRPr>
          </a:p>
        </p:txBody>
      </p:sp>
      <p:sp>
        <p:nvSpPr>
          <p:cNvPr id="9" name="Bent-Up Arrow 8"/>
          <p:cNvSpPr/>
          <p:nvPr/>
        </p:nvSpPr>
        <p:spPr>
          <a:xfrm rot="5400000">
            <a:off x="1576346" y="3693666"/>
            <a:ext cx="1328531" cy="627665"/>
          </a:xfrm>
          <a:prstGeom prst="bentUpArrow">
            <a:avLst>
              <a:gd name="adj1" fmla="val 20349"/>
              <a:gd name="adj2" fmla="val 25000"/>
              <a:gd name="adj3" fmla="val 38954"/>
            </a:avLst>
          </a:prstGeom>
          <a:solidFill>
            <a:srgbClr val="FDAC4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2508450">
            <a:off x="2116541" y="3445425"/>
            <a:ext cx="671454" cy="262786"/>
          </a:xfrm>
          <a:prstGeom prst="rightArrow">
            <a:avLst/>
          </a:prstGeom>
          <a:solidFill>
            <a:srgbClr val="FDAC4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36283" y="2407132"/>
            <a:ext cx="9172471" cy="9343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49080" y="5306492"/>
            <a:ext cx="10039359" cy="769441"/>
          </a:xfrm>
          <a:prstGeom prst="rect">
            <a:avLst/>
          </a:prstGeom>
          <a:noFill/>
        </p:spPr>
        <p:txBody>
          <a:bodyPr wrap="square" rtlCol="0">
            <a:spAutoFit/>
          </a:bodyPr>
          <a:lstStyle/>
          <a:p>
            <a:r>
              <a:rPr lang="en-US" sz="2200" dirty="0" smtClean="0">
                <a:solidFill>
                  <a:schemeClr val="tx1">
                    <a:lumMod val="75000"/>
                    <a:lumOff val="25000"/>
                  </a:schemeClr>
                </a:solidFill>
              </a:rPr>
              <a:t>Reactivation is more likely to occur in immunosuppressed individuals (think </a:t>
            </a:r>
            <a:r>
              <a:rPr lang="en-US" sz="2200" dirty="0" smtClean="0">
                <a:solidFill>
                  <a:schemeClr val="tx1">
                    <a:lumMod val="75000"/>
                    <a:lumOff val="25000"/>
                  </a:schemeClr>
                </a:solidFill>
              </a:rPr>
              <a:t>HIV</a:t>
            </a:r>
            <a:r>
              <a:rPr lang="en-US" sz="2200" dirty="0">
                <a:solidFill>
                  <a:schemeClr val="tx1">
                    <a:lumMod val="75000"/>
                    <a:lumOff val="25000"/>
                  </a:schemeClr>
                </a:solidFill>
              </a:rPr>
              <a:t>:</a:t>
            </a:r>
            <a:r>
              <a:rPr lang="en-US" sz="2200" dirty="0" smtClean="0">
                <a:solidFill>
                  <a:schemeClr val="tx1">
                    <a:lumMod val="75000"/>
                    <a:lumOff val="25000"/>
                  </a:schemeClr>
                </a:solidFill>
              </a:rPr>
              <a:t> 10% risk </a:t>
            </a:r>
            <a:r>
              <a:rPr lang="en-US" sz="2200" dirty="0" smtClean="0">
                <a:solidFill>
                  <a:schemeClr val="accent2"/>
                </a:solidFill>
              </a:rPr>
              <a:t>per year </a:t>
            </a:r>
            <a:r>
              <a:rPr lang="en-US" sz="2200" dirty="0" smtClean="0">
                <a:solidFill>
                  <a:schemeClr val="tx1">
                    <a:lumMod val="75000"/>
                    <a:lumOff val="25000"/>
                  </a:schemeClr>
                </a:solidFill>
              </a:rPr>
              <a:t>if untreated!)  </a:t>
            </a:r>
            <a:r>
              <a:rPr lang="en-US" sz="2200" dirty="0" smtClean="0">
                <a:solidFill>
                  <a:schemeClr val="tx1">
                    <a:lumMod val="75000"/>
                    <a:lumOff val="25000"/>
                  </a:schemeClr>
                </a:solidFill>
              </a:rPr>
              <a:t>or can occur as immunity wanes with age </a:t>
            </a:r>
            <a:endParaRPr lang="en-US" sz="2200" dirty="0">
              <a:solidFill>
                <a:schemeClr val="tx1">
                  <a:lumMod val="75000"/>
                  <a:lumOff val="25000"/>
                </a:schemeClr>
              </a:solidFill>
            </a:endParaRPr>
          </a:p>
        </p:txBody>
      </p:sp>
      <p:grpSp>
        <p:nvGrpSpPr>
          <p:cNvPr id="12" name="Group 11"/>
          <p:cNvGrpSpPr/>
          <p:nvPr/>
        </p:nvGrpSpPr>
        <p:grpSpPr>
          <a:xfrm>
            <a:off x="158750" y="148297"/>
            <a:ext cx="777875" cy="550204"/>
            <a:chOff x="904875" y="4577422"/>
            <a:chExt cx="777875" cy="550204"/>
          </a:xfrm>
        </p:grpSpPr>
        <p:sp>
          <p:nvSpPr>
            <p:cNvPr id="13" name="Rounded Rectangle 12"/>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2764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infection</a:t>
            </a:r>
            <a:endParaRPr lang="en-US" dirty="0"/>
          </a:p>
        </p:txBody>
      </p:sp>
      <p:sp>
        <p:nvSpPr>
          <p:cNvPr id="6" name="Content Placeholder 2"/>
          <p:cNvSpPr txBox="1">
            <a:spLocks/>
          </p:cNvSpPr>
          <p:nvPr/>
        </p:nvSpPr>
        <p:spPr>
          <a:xfrm>
            <a:off x="1097280" y="1845734"/>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smtClean="0"/>
              <a:t>Active infection can be a result of primary infection not successfully contained by the immune system or reactivation of latent disease</a:t>
            </a:r>
          </a:p>
          <a:p>
            <a:r>
              <a:rPr lang="en-US" sz="2200" dirty="0" smtClean="0"/>
              <a:t>In active TB, you’ll more often see the classic symptoms you associate with tuberculosis:</a:t>
            </a:r>
          </a:p>
          <a:p>
            <a:r>
              <a:rPr lang="en-US" sz="2200" dirty="0" smtClean="0"/>
              <a:t>Fever</a:t>
            </a:r>
          </a:p>
          <a:p>
            <a:r>
              <a:rPr lang="en-US" sz="2200" dirty="0" smtClean="0"/>
              <a:t>Night sweats</a:t>
            </a:r>
          </a:p>
          <a:p>
            <a:r>
              <a:rPr lang="en-US" sz="2200" dirty="0" smtClean="0"/>
              <a:t>Weight loss</a:t>
            </a:r>
          </a:p>
          <a:p>
            <a:r>
              <a:rPr lang="en-US" sz="2200" dirty="0" smtClean="0"/>
              <a:t>Hemoptysis</a:t>
            </a:r>
          </a:p>
          <a:p>
            <a:endParaRPr lang="en-US" sz="2200" dirty="0"/>
          </a:p>
          <a:p>
            <a:endParaRPr lang="en-US" sz="2200" dirty="0" smtClean="0"/>
          </a:p>
        </p:txBody>
      </p:sp>
      <p:sp>
        <p:nvSpPr>
          <p:cNvPr id="3" name="TextBox 2"/>
          <p:cNvSpPr txBox="1"/>
          <p:nvPr/>
        </p:nvSpPr>
        <p:spPr>
          <a:xfrm>
            <a:off x="3553074" y="3326007"/>
            <a:ext cx="7877280" cy="2246769"/>
          </a:xfrm>
          <a:prstGeom prst="rect">
            <a:avLst/>
          </a:prstGeom>
          <a:noFill/>
          <a:ln>
            <a:noFill/>
          </a:ln>
        </p:spPr>
        <p:txBody>
          <a:bodyPr wrap="square" rtlCol="0">
            <a:spAutoFit/>
          </a:bodyPr>
          <a:lstStyle/>
          <a:p>
            <a:r>
              <a:rPr lang="en-US" sz="2000" dirty="0" smtClean="0">
                <a:solidFill>
                  <a:srgbClr val="404040"/>
                </a:solidFill>
              </a:rPr>
              <a:t>These are caused by the immune response to the TB. Specifically, macrophages (and T cells to a lesser extent) produce tumor necrosis factor (TNF). TNF causes a massive inflammatory response including fever and cachexia.</a:t>
            </a:r>
          </a:p>
          <a:p>
            <a:endParaRPr lang="en-US" sz="2000" dirty="0" smtClean="0">
              <a:solidFill>
                <a:srgbClr val="404040"/>
              </a:solidFill>
            </a:endParaRPr>
          </a:p>
          <a:p>
            <a:r>
              <a:rPr lang="en-US" sz="2000" dirty="0" smtClean="0">
                <a:solidFill>
                  <a:srgbClr val="404040"/>
                </a:solidFill>
              </a:rPr>
              <a:t>Why does the body do this to itself? TNF also promotes activation of immune cells, apoptosis of pathogenic cells, and inhibits viral replication.</a:t>
            </a:r>
            <a:endParaRPr lang="en-US" sz="2000" dirty="0">
              <a:solidFill>
                <a:srgbClr val="404040"/>
              </a:solidFill>
            </a:endParaRPr>
          </a:p>
        </p:txBody>
      </p:sp>
      <p:sp>
        <p:nvSpPr>
          <p:cNvPr id="5" name="TextBox 4"/>
          <p:cNvSpPr txBox="1"/>
          <p:nvPr/>
        </p:nvSpPr>
        <p:spPr>
          <a:xfrm>
            <a:off x="3825237" y="4142391"/>
            <a:ext cx="7071167" cy="430887"/>
          </a:xfrm>
          <a:prstGeom prst="rect">
            <a:avLst/>
          </a:prstGeom>
          <a:noFill/>
          <a:ln w="28575" cmpd="sng">
            <a:solidFill>
              <a:srgbClr val="F08703"/>
            </a:solidFill>
          </a:ln>
        </p:spPr>
        <p:txBody>
          <a:bodyPr wrap="none" rtlCol="0">
            <a:spAutoFit/>
          </a:bodyPr>
          <a:lstStyle/>
          <a:p>
            <a:r>
              <a:rPr lang="en-US" sz="2200" dirty="0" smtClean="0">
                <a:solidFill>
                  <a:srgbClr val="404040"/>
                </a:solidFill>
              </a:rPr>
              <a:t>What about hemoptysis? Why is that such a hallmark of TB?</a:t>
            </a:r>
            <a:endParaRPr lang="en-US" sz="2200" dirty="0">
              <a:solidFill>
                <a:srgbClr val="404040"/>
              </a:solidFill>
            </a:endParaRPr>
          </a:p>
        </p:txBody>
      </p:sp>
      <p:sp>
        <p:nvSpPr>
          <p:cNvPr id="7" name="Right Brace 6"/>
          <p:cNvSpPr/>
          <p:nvPr/>
        </p:nvSpPr>
        <p:spPr>
          <a:xfrm>
            <a:off x="2902952" y="3446953"/>
            <a:ext cx="272152" cy="1360639"/>
          </a:xfrm>
          <a:prstGeom prst="rightBrace">
            <a:avLst/>
          </a:prstGeom>
          <a:ln w="381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flipV="1">
            <a:off x="2736632" y="4354046"/>
            <a:ext cx="952530" cy="771029"/>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58750" y="148297"/>
            <a:ext cx="777875" cy="550204"/>
            <a:chOff x="904875" y="4577422"/>
            <a:chExt cx="777875" cy="550204"/>
          </a:xfrm>
        </p:grpSpPr>
        <p:sp>
          <p:nvSpPr>
            <p:cNvPr id="10" name="Rounded Rectangle 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6612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infection</a:t>
            </a:r>
            <a:endParaRPr lang="en-US" dirty="0"/>
          </a:p>
        </p:txBody>
      </p:sp>
      <p:sp>
        <p:nvSpPr>
          <p:cNvPr id="6" name="Content Placeholder 2"/>
          <p:cNvSpPr txBox="1">
            <a:spLocks/>
          </p:cNvSpPr>
          <p:nvPr/>
        </p:nvSpPr>
        <p:spPr>
          <a:xfrm>
            <a:off x="1097280" y="1845734"/>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200" dirty="0" smtClean="0"/>
              <a:t>Active infection can be a result of primary infection not successfully contained by the immune system or reactivation of latent disease</a:t>
            </a:r>
          </a:p>
          <a:p>
            <a:r>
              <a:rPr lang="en-US" sz="2200" dirty="0" smtClean="0"/>
              <a:t>In active TB, you’ll more often see the classic symptoms you associate with tuberculosis:</a:t>
            </a:r>
          </a:p>
          <a:p>
            <a:r>
              <a:rPr lang="en-US" sz="2200" dirty="0" smtClean="0"/>
              <a:t>Fever</a:t>
            </a:r>
          </a:p>
          <a:p>
            <a:r>
              <a:rPr lang="en-US" sz="2200" dirty="0" smtClean="0"/>
              <a:t>Night sweats</a:t>
            </a:r>
          </a:p>
          <a:p>
            <a:r>
              <a:rPr lang="en-US" sz="2200" dirty="0" smtClean="0"/>
              <a:t>Weight loss</a:t>
            </a:r>
          </a:p>
          <a:p>
            <a:r>
              <a:rPr lang="en-US" sz="2200" dirty="0" smtClean="0"/>
              <a:t>Hemoptysis</a:t>
            </a:r>
          </a:p>
          <a:p>
            <a:endParaRPr lang="en-US" sz="2200" dirty="0"/>
          </a:p>
          <a:p>
            <a:endParaRPr lang="en-US" sz="2200" dirty="0" smtClean="0"/>
          </a:p>
        </p:txBody>
      </p:sp>
      <p:cxnSp>
        <p:nvCxnSpPr>
          <p:cNvPr id="9" name="Straight Arrow Connector 8"/>
          <p:cNvCxnSpPr/>
          <p:nvPr/>
        </p:nvCxnSpPr>
        <p:spPr>
          <a:xfrm flipV="1">
            <a:off x="2736632" y="4354046"/>
            <a:ext cx="952530" cy="771029"/>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704283" y="3388211"/>
            <a:ext cx="7847029" cy="2554545"/>
          </a:xfrm>
          <a:prstGeom prst="rect">
            <a:avLst/>
          </a:prstGeom>
        </p:spPr>
        <p:txBody>
          <a:bodyPr wrap="square">
            <a:spAutoFit/>
          </a:bodyPr>
          <a:lstStyle/>
          <a:p>
            <a:r>
              <a:rPr lang="en-US" sz="2000" dirty="0" smtClean="0">
                <a:solidFill>
                  <a:srgbClr val="404040"/>
                </a:solidFill>
              </a:rPr>
              <a:t>When TB is well contained in a granuloma (latent TB), factors </a:t>
            </a:r>
            <a:r>
              <a:rPr lang="en-US" sz="2000" dirty="0">
                <a:solidFill>
                  <a:srgbClr val="404040"/>
                </a:solidFill>
              </a:rPr>
              <a:t>released from immune cells – </a:t>
            </a:r>
            <a:r>
              <a:rPr lang="en-US" sz="2000" dirty="0" smtClean="0">
                <a:solidFill>
                  <a:srgbClr val="404040"/>
                </a:solidFill>
              </a:rPr>
              <a:t>TNF, </a:t>
            </a:r>
            <a:r>
              <a:rPr lang="en-US" sz="2000" dirty="0">
                <a:solidFill>
                  <a:srgbClr val="404040"/>
                </a:solidFill>
              </a:rPr>
              <a:t>reactive oxygen species, and cytotoxic agents (</a:t>
            </a:r>
            <a:r>
              <a:rPr lang="en-US" sz="2000" dirty="0" err="1">
                <a:solidFill>
                  <a:srgbClr val="404040"/>
                </a:solidFill>
              </a:rPr>
              <a:t>granzymes</a:t>
            </a:r>
            <a:r>
              <a:rPr lang="en-US" sz="2000" dirty="0">
                <a:solidFill>
                  <a:srgbClr val="404040"/>
                </a:solidFill>
              </a:rPr>
              <a:t> and </a:t>
            </a:r>
            <a:r>
              <a:rPr lang="en-US" sz="2000" dirty="0" err="1">
                <a:solidFill>
                  <a:srgbClr val="404040"/>
                </a:solidFill>
              </a:rPr>
              <a:t>perforin</a:t>
            </a:r>
            <a:r>
              <a:rPr lang="en-US" sz="2000" dirty="0">
                <a:solidFill>
                  <a:srgbClr val="404040"/>
                </a:solidFill>
              </a:rPr>
              <a:t>) – kill some of the tissue and TB  inside the </a:t>
            </a:r>
            <a:r>
              <a:rPr lang="en-US" sz="2000" dirty="0" smtClean="0">
                <a:solidFill>
                  <a:srgbClr val="404040"/>
                </a:solidFill>
              </a:rPr>
              <a:t>granulomas, creating necrosis and tissue destruction.</a:t>
            </a:r>
          </a:p>
          <a:p>
            <a:endParaRPr lang="en-US" sz="2000" dirty="0" smtClean="0">
              <a:solidFill>
                <a:srgbClr val="404040"/>
              </a:solidFill>
            </a:endParaRPr>
          </a:p>
          <a:p>
            <a:r>
              <a:rPr lang="en-US" sz="2000" dirty="0" smtClean="0">
                <a:solidFill>
                  <a:srgbClr val="404040"/>
                </a:solidFill>
              </a:rPr>
              <a:t>When TB is not well contained (active TB), this same process happens outside the confines of the granuloma. When this tissue destruction leads to erosion of a blood vessel wall, hemoptysis occurs.</a:t>
            </a:r>
            <a:endParaRPr lang="en-US" sz="2000" dirty="0">
              <a:solidFill>
                <a:srgbClr val="404040"/>
              </a:solidFill>
            </a:endParaRPr>
          </a:p>
        </p:txBody>
      </p:sp>
      <p:grpSp>
        <p:nvGrpSpPr>
          <p:cNvPr id="7" name="Group 6"/>
          <p:cNvGrpSpPr/>
          <p:nvPr/>
        </p:nvGrpSpPr>
        <p:grpSpPr>
          <a:xfrm>
            <a:off x="158750" y="148297"/>
            <a:ext cx="777875" cy="550204"/>
            <a:chOff x="904875" y="4577422"/>
            <a:chExt cx="777875" cy="550204"/>
          </a:xfrm>
        </p:grpSpPr>
        <p:sp>
          <p:nvSpPr>
            <p:cNvPr id="10" name="Rounded Rectangle 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5165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Cavitary</a:t>
            </a:r>
            <a:r>
              <a:rPr lang="en-US" dirty="0" smtClean="0"/>
              <a:t> tuberculosis</a:t>
            </a:r>
            <a:endParaRPr lang="en-US" dirty="0"/>
          </a:p>
        </p:txBody>
      </p:sp>
      <p:pic>
        <p:nvPicPr>
          <p:cNvPr id="5" name="Picture 4"/>
          <p:cNvPicPr>
            <a:picLocks noChangeAspect="1"/>
          </p:cNvPicPr>
          <p:nvPr/>
        </p:nvPicPr>
        <p:blipFill>
          <a:blip r:embed="rId3"/>
          <a:stretch>
            <a:fillRect/>
          </a:stretch>
        </p:blipFill>
        <p:spPr>
          <a:xfrm>
            <a:off x="2820351" y="2093500"/>
            <a:ext cx="5702247" cy="3799122"/>
          </a:xfrm>
          <a:prstGeom prst="rect">
            <a:avLst/>
          </a:prstGeom>
        </p:spPr>
      </p:pic>
      <p:sp>
        <p:nvSpPr>
          <p:cNvPr id="6" name="TextBox 5"/>
          <p:cNvSpPr txBox="1"/>
          <p:nvPr/>
        </p:nvSpPr>
        <p:spPr>
          <a:xfrm>
            <a:off x="9056589" y="2742527"/>
            <a:ext cx="2902947" cy="2677656"/>
          </a:xfrm>
          <a:prstGeom prst="rect">
            <a:avLst/>
          </a:prstGeom>
          <a:noFill/>
        </p:spPr>
        <p:txBody>
          <a:bodyPr wrap="square" rtlCol="0">
            <a:spAutoFit/>
          </a:bodyPr>
          <a:lstStyle/>
          <a:p>
            <a:r>
              <a:rPr lang="en-US" sz="2400" dirty="0" smtClean="0">
                <a:solidFill>
                  <a:schemeClr val="tx1">
                    <a:lumMod val="75000"/>
                    <a:lumOff val="25000"/>
                  </a:schemeClr>
                </a:solidFill>
              </a:rPr>
              <a:t>Cell necrosis leads  to destruction of lung tissue and </a:t>
            </a:r>
            <a:r>
              <a:rPr lang="en-US" sz="2400" dirty="0" err="1" smtClean="0">
                <a:solidFill>
                  <a:srgbClr val="F08703"/>
                </a:solidFill>
              </a:rPr>
              <a:t>cavitations</a:t>
            </a:r>
            <a:endParaRPr lang="en-US" sz="2400" dirty="0" smtClean="0">
              <a:solidFill>
                <a:srgbClr val="F08703"/>
              </a:solidFill>
            </a:endParaRPr>
          </a:p>
          <a:p>
            <a:endParaRPr lang="en-US" sz="2400" dirty="0">
              <a:solidFill>
                <a:schemeClr val="tx1">
                  <a:lumMod val="75000"/>
                  <a:lumOff val="25000"/>
                </a:schemeClr>
              </a:solidFill>
            </a:endParaRPr>
          </a:p>
          <a:p>
            <a:r>
              <a:rPr lang="en-US" sz="2400" dirty="0">
                <a:solidFill>
                  <a:schemeClr val="tx1">
                    <a:lumMod val="75000"/>
                    <a:lumOff val="25000"/>
                  </a:schemeClr>
                </a:solidFill>
              </a:rPr>
              <a:t>T</a:t>
            </a:r>
            <a:r>
              <a:rPr lang="en-US" sz="2400" dirty="0" smtClean="0">
                <a:solidFill>
                  <a:schemeClr val="tx1">
                    <a:lumMod val="75000"/>
                    <a:lumOff val="25000"/>
                  </a:schemeClr>
                </a:solidFill>
              </a:rPr>
              <a:t>his lung destruction is what leads to </a:t>
            </a:r>
            <a:r>
              <a:rPr lang="en-US" sz="2400" dirty="0" smtClean="0">
                <a:solidFill>
                  <a:schemeClr val="accent1">
                    <a:lumMod val="75000"/>
                  </a:schemeClr>
                </a:solidFill>
              </a:rPr>
              <a:t>hemoptysis</a:t>
            </a:r>
            <a:endParaRPr lang="en-US" sz="2400" dirty="0">
              <a:solidFill>
                <a:schemeClr val="tx1">
                  <a:lumMod val="75000"/>
                  <a:lumOff val="25000"/>
                </a:schemeClr>
              </a:solidFill>
            </a:endParaRPr>
          </a:p>
        </p:txBody>
      </p:sp>
      <p:cxnSp>
        <p:nvCxnSpPr>
          <p:cNvPr id="8" name="Straight Arrow Connector 7"/>
          <p:cNvCxnSpPr/>
          <p:nvPr/>
        </p:nvCxnSpPr>
        <p:spPr>
          <a:xfrm flipH="1" flipV="1">
            <a:off x="7335748" y="3023642"/>
            <a:ext cx="1300279" cy="332601"/>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499951" y="3326006"/>
            <a:ext cx="226792" cy="60473"/>
          </a:xfrm>
          <a:prstGeom prst="line">
            <a:avLst/>
          </a:prstGeom>
          <a:ln w="762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 name="Left Brace 11"/>
          <p:cNvSpPr/>
          <p:nvPr/>
        </p:nvSpPr>
        <p:spPr>
          <a:xfrm>
            <a:off x="8844917" y="2751513"/>
            <a:ext cx="332629" cy="1254812"/>
          </a:xfrm>
          <a:prstGeom prst="leftBrace">
            <a:avLst/>
          </a:prstGeom>
          <a:ln w="57150" cmpd="sng">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 name="Group 8"/>
          <p:cNvGrpSpPr/>
          <p:nvPr/>
        </p:nvGrpSpPr>
        <p:grpSpPr>
          <a:xfrm>
            <a:off x="158750" y="148297"/>
            <a:ext cx="777875" cy="550204"/>
            <a:chOff x="904875" y="4577422"/>
            <a:chExt cx="777875" cy="550204"/>
          </a:xfrm>
        </p:grpSpPr>
        <p:sp>
          <p:nvSpPr>
            <p:cNvPr id="11" name="Rounded Rectangle 10"/>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9872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for thought</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smtClean="0"/>
              <a:t> If many of the symptoms (fevers, weight loss, cachexia) from active tuberculosis are from over-abundance of </a:t>
            </a:r>
            <a:r>
              <a:rPr lang="en-US" sz="2400" dirty="0" err="1" smtClean="0"/>
              <a:t>TNFa</a:t>
            </a:r>
            <a:r>
              <a:rPr lang="en-US" sz="2400" dirty="0" smtClean="0"/>
              <a:t>, can we help the patient by giving </a:t>
            </a:r>
            <a:r>
              <a:rPr lang="en-US" sz="2400" dirty="0" err="1" smtClean="0"/>
              <a:t>TNFa</a:t>
            </a:r>
            <a:r>
              <a:rPr lang="en-US" sz="2400" dirty="0" smtClean="0"/>
              <a:t>-blockers?</a:t>
            </a:r>
          </a:p>
          <a:p>
            <a:pPr>
              <a:buFont typeface="Arial" panose="020B0604020202020204" pitchFamily="34" charset="0"/>
              <a:buChar char="•"/>
            </a:pPr>
            <a:r>
              <a:rPr lang="en-US" sz="2400" dirty="0"/>
              <a:t> </a:t>
            </a:r>
            <a:r>
              <a:rPr lang="en-US" sz="2400" dirty="0" smtClean="0"/>
              <a:t>What do you think?</a:t>
            </a:r>
          </a:p>
          <a:p>
            <a:pPr>
              <a:buFont typeface="Arial" panose="020B0604020202020204" pitchFamily="34" charset="0"/>
              <a:buChar char="•"/>
            </a:pPr>
            <a:r>
              <a:rPr lang="en-US" sz="2400" dirty="0"/>
              <a:t> </a:t>
            </a:r>
            <a:r>
              <a:rPr lang="en-US" sz="2400" dirty="0" smtClean="0"/>
              <a:t>Answer: you potentially could decrease some symptoms, but </a:t>
            </a:r>
            <a:r>
              <a:rPr lang="en-US" sz="2400" dirty="0" err="1" smtClean="0"/>
              <a:t>TNFa</a:t>
            </a:r>
            <a:r>
              <a:rPr lang="en-US" sz="2400" dirty="0" smtClean="0"/>
              <a:t> is being used by the immune system to fight the infection. In fact, </a:t>
            </a:r>
            <a:r>
              <a:rPr lang="en-US" sz="2400" b="1" i="1" dirty="0" err="1" smtClean="0">
                <a:solidFill>
                  <a:schemeClr val="accent2"/>
                </a:solidFill>
              </a:rPr>
              <a:t>TNFa</a:t>
            </a:r>
            <a:r>
              <a:rPr lang="en-US" sz="2400" b="1" i="1" dirty="0" smtClean="0">
                <a:solidFill>
                  <a:schemeClr val="accent2"/>
                </a:solidFill>
              </a:rPr>
              <a:t>-inhibitors are a potent way to case latent TB to become active TB! </a:t>
            </a:r>
            <a:r>
              <a:rPr lang="en-US" sz="2400" dirty="0" smtClean="0">
                <a:solidFill>
                  <a:schemeClr val="tx1"/>
                </a:solidFill>
              </a:rPr>
              <a:t>Better to kill the bacteria than to decrease </a:t>
            </a:r>
            <a:r>
              <a:rPr lang="en-US" sz="2400" dirty="0" err="1" smtClean="0">
                <a:solidFill>
                  <a:schemeClr val="tx1"/>
                </a:solidFill>
              </a:rPr>
              <a:t>TNFa</a:t>
            </a:r>
            <a:endParaRPr lang="en-US" sz="2400" dirty="0" smtClean="0">
              <a:solidFill>
                <a:schemeClr val="tx1"/>
              </a:solidFill>
            </a:endParaRPr>
          </a:p>
          <a:p>
            <a:pPr marL="0" indent="0">
              <a:buNone/>
            </a:pP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071" y="430814"/>
            <a:ext cx="5205783" cy="6272807"/>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363" y="5672001"/>
            <a:ext cx="3218862" cy="41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69170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infection</a:t>
            </a:r>
            <a:endParaRPr lang="en-US" dirty="0"/>
          </a:p>
        </p:txBody>
      </p:sp>
      <p:sp>
        <p:nvSpPr>
          <p:cNvPr id="6" name="Content Placeholder 2"/>
          <p:cNvSpPr txBox="1">
            <a:spLocks/>
          </p:cNvSpPr>
          <p:nvPr/>
        </p:nvSpPr>
        <p:spPr>
          <a:xfrm>
            <a:off x="1097280" y="1845734"/>
            <a:ext cx="10058400" cy="4023360"/>
          </a:xfrm>
          <a:prstGeom prst="rect">
            <a:avLst/>
          </a:prstGeom>
        </p:spPr>
        <p:txBody>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What about other symptoms of active tuberculosis?</a:t>
            </a:r>
          </a:p>
          <a:p>
            <a:r>
              <a:rPr lang="en-US" dirty="0" smtClean="0"/>
              <a:t>Could be just about anything!</a:t>
            </a:r>
            <a:r>
              <a:rPr lang="en-US" dirty="0" smtClean="0">
                <a:sym typeface="Wingdings"/>
              </a:rPr>
              <a:t> </a:t>
            </a:r>
            <a:endParaRPr lang="en-US" dirty="0" smtClean="0"/>
          </a:p>
          <a:p>
            <a:r>
              <a:rPr lang="en-US" dirty="0" smtClean="0"/>
              <a:t>Don’t forget about </a:t>
            </a:r>
            <a:r>
              <a:rPr lang="en-US" dirty="0" err="1" smtClean="0">
                <a:solidFill>
                  <a:schemeClr val="accent1">
                    <a:lumMod val="75000"/>
                  </a:schemeClr>
                </a:solidFill>
              </a:rPr>
              <a:t>extrapulmonary</a:t>
            </a:r>
            <a:r>
              <a:rPr lang="en-US" dirty="0" smtClean="0">
                <a:solidFill>
                  <a:schemeClr val="accent1">
                    <a:lumMod val="75000"/>
                  </a:schemeClr>
                </a:solidFill>
              </a:rPr>
              <a:t> </a:t>
            </a:r>
            <a:r>
              <a:rPr lang="en-US" dirty="0" smtClean="0"/>
              <a:t>TB: occurs in 15-20% of cases, especially in children or the </a:t>
            </a:r>
            <a:r>
              <a:rPr lang="en-US" dirty="0" err="1" smtClean="0"/>
              <a:t>immunocompromised</a:t>
            </a:r>
            <a:r>
              <a:rPr lang="en-US" dirty="0" smtClean="0"/>
              <a:t> (50% of cases in people with HIV!):</a:t>
            </a:r>
          </a:p>
          <a:p>
            <a:r>
              <a:rPr lang="en-US" dirty="0" smtClean="0"/>
              <a:t>- Spine (</a:t>
            </a:r>
            <a:r>
              <a:rPr lang="en-US" dirty="0" err="1" smtClean="0">
                <a:solidFill>
                  <a:srgbClr val="F08703"/>
                </a:solidFill>
              </a:rPr>
              <a:t>Pott’s</a:t>
            </a:r>
            <a:r>
              <a:rPr lang="en-US" dirty="0" smtClean="0">
                <a:solidFill>
                  <a:srgbClr val="F08703"/>
                </a:solidFill>
              </a:rPr>
              <a:t> disease</a:t>
            </a:r>
            <a:r>
              <a:rPr lang="en-US" dirty="0" smtClean="0"/>
              <a:t>)</a:t>
            </a:r>
          </a:p>
          <a:p>
            <a:r>
              <a:rPr lang="en-US" dirty="0" smtClean="0"/>
              <a:t>- CNS</a:t>
            </a:r>
          </a:p>
          <a:p>
            <a:r>
              <a:rPr lang="en-US" dirty="0" smtClean="0"/>
              <a:t>- Lymph nodes (</a:t>
            </a:r>
            <a:r>
              <a:rPr lang="en-US" dirty="0" smtClean="0">
                <a:solidFill>
                  <a:srgbClr val="F08703"/>
                </a:solidFill>
              </a:rPr>
              <a:t>Scrofula</a:t>
            </a:r>
            <a:r>
              <a:rPr lang="en-US" dirty="0" smtClean="0"/>
              <a:t> when it involves the neck)</a:t>
            </a:r>
          </a:p>
          <a:p>
            <a:r>
              <a:rPr lang="en-US" dirty="0" smtClean="0"/>
              <a:t>- Pericardium</a:t>
            </a:r>
          </a:p>
          <a:p>
            <a:r>
              <a:rPr lang="en-US" dirty="0" smtClean="0"/>
              <a:t>- Pleura</a:t>
            </a:r>
          </a:p>
          <a:p>
            <a:endParaRPr lang="en-US" dirty="0" smtClean="0"/>
          </a:p>
          <a:p>
            <a:endParaRPr lang="en-US" dirty="0"/>
          </a:p>
          <a:p>
            <a:endParaRPr lang="en-US" dirty="0"/>
          </a:p>
          <a:p>
            <a:endParaRPr lang="en-US" dirty="0" smtClean="0"/>
          </a:p>
          <a:p>
            <a:endParaRPr lang="en-US" dirty="0"/>
          </a:p>
          <a:p>
            <a:endParaRPr lang="en-US" dirty="0" smtClean="0"/>
          </a:p>
        </p:txBody>
      </p:sp>
      <p:sp>
        <p:nvSpPr>
          <p:cNvPr id="3" name="TextBox 2"/>
          <p:cNvSpPr txBox="1"/>
          <p:nvPr/>
        </p:nvSpPr>
        <p:spPr>
          <a:xfrm>
            <a:off x="6970096" y="3492307"/>
            <a:ext cx="4520736" cy="2477601"/>
          </a:xfrm>
          <a:prstGeom prst="rect">
            <a:avLst/>
          </a:prstGeom>
          <a:noFill/>
        </p:spPr>
        <p:txBody>
          <a:bodyPr wrap="square" rtlCol="0">
            <a:spAutoFit/>
          </a:bodyPr>
          <a:lstStyle/>
          <a:p>
            <a:pPr>
              <a:lnSpc>
                <a:spcPct val="90000"/>
              </a:lnSpc>
              <a:spcBef>
                <a:spcPts val="1200"/>
              </a:spcBef>
              <a:spcAft>
                <a:spcPts val="200"/>
              </a:spcAft>
            </a:pPr>
            <a:r>
              <a:rPr lang="en-US" sz="2000" dirty="0" smtClean="0">
                <a:solidFill>
                  <a:schemeClr val="tx1">
                    <a:lumMod val="75000"/>
                    <a:lumOff val="25000"/>
                  </a:schemeClr>
                </a:solidFill>
              </a:rPr>
              <a:t>- Joints</a:t>
            </a:r>
          </a:p>
          <a:p>
            <a:pPr>
              <a:lnSpc>
                <a:spcPct val="90000"/>
              </a:lnSpc>
              <a:spcBef>
                <a:spcPts val="1200"/>
              </a:spcBef>
              <a:spcAft>
                <a:spcPts val="200"/>
              </a:spcAft>
            </a:pPr>
            <a:r>
              <a:rPr lang="en-US" sz="2000" dirty="0" smtClean="0">
                <a:solidFill>
                  <a:schemeClr val="tx1">
                    <a:lumMod val="75000"/>
                    <a:lumOff val="25000"/>
                  </a:schemeClr>
                </a:solidFill>
              </a:rPr>
              <a:t>- Intestines</a:t>
            </a:r>
          </a:p>
          <a:p>
            <a:pPr>
              <a:lnSpc>
                <a:spcPct val="90000"/>
              </a:lnSpc>
              <a:spcBef>
                <a:spcPts val="1200"/>
              </a:spcBef>
              <a:spcAft>
                <a:spcPts val="200"/>
              </a:spcAft>
            </a:pPr>
            <a:r>
              <a:rPr lang="en-US" sz="2000" dirty="0" smtClean="0">
                <a:solidFill>
                  <a:schemeClr val="tx1">
                    <a:lumMod val="75000"/>
                    <a:lumOff val="25000"/>
                  </a:schemeClr>
                </a:solidFill>
              </a:rPr>
              <a:t>- GU system</a:t>
            </a:r>
          </a:p>
          <a:p>
            <a:pPr>
              <a:lnSpc>
                <a:spcPct val="90000"/>
              </a:lnSpc>
              <a:spcBef>
                <a:spcPts val="1200"/>
              </a:spcBef>
              <a:spcAft>
                <a:spcPts val="200"/>
              </a:spcAft>
            </a:pPr>
            <a:r>
              <a:rPr lang="en-US" sz="2000" dirty="0" smtClean="0">
                <a:solidFill>
                  <a:schemeClr val="tx1">
                    <a:lumMod val="75000"/>
                    <a:lumOff val="25000"/>
                  </a:schemeClr>
                </a:solidFill>
              </a:rPr>
              <a:t>- Pretty much anywhere</a:t>
            </a:r>
          </a:p>
          <a:p>
            <a:pPr>
              <a:lnSpc>
                <a:spcPct val="90000"/>
              </a:lnSpc>
              <a:spcBef>
                <a:spcPts val="1200"/>
              </a:spcBef>
              <a:spcAft>
                <a:spcPts val="200"/>
              </a:spcAft>
            </a:pPr>
            <a:r>
              <a:rPr lang="en-US" sz="2000" dirty="0" smtClean="0">
                <a:solidFill>
                  <a:schemeClr val="tx1">
                    <a:lumMod val="75000"/>
                    <a:lumOff val="25000"/>
                  </a:schemeClr>
                </a:solidFill>
              </a:rPr>
              <a:t>- Or everywhere – </a:t>
            </a:r>
            <a:r>
              <a:rPr lang="en-US" sz="2000" dirty="0" err="1" smtClean="0">
                <a:solidFill>
                  <a:schemeClr val="accent1">
                    <a:lumMod val="75000"/>
                  </a:schemeClr>
                </a:solidFill>
              </a:rPr>
              <a:t>miliary</a:t>
            </a:r>
            <a:r>
              <a:rPr lang="en-US" sz="2000" dirty="0" smtClean="0">
                <a:solidFill>
                  <a:schemeClr val="accent1">
                    <a:lumMod val="75000"/>
                  </a:schemeClr>
                </a:solidFill>
              </a:rPr>
              <a:t> TB </a:t>
            </a:r>
            <a:r>
              <a:rPr lang="en-US" sz="2000" dirty="0" smtClean="0">
                <a:solidFill>
                  <a:schemeClr val="tx1">
                    <a:lumMod val="75000"/>
                    <a:lumOff val="25000"/>
                  </a:schemeClr>
                </a:solidFill>
              </a:rPr>
              <a:t>(</a:t>
            </a:r>
            <a:r>
              <a:rPr lang="en-US" sz="2000" dirty="0" err="1" smtClean="0">
                <a:solidFill>
                  <a:schemeClr val="tx1">
                    <a:lumMod val="75000"/>
                    <a:lumOff val="25000"/>
                  </a:schemeClr>
                </a:solidFill>
              </a:rPr>
              <a:t>hemotagenously</a:t>
            </a:r>
            <a:r>
              <a:rPr lang="en-US" sz="2000" dirty="0" smtClean="0">
                <a:solidFill>
                  <a:schemeClr val="tx1">
                    <a:lumMod val="75000"/>
                    <a:lumOff val="25000"/>
                  </a:schemeClr>
                </a:solidFill>
              </a:rPr>
              <a:t> disseminated TB)</a:t>
            </a:r>
            <a:endParaRPr lang="en-US" sz="2000" dirty="0">
              <a:solidFill>
                <a:schemeClr val="tx1">
                  <a:lumMod val="75000"/>
                  <a:lumOff val="25000"/>
                </a:schemeClr>
              </a:solidFill>
            </a:endParaRPr>
          </a:p>
        </p:txBody>
      </p:sp>
      <p:grpSp>
        <p:nvGrpSpPr>
          <p:cNvPr id="5" name="Group 4"/>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38633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612" y="377954"/>
            <a:ext cx="3659104" cy="5354787"/>
          </a:xfrm>
          <a:prstGeom prst="rect">
            <a:avLst/>
          </a:prstGeom>
        </p:spPr>
      </p:pic>
      <p:pic>
        <p:nvPicPr>
          <p:cNvPr id="3" name="Picture 2"/>
          <p:cNvPicPr>
            <a:picLocks noChangeAspect="1"/>
          </p:cNvPicPr>
          <p:nvPr/>
        </p:nvPicPr>
        <p:blipFill>
          <a:blip r:embed="rId4"/>
          <a:stretch>
            <a:fillRect/>
          </a:stretch>
        </p:blipFill>
        <p:spPr>
          <a:xfrm rot="16200000">
            <a:off x="3590487" y="1014925"/>
            <a:ext cx="5041749" cy="3783278"/>
          </a:xfrm>
          <a:prstGeom prst="rect">
            <a:avLst/>
          </a:prstGeom>
        </p:spPr>
      </p:pic>
      <p:pic>
        <p:nvPicPr>
          <p:cNvPr id="4" name="Picture 3"/>
          <p:cNvPicPr>
            <a:picLocks noChangeAspect="1"/>
          </p:cNvPicPr>
          <p:nvPr/>
        </p:nvPicPr>
        <p:blipFill>
          <a:blip r:embed="rId5"/>
          <a:stretch>
            <a:fillRect/>
          </a:stretch>
        </p:blipFill>
        <p:spPr>
          <a:xfrm rot="16200000">
            <a:off x="7456097" y="1201253"/>
            <a:ext cx="5317745" cy="3689186"/>
          </a:xfrm>
          <a:prstGeom prst="rect">
            <a:avLst/>
          </a:prstGeom>
        </p:spPr>
      </p:pic>
      <p:sp>
        <p:nvSpPr>
          <p:cNvPr id="5" name="TextBox 4"/>
          <p:cNvSpPr txBox="1"/>
          <p:nvPr/>
        </p:nvSpPr>
        <p:spPr>
          <a:xfrm>
            <a:off x="8905417" y="5699569"/>
            <a:ext cx="2631124" cy="400110"/>
          </a:xfrm>
          <a:prstGeom prst="rect">
            <a:avLst/>
          </a:prstGeom>
          <a:noFill/>
        </p:spPr>
        <p:txBody>
          <a:bodyPr wrap="none" rtlCol="0">
            <a:spAutoFit/>
          </a:bodyPr>
          <a:lstStyle/>
          <a:p>
            <a:r>
              <a:rPr lang="en-US" sz="2000" dirty="0" err="1" smtClean="0">
                <a:solidFill>
                  <a:schemeClr val="tx2">
                    <a:lumMod val="75000"/>
                  </a:schemeClr>
                </a:solidFill>
              </a:rPr>
              <a:t>Miliary</a:t>
            </a:r>
            <a:r>
              <a:rPr lang="en-US" sz="2000" dirty="0" smtClean="0">
                <a:solidFill>
                  <a:schemeClr val="tx2">
                    <a:lumMod val="75000"/>
                  </a:schemeClr>
                </a:solidFill>
              </a:rPr>
              <a:t> TB in the spleen</a:t>
            </a:r>
            <a:endParaRPr lang="en-US" sz="2000" dirty="0">
              <a:solidFill>
                <a:schemeClr val="tx2">
                  <a:lumMod val="75000"/>
                </a:schemeClr>
              </a:solidFill>
            </a:endParaRPr>
          </a:p>
        </p:txBody>
      </p:sp>
      <p:sp>
        <p:nvSpPr>
          <p:cNvPr id="6" name="TextBox 5"/>
          <p:cNvSpPr txBox="1"/>
          <p:nvPr/>
        </p:nvSpPr>
        <p:spPr>
          <a:xfrm>
            <a:off x="5216245" y="5427446"/>
            <a:ext cx="1749973" cy="400110"/>
          </a:xfrm>
          <a:prstGeom prst="rect">
            <a:avLst/>
          </a:prstGeom>
          <a:noFill/>
        </p:spPr>
        <p:txBody>
          <a:bodyPr wrap="none" rtlCol="0">
            <a:spAutoFit/>
          </a:bodyPr>
          <a:lstStyle/>
          <a:p>
            <a:r>
              <a:rPr lang="en-US" sz="2000" dirty="0" smtClean="0">
                <a:solidFill>
                  <a:schemeClr val="tx2">
                    <a:lumMod val="75000"/>
                  </a:schemeClr>
                </a:solidFill>
              </a:rPr>
              <a:t>TB in the ileum</a:t>
            </a:r>
            <a:endParaRPr lang="en-US" sz="2000" dirty="0">
              <a:solidFill>
                <a:schemeClr val="tx2">
                  <a:lumMod val="75000"/>
                </a:schemeClr>
              </a:solidFill>
            </a:endParaRPr>
          </a:p>
        </p:txBody>
      </p:sp>
      <p:sp>
        <p:nvSpPr>
          <p:cNvPr id="7" name="TextBox 6"/>
          <p:cNvSpPr txBox="1"/>
          <p:nvPr/>
        </p:nvSpPr>
        <p:spPr>
          <a:xfrm>
            <a:off x="166314" y="5669332"/>
            <a:ext cx="3884597" cy="707886"/>
          </a:xfrm>
          <a:prstGeom prst="rect">
            <a:avLst/>
          </a:prstGeom>
          <a:noFill/>
        </p:spPr>
        <p:txBody>
          <a:bodyPr wrap="none" rtlCol="0">
            <a:spAutoFit/>
          </a:bodyPr>
          <a:lstStyle/>
          <a:p>
            <a:r>
              <a:rPr lang="en-US" sz="2000" dirty="0" smtClean="0">
                <a:solidFill>
                  <a:schemeClr val="tx2">
                    <a:lumMod val="75000"/>
                  </a:schemeClr>
                </a:solidFill>
              </a:rPr>
              <a:t>Effect of </a:t>
            </a:r>
            <a:r>
              <a:rPr lang="en-US" sz="2000" dirty="0" err="1" smtClean="0">
                <a:solidFill>
                  <a:schemeClr val="tx2">
                    <a:lumMod val="75000"/>
                  </a:schemeClr>
                </a:solidFill>
              </a:rPr>
              <a:t>Pott’s</a:t>
            </a:r>
            <a:r>
              <a:rPr lang="en-US" sz="2000" dirty="0" smtClean="0">
                <a:solidFill>
                  <a:schemeClr val="tx2">
                    <a:lumMod val="75000"/>
                  </a:schemeClr>
                </a:solidFill>
              </a:rPr>
              <a:t> disease on the spine </a:t>
            </a:r>
          </a:p>
          <a:p>
            <a:r>
              <a:rPr lang="en-US" sz="2000" dirty="0" smtClean="0">
                <a:solidFill>
                  <a:schemeClr val="tx2">
                    <a:lumMod val="75000"/>
                  </a:schemeClr>
                </a:solidFill>
              </a:rPr>
              <a:t>of a child</a:t>
            </a:r>
            <a:endParaRPr lang="en-US" sz="2000" dirty="0">
              <a:solidFill>
                <a:schemeClr val="tx2">
                  <a:lumMod val="75000"/>
                </a:schemeClr>
              </a:solidFill>
            </a:endParaRPr>
          </a:p>
        </p:txBody>
      </p:sp>
    </p:spTree>
    <p:extLst>
      <p:ext uri="{BB962C8B-B14F-4D97-AF65-F5344CB8AC3E}">
        <p14:creationId xmlns:p14="http://schemas.microsoft.com/office/powerpoint/2010/main" val="456681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3: Diagnosis</a:t>
            </a:r>
            <a:endParaRPr lang="en-US" b="1" dirty="0"/>
          </a:p>
        </p:txBody>
      </p:sp>
      <p:sp>
        <p:nvSpPr>
          <p:cNvPr id="3" name="Content Placeholder 2"/>
          <p:cNvSpPr>
            <a:spLocks noGrp="1"/>
          </p:cNvSpPr>
          <p:nvPr>
            <p:ph idx="1"/>
          </p:nvPr>
        </p:nvSpPr>
        <p:spPr>
          <a:xfrm>
            <a:off x="1097281" y="1845734"/>
            <a:ext cx="7359426" cy="680359"/>
          </a:xfrm>
        </p:spPr>
        <p:txBody>
          <a:bodyPr>
            <a:noAutofit/>
          </a:bodyPr>
          <a:lstStyle/>
          <a:p>
            <a:r>
              <a:rPr lang="en-US" sz="3600" dirty="0" smtClean="0"/>
              <a:t>Now let’s talk about how TB is </a:t>
            </a:r>
            <a:r>
              <a:rPr lang="en-US" sz="3600" dirty="0" smtClean="0">
                <a:solidFill>
                  <a:srgbClr val="F08703"/>
                </a:solidFill>
              </a:rPr>
              <a:t>diagnosed</a:t>
            </a:r>
            <a:r>
              <a:rPr lang="en-US" sz="3600" dirty="0" smtClean="0"/>
              <a:t> and who should be tested for it</a:t>
            </a:r>
            <a:endParaRPr lang="en-US" sz="3600" dirty="0"/>
          </a:p>
        </p:txBody>
      </p:sp>
      <p:pic>
        <p:nvPicPr>
          <p:cNvPr id="28" name="Picture 27"/>
          <p:cNvPicPr>
            <a:picLocks noChangeAspect="1"/>
          </p:cNvPicPr>
          <p:nvPr/>
        </p:nvPicPr>
        <p:blipFill>
          <a:blip r:embed="rId3"/>
          <a:stretch>
            <a:fillRect/>
          </a:stretch>
        </p:blipFill>
        <p:spPr>
          <a:xfrm>
            <a:off x="8262471" y="1808731"/>
            <a:ext cx="3172213" cy="4467906"/>
          </a:xfrm>
          <a:prstGeom prst="rect">
            <a:avLst/>
          </a:prstGeom>
        </p:spPr>
      </p:pic>
      <p:grpSp>
        <p:nvGrpSpPr>
          <p:cNvPr id="5" name="Group 4"/>
          <p:cNvGrpSpPr/>
          <p:nvPr/>
        </p:nvGrpSpPr>
        <p:grpSpPr>
          <a:xfrm>
            <a:off x="158750" y="148297"/>
            <a:ext cx="777875" cy="550204"/>
            <a:chOff x="904875" y="4577422"/>
            <a:chExt cx="777875" cy="550204"/>
          </a:xfrm>
        </p:grpSpPr>
        <p:sp>
          <p:nvSpPr>
            <p:cNvPr id="6" name="Rounded Rectangle 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238722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3: Diagnosis</a:t>
            </a:r>
            <a:endParaRPr lang="en-US" b="1" dirty="0"/>
          </a:p>
        </p:txBody>
      </p:sp>
      <p:sp>
        <p:nvSpPr>
          <p:cNvPr id="3" name="Content Placeholder 2"/>
          <p:cNvSpPr>
            <a:spLocks noGrp="1"/>
          </p:cNvSpPr>
          <p:nvPr>
            <p:ph idx="1"/>
          </p:nvPr>
        </p:nvSpPr>
        <p:spPr>
          <a:xfrm>
            <a:off x="1097280" y="1845734"/>
            <a:ext cx="10058400" cy="680359"/>
          </a:xfrm>
        </p:spPr>
        <p:txBody>
          <a:bodyPr>
            <a:noAutofit/>
          </a:bodyPr>
          <a:lstStyle/>
          <a:p>
            <a:r>
              <a:rPr lang="en-US" sz="3600" dirty="0" smtClean="0"/>
              <a:t>Whom would you test?</a:t>
            </a:r>
            <a:endParaRPr lang="en-US" sz="3600" dirty="0"/>
          </a:p>
        </p:txBody>
      </p:sp>
      <p:grpSp>
        <p:nvGrpSpPr>
          <p:cNvPr id="4" name="Group 3"/>
          <p:cNvGrpSpPr/>
          <p:nvPr/>
        </p:nvGrpSpPr>
        <p:grpSpPr>
          <a:xfrm>
            <a:off x="1197963" y="2848410"/>
            <a:ext cx="978224" cy="3010541"/>
            <a:chOff x="6615183" y="1387967"/>
            <a:chExt cx="978224" cy="3010541"/>
          </a:xfrm>
        </p:grpSpPr>
        <p:cxnSp>
          <p:nvCxnSpPr>
            <p:cNvPr id="5" name="Straight Connector 4"/>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7" name="Block Arc 6"/>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Block Arc 7"/>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Block Arc 8"/>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482850" y="2839700"/>
            <a:ext cx="978224" cy="3010541"/>
            <a:chOff x="6615183" y="1387967"/>
            <a:chExt cx="978224" cy="3010541"/>
          </a:xfrm>
        </p:grpSpPr>
        <p:cxnSp>
          <p:nvCxnSpPr>
            <p:cNvPr id="16" name="Straight Connector 15"/>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8" name="Block Arc 17"/>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Block Arc 18"/>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1" name="Straight Connector 20"/>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25"/>
          <p:cNvSpPr txBox="1"/>
          <p:nvPr/>
        </p:nvSpPr>
        <p:spPr>
          <a:xfrm>
            <a:off x="7926427" y="3263487"/>
            <a:ext cx="1899078" cy="461665"/>
          </a:xfrm>
          <a:prstGeom prst="rect">
            <a:avLst/>
          </a:prstGeom>
          <a:noFill/>
        </p:spPr>
        <p:txBody>
          <a:bodyPr wrap="none" rtlCol="0">
            <a:spAutoFit/>
          </a:bodyPr>
          <a:lstStyle/>
          <a:p>
            <a:r>
              <a:rPr lang="en-US" sz="2400" dirty="0" smtClean="0">
                <a:solidFill>
                  <a:srgbClr val="404040"/>
                </a:solidFill>
              </a:rPr>
              <a:t>Feels just fine</a:t>
            </a:r>
            <a:endParaRPr lang="en-US" sz="2400" dirty="0">
              <a:solidFill>
                <a:srgbClr val="404040"/>
              </a:solidFill>
            </a:endParaRPr>
          </a:p>
        </p:txBody>
      </p:sp>
      <p:sp>
        <p:nvSpPr>
          <p:cNvPr id="27" name="TextBox 26"/>
          <p:cNvSpPr txBox="1"/>
          <p:nvPr/>
        </p:nvSpPr>
        <p:spPr>
          <a:xfrm>
            <a:off x="2576152" y="3137461"/>
            <a:ext cx="2299866" cy="1200328"/>
          </a:xfrm>
          <a:prstGeom prst="rect">
            <a:avLst/>
          </a:prstGeom>
          <a:noFill/>
        </p:spPr>
        <p:txBody>
          <a:bodyPr wrap="square" rtlCol="0">
            <a:spAutoFit/>
          </a:bodyPr>
          <a:lstStyle/>
          <a:p>
            <a:r>
              <a:rPr lang="en-US" sz="2400" dirty="0" smtClean="0">
                <a:solidFill>
                  <a:srgbClr val="404040"/>
                </a:solidFill>
              </a:rPr>
              <a:t>Has hemoptysis, night sweats, and weight loss</a:t>
            </a:r>
            <a:endParaRPr lang="en-US" sz="2400" dirty="0">
              <a:solidFill>
                <a:srgbClr val="404040"/>
              </a:solidFill>
            </a:endParaRPr>
          </a:p>
        </p:txBody>
      </p:sp>
      <p:sp>
        <p:nvSpPr>
          <p:cNvPr id="33" name="TextBox 32"/>
          <p:cNvSpPr txBox="1"/>
          <p:nvPr/>
        </p:nvSpPr>
        <p:spPr>
          <a:xfrm>
            <a:off x="3569868" y="4277644"/>
            <a:ext cx="965980" cy="1200329"/>
          </a:xfrm>
          <a:prstGeom prst="rect">
            <a:avLst/>
          </a:prstGeom>
          <a:noFill/>
        </p:spPr>
        <p:txBody>
          <a:bodyPr wrap="none" rtlCol="0">
            <a:spAutoFit/>
          </a:bodyPr>
          <a:lstStyle/>
          <a:p>
            <a:r>
              <a:rPr lang="en-US" sz="7200" b="1" dirty="0" smtClean="0">
                <a:solidFill>
                  <a:schemeClr val="accent1"/>
                </a:solidFill>
                <a:latin typeface="Zapf Dingbats"/>
                <a:ea typeface="Zapf Dingbats"/>
                <a:cs typeface="Zapf Dingbats"/>
                <a:sym typeface="Zapf Dingbats"/>
              </a:rPr>
              <a:t>✔</a:t>
            </a:r>
            <a:endParaRPr lang="en-US" sz="7200" b="1" dirty="0">
              <a:solidFill>
                <a:schemeClr val="accent1"/>
              </a:solidFill>
            </a:endParaRPr>
          </a:p>
        </p:txBody>
      </p:sp>
      <p:sp>
        <p:nvSpPr>
          <p:cNvPr id="34" name="TextBox 33"/>
          <p:cNvSpPr txBox="1"/>
          <p:nvPr/>
        </p:nvSpPr>
        <p:spPr>
          <a:xfrm>
            <a:off x="8770263" y="4085973"/>
            <a:ext cx="952158" cy="1323439"/>
          </a:xfrm>
          <a:prstGeom prst="rect">
            <a:avLst/>
          </a:prstGeom>
          <a:noFill/>
        </p:spPr>
        <p:txBody>
          <a:bodyPr wrap="none" rtlCol="0">
            <a:spAutoFit/>
          </a:bodyPr>
          <a:lstStyle/>
          <a:p>
            <a:r>
              <a:rPr lang="en-US" sz="8000" b="1" dirty="0">
                <a:solidFill>
                  <a:schemeClr val="accent1"/>
                </a:solidFill>
                <a:latin typeface="Avenir Black Oblique"/>
                <a:ea typeface="Zapf Dingbats"/>
                <a:cs typeface="Avenir Black Oblique"/>
                <a:sym typeface="Zapf Dingbats"/>
              </a:rPr>
              <a:t>?</a:t>
            </a:r>
            <a:endParaRPr lang="en-US" sz="8000" b="1" dirty="0">
              <a:solidFill>
                <a:schemeClr val="accent1"/>
              </a:solidFill>
              <a:latin typeface="Avenir Black Oblique"/>
              <a:cs typeface="Avenir Black Oblique"/>
            </a:endParaRPr>
          </a:p>
        </p:txBody>
      </p:sp>
      <p:sp>
        <p:nvSpPr>
          <p:cNvPr id="28" name="TextBox 27"/>
          <p:cNvSpPr txBox="1"/>
          <p:nvPr/>
        </p:nvSpPr>
        <p:spPr>
          <a:xfrm>
            <a:off x="2721511" y="4762234"/>
            <a:ext cx="853870" cy="461665"/>
          </a:xfrm>
          <a:prstGeom prst="rect">
            <a:avLst/>
          </a:prstGeom>
          <a:noFill/>
        </p:spPr>
        <p:txBody>
          <a:bodyPr wrap="none" rtlCol="0">
            <a:spAutoFit/>
          </a:bodyPr>
          <a:lstStyle/>
          <a:p>
            <a:r>
              <a:rPr lang="en-US" sz="2400" dirty="0" smtClean="0">
                <a:solidFill>
                  <a:srgbClr val="404040"/>
                </a:solidFill>
              </a:rPr>
              <a:t>Test?</a:t>
            </a:r>
            <a:endParaRPr lang="en-US" sz="2400" dirty="0">
              <a:solidFill>
                <a:srgbClr val="404040"/>
              </a:solidFill>
            </a:endParaRPr>
          </a:p>
        </p:txBody>
      </p:sp>
      <p:sp>
        <p:nvSpPr>
          <p:cNvPr id="31" name="TextBox 30"/>
          <p:cNvSpPr txBox="1"/>
          <p:nvPr/>
        </p:nvSpPr>
        <p:spPr>
          <a:xfrm>
            <a:off x="8165758" y="4763452"/>
            <a:ext cx="853870" cy="461665"/>
          </a:xfrm>
          <a:prstGeom prst="rect">
            <a:avLst/>
          </a:prstGeom>
          <a:noFill/>
        </p:spPr>
        <p:txBody>
          <a:bodyPr wrap="none" rtlCol="0">
            <a:spAutoFit/>
          </a:bodyPr>
          <a:lstStyle/>
          <a:p>
            <a:r>
              <a:rPr lang="en-US" sz="2400" dirty="0" smtClean="0">
                <a:solidFill>
                  <a:srgbClr val="404040"/>
                </a:solidFill>
              </a:rPr>
              <a:t>Test?</a:t>
            </a:r>
            <a:endParaRPr lang="en-US" sz="2400" dirty="0">
              <a:solidFill>
                <a:srgbClr val="404040"/>
              </a:solidFill>
            </a:endParaRPr>
          </a:p>
        </p:txBody>
      </p:sp>
      <p:grpSp>
        <p:nvGrpSpPr>
          <p:cNvPr id="32" name="Group 31"/>
          <p:cNvGrpSpPr/>
          <p:nvPr/>
        </p:nvGrpSpPr>
        <p:grpSpPr>
          <a:xfrm>
            <a:off x="158750" y="148297"/>
            <a:ext cx="777875" cy="550204"/>
            <a:chOff x="904875" y="4577422"/>
            <a:chExt cx="777875" cy="550204"/>
          </a:xfrm>
        </p:grpSpPr>
        <p:sp>
          <p:nvSpPr>
            <p:cNvPr id="35" name="Rounded Rectangle 3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32558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3" grpId="0"/>
      <p:bldP spid="34" grpId="0"/>
      <p:bldP spid="28"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184758" y="2863366"/>
            <a:ext cx="6826934" cy="2677656"/>
          </a:xfrm>
          <a:prstGeom prst="rect">
            <a:avLst/>
          </a:prstGeom>
          <a:noFill/>
        </p:spPr>
        <p:txBody>
          <a:bodyPr wrap="none" rtlCol="0">
            <a:spAutoFit/>
          </a:bodyPr>
          <a:lstStyle/>
          <a:p>
            <a:r>
              <a:rPr lang="en-US" dirty="0" smtClean="0">
                <a:solidFill>
                  <a:srgbClr val="404040"/>
                </a:solidFill>
                <a:latin typeface="Wingdings"/>
                <a:ea typeface="Wingdings"/>
                <a:cs typeface="Wingdings"/>
                <a:sym typeface="Wingdings"/>
              </a:rPr>
              <a:t></a:t>
            </a:r>
            <a:r>
              <a:rPr lang="en-US" sz="2400" dirty="0">
                <a:solidFill>
                  <a:srgbClr val="404040"/>
                </a:solidFill>
                <a:sym typeface="Wingdings"/>
              </a:rPr>
              <a:t> </a:t>
            </a:r>
            <a:r>
              <a:rPr lang="en-US" sz="2400" dirty="0" smtClean="0">
                <a:solidFill>
                  <a:srgbClr val="404040"/>
                </a:solidFill>
              </a:rPr>
              <a:t>Is he from somewhere where TB is endemic?</a:t>
            </a:r>
          </a:p>
          <a:p>
            <a:r>
              <a:rPr lang="en-US" dirty="0" smtClean="0">
                <a:solidFill>
                  <a:srgbClr val="404040"/>
                </a:solidFill>
                <a:latin typeface="Wingdings"/>
                <a:ea typeface="Wingdings"/>
                <a:cs typeface="Wingdings"/>
                <a:sym typeface="Wingdings"/>
              </a:rPr>
              <a:t></a:t>
            </a:r>
            <a:r>
              <a:rPr lang="en-US" sz="2400" dirty="0" smtClean="0">
                <a:solidFill>
                  <a:srgbClr val="404040"/>
                </a:solidFill>
              </a:rPr>
              <a:t> Is risk of reactivation high?</a:t>
            </a:r>
          </a:p>
          <a:p>
            <a:r>
              <a:rPr lang="en-US" sz="2400" dirty="0">
                <a:solidFill>
                  <a:srgbClr val="404040"/>
                </a:solidFill>
              </a:rPr>
              <a:t>	</a:t>
            </a:r>
            <a:r>
              <a:rPr lang="en-US" sz="2400" dirty="0" smtClean="0">
                <a:solidFill>
                  <a:srgbClr val="404040"/>
                </a:solidFill>
              </a:rPr>
              <a:t>- Does he have HIV?</a:t>
            </a:r>
          </a:p>
          <a:p>
            <a:r>
              <a:rPr lang="en-US" sz="2400" dirty="0">
                <a:solidFill>
                  <a:srgbClr val="404040"/>
                </a:solidFill>
              </a:rPr>
              <a:t>	</a:t>
            </a:r>
            <a:r>
              <a:rPr lang="en-US" sz="2400" dirty="0" smtClean="0">
                <a:solidFill>
                  <a:srgbClr val="404040"/>
                </a:solidFill>
              </a:rPr>
              <a:t>- </a:t>
            </a:r>
            <a:r>
              <a:rPr lang="en-US" sz="2400" dirty="0">
                <a:solidFill>
                  <a:srgbClr val="404040"/>
                </a:solidFill>
              </a:rPr>
              <a:t>O</a:t>
            </a:r>
            <a:r>
              <a:rPr lang="en-US" sz="2400" dirty="0" smtClean="0">
                <a:solidFill>
                  <a:srgbClr val="404040"/>
                </a:solidFill>
              </a:rPr>
              <a:t>therwise (or about to be) immunosuppressed</a:t>
            </a:r>
            <a:r>
              <a:rPr lang="en-US" sz="2400" dirty="0" smtClean="0">
                <a:solidFill>
                  <a:srgbClr val="404040"/>
                </a:solidFill>
              </a:rPr>
              <a:t>?</a:t>
            </a:r>
          </a:p>
          <a:p>
            <a:r>
              <a:rPr lang="en-US" sz="2400" dirty="0" smtClean="0">
                <a:solidFill>
                  <a:srgbClr val="404040"/>
                </a:solidFill>
              </a:rPr>
              <a:t>	(e.g. on chemotherapy, on TNF inhibitors, </a:t>
            </a:r>
          </a:p>
          <a:p>
            <a:r>
              <a:rPr lang="en-US" sz="2400" dirty="0">
                <a:solidFill>
                  <a:srgbClr val="404040"/>
                </a:solidFill>
              </a:rPr>
              <a:t>	</a:t>
            </a:r>
            <a:r>
              <a:rPr lang="en-US" sz="2400" dirty="0" smtClean="0">
                <a:solidFill>
                  <a:srgbClr val="404040"/>
                </a:solidFill>
              </a:rPr>
              <a:t> getting HD)</a:t>
            </a:r>
          </a:p>
          <a:p>
            <a:endParaRPr lang="en-US" sz="2400" dirty="0" smtClean="0">
              <a:solidFill>
                <a:srgbClr val="404040"/>
              </a:solidFill>
            </a:endParaRPr>
          </a:p>
        </p:txBody>
      </p:sp>
      <p:sp>
        <p:nvSpPr>
          <p:cNvPr id="16" name="Right Brace 15"/>
          <p:cNvSpPr/>
          <p:nvPr/>
        </p:nvSpPr>
        <p:spPr>
          <a:xfrm>
            <a:off x="9964403" y="2837646"/>
            <a:ext cx="437905" cy="2511877"/>
          </a:xfrm>
          <a:prstGeom prst="rightBrace">
            <a:avLst>
              <a:gd name="adj1" fmla="val 18335"/>
              <a:gd name="adj2" fmla="val 50000"/>
            </a:avLst>
          </a:prstGeom>
          <a:ln w="381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17" name="TextBox 16"/>
          <p:cNvSpPr txBox="1"/>
          <p:nvPr/>
        </p:nvSpPr>
        <p:spPr>
          <a:xfrm>
            <a:off x="10601150" y="3862751"/>
            <a:ext cx="1590850" cy="461665"/>
          </a:xfrm>
          <a:prstGeom prst="rect">
            <a:avLst/>
          </a:prstGeom>
          <a:noFill/>
        </p:spPr>
        <p:txBody>
          <a:bodyPr wrap="none" rtlCol="0">
            <a:spAutoFit/>
          </a:bodyPr>
          <a:lstStyle/>
          <a:p>
            <a:r>
              <a:rPr lang="en-US" sz="2400" dirty="0" smtClean="0">
                <a:solidFill>
                  <a:srgbClr val="404040"/>
                </a:solidFill>
              </a:rPr>
              <a:t>If yes: </a:t>
            </a:r>
            <a:r>
              <a:rPr lang="en-US" sz="2400" b="1" dirty="0" smtClean="0">
                <a:solidFill>
                  <a:schemeClr val="accent1">
                    <a:lumMod val="75000"/>
                  </a:schemeClr>
                </a:solidFill>
              </a:rPr>
              <a:t>TEST</a:t>
            </a:r>
            <a:endParaRPr lang="en-US" sz="2400" b="1" dirty="0">
              <a:solidFill>
                <a:schemeClr val="accent1">
                  <a:lumMod val="75000"/>
                </a:schemeClr>
              </a:solidFill>
            </a:endParaRPr>
          </a:p>
        </p:txBody>
      </p:sp>
      <p:sp>
        <p:nvSpPr>
          <p:cNvPr id="18" name="TextBox 17"/>
          <p:cNvSpPr txBox="1"/>
          <p:nvPr/>
        </p:nvSpPr>
        <p:spPr>
          <a:xfrm>
            <a:off x="496292" y="306584"/>
            <a:ext cx="5207575" cy="707886"/>
          </a:xfrm>
          <a:prstGeom prst="rect">
            <a:avLst/>
          </a:prstGeom>
          <a:noFill/>
        </p:spPr>
        <p:txBody>
          <a:bodyPr wrap="none" rtlCol="0">
            <a:spAutoFit/>
          </a:bodyPr>
          <a:lstStyle/>
          <a:p>
            <a:r>
              <a:rPr lang="en-US" sz="4000" dirty="0" smtClean="0">
                <a:solidFill>
                  <a:srgbClr val="404040"/>
                </a:solidFill>
              </a:rPr>
              <a:t>Diagnosis: whom to test</a:t>
            </a:r>
            <a:endParaRPr lang="en-US" sz="4000" dirty="0">
              <a:solidFill>
                <a:srgbClr val="404040"/>
              </a:solidFill>
            </a:endParaRPr>
          </a:p>
        </p:txBody>
      </p:sp>
      <p:grpSp>
        <p:nvGrpSpPr>
          <p:cNvPr id="19" name="Group 18"/>
          <p:cNvGrpSpPr/>
          <p:nvPr/>
        </p:nvGrpSpPr>
        <p:grpSpPr>
          <a:xfrm>
            <a:off x="933988" y="1660479"/>
            <a:ext cx="978224" cy="3010541"/>
            <a:chOff x="6615183" y="1387967"/>
            <a:chExt cx="978224" cy="3010541"/>
          </a:xfrm>
        </p:grpSpPr>
        <p:cxnSp>
          <p:nvCxnSpPr>
            <p:cNvPr id="20" name="Straight Connector 19"/>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2" name="Block Arc 21"/>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Block Arc 23"/>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5" name="Straight Connector 24"/>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2377565" y="2084266"/>
            <a:ext cx="1899078" cy="461665"/>
          </a:xfrm>
          <a:prstGeom prst="rect">
            <a:avLst/>
          </a:prstGeom>
          <a:noFill/>
        </p:spPr>
        <p:txBody>
          <a:bodyPr wrap="none" rtlCol="0">
            <a:spAutoFit/>
          </a:bodyPr>
          <a:lstStyle/>
          <a:p>
            <a:r>
              <a:rPr lang="en-US" sz="2400" dirty="0" smtClean="0">
                <a:solidFill>
                  <a:srgbClr val="404040"/>
                </a:solidFill>
              </a:rPr>
              <a:t>Feels just fine</a:t>
            </a:r>
            <a:endParaRPr lang="en-US" sz="2400" dirty="0">
              <a:solidFill>
                <a:srgbClr val="404040"/>
              </a:solidFill>
            </a:endParaRPr>
          </a:p>
        </p:txBody>
      </p:sp>
    </p:spTree>
    <p:extLst>
      <p:ext uri="{BB962C8B-B14F-4D97-AF65-F5344CB8AC3E}">
        <p14:creationId xmlns:p14="http://schemas.microsoft.com/office/powerpoint/2010/main" val="245633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This module works a lot better in “presentation” mode</a:t>
            </a:r>
            <a:endParaRPr lang="en-US" dirty="0"/>
          </a:p>
        </p:txBody>
      </p:sp>
      <p:pic>
        <p:nvPicPr>
          <p:cNvPr id="2050" name="Picture 2" descr="http://www.procopy.com.au/storage/doctor-presentation-office-cartoon-characters_mJ_bhz.jpg?__SQUARESPACE_CACHEVERSION=142122243776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2721" y="2804080"/>
            <a:ext cx="4111443" cy="288349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88FDD9F-396E-4B33-9E9C-FEF670638DD9}" type="slidenum">
              <a:rPr lang="en-US" smtClean="0"/>
              <a:t>3</a:t>
            </a:fld>
            <a:endParaRPr lang="en-US"/>
          </a:p>
        </p:txBody>
      </p:sp>
    </p:spTree>
    <p:extLst>
      <p:ext uri="{BB962C8B-B14F-4D97-AF65-F5344CB8AC3E}">
        <p14:creationId xmlns:p14="http://schemas.microsoft.com/office/powerpoint/2010/main" val="385825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 </a:t>
            </a:r>
            <a:r>
              <a:rPr lang="en-US" b="1" dirty="0" smtClean="0"/>
              <a:t>3: </a:t>
            </a:r>
            <a:r>
              <a:rPr lang="en-US" b="1" dirty="0"/>
              <a:t>Diagnosis</a:t>
            </a:r>
            <a:endParaRPr lang="en-US" dirty="0"/>
          </a:p>
        </p:txBody>
      </p:sp>
      <p:sp>
        <p:nvSpPr>
          <p:cNvPr id="4" name="Content Placeholder 2"/>
          <p:cNvSpPr txBox="1">
            <a:spLocks/>
          </p:cNvSpPr>
          <p:nvPr/>
        </p:nvSpPr>
        <p:spPr>
          <a:xfrm>
            <a:off x="1097280" y="1845734"/>
            <a:ext cx="10058400" cy="6803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dirty="0" smtClean="0">
                <a:solidFill>
                  <a:schemeClr val="accent1">
                    <a:lumMod val="75000"/>
                  </a:schemeClr>
                </a:solidFill>
              </a:rPr>
              <a:t>How</a:t>
            </a:r>
            <a:r>
              <a:rPr lang="en-US" sz="3600" dirty="0" smtClean="0"/>
              <a:t> to test?</a:t>
            </a:r>
          </a:p>
          <a:p>
            <a:endParaRPr lang="en-US" sz="3600" dirty="0" smtClean="0"/>
          </a:p>
        </p:txBody>
      </p:sp>
      <p:sp>
        <p:nvSpPr>
          <p:cNvPr id="31" name="TextBox 30"/>
          <p:cNvSpPr txBox="1"/>
          <p:nvPr/>
        </p:nvSpPr>
        <p:spPr>
          <a:xfrm>
            <a:off x="5412786" y="3205063"/>
            <a:ext cx="5184081" cy="1569660"/>
          </a:xfrm>
          <a:prstGeom prst="rect">
            <a:avLst/>
          </a:prstGeom>
          <a:noFill/>
        </p:spPr>
        <p:txBody>
          <a:bodyPr wrap="none" rtlCol="0">
            <a:spAutoFit/>
          </a:bodyPr>
          <a:lstStyle/>
          <a:p>
            <a:r>
              <a:rPr lang="en-US" sz="2400" dirty="0" smtClean="0">
                <a:solidFill>
                  <a:srgbClr val="404040"/>
                </a:solidFill>
              </a:rPr>
              <a:t>In this guy, you’re looking for </a:t>
            </a:r>
            <a:r>
              <a:rPr lang="en-US" sz="2400" b="1" dirty="0" smtClean="0">
                <a:solidFill>
                  <a:schemeClr val="accent1">
                    <a:lumMod val="75000"/>
                  </a:schemeClr>
                </a:solidFill>
              </a:rPr>
              <a:t>Latent TB</a:t>
            </a:r>
            <a:r>
              <a:rPr lang="en-US" sz="2400" dirty="0" smtClean="0">
                <a:solidFill>
                  <a:srgbClr val="404040"/>
                </a:solidFill>
              </a:rPr>
              <a:t>.</a:t>
            </a:r>
          </a:p>
          <a:p>
            <a:r>
              <a:rPr lang="en-US" sz="2400" dirty="0" smtClean="0">
                <a:solidFill>
                  <a:srgbClr val="404040"/>
                </a:solidFill>
              </a:rPr>
              <a:t>You have 2 main options:</a:t>
            </a:r>
          </a:p>
          <a:p>
            <a:r>
              <a:rPr lang="en-US" sz="2400" dirty="0" smtClean="0">
                <a:solidFill>
                  <a:srgbClr val="404040"/>
                </a:solidFill>
              </a:rPr>
              <a:t>1. Tuberculin skin test </a:t>
            </a:r>
          </a:p>
          <a:p>
            <a:r>
              <a:rPr lang="en-US" sz="2400" dirty="0" smtClean="0">
                <a:solidFill>
                  <a:srgbClr val="404040"/>
                </a:solidFill>
              </a:rPr>
              <a:t>2. Interferon gamma release assay</a:t>
            </a:r>
            <a:endParaRPr lang="en-US" sz="2400" dirty="0">
              <a:solidFill>
                <a:srgbClr val="404040"/>
              </a:solidFill>
            </a:endParaRPr>
          </a:p>
        </p:txBody>
      </p:sp>
      <p:grpSp>
        <p:nvGrpSpPr>
          <p:cNvPr id="17" name="Group 16"/>
          <p:cNvGrpSpPr/>
          <p:nvPr/>
        </p:nvGrpSpPr>
        <p:grpSpPr>
          <a:xfrm>
            <a:off x="933988" y="2703621"/>
            <a:ext cx="978224" cy="3010541"/>
            <a:chOff x="6615183" y="1387967"/>
            <a:chExt cx="978224" cy="3010541"/>
          </a:xfrm>
        </p:grpSpPr>
        <p:cxnSp>
          <p:nvCxnSpPr>
            <p:cNvPr id="18" name="Straight Connector 17"/>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3" name="Block Arc 32"/>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Block Arc 33"/>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Block Arc 34"/>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6" name="Straight Connector 35"/>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1" name="TextBox 40"/>
          <p:cNvSpPr txBox="1"/>
          <p:nvPr/>
        </p:nvSpPr>
        <p:spPr>
          <a:xfrm>
            <a:off x="2377565" y="3127408"/>
            <a:ext cx="1899078" cy="461665"/>
          </a:xfrm>
          <a:prstGeom prst="rect">
            <a:avLst/>
          </a:prstGeom>
          <a:noFill/>
        </p:spPr>
        <p:txBody>
          <a:bodyPr wrap="none" rtlCol="0">
            <a:spAutoFit/>
          </a:bodyPr>
          <a:lstStyle/>
          <a:p>
            <a:r>
              <a:rPr lang="en-US" sz="2400" dirty="0" smtClean="0">
                <a:solidFill>
                  <a:srgbClr val="404040"/>
                </a:solidFill>
              </a:rPr>
              <a:t>Feels just fine</a:t>
            </a:r>
            <a:endParaRPr lang="en-US" sz="2400" dirty="0">
              <a:solidFill>
                <a:srgbClr val="404040"/>
              </a:solidFill>
            </a:endParaRPr>
          </a:p>
        </p:txBody>
      </p:sp>
      <p:grpSp>
        <p:nvGrpSpPr>
          <p:cNvPr id="19" name="Group 18"/>
          <p:cNvGrpSpPr/>
          <p:nvPr/>
        </p:nvGrpSpPr>
        <p:grpSpPr>
          <a:xfrm>
            <a:off x="158750" y="148297"/>
            <a:ext cx="777875" cy="550204"/>
            <a:chOff x="904875" y="4577422"/>
            <a:chExt cx="777875" cy="550204"/>
          </a:xfrm>
        </p:grpSpPr>
        <p:sp>
          <p:nvSpPr>
            <p:cNvPr id="20" name="Rounded Rectangle 1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43620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Tuberculin skin test (TST)</a:t>
            </a:r>
            <a:endParaRPr lang="en-US" dirty="0"/>
          </a:p>
        </p:txBody>
      </p:sp>
      <p:sp>
        <p:nvSpPr>
          <p:cNvPr id="3" name="Content Placeholder 2"/>
          <p:cNvSpPr>
            <a:spLocks noGrp="1"/>
          </p:cNvSpPr>
          <p:nvPr>
            <p:ph idx="1"/>
          </p:nvPr>
        </p:nvSpPr>
        <p:spPr>
          <a:xfrm>
            <a:off x="468714" y="1845734"/>
            <a:ext cx="10974246" cy="4023360"/>
          </a:xfrm>
        </p:spPr>
        <p:txBody>
          <a:bodyPr>
            <a:normAutofit/>
          </a:bodyPr>
          <a:lstStyle/>
          <a:p>
            <a:r>
              <a:rPr lang="en-US" sz="1800" dirty="0">
                <a:solidFill>
                  <a:srgbClr val="404040"/>
                </a:solidFill>
                <a:latin typeface="Wingdings"/>
                <a:ea typeface="Wingdings"/>
                <a:cs typeface="Wingdings"/>
                <a:sym typeface="Wingdings"/>
              </a:rPr>
              <a:t></a:t>
            </a:r>
            <a:r>
              <a:rPr lang="en-US" sz="1800" dirty="0">
                <a:solidFill>
                  <a:srgbClr val="404040"/>
                </a:solidFill>
                <a:sym typeface="Wingdings"/>
              </a:rPr>
              <a:t> </a:t>
            </a:r>
            <a:r>
              <a:rPr lang="en-US" sz="2100" dirty="0" smtClean="0"/>
              <a:t>TST </a:t>
            </a:r>
            <a:r>
              <a:rPr lang="en-US" sz="2100" dirty="0"/>
              <a:t>is performed by injecting 0.1 ml of tuberculin purified protein derivative (PPD</a:t>
            </a:r>
            <a:r>
              <a:rPr lang="en-US" sz="2100" dirty="0" smtClean="0"/>
              <a:t>) </a:t>
            </a:r>
            <a:r>
              <a:rPr lang="en-US" sz="2100" dirty="0" err="1" smtClean="0"/>
              <a:t>intradermally</a:t>
            </a:r>
            <a:r>
              <a:rPr lang="en-US" sz="2100" dirty="0" smtClean="0"/>
              <a:t> </a:t>
            </a:r>
            <a:r>
              <a:rPr lang="en-US" sz="2100" dirty="0"/>
              <a:t>into the inner surface of the forearm. </a:t>
            </a:r>
          </a:p>
          <a:p>
            <a:r>
              <a:rPr lang="en-US" sz="1800" dirty="0">
                <a:solidFill>
                  <a:srgbClr val="404040"/>
                </a:solidFill>
                <a:latin typeface="Wingdings"/>
                <a:ea typeface="Wingdings"/>
                <a:cs typeface="Wingdings"/>
                <a:sym typeface="Wingdings"/>
              </a:rPr>
              <a:t></a:t>
            </a:r>
            <a:r>
              <a:rPr lang="en-US" sz="1800" dirty="0">
                <a:solidFill>
                  <a:srgbClr val="404040"/>
                </a:solidFill>
                <a:sym typeface="Wingdings"/>
              </a:rPr>
              <a:t> </a:t>
            </a:r>
            <a:r>
              <a:rPr lang="en-US" sz="2100" dirty="0" smtClean="0"/>
              <a:t>48-72 hours later, the diameter of induration (NOT erythema) is measured:</a:t>
            </a:r>
          </a:p>
          <a:p>
            <a:pPr marL="287338" indent="-287338">
              <a:spcBef>
                <a:spcPts val="0"/>
              </a:spcBef>
            </a:pPr>
            <a:r>
              <a:rPr lang="en-US" sz="2100" dirty="0" smtClean="0"/>
              <a:t>- </a:t>
            </a:r>
            <a:r>
              <a:rPr lang="en-US" sz="2100" b="1" dirty="0" smtClean="0">
                <a:solidFill>
                  <a:srgbClr val="F08703"/>
                </a:solidFill>
              </a:rPr>
              <a:t>5 mm </a:t>
            </a:r>
            <a:r>
              <a:rPr lang="en-US" sz="2100" dirty="0" smtClean="0"/>
              <a:t>is positive for: HIV+, organ transplant, other immunosuppressed people</a:t>
            </a:r>
          </a:p>
          <a:p>
            <a:pPr marL="287338" indent="-287338"/>
            <a:r>
              <a:rPr lang="en-US" sz="2100" dirty="0" smtClean="0"/>
              <a:t>- </a:t>
            </a:r>
            <a:r>
              <a:rPr lang="en-US" sz="2100" b="1" dirty="0" smtClean="0">
                <a:solidFill>
                  <a:srgbClr val="F08703"/>
                </a:solidFill>
              </a:rPr>
              <a:t>10 mm </a:t>
            </a:r>
            <a:r>
              <a:rPr lang="en-US" sz="2100" dirty="0" smtClean="0"/>
              <a:t>is positive for: recent immigrants from areas with high </a:t>
            </a:r>
          </a:p>
          <a:p>
            <a:pPr marL="393700" indent="-393700">
              <a:spcBef>
                <a:spcPts val="0"/>
              </a:spcBef>
            </a:pPr>
            <a:r>
              <a:rPr lang="en-US" sz="2100" dirty="0" smtClean="0"/>
              <a:t>TB incidence, health care workers, the homeless, and people </a:t>
            </a:r>
          </a:p>
          <a:p>
            <a:pPr marL="393700" indent="-393700">
              <a:spcBef>
                <a:spcPts val="0"/>
              </a:spcBef>
            </a:pPr>
            <a:r>
              <a:rPr lang="en-US" sz="2100" dirty="0" smtClean="0"/>
              <a:t>with hematologic or head/neck malignancies, renal failure,</a:t>
            </a:r>
          </a:p>
          <a:p>
            <a:pPr marL="393700" indent="-393700">
              <a:spcBef>
                <a:spcPts val="0"/>
              </a:spcBef>
            </a:pPr>
            <a:r>
              <a:rPr lang="en-US" sz="2100" dirty="0" smtClean="0"/>
              <a:t>or diabetes</a:t>
            </a:r>
          </a:p>
          <a:p>
            <a:pPr marL="287338" indent="-287338"/>
            <a:r>
              <a:rPr lang="en-US" sz="2100" dirty="0" smtClean="0"/>
              <a:t>- </a:t>
            </a:r>
            <a:r>
              <a:rPr lang="en-US" sz="2100" b="1" dirty="0" smtClean="0">
                <a:solidFill>
                  <a:srgbClr val="F08703"/>
                </a:solidFill>
              </a:rPr>
              <a:t>15 mm </a:t>
            </a:r>
            <a:r>
              <a:rPr lang="en-US" sz="2100" dirty="0" smtClean="0"/>
              <a:t>is positive for: people with no known risk factors</a:t>
            </a:r>
            <a:endParaRPr lang="en-US" sz="2100" dirty="0"/>
          </a:p>
        </p:txBody>
      </p:sp>
      <p:pic>
        <p:nvPicPr>
          <p:cNvPr id="5" name="Picture 4"/>
          <p:cNvPicPr>
            <a:picLocks noChangeAspect="1"/>
          </p:cNvPicPr>
          <p:nvPr/>
        </p:nvPicPr>
        <p:blipFill>
          <a:blip r:embed="rId3"/>
          <a:stretch>
            <a:fillRect/>
          </a:stretch>
        </p:blipFill>
        <p:spPr>
          <a:xfrm>
            <a:off x="8149423" y="3820080"/>
            <a:ext cx="3737198" cy="2452536"/>
          </a:xfrm>
          <a:prstGeom prst="rect">
            <a:avLst/>
          </a:prstGeom>
        </p:spPr>
      </p:pic>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00792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Tuberculin skin test (TST)</a:t>
            </a:r>
            <a:endParaRPr lang="en-US" dirty="0"/>
          </a:p>
        </p:txBody>
      </p:sp>
      <p:sp>
        <p:nvSpPr>
          <p:cNvPr id="3" name="Content Placeholder 2"/>
          <p:cNvSpPr>
            <a:spLocks noGrp="1"/>
          </p:cNvSpPr>
          <p:nvPr>
            <p:ph idx="1"/>
          </p:nvPr>
        </p:nvSpPr>
        <p:spPr>
          <a:xfrm>
            <a:off x="514064" y="1845733"/>
            <a:ext cx="11309398" cy="4458561"/>
          </a:xfrm>
        </p:spPr>
        <p:txBody>
          <a:bodyPr>
            <a:noAutofit/>
          </a:bodyPr>
          <a:lstStyle/>
          <a:p>
            <a:r>
              <a:rPr lang="en-US" dirty="0" smtClean="0"/>
              <a:t>How it works: TB antigens are injected into the skin. If you have memory cells from a prior TB exposure, those immune cells will react to the antigens by producing a lot of cytokines and lot of inflammation. </a:t>
            </a:r>
            <a:endParaRPr lang="en-US" dirty="0"/>
          </a:p>
          <a:p>
            <a:r>
              <a:rPr lang="en-US" dirty="0" smtClean="0"/>
              <a:t>That inflammation causes the induration which is measured</a:t>
            </a:r>
            <a:endParaRPr lang="en-US" dirty="0"/>
          </a:p>
          <a:p>
            <a:pPr>
              <a:spcBef>
                <a:spcPts val="1700"/>
              </a:spcBef>
            </a:pPr>
            <a:r>
              <a:rPr lang="en-US" dirty="0">
                <a:solidFill>
                  <a:srgbClr val="404040"/>
                </a:solidFill>
                <a:latin typeface="Wingdings"/>
                <a:ea typeface="Wingdings"/>
                <a:cs typeface="Wingdings"/>
                <a:sym typeface="Wingdings"/>
              </a:rPr>
              <a:t></a:t>
            </a:r>
            <a:r>
              <a:rPr lang="en-US" dirty="0">
                <a:solidFill>
                  <a:srgbClr val="404040"/>
                </a:solidFill>
                <a:sym typeface="Wingdings"/>
              </a:rPr>
              <a:t> </a:t>
            </a:r>
            <a:r>
              <a:rPr lang="en-US" dirty="0" smtClean="0">
                <a:solidFill>
                  <a:srgbClr val="F08703"/>
                </a:solidFill>
              </a:rPr>
              <a:t>False negatives </a:t>
            </a:r>
            <a:r>
              <a:rPr lang="en-US" dirty="0" smtClean="0"/>
              <a:t>can occur due to being immunosuppressed:</a:t>
            </a:r>
          </a:p>
          <a:p>
            <a:pPr>
              <a:spcBef>
                <a:spcPts val="0"/>
              </a:spcBef>
            </a:pPr>
            <a:r>
              <a:rPr lang="en-US" dirty="0" smtClean="0"/>
              <a:t>if you’re immune system can’t mount an inflammatory response, the test will be negative</a:t>
            </a:r>
          </a:p>
          <a:p>
            <a:r>
              <a:rPr lang="en-US" dirty="0">
                <a:solidFill>
                  <a:srgbClr val="404040"/>
                </a:solidFill>
                <a:latin typeface="Wingdings"/>
                <a:ea typeface="Wingdings"/>
                <a:cs typeface="Wingdings"/>
                <a:sym typeface="Wingdings"/>
              </a:rPr>
              <a:t></a:t>
            </a:r>
            <a:r>
              <a:rPr lang="en-US" dirty="0">
                <a:solidFill>
                  <a:srgbClr val="404040"/>
                </a:solidFill>
                <a:sym typeface="Wingdings"/>
              </a:rPr>
              <a:t> </a:t>
            </a:r>
            <a:r>
              <a:rPr lang="en-US" dirty="0" smtClean="0">
                <a:solidFill>
                  <a:srgbClr val="F08703"/>
                </a:solidFill>
              </a:rPr>
              <a:t>False positives </a:t>
            </a:r>
            <a:r>
              <a:rPr lang="en-US" dirty="0" smtClean="0"/>
              <a:t>can occur due to BCG vaccination (especially if recent) </a:t>
            </a:r>
          </a:p>
          <a:p>
            <a:pPr>
              <a:spcBef>
                <a:spcPts val="0"/>
              </a:spcBef>
            </a:pPr>
            <a:r>
              <a:rPr lang="en-US" dirty="0" smtClean="0"/>
              <a:t>and non-</a:t>
            </a:r>
            <a:r>
              <a:rPr lang="en-US" dirty="0" err="1" smtClean="0"/>
              <a:t>tuberculous</a:t>
            </a:r>
            <a:r>
              <a:rPr lang="en-US" dirty="0" smtClean="0"/>
              <a:t> mycobacterial infections</a:t>
            </a:r>
            <a:endParaRPr lang="en-US" dirty="0"/>
          </a:p>
          <a:p>
            <a:pPr marL="0" indent="0">
              <a:spcBef>
                <a:spcPts val="1700"/>
              </a:spcBef>
              <a:buNone/>
            </a:pPr>
            <a:r>
              <a:rPr lang="en-US" b="1" dirty="0" smtClean="0"/>
              <a:t>And remember</a:t>
            </a:r>
            <a:r>
              <a:rPr lang="en-US" dirty="0" smtClean="0"/>
              <a:t>: decreasing the size of your cutoff for a positive result </a:t>
            </a:r>
          </a:p>
          <a:p>
            <a:pPr marL="0" indent="0">
              <a:spcBef>
                <a:spcPts val="0"/>
              </a:spcBef>
              <a:buNone/>
            </a:pPr>
            <a:r>
              <a:rPr lang="en-US" dirty="0"/>
              <a:t>(10 mm </a:t>
            </a:r>
            <a:r>
              <a:rPr lang="en-US" dirty="0" err="1"/>
              <a:t>vs</a:t>
            </a:r>
            <a:r>
              <a:rPr lang="en-US" dirty="0"/>
              <a:t> 15 </a:t>
            </a:r>
            <a:r>
              <a:rPr lang="en-US" dirty="0" smtClean="0"/>
              <a:t>mm, for example) will </a:t>
            </a:r>
            <a:r>
              <a:rPr lang="en-US" dirty="0" smtClean="0">
                <a:solidFill>
                  <a:schemeClr val="accent1">
                    <a:lumMod val="75000"/>
                  </a:schemeClr>
                </a:solidFill>
              </a:rPr>
              <a:t>increase sensitivity </a:t>
            </a:r>
            <a:r>
              <a:rPr lang="en-US" dirty="0" smtClean="0"/>
              <a:t>and </a:t>
            </a:r>
            <a:r>
              <a:rPr lang="en-US" dirty="0" smtClean="0">
                <a:solidFill>
                  <a:srgbClr val="F08703"/>
                </a:solidFill>
              </a:rPr>
              <a:t>decrease </a:t>
            </a:r>
          </a:p>
          <a:p>
            <a:pPr marL="0" indent="0">
              <a:spcBef>
                <a:spcPts val="0"/>
              </a:spcBef>
              <a:buNone/>
            </a:pPr>
            <a:r>
              <a:rPr lang="en-US" dirty="0" smtClean="0">
                <a:solidFill>
                  <a:srgbClr val="F08703"/>
                </a:solidFill>
              </a:rPr>
              <a:t>specificity</a:t>
            </a:r>
            <a:r>
              <a:rPr lang="en-US" dirty="0" smtClean="0"/>
              <a:t>. Increasing the cutoff will do the reverse.</a:t>
            </a:r>
          </a:p>
          <a:p>
            <a:pPr marL="0" indent="0">
              <a:buNone/>
            </a:pPr>
            <a:endParaRPr lang="en-US" dirty="0" smtClean="0"/>
          </a:p>
        </p:txBody>
      </p:sp>
      <p:pic>
        <p:nvPicPr>
          <p:cNvPr id="5" name="Picture 4"/>
          <p:cNvPicPr>
            <a:picLocks noChangeAspect="1"/>
          </p:cNvPicPr>
          <p:nvPr/>
        </p:nvPicPr>
        <p:blipFill>
          <a:blip r:embed="rId3"/>
          <a:stretch>
            <a:fillRect/>
          </a:stretch>
        </p:blipFill>
        <p:spPr>
          <a:xfrm>
            <a:off x="8149423" y="3820080"/>
            <a:ext cx="3737198" cy="2452536"/>
          </a:xfrm>
          <a:prstGeom prst="rect">
            <a:avLst/>
          </a:prstGeom>
        </p:spPr>
      </p:pic>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66647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Interferon gamma release assay (IGRA)</a:t>
            </a:r>
            <a:endParaRPr lang="en-US" dirty="0"/>
          </a:p>
        </p:txBody>
      </p:sp>
      <p:sp>
        <p:nvSpPr>
          <p:cNvPr id="3" name="Content Placeholder 2"/>
          <p:cNvSpPr>
            <a:spLocks noGrp="1"/>
          </p:cNvSpPr>
          <p:nvPr>
            <p:ph idx="1"/>
          </p:nvPr>
        </p:nvSpPr>
        <p:spPr>
          <a:xfrm>
            <a:off x="725737" y="1845734"/>
            <a:ext cx="10704617" cy="4023360"/>
          </a:xfrm>
        </p:spPr>
        <p:txBody>
          <a:bodyPr>
            <a:noAutofit/>
          </a:bodyPr>
          <a:lstStyle/>
          <a:p>
            <a:r>
              <a:rPr lang="en-US" dirty="0" smtClean="0"/>
              <a:t>Two types:</a:t>
            </a:r>
            <a:r>
              <a:rPr lang="en-US" dirty="0"/>
              <a:t> </a:t>
            </a:r>
            <a:r>
              <a:rPr lang="en-US" dirty="0" err="1" smtClean="0"/>
              <a:t>Quantiferon</a:t>
            </a:r>
            <a:r>
              <a:rPr lang="en-US" dirty="0" smtClean="0"/>
              <a:t> and T spot. </a:t>
            </a:r>
          </a:p>
          <a:p>
            <a:r>
              <a:rPr lang="en-US" dirty="0" smtClean="0"/>
              <a:t>In both tests, T cells in a patient’s blood sample are stimulated with tuberculosis-specific peptides and the activity of the T cells is approximated by measuring interferon gamma.</a:t>
            </a:r>
          </a:p>
          <a:p>
            <a:r>
              <a:rPr lang="en-US" u="sng" dirty="0" smtClean="0"/>
              <a:t>Here’s the principle:</a:t>
            </a:r>
          </a:p>
          <a:p>
            <a:r>
              <a:rPr lang="en-US" dirty="0" smtClean="0"/>
              <a:t>Everyone, even people who have never been exposed to TB, have T cells capable of recognizing TB. BUT: in unexposed people there are very few of those T cells, they’re mostly hanging out in lymph nodes, and they’re naïve (meaning once they encounter TB antigens, it’ll take them at least a week to become activated into effector cells that can make interferon gamma).</a:t>
            </a:r>
          </a:p>
          <a:p>
            <a:r>
              <a:rPr lang="en-US" dirty="0" smtClean="0"/>
              <a:t>If a person has already been exposed to TB (because they’re latently infected with it, for instance), their naïve T cells will have undergone this initial encounter with TB a long time ago and turned into effector cells that circulate through the blood. When those effector T cells encounter TB, they’ll start producing lots of interferon gamma.</a:t>
            </a:r>
            <a:endParaRPr lang="en-US"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21932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IGRA: inside the test tube of someone </a:t>
            </a:r>
            <a:r>
              <a:rPr lang="en-US" dirty="0" smtClean="0">
                <a:solidFill>
                  <a:schemeClr val="accent1">
                    <a:lumMod val="75000"/>
                  </a:schemeClr>
                </a:solidFill>
              </a:rPr>
              <a:t>without</a:t>
            </a:r>
            <a:r>
              <a:rPr lang="en-US" dirty="0" smtClean="0"/>
              <a:t> latent TB</a:t>
            </a:r>
            <a:endParaRPr lang="en-US" dirty="0"/>
          </a:p>
        </p:txBody>
      </p:sp>
      <p:sp>
        <p:nvSpPr>
          <p:cNvPr id="3" name="TextBox 2"/>
          <p:cNvSpPr txBox="1"/>
          <p:nvPr/>
        </p:nvSpPr>
        <p:spPr>
          <a:xfrm>
            <a:off x="810078" y="4275354"/>
            <a:ext cx="2773247" cy="400110"/>
          </a:xfrm>
          <a:prstGeom prst="rect">
            <a:avLst/>
          </a:prstGeom>
          <a:noFill/>
        </p:spPr>
        <p:txBody>
          <a:bodyPr wrap="square" rtlCol="0">
            <a:spAutoFit/>
          </a:bodyPr>
          <a:lstStyle/>
          <a:p>
            <a:pPr algn="ctr"/>
            <a:r>
              <a:rPr lang="en-US" sz="2000" dirty="0" smtClean="0">
                <a:solidFill>
                  <a:schemeClr val="tx1">
                    <a:lumMod val="75000"/>
                    <a:lumOff val="25000"/>
                  </a:schemeClr>
                </a:solidFill>
              </a:rPr>
              <a:t>T cell</a:t>
            </a:r>
          </a:p>
        </p:txBody>
      </p:sp>
      <p:sp>
        <p:nvSpPr>
          <p:cNvPr id="4" name="TextBox 3"/>
          <p:cNvSpPr txBox="1"/>
          <p:nvPr/>
        </p:nvSpPr>
        <p:spPr>
          <a:xfrm>
            <a:off x="4309072" y="4278440"/>
            <a:ext cx="1391051" cy="400110"/>
          </a:xfrm>
          <a:prstGeom prst="rect">
            <a:avLst/>
          </a:prstGeom>
          <a:noFill/>
        </p:spPr>
        <p:txBody>
          <a:bodyPr wrap="none" rtlCol="0">
            <a:spAutoFit/>
          </a:bodyPr>
          <a:lstStyle/>
          <a:p>
            <a:r>
              <a:rPr lang="en-US" sz="2000" dirty="0" smtClean="0">
                <a:solidFill>
                  <a:schemeClr val="tx1">
                    <a:lumMod val="75000"/>
                    <a:lumOff val="25000"/>
                  </a:schemeClr>
                </a:solidFill>
              </a:rPr>
              <a:t>TB antigens</a:t>
            </a:r>
            <a:endParaRPr lang="en-US" sz="2000" dirty="0">
              <a:solidFill>
                <a:schemeClr val="tx1">
                  <a:lumMod val="75000"/>
                  <a:lumOff val="25000"/>
                </a:schemeClr>
              </a:solidFill>
            </a:endParaRPr>
          </a:p>
        </p:txBody>
      </p:sp>
      <p:sp>
        <p:nvSpPr>
          <p:cNvPr id="5" name="TextBox 4"/>
          <p:cNvSpPr txBox="1"/>
          <p:nvPr/>
        </p:nvSpPr>
        <p:spPr>
          <a:xfrm>
            <a:off x="3719412" y="2706145"/>
            <a:ext cx="414597" cy="646331"/>
          </a:xfrm>
          <a:prstGeom prst="rect">
            <a:avLst/>
          </a:prstGeom>
          <a:noFill/>
        </p:spPr>
        <p:txBody>
          <a:bodyPr wrap="none" rtlCol="0">
            <a:spAutoFit/>
          </a:bodyPr>
          <a:lstStyle/>
          <a:p>
            <a:r>
              <a:rPr lang="en-US" sz="3600" b="1" dirty="0" smtClean="0">
                <a:solidFill>
                  <a:srgbClr val="404040"/>
                </a:solidFill>
              </a:rPr>
              <a:t>+</a:t>
            </a:r>
            <a:endParaRPr lang="en-US" sz="3600" b="1" dirty="0">
              <a:solidFill>
                <a:srgbClr val="404040"/>
              </a:solidFill>
            </a:endParaRPr>
          </a:p>
        </p:txBody>
      </p:sp>
      <p:grpSp>
        <p:nvGrpSpPr>
          <p:cNvPr id="94" name="Group 93"/>
          <p:cNvGrpSpPr/>
          <p:nvPr/>
        </p:nvGrpSpPr>
        <p:grpSpPr>
          <a:xfrm>
            <a:off x="4490507" y="2510828"/>
            <a:ext cx="956143" cy="1117529"/>
            <a:chOff x="4520747" y="2465474"/>
            <a:chExt cx="956143" cy="1117529"/>
          </a:xfrm>
        </p:grpSpPr>
        <p:grpSp>
          <p:nvGrpSpPr>
            <p:cNvPr id="6" name="Group 5"/>
            <p:cNvGrpSpPr/>
            <p:nvPr/>
          </p:nvGrpSpPr>
          <p:grpSpPr>
            <a:xfrm>
              <a:off x="4520747" y="3205048"/>
              <a:ext cx="317510" cy="377955"/>
              <a:chOff x="5926850" y="3734200"/>
              <a:chExt cx="317510" cy="377955"/>
            </a:xfrm>
          </p:grpSpPr>
          <p:cxnSp>
            <p:nvCxnSpPr>
              <p:cNvPr id="7" name="Straight Connector 6"/>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8" name="Diamond 7"/>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612667" y="2465474"/>
              <a:ext cx="317510" cy="377955"/>
              <a:chOff x="5926850" y="3734200"/>
              <a:chExt cx="317510" cy="377955"/>
            </a:xfrm>
          </p:grpSpPr>
          <p:cxnSp>
            <p:nvCxnSpPr>
              <p:cNvPr id="10" name="Straight Connector 9"/>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1" name="Diamond 10"/>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795307" y="2859765"/>
              <a:ext cx="317510" cy="377955"/>
              <a:chOff x="5926850" y="3734200"/>
              <a:chExt cx="317510" cy="377955"/>
            </a:xfrm>
          </p:grpSpPr>
          <p:cxnSp>
            <p:nvCxnSpPr>
              <p:cNvPr id="13" name="Straight Connector 12"/>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4" name="Diamond 13"/>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159380" y="2755155"/>
              <a:ext cx="317510" cy="377955"/>
              <a:chOff x="5926850" y="3734200"/>
              <a:chExt cx="317510" cy="377955"/>
            </a:xfrm>
          </p:grpSpPr>
          <p:cxnSp>
            <p:nvCxnSpPr>
              <p:cNvPr id="16" name="Straight Connector 15"/>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7" name="Diamond 16"/>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5039629" y="3179683"/>
              <a:ext cx="317510" cy="377955"/>
              <a:chOff x="5926850" y="3734200"/>
              <a:chExt cx="317510" cy="377955"/>
            </a:xfrm>
          </p:grpSpPr>
          <p:cxnSp>
            <p:nvCxnSpPr>
              <p:cNvPr id="19" name="Straight Connector 18"/>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20" name="Diamond 19"/>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9" name="TextBox 58"/>
          <p:cNvSpPr txBox="1"/>
          <p:nvPr/>
        </p:nvSpPr>
        <p:spPr>
          <a:xfrm>
            <a:off x="5972214" y="2721265"/>
            <a:ext cx="414597" cy="646331"/>
          </a:xfrm>
          <a:prstGeom prst="rect">
            <a:avLst/>
          </a:prstGeom>
          <a:noFill/>
        </p:spPr>
        <p:txBody>
          <a:bodyPr wrap="none" rtlCol="0">
            <a:spAutoFit/>
          </a:bodyPr>
          <a:lstStyle/>
          <a:p>
            <a:r>
              <a:rPr lang="en-US" sz="3600" b="1" dirty="0" smtClean="0">
                <a:solidFill>
                  <a:srgbClr val="404040"/>
                </a:solidFill>
              </a:rPr>
              <a:t>+</a:t>
            </a:r>
            <a:endParaRPr lang="en-US" sz="3600" b="1" dirty="0">
              <a:solidFill>
                <a:srgbClr val="404040"/>
              </a:solidFill>
            </a:endParaRPr>
          </a:p>
        </p:txBody>
      </p:sp>
      <p:sp>
        <p:nvSpPr>
          <p:cNvPr id="60" name="TextBox 59"/>
          <p:cNvSpPr txBox="1"/>
          <p:nvPr/>
        </p:nvSpPr>
        <p:spPr>
          <a:xfrm>
            <a:off x="6682813" y="4338911"/>
            <a:ext cx="2676709" cy="400110"/>
          </a:xfrm>
          <a:prstGeom prst="rect">
            <a:avLst/>
          </a:prstGeom>
          <a:noFill/>
        </p:spPr>
        <p:txBody>
          <a:bodyPr wrap="none" rtlCol="0">
            <a:spAutoFit/>
          </a:bodyPr>
          <a:lstStyle/>
          <a:p>
            <a:r>
              <a:rPr lang="en-US" sz="2000" dirty="0" smtClean="0">
                <a:solidFill>
                  <a:schemeClr val="tx1">
                    <a:lumMod val="75000"/>
                    <a:lumOff val="25000"/>
                  </a:schemeClr>
                </a:solidFill>
              </a:rPr>
              <a:t>Antigen presenting cells</a:t>
            </a:r>
            <a:endParaRPr lang="en-US" sz="2000" dirty="0">
              <a:solidFill>
                <a:schemeClr val="tx1">
                  <a:lumMod val="75000"/>
                  <a:lumOff val="25000"/>
                </a:schemeClr>
              </a:solidFill>
            </a:endParaRPr>
          </a:p>
        </p:txBody>
      </p:sp>
      <p:grpSp>
        <p:nvGrpSpPr>
          <p:cNvPr id="61" name="Group 60"/>
          <p:cNvGrpSpPr/>
          <p:nvPr/>
        </p:nvGrpSpPr>
        <p:grpSpPr>
          <a:xfrm>
            <a:off x="6816351" y="2147989"/>
            <a:ext cx="2191535" cy="1834178"/>
            <a:chOff x="5348555" y="4112154"/>
            <a:chExt cx="2191535" cy="1834178"/>
          </a:xfrm>
        </p:grpSpPr>
        <p:sp>
          <p:nvSpPr>
            <p:cNvPr id="62" name="Freeform 61"/>
            <p:cNvSpPr/>
            <p:nvPr/>
          </p:nvSpPr>
          <p:spPr>
            <a:xfrm flipH="1">
              <a:off x="5651865" y="4372271"/>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Freeform 62"/>
            <p:cNvSpPr/>
            <p:nvPr/>
          </p:nvSpPr>
          <p:spPr>
            <a:xfrm rot="19293540" flipH="1">
              <a:off x="6535919" y="4635354"/>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flipH="1">
              <a:off x="6190700" y="4112154"/>
              <a:ext cx="257031" cy="515240"/>
              <a:chOff x="7317846" y="3356244"/>
              <a:chExt cx="257031" cy="515240"/>
            </a:xfrm>
          </p:grpSpPr>
          <p:cxnSp>
            <p:nvCxnSpPr>
              <p:cNvPr id="89" name="Straight Connector 88"/>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rot="16200000" flipH="1">
              <a:off x="5539352" y="4340145"/>
              <a:ext cx="257031" cy="515240"/>
              <a:chOff x="7317846" y="3356244"/>
              <a:chExt cx="257031" cy="515240"/>
            </a:xfrm>
          </p:grpSpPr>
          <p:cxnSp>
            <p:nvCxnSpPr>
              <p:cNvPr id="84" name="Straight Connector 83"/>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rot="15540000" flipH="1">
              <a:off x="5477659" y="5157747"/>
              <a:ext cx="257031" cy="515240"/>
              <a:chOff x="7317846" y="3356244"/>
              <a:chExt cx="257031" cy="515240"/>
            </a:xfrm>
          </p:grpSpPr>
          <p:cxnSp>
            <p:nvCxnSpPr>
              <p:cNvPr id="79" name="Straight Connector 78"/>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rot="10800000" flipH="1">
              <a:off x="6277790" y="5431092"/>
              <a:ext cx="257031" cy="515240"/>
              <a:chOff x="7317846" y="3356244"/>
              <a:chExt cx="257031" cy="515240"/>
            </a:xfrm>
          </p:grpSpPr>
          <p:cxnSp>
            <p:nvCxnSpPr>
              <p:cNvPr id="74" name="Straight Connector 73"/>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rot="2700000" flipH="1">
              <a:off x="7096671" y="4158725"/>
              <a:ext cx="257031" cy="515240"/>
              <a:chOff x="7317846" y="3356244"/>
              <a:chExt cx="257031" cy="515240"/>
            </a:xfrm>
          </p:grpSpPr>
          <p:cxnSp>
            <p:nvCxnSpPr>
              <p:cNvPr id="69" name="Straight Connector 68"/>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1" name="Rectangle 70"/>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sp>
        <p:nvSpPr>
          <p:cNvPr id="95" name="TextBox 94"/>
          <p:cNvSpPr txBox="1"/>
          <p:nvPr/>
        </p:nvSpPr>
        <p:spPr>
          <a:xfrm>
            <a:off x="6622344" y="5049482"/>
            <a:ext cx="3250697" cy="1015663"/>
          </a:xfrm>
          <a:prstGeom prst="rect">
            <a:avLst/>
          </a:prstGeom>
          <a:noFill/>
          <a:ln>
            <a:solidFill>
              <a:schemeClr val="accent1">
                <a:lumMod val="75000"/>
              </a:schemeClr>
            </a:solidFill>
          </a:ln>
        </p:spPr>
        <p:txBody>
          <a:bodyPr wrap="square" rtlCol="0">
            <a:spAutoFit/>
          </a:bodyPr>
          <a:lstStyle/>
          <a:p>
            <a:r>
              <a:rPr lang="en-US" sz="2000" dirty="0" smtClean="0">
                <a:solidFill>
                  <a:schemeClr val="accent1">
                    <a:lumMod val="75000"/>
                  </a:schemeClr>
                </a:solidFill>
              </a:rPr>
              <a:t>REMEMBER</a:t>
            </a:r>
            <a:r>
              <a:rPr lang="en-US" sz="2000" dirty="0" smtClean="0">
                <a:solidFill>
                  <a:srgbClr val="404040"/>
                </a:solidFill>
              </a:rPr>
              <a:t>: T cells only bind to antigens presented by antigen presenting cells</a:t>
            </a:r>
            <a:endParaRPr lang="en-US" sz="2000" dirty="0">
              <a:solidFill>
                <a:srgbClr val="404040"/>
              </a:solidFill>
            </a:endParaRPr>
          </a:p>
        </p:txBody>
      </p:sp>
      <p:cxnSp>
        <p:nvCxnSpPr>
          <p:cNvPr id="96" name="Straight Arrow Connector 95"/>
          <p:cNvCxnSpPr/>
          <p:nvPr/>
        </p:nvCxnSpPr>
        <p:spPr>
          <a:xfrm>
            <a:off x="9555523" y="3053880"/>
            <a:ext cx="1466592" cy="0"/>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1165546" y="1942761"/>
            <a:ext cx="2100322" cy="2064992"/>
            <a:chOff x="1165546" y="1942761"/>
            <a:chExt cx="2100322" cy="2064992"/>
          </a:xfrm>
        </p:grpSpPr>
        <p:sp>
          <p:nvSpPr>
            <p:cNvPr id="22" name="Freeform 21"/>
            <p:cNvSpPr/>
            <p:nvPr/>
          </p:nvSpPr>
          <p:spPr>
            <a:xfrm>
              <a:off x="1448826" y="2331671"/>
              <a:ext cx="1437056" cy="1270973"/>
            </a:xfrm>
            <a:custGeom>
              <a:avLst/>
              <a:gdLst>
                <a:gd name="connsiteX0" fmla="*/ 751948 w 1437056"/>
                <a:gd name="connsiteY0" fmla="*/ 1270077 h 1270973"/>
                <a:gd name="connsiteX1" fmla="*/ 751948 w 1437056"/>
                <a:gd name="connsiteY1" fmla="*/ 1270077 h 1270973"/>
                <a:gd name="connsiteX2" fmla="*/ 534719 w 1437056"/>
                <a:gd name="connsiteY2" fmla="*/ 1236654 h 1270973"/>
                <a:gd name="connsiteX3" fmla="*/ 417749 w 1437056"/>
                <a:gd name="connsiteY3" fmla="*/ 1203231 h 1270973"/>
                <a:gd name="connsiteX4" fmla="*/ 233939 w 1437056"/>
                <a:gd name="connsiteY4" fmla="*/ 1169808 h 1270973"/>
                <a:gd name="connsiteX5" fmla="*/ 133680 w 1437056"/>
                <a:gd name="connsiteY5" fmla="*/ 1102962 h 1270973"/>
                <a:gd name="connsiteX6" fmla="*/ 83550 w 1437056"/>
                <a:gd name="connsiteY6" fmla="*/ 1069539 h 1270973"/>
                <a:gd name="connsiteX7" fmla="*/ 66840 w 1437056"/>
                <a:gd name="connsiteY7" fmla="*/ 1019404 h 1270973"/>
                <a:gd name="connsiteX8" fmla="*/ 0 w 1437056"/>
                <a:gd name="connsiteY8" fmla="*/ 919135 h 1270973"/>
                <a:gd name="connsiteX9" fmla="*/ 16710 w 1437056"/>
                <a:gd name="connsiteY9" fmla="*/ 534770 h 1270973"/>
                <a:gd name="connsiteX10" fmla="*/ 66840 w 1437056"/>
                <a:gd name="connsiteY10" fmla="*/ 434500 h 1270973"/>
                <a:gd name="connsiteX11" fmla="*/ 133680 w 1437056"/>
                <a:gd name="connsiteY11" fmla="*/ 317519 h 1270973"/>
                <a:gd name="connsiteX12" fmla="*/ 233939 w 1437056"/>
                <a:gd name="connsiteY12" fmla="*/ 233962 h 1270973"/>
                <a:gd name="connsiteX13" fmla="*/ 284069 w 1437056"/>
                <a:gd name="connsiteY13" fmla="*/ 183827 h 1270973"/>
                <a:gd name="connsiteX14" fmla="*/ 317489 w 1437056"/>
                <a:gd name="connsiteY14" fmla="*/ 133692 h 1270973"/>
                <a:gd name="connsiteX15" fmla="*/ 484589 w 1437056"/>
                <a:gd name="connsiteY15" fmla="*/ 66846 h 1270973"/>
                <a:gd name="connsiteX16" fmla="*/ 718528 w 1437056"/>
                <a:gd name="connsiteY16" fmla="*/ 33423 h 1270973"/>
                <a:gd name="connsiteX17" fmla="*/ 902338 w 1437056"/>
                <a:gd name="connsiteY17" fmla="*/ 0 h 1270973"/>
                <a:gd name="connsiteX18" fmla="*/ 1136277 w 1437056"/>
                <a:gd name="connsiteY18" fmla="*/ 16712 h 1270973"/>
                <a:gd name="connsiteX19" fmla="*/ 1253247 w 1437056"/>
                <a:gd name="connsiteY19" fmla="*/ 83558 h 1270973"/>
                <a:gd name="connsiteX20" fmla="*/ 1269956 w 1437056"/>
                <a:gd name="connsiteY20" fmla="*/ 133692 h 1270973"/>
                <a:gd name="connsiteX21" fmla="*/ 1353506 w 1437056"/>
                <a:gd name="connsiteY21" fmla="*/ 217250 h 1270973"/>
                <a:gd name="connsiteX22" fmla="*/ 1420346 w 1437056"/>
                <a:gd name="connsiteY22" fmla="*/ 384366 h 1270973"/>
                <a:gd name="connsiteX23" fmla="*/ 1437056 w 1437056"/>
                <a:gd name="connsiteY23" fmla="*/ 434500 h 1270973"/>
                <a:gd name="connsiteX24" fmla="*/ 1420346 w 1437056"/>
                <a:gd name="connsiteY24" fmla="*/ 952558 h 1270973"/>
                <a:gd name="connsiteX25" fmla="*/ 1303376 w 1437056"/>
                <a:gd name="connsiteY25" fmla="*/ 1086250 h 1270973"/>
                <a:gd name="connsiteX26" fmla="*/ 1236537 w 1437056"/>
                <a:gd name="connsiteY26" fmla="*/ 1169808 h 1270973"/>
                <a:gd name="connsiteX27" fmla="*/ 1086147 w 1437056"/>
                <a:gd name="connsiteY27" fmla="*/ 1236654 h 1270973"/>
                <a:gd name="connsiteX28" fmla="*/ 1019307 w 1437056"/>
                <a:gd name="connsiteY28" fmla="*/ 1270077 h 1270973"/>
                <a:gd name="connsiteX29" fmla="*/ 885628 w 1437056"/>
                <a:gd name="connsiteY29" fmla="*/ 1253366 h 1270973"/>
                <a:gd name="connsiteX30" fmla="*/ 768658 w 1437056"/>
                <a:gd name="connsiteY30" fmla="*/ 1270077 h 1270973"/>
                <a:gd name="connsiteX31" fmla="*/ 701818 w 1437056"/>
                <a:gd name="connsiteY31" fmla="*/ 1270077 h 1270973"/>
                <a:gd name="connsiteX32" fmla="*/ 701818 w 1437056"/>
                <a:gd name="connsiteY32" fmla="*/ 1270077 h 1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7056" h="1270973">
                  <a:moveTo>
                    <a:pt x="751948" y="1270077"/>
                  </a:moveTo>
                  <a:lnTo>
                    <a:pt x="751948" y="1270077"/>
                  </a:lnTo>
                  <a:cubicBezTo>
                    <a:pt x="679538" y="1258936"/>
                    <a:pt x="606866" y="1249387"/>
                    <a:pt x="534719" y="1236654"/>
                  </a:cubicBezTo>
                  <a:cubicBezTo>
                    <a:pt x="466394" y="1224596"/>
                    <a:pt x="477699" y="1220361"/>
                    <a:pt x="417749" y="1203231"/>
                  </a:cubicBezTo>
                  <a:cubicBezTo>
                    <a:pt x="338968" y="1180720"/>
                    <a:pt x="328593" y="1183332"/>
                    <a:pt x="233939" y="1169808"/>
                  </a:cubicBezTo>
                  <a:lnTo>
                    <a:pt x="133680" y="1102962"/>
                  </a:lnTo>
                  <a:lnTo>
                    <a:pt x="83550" y="1069539"/>
                  </a:lnTo>
                  <a:cubicBezTo>
                    <a:pt x="77980" y="1052827"/>
                    <a:pt x="75394" y="1034803"/>
                    <a:pt x="66840" y="1019404"/>
                  </a:cubicBezTo>
                  <a:cubicBezTo>
                    <a:pt x="47334" y="984290"/>
                    <a:pt x="0" y="919135"/>
                    <a:pt x="0" y="919135"/>
                  </a:cubicBezTo>
                  <a:cubicBezTo>
                    <a:pt x="5570" y="791013"/>
                    <a:pt x="6875" y="662635"/>
                    <a:pt x="16710" y="534770"/>
                  </a:cubicBezTo>
                  <a:cubicBezTo>
                    <a:pt x="20114" y="490512"/>
                    <a:pt x="46061" y="470867"/>
                    <a:pt x="66840" y="434500"/>
                  </a:cubicBezTo>
                  <a:cubicBezTo>
                    <a:pt x="96555" y="382494"/>
                    <a:pt x="96670" y="361935"/>
                    <a:pt x="133680" y="317519"/>
                  </a:cubicBezTo>
                  <a:cubicBezTo>
                    <a:pt x="200250" y="237626"/>
                    <a:pt x="162242" y="293715"/>
                    <a:pt x="233939" y="233962"/>
                  </a:cubicBezTo>
                  <a:cubicBezTo>
                    <a:pt x="252093" y="218832"/>
                    <a:pt x="268941" y="201983"/>
                    <a:pt x="284069" y="183827"/>
                  </a:cubicBezTo>
                  <a:cubicBezTo>
                    <a:pt x="296926" y="168397"/>
                    <a:pt x="302060" y="146550"/>
                    <a:pt x="317489" y="133692"/>
                  </a:cubicBezTo>
                  <a:cubicBezTo>
                    <a:pt x="345632" y="110238"/>
                    <a:pt x="459983" y="71768"/>
                    <a:pt x="484589" y="66846"/>
                  </a:cubicBezTo>
                  <a:cubicBezTo>
                    <a:pt x="651119" y="33538"/>
                    <a:pt x="480377" y="65179"/>
                    <a:pt x="718528" y="33423"/>
                  </a:cubicBezTo>
                  <a:cubicBezTo>
                    <a:pt x="782681" y="24869"/>
                    <a:pt x="839317" y="12606"/>
                    <a:pt x="902338" y="0"/>
                  </a:cubicBezTo>
                  <a:cubicBezTo>
                    <a:pt x="980318" y="5571"/>
                    <a:pt x="1059163" y="3858"/>
                    <a:pt x="1136277" y="16712"/>
                  </a:cubicBezTo>
                  <a:cubicBezTo>
                    <a:pt x="1164545" y="21424"/>
                    <a:pt x="1227972" y="66706"/>
                    <a:pt x="1253247" y="83558"/>
                  </a:cubicBezTo>
                  <a:cubicBezTo>
                    <a:pt x="1258817" y="100269"/>
                    <a:pt x="1259388" y="119599"/>
                    <a:pt x="1269956" y="133692"/>
                  </a:cubicBezTo>
                  <a:cubicBezTo>
                    <a:pt x="1293587" y="165203"/>
                    <a:pt x="1353506" y="217250"/>
                    <a:pt x="1353506" y="217250"/>
                  </a:cubicBezTo>
                  <a:cubicBezTo>
                    <a:pt x="1402681" y="315609"/>
                    <a:pt x="1379048" y="260461"/>
                    <a:pt x="1420346" y="384366"/>
                  </a:cubicBezTo>
                  <a:lnTo>
                    <a:pt x="1437056" y="434500"/>
                  </a:lnTo>
                  <a:cubicBezTo>
                    <a:pt x="1431486" y="607186"/>
                    <a:pt x="1443482" y="781338"/>
                    <a:pt x="1420346" y="952558"/>
                  </a:cubicBezTo>
                  <a:cubicBezTo>
                    <a:pt x="1408699" y="1038751"/>
                    <a:pt x="1353762" y="1045937"/>
                    <a:pt x="1303376" y="1086250"/>
                  </a:cubicBezTo>
                  <a:cubicBezTo>
                    <a:pt x="1220696" y="1152401"/>
                    <a:pt x="1323386" y="1082950"/>
                    <a:pt x="1236537" y="1169808"/>
                  </a:cubicBezTo>
                  <a:cubicBezTo>
                    <a:pt x="1187384" y="1218966"/>
                    <a:pt x="1152332" y="1203558"/>
                    <a:pt x="1086147" y="1236654"/>
                  </a:cubicBezTo>
                  <a:lnTo>
                    <a:pt x="1019307" y="1270077"/>
                  </a:lnTo>
                  <a:cubicBezTo>
                    <a:pt x="974747" y="1264507"/>
                    <a:pt x="930534" y="1253366"/>
                    <a:pt x="885628" y="1253366"/>
                  </a:cubicBezTo>
                  <a:cubicBezTo>
                    <a:pt x="846242" y="1253366"/>
                    <a:pt x="807882" y="1266511"/>
                    <a:pt x="768658" y="1270077"/>
                  </a:cubicBezTo>
                  <a:cubicBezTo>
                    <a:pt x="746470" y="1272094"/>
                    <a:pt x="724098" y="1270077"/>
                    <a:pt x="701818" y="1270077"/>
                  </a:cubicBezTo>
                  <a:lnTo>
                    <a:pt x="701818" y="1270077"/>
                  </a:lnTo>
                </a:path>
              </a:pathLst>
            </a:custGeom>
            <a:gradFill flip="none" rotWithShape="1">
              <a:gsLst>
                <a:gs pos="0">
                  <a:srgbClr val="CCFFCC"/>
                </a:gs>
                <a:gs pos="100000">
                  <a:schemeClr val="accent4">
                    <a:lumMod val="40000"/>
                    <a:lumOff val="60000"/>
                  </a:schemeClr>
                </a:gs>
              </a:gsLst>
              <a:path path="circle">
                <a:fillToRect l="100000" t="100000"/>
              </a:path>
              <a:tileRect r="-100000" b="-100000"/>
            </a:gradFill>
            <a:ln>
              <a:solidFill>
                <a:schemeClr val="accent4"/>
              </a:solidFill>
            </a:ln>
            <a:effectLst>
              <a:innerShdw blurRad="114300">
                <a:prstClr val="black"/>
              </a:inn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1582505" y="2582344"/>
              <a:ext cx="952467" cy="885711"/>
            </a:xfrm>
            <a:custGeom>
              <a:avLst/>
              <a:gdLst>
                <a:gd name="connsiteX0" fmla="*/ 509023 w 1119231"/>
                <a:gd name="connsiteY0" fmla="*/ 952558 h 952558"/>
                <a:gd name="connsiteX1" fmla="*/ 509023 w 1119231"/>
                <a:gd name="connsiteY1" fmla="*/ 952558 h 952558"/>
                <a:gd name="connsiteX2" fmla="*/ 275084 w 1119231"/>
                <a:gd name="connsiteY2" fmla="*/ 919135 h 952558"/>
                <a:gd name="connsiteX3" fmla="*/ 224954 w 1119231"/>
                <a:gd name="connsiteY3" fmla="*/ 902423 h 952558"/>
                <a:gd name="connsiteX4" fmla="*/ 174824 w 1119231"/>
                <a:gd name="connsiteY4" fmla="*/ 869000 h 952558"/>
                <a:gd name="connsiteX5" fmla="*/ 107984 w 1119231"/>
                <a:gd name="connsiteY5" fmla="*/ 802154 h 952558"/>
                <a:gd name="connsiteX6" fmla="*/ 91274 w 1119231"/>
                <a:gd name="connsiteY6" fmla="*/ 752019 h 952558"/>
                <a:gd name="connsiteX7" fmla="*/ 24435 w 1119231"/>
                <a:gd name="connsiteY7" fmla="*/ 651750 h 952558"/>
                <a:gd name="connsiteX8" fmla="*/ 24435 w 1119231"/>
                <a:gd name="connsiteY8" fmla="*/ 284096 h 952558"/>
                <a:gd name="connsiteX9" fmla="*/ 57855 w 1119231"/>
                <a:gd name="connsiteY9" fmla="*/ 233962 h 952558"/>
                <a:gd name="connsiteX10" fmla="*/ 91274 w 1119231"/>
                <a:gd name="connsiteY10" fmla="*/ 167115 h 952558"/>
                <a:gd name="connsiteX11" fmla="*/ 191534 w 1119231"/>
                <a:gd name="connsiteY11" fmla="*/ 100269 h 952558"/>
                <a:gd name="connsiteX12" fmla="*/ 241664 w 1119231"/>
                <a:gd name="connsiteY12" fmla="*/ 66846 h 952558"/>
                <a:gd name="connsiteX13" fmla="*/ 308504 w 1119231"/>
                <a:gd name="connsiteY13" fmla="*/ 50135 h 952558"/>
                <a:gd name="connsiteX14" fmla="*/ 408764 w 1119231"/>
                <a:gd name="connsiteY14" fmla="*/ 16711 h 952558"/>
                <a:gd name="connsiteX15" fmla="*/ 458893 w 1119231"/>
                <a:gd name="connsiteY15" fmla="*/ 0 h 952558"/>
                <a:gd name="connsiteX16" fmla="*/ 809802 w 1119231"/>
                <a:gd name="connsiteY16" fmla="*/ 16711 h 952558"/>
                <a:gd name="connsiteX17" fmla="*/ 843222 w 1119231"/>
                <a:gd name="connsiteY17" fmla="*/ 50135 h 952558"/>
                <a:gd name="connsiteX18" fmla="*/ 893352 w 1119231"/>
                <a:gd name="connsiteY18" fmla="*/ 66846 h 952558"/>
                <a:gd name="connsiteX19" fmla="*/ 910062 w 1119231"/>
                <a:gd name="connsiteY19" fmla="*/ 116981 h 952558"/>
                <a:gd name="connsiteX20" fmla="*/ 960192 w 1119231"/>
                <a:gd name="connsiteY20" fmla="*/ 133692 h 952558"/>
                <a:gd name="connsiteX21" fmla="*/ 1010322 w 1119231"/>
                <a:gd name="connsiteY21" fmla="*/ 167115 h 952558"/>
                <a:gd name="connsiteX22" fmla="*/ 1027032 w 1119231"/>
                <a:gd name="connsiteY22" fmla="*/ 217250 h 952558"/>
                <a:gd name="connsiteX23" fmla="*/ 1093872 w 1119231"/>
                <a:gd name="connsiteY23" fmla="*/ 317519 h 952558"/>
                <a:gd name="connsiteX24" fmla="*/ 1093872 w 1119231"/>
                <a:gd name="connsiteY24" fmla="*/ 584904 h 952558"/>
                <a:gd name="connsiteX25" fmla="*/ 1027032 w 1119231"/>
                <a:gd name="connsiteY25" fmla="*/ 735308 h 952558"/>
                <a:gd name="connsiteX26" fmla="*/ 976902 w 1119231"/>
                <a:gd name="connsiteY26" fmla="*/ 785443 h 952558"/>
                <a:gd name="connsiteX27" fmla="*/ 876642 w 1119231"/>
                <a:gd name="connsiteY27" fmla="*/ 852289 h 952558"/>
                <a:gd name="connsiteX28" fmla="*/ 826512 w 1119231"/>
                <a:gd name="connsiteY28" fmla="*/ 885712 h 952558"/>
                <a:gd name="connsiteX29" fmla="*/ 726253 w 1119231"/>
                <a:gd name="connsiteY29" fmla="*/ 919135 h 952558"/>
                <a:gd name="connsiteX30" fmla="*/ 676123 w 1119231"/>
                <a:gd name="connsiteY30" fmla="*/ 935846 h 952558"/>
                <a:gd name="connsiteX31" fmla="*/ 625993 w 1119231"/>
                <a:gd name="connsiteY31" fmla="*/ 952558 h 952558"/>
                <a:gd name="connsiteX32" fmla="*/ 509023 w 1119231"/>
                <a:gd name="connsiteY32" fmla="*/ 952558 h 9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231" h="952558">
                  <a:moveTo>
                    <a:pt x="509023" y="952558"/>
                  </a:moveTo>
                  <a:lnTo>
                    <a:pt x="509023" y="952558"/>
                  </a:lnTo>
                  <a:cubicBezTo>
                    <a:pt x="415454" y="942160"/>
                    <a:pt x="360202" y="940417"/>
                    <a:pt x="275084" y="919135"/>
                  </a:cubicBezTo>
                  <a:cubicBezTo>
                    <a:pt x="257996" y="914863"/>
                    <a:pt x="240708" y="910301"/>
                    <a:pt x="224954" y="902423"/>
                  </a:cubicBezTo>
                  <a:cubicBezTo>
                    <a:pt x="206991" y="893441"/>
                    <a:pt x="191534" y="880141"/>
                    <a:pt x="174824" y="869000"/>
                  </a:cubicBezTo>
                  <a:cubicBezTo>
                    <a:pt x="130262" y="735303"/>
                    <a:pt x="197106" y="891285"/>
                    <a:pt x="107984" y="802154"/>
                  </a:cubicBezTo>
                  <a:cubicBezTo>
                    <a:pt x="95529" y="789697"/>
                    <a:pt x="99828" y="767418"/>
                    <a:pt x="91274" y="752019"/>
                  </a:cubicBezTo>
                  <a:cubicBezTo>
                    <a:pt x="71768" y="716905"/>
                    <a:pt x="24435" y="651750"/>
                    <a:pt x="24435" y="651750"/>
                  </a:cubicBezTo>
                  <a:cubicBezTo>
                    <a:pt x="-6003" y="499543"/>
                    <a:pt x="-10220" y="515152"/>
                    <a:pt x="24435" y="284096"/>
                  </a:cubicBezTo>
                  <a:cubicBezTo>
                    <a:pt x="27414" y="264234"/>
                    <a:pt x="47891" y="251400"/>
                    <a:pt x="57855" y="233962"/>
                  </a:cubicBezTo>
                  <a:cubicBezTo>
                    <a:pt x="70214" y="212332"/>
                    <a:pt x="73660" y="184731"/>
                    <a:pt x="91274" y="167115"/>
                  </a:cubicBezTo>
                  <a:cubicBezTo>
                    <a:pt x="119675" y="138711"/>
                    <a:pt x="158114" y="122551"/>
                    <a:pt x="191534" y="100269"/>
                  </a:cubicBezTo>
                  <a:cubicBezTo>
                    <a:pt x="208244" y="89128"/>
                    <a:pt x="222180" y="71717"/>
                    <a:pt x="241664" y="66846"/>
                  </a:cubicBezTo>
                  <a:cubicBezTo>
                    <a:pt x="263944" y="61276"/>
                    <a:pt x="286507" y="56735"/>
                    <a:pt x="308504" y="50135"/>
                  </a:cubicBezTo>
                  <a:cubicBezTo>
                    <a:pt x="342246" y="40011"/>
                    <a:pt x="375344" y="27852"/>
                    <a:pt x="408764" y="16711"/>
                  </a:cubicBezTo>
                  <a:lnTo>
                    <a:pt x="458893" y="0"/>
                  </a:lnTo>
                  <a:cubicBezTo>
                    <a:pt x="575863" y="5570"/>
                    <a:pt x="693684" y="1564"/>
                    <a:pt x="809802" y="16711"/>
                  </a:cubicBezTo>
                  <a:cubicBezTo>
                    <a:pt x="825425" y="18749"/>
                    <a:pt x="829712" y="42028"/>
                    <a:pt x="843222" y="50135"/>
                  </a:cubicBezTo>
                  <a:cubicBezTo>
                    <a:pt x="858325" y="59198"/>
                    <a:pt x="876642" y="61276"/>
                    <a:pt x="893352" y="66846"/>
                  </a:cubicBezTo>
                  <a:cubicBezTo>
                    <a:pt x="898922" y="83558"/>
                    <a:pt x="897607" y="104524"/>
                    <a:pt x="910062" y="116981"/>
                  </a:cubicBezTo>
                  <a:cubicBezTo>
                    <a:pt x="922516" y="129437"/>
                    <a:pt x="944438" y="125814"/>
                    <a:pt x="960192" y="133692"/>
                  </a:cubicBezTo>
                  <a:cubicBezTo>
                    <a:pt x="978155" y="142674"/>
                    <a:pt x="993612" y="155974"/>
                    <a:pt x="1010322" y="167115"/>
                  </a:cubicBezTo>
                  <a:cubicBezTo>
                    <a:pt x="1015892" y="183827"/>
                    <a:pt x="1018478" y="201851"/>
                    <a:pt x="1027032" y="217250"/>
                  </a:cubicBezTo>
                  <a:cubicBezTo>
                    <a:pt x="1046538" y="252364"/>
                    <a:pt x="1093872" y="317519"/>
                    <a:pt x="1093872" y="317519"/>
                  </a:cubicBezTo>
                  <a:cubicBezTo>
                    <a:pt x="1130419" y="427171"/>
                    <a:pt x="1124834" y="388796"/>
                    <a:pt x="1093872" y="584904"/>
                  </a:cubicBezTo>
                  <a:cubicBezTo>
                    <a:pt x="1085356" y="638845"/>
                    <a:pt x="1062175" y="693132"/>
                    <a:pt x="1027032" y="735308"/>
                  </a:cubicBezTo>
                  <a:cubicBezTo>
                    <a:pt x="1011904" y="753464"/>
                    <a:pt x="995556" y="770933"/>
                    <a:pt x="976902" y="785443"/>
                  </a:cubicBezTo>
                  <a:cubicBezTo>
                    <a:pt x="945197" y="810105"/>
                    <a:pt x="910062" y="830007"/>
                    <a:pt x="876642" y="852289"/>
                  </a:cubicBezTo>
                  <a:cubicBezTo>
                    <a:pt x="859932" y="863430"/>
                    <a:pt x="845565" y="879360"/>
                    <a:pt x="826512" y="885712"/>
                  </a:cubicBezTo>
                  <a:lnTo>
                    <a:pt x="726253" y="919135"/>
                  </a:lnTo>
                  <a:lnTo>
                    <a:pt x="676123" y="935846"/>
                  </a:lnTo>
                  <a:cubicBezTo>
                    <a:pt x="659413" y="941417"/>
                    <a:pt x="643607" y="952558"/>
                    <a:pt x="625993" y="952558"/>
                  </a:cubicBezTo>
                  <a:lnTo>
                    <a:pt x="509023" y="952558"/>
                  </a:lnTo>
                  <a:close/>
                </a:path>
              </a:pathLst>
            </a:custGeom>
            <a:solidFill>
              <a:srgbClr val="7C984A"/>
            </a:solidFill>
            <a:ln>
              <a:solidFill>
                <a:schemeClr val="accent4">
                  <a:lumMod val="75000"/>
                </a:schemeClr>
              </a:solidFill>
            </a:ln>
            <a:effectLst/>
            <a:scene3d>
              <a:camera prst="orthographicFront"/>
              <a:lightRig rig="threePt" dir="t"/>
            </a:scene3d>
            <a:sp3d>
              <a:bevelT w="6350" h="63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rot="17956193">
              <a:off x="1261167" y="2324032"/>
              <a:ext cx="319747" cy="510990"/>
              <a:chOff x="672348" y="5348941"/>
              <a:chExt cx="319747" cy="510990"/>
            </a:xfrm>
          </p:grpSpPr>
          <p:grpSp>
            <p:nvGrpSpPr>
              <p:cNvPr id="112" name="Group 111"/>
              <p:cNvGrpSpPr/>
              <p:nvPr/>
            </p:nvGrpSpPr>
            <p:grpSpPr>
              <a:xfrm>
                <a:off x="672348" y="5348941"/>
                <a:ext cx="122524" cy="508000"/>
                <a:chOff x="672348" y="5348941"/>
                <a:chExt cx="122524" cy="508000"/>
              </a:xfrm>
            </p:grpSpPr>
            <p:cxnSp>
              <p:nvCxnSpPr>
                <p:cNvPr id="99" name="Straight Connector 98"/>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flipH="1">
                <a:off x="869571" y="5351931"/>
                <a:ext cx="122524" cy="508000"/>
                <a:chOff x="672348" y="5348941"/>
                <a:chExt cx="122524" cy="508000"/>
              </a:xfrm>
            </p:grpSpPr>
            <p:cxnSp>
              <p:nvCxnSpPr>
                <p:cNvPr id="114" name="Straight Connector 113"/>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129" name="Group 128"/>
            <p:cNvGrpSpPr/>
            <p:nvPr/>
          </p:nvGrpSpPr>
          <p:grpSpPr>
            <a:xfrm rot="11042015">
              <a:off x="1829203" y="3496763"/>
              <a:ext cx="319747" cy="510990"/>
              <a:chOff x="672348" y="5348941"/>
              <a:chExt cx="319747" cy="510990"/>
            </a:xfrm>
          </p:grpSpPr>
          <p:grpSp>
            <p:nvGrpSpPr>
              <p:cNvPr id="130" name="Group 129"/>
              <p:cNvGrpSpPr/>
              <p:nvPr/>
            </p:nvGrpSpPr>
            <p:grpSpPr>
              <a:xfrm>
                <a:off x="672348" y="5348941"/>
                <a:ext cx="122524" cy="508000"/>
                <a:chOff x="672348" y="5348941"/>
                <a:chExt cx="122524" cy="508000"/>
              </a:xfrm>
            </p:grpSpPr>
            <p:cxnSp>
              <p:nvCxnSpPr>
                <p:cNvPr id="135" name="Straight Connector 134"/>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flipH="1">
                <a:off x="869571" y="5351931"/>
                <a:ext cx="122524" cy="508000"/>
                <a:chOff x="672348" y="5348941"/>
                <a:chExt cx="122524" cy="508000"/>
              </a:xfrm>
            </p:grpSpPr>
            <p:cxnSp>
              <p:nvCxnSpPr>
                <p:cNvPr id="132" name="Straight Connector 131"/>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138" name="Group 137"/>
            <p:cNvGrpSpPr/>
            <p:nvPr/>
          </p:nvGrpSpPr>
          <p:grpSpPr>
            <a:xfrm rot="7425665">
              <a:off x="2708967" y="3217651"/>
              <a:ext cx="319747" cy="510990"/>
              <a:chOff x="672348" y="5348941"/>
              <a:chExt cx="319747" cy="510990"/>
            </a:xfrm>
          </p:grpSpPr>
          <p:grpSp>
            <p:nvGrpSpPr>
              <p:cNvPr id="139" name="Group 138"/>
              <p:cNvGrpSpPr/>
              <p:nvPr/>
            </p:nvGrpSpPr>
            <p:grpSpPr>
              <a:xfrm>
                <a:off x="672348" y="5348941"/>
                <a:ext cx="122524" cy="508000"/>
                <a:chOff x="672348" y="5348941"/>
                <a:chExt cx="122524" cy="508000"/>
              </a:xfrm>
            </p:grpSpPr>
            <p:cxnSp>
              <p:nvCxnSpPr>
                <p:cNvPr id="144" name="Straight Connector 143"/>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40" name="Group 139"/>
              <p:cNvGrpSpPr/>
              <p:nvPr/>
            </p:nvGrpSpPr>
            <p:grpSpPr>
              <a:xfrm flipH="1">
                <a:off x="869571" y="5351931"/>
                <a:ext cx="122524" cy="508000"/>
                <a:chOff x="672348" y="5348941"/>
                <a:chExt cx="122524" cy="508000"/>
              </a:xfrm>
            </p:grpSpPr>
            <p:cxnSp>
              <p:nvCxnSpPr>
                <p:cNvPr id="141" name="Straight Connector 140"/>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147" name="Group 146"/>
            <p:cNvGrpSpPr/>
            <p:nvPr/>
          </p:nvGrpSpPr>
          <p:grpSpPr>
            <a:xfrm rot="5183949">
              <a:off x="2850499" y="2406354"/>
              <a:ext cx="319747" cy="510990"/>
              <a:chOff x="672348" y="5348941"/>
              <a:chExt cx="319747" cy="510990"/>
            </a:xfrm>
          </p:grpSpPr>
          <p:grpSp>
            <p:nvGrpSpPr>
              <p:cNvPr id="148" name="Group 147"/>
              <p:cNvGrpSpPr/>
              <p:nvPr/>
            </p:nvGrpSpPr>
            <p:grpSpPr>
              <a:xfrm>
                <a:off x="672348" y="5348941"/>
                <a:ext cx="122524" cy="508000"/>
                <a:chOff x="672348" y="5348941"/>
                <a:chExt cx="122524" cy="508000"/>
              </a:xfrm>
            </p:grpSpPr>
            <p:cxnSp>
              <p:nvCxnSpPr>
                <p:cNvPr id="153" name="Straight Connector 152"/>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flipH="1">
                <a:off x="869571" y="5351931"/>
                <a:ext cx="122524" cy="508000"/>
                <a:chOff x="672348" y="5348941"/>
                <a:chExt cx="122524" cy="508000"/>
              </a:xfrm>
            </p:grpSpPr>
            <p:cxnSp>
              <p:nvCxnSpPr>
                <p:cNvPr id="150" name="Straight Connector 149"/>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156" name="Group 155"/>
            <p:cNvGrpSpPr/>
            <p:nvPr/>
          </p:nvGrpSpPr>
          <p:grpSpPr>
            <a:xfrm rot="567414">
              <a:off x="2149883" y="1942761"/>
              <a:ext cx="319747" cy="510990"/>
              <a:chOff x="672348" y="5348941"/>
              <a:chExt cx="319747" cy="510990"/>
            </a:xfrm>
          </p:grpSpPr>
          <p:grpSp>
            <p:nvGrpSpPr>
              <p:cNvPr id="157" name="Group 156"/>
              <p:cNvGrpSpPr/>
              <p:nvPr/>
            </p:nvGrpSpPr>
            <p:grpSpPr>
              <a:xfrm>
                <a:off x="672348" y="5348941"/>
                <a:ext cx="122524" cy="508000"/>
                <a:chOff x="672348" y="5348941"/>
                <a:chExt cx="122524" cy="508000"/>
              </a:xfrm>
            </p:grpSpPr>
            <p:cxnSp>
              <p:nvCxnSpPr>
                <p:cNvPr id="162" name="Straight Connector 161"/>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58" name="Group 157"/>
              <p:cNvGrpSpPr/>
              <p:nvPr/>
            </p:nvGrpSpPr>
            <p:grpSpPr>
              <a:xfrm flipH="1">
                <a:off x="869571" y="5351931"/>
                <a:ext cx="122524" cy="508000"/>
                <a:chOff x="672348" y="5348941"/>
                <a:chExt cx="122524" cy="508000"/>
              </a:xfrm>
            </p:grpSpPr>
            <p:cxnSp>
              <p:nvCxnSpPr>
                <p:cNvPr id="159" name="Straight Connector 158"/>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12822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IGRA: inside the test tube of someone </a:t>
            </a:r>
            <a:r>
              <a:rPr lang="en-US" dirty="0" smtClean="0">
                <a:solidFill>
                  <a:schemeClr val="accent1">
                    <a:lumMod val="75000"/>
                  </a:schemeClr>
                </a:solidFill>
              </a:rPr>
              <a:t>without</a:t>
            </a:r>
            <a:r>
              <a:rPr lang="en-US" dirty="0" smtClean="0"/>
              <a:t> latent TB</a:t>
            </a:r>
            <a:endParaRPr lang="en-US" dirty="0"/>
          </a:p>
        </p:txBody>
      </p:sp>
      <p:cxnSp>
        <p:nvCxnSpPr>
          <p:cNvPr id="96" name="Straight Arrow Connector 95"/>
          <p:cNvCxnSpPr/>
          <p:nvPr/>
        </p:nvCxnSpPr>
        <p:spPr>
          <a:xfrm>
            <a:off x="7093129" y="3068998"/>
            <a:ext cx="1466592" cy="0"/>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7" name="Group 96"/>
          <p:cNvGrpSpPr/>
          <p:nvPr/>
        </p:nvGrpSpPr>
        <p:grpSpPr>
          <a:xfrm>
            <a:off x="4412162" y="2131658"/>
            <a:ext cx="2191535" cy="1834178"/>
            <a:chOff x="5348555" y="4112154"/>
            <a:chExt cx="2191535" cy="1834178"/>
          </a:xfrm>
        </p:grpSpPr>
        <p:sp>
          <p:nvSpPr>
            <p:cNvPr id="98" name="Freeform 97"/>
            <p:cNvSpPr/>
            <p:nvPr/>
          </p:nvSpPr>
          <p:spPr>
            <a:xfrm flipH="1">
              <a:off x="5651865" y="4372271"/>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rot="19293540" flipH="1">
              <a:off x="6535919" y="4635354"/>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flipH="1">
              <a:off x="6190700" y="4112154"/>
              <a:ext cx="257031" cy="515240"/>
              <a:chOff x="7317846" y="3356244"/>
              <a:chExt cx="257031" cy="515240"/>
            </a:xfrm>
          </p:grpSpPr>
          <p:cxnSp>
            <p:nvCxnSpPr>
              <p:cNvPr id="125" name="Straight Connector 12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rot="16200000" flipH="1">
              <a:off x="5539352" y="4340145"/>
              <a:ext cx="257031" cy="515240"/>
              <a:chOff x="7317846" y="3356244"/>
              <a:chExt cx="257031" cy="515240"/>
            </a:xfrm>
          </p:grpSpPr>
          <p:cxnSp>
            <p:nvCxnSpPr>
              <p:cNvPr id="120" name="Straight Connector 11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Straight Connector 12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rot="15540000" flipH="1">
              <a:off x="5477659" y="5157747"/>
              <a:ext cx="257031" cy="515240"/>
              <a:chOff x="7317846" y="3356244"/>
              <a:chExt cx="257031" cy="515240"/>
            </a:xfrm>
          </p:grpSpPr>
          <p:cxnSp>
            <p:nvCxnSpPr>
              <p:cNvPr id="115" name="Straight Connector 11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3" name="Group 102"/>
            <p:cNvGrpSpPr/>
            <p:nvPr/>
          </p:nvGrpSpPr>
          <p:grpSpPr>
            <a:xfrm rot="10800000" flipH="1">
              <a:off x="6277790" y="5431092"/>
              <a:ext cx="257031" cy="515240"/>
              <a:chOff x="7317846" y="3356244"/>
              <a:chExt cx="257031" cy="515240"/>
            </a:xfrm>
          </p:grpSpPr>
          <p:cxnSp>
            <p:nvCxnSpPr>
              <p:cNvPr id="110" name="Straight Connector 10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rot="2700000" flipH="1">
              <a:off x="7096671" y="4158725"/>
              <a:ext cx="257031" cy="515240"/>
              <a:chOff x="7317846" y="3356244"/>
              <a:chExt cx="257031" cy="515240"/>
            </a:xfrm>
          </p:grpSpPr>
          <p:cxnSp>
            <p:nvCxnSpPr>
              <p:cNvPr id="105" name="Straight Connector 10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07" name="Rectangle 10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grpSp>
        <p:nvGrpSpPr>
          <p:cNvPr id="130" name="Group 129"/>
          <p:cNvGrpSpPr/>
          <p:nvPr/>
        </p:nvGrpSpPr>
        <p:grpSpPr>
          <a:xfrm rot="16200000">
            <a:off x="4250809" y="2435243"/>
            <a:ext cx="317510" cy="377955"/>
            <a:chOff x="5926850" y="3734200"/>
            <a:chExt cx="317510" cy="377955"/>
          </a:xfrm>
        </p:grpSpPr>
        <p:cxnSp>
          <p:nvCxnSpPr>
            <p:cNvPr id="131" name="Straight Connector 130"/>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32" name="Diamond 131"/>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1" name="TextBox 170"/>
          <p:cNvSpPr txBox="1"/>
          <p:nvPr/>
        </p:nvSpPr>
        <p:spPr>
          <a:xfrm>
            <a:off x="8840584" y="2870576"/>
            <a:ext cx="2454533" cy="400110"/>
          </a:xfrm>
          <a:prstGeom prst="rect">
            <a:avLst/>
          </a:prstGeom>
          <a:noFill/>
        </p:spPr>
        <p:txBody>
          <a:bodyPr wrap="square" rtlCol="0">
            <a:spAutoFit/>
          </a:bodyPr>
          <a:lstStyle/>
          <a:p>
            <a:r>
              <a:rPr lang="en-US" sz="2000" dirty="0" smtClean="0">
                <a:solidFill>
                  <a:srgbClr val="F08703"/>
                </a:solidFill>
              </a:rPr>
              <a:t>NOTHING</a:t>
            </a:r>
            <a:r>
              <a:rPr lang="en-US" sz="2000" dirty="0" smtClean="0">
                <a:solidFill>
                  <a:schemeClr val="tx1">
                    <a:lumMod val="75000"/>
                    <a:lumOff val="25000"/>
                  </a:schemeClr>
                </a:solidFill>
              </a:rPr>
              <a:t> happens. </a:t>
            </a:r>
          </a:p>
        </p:txBody>
      </p:sp>
      <p:sp>
        <p:nvSpPr>
          <p:cNvPr id="172" name="TextBox 171"/>
          <p:cNvSpPr txBox="1"/>
          <p:nvPr/>
        </p:nvSpPr>
        <p:spPr>
          <a:xfrm>
            <a:off x="7045696" y="3477192"/>
            <a:ext cx="4520735" cy="1015663"/>
          </a:xfrm>
          <a:prstGeom prst="rect">
            <a:avLst/>
          </a:prstGeom>
          <a:noFill/>
          <a:ln>
            <a:solidFill>
              <a:srgbClr val="F08703"/>
            </a:solidFill>
          </a:ln>
        </p:spPr>
        <p:txBody>
          <a:bodyPr wrap="square" rtlCol="0">
            <a:spAutoFit/>
          </a:bodyPr>
          <a:lstStyle/>
          <a:p>
            <a:r>
              <a:rPr lang="en-US" sz="2000" dirty="0" smtClean="0">
                <a:solidFill>
                  <a:schemeClr val="tx1">
                    <a:lumMod val="75000"/>
                    <a:lumOff val="25000"/>
                  </a:schemeClr>
                </a:solidFill>
              </a:rPr>
              <a:t>There won’t be any effector T cells in the blood specific for TB in this person who hasn’t been exposed to it before. </a:t>
            </a:r>
            <a:endParaRPr lang="en-US" sz="2000" dirty="0">
              <a:solidFill>
                <a:schemeClr val="tx1">
                  <a:lumMod val="75000"/>
                  <a:lumOff val="25000"/>
                </a:schemeClr>
              </a:solidFill>
            </a:endParaRPr>
          </a:p>
        </p:txBody>
      </p:sp>
      <p:sp>
        <p:nvSpPr>
          <p:cNvPr id="81" name="TextBox 80"/>
          <p:cNvSpPr txBox="1"/>
          <p:nvPr/>
        </p:nvSpPr>
        <p:spPr>
          <a:xfrm>
            <a:off x="3599884" y="2706145"/>
            <a:ext cx="414597" cy="646331"/>
          </a:xfrm>
          <a:prstGeom prst="rect">
            <a:avLst/>
          </a:prstGeom>
          <a:noFill/>
        </p:spPr>
        <p:txBody>
          <a:bodyPr wrap="none" rtlCol="0">
            <a:spAutoFit/>
          </a:bodyPr>
          <a:lstStyle/>
          <a:p>
            <a:r>
              <a:rPr lang="en-US" sz="3600" b="1" dirty="0" smtClean="0">
                <a:solidFill>
                  <a:srgbClr val="404040"/>
                </a:solidFill>
              </a:rPr>
              <a:t>+</a:t>
            </a:r>
            <a:endParaRPr lang="en-US" sz="3600" b="1" dirty="0">
              <a:solidFill>
                <a:srgbClr val="404040"/>
              </a:solidFill>
            </a:endParaRPr>
          </a:p>
        </p:txBody>
      </p:sp>
      <p:grpSp>
        <p:nvGrpSpPr>
          <p:cNvPr id="82" name="Group 81"/>
          <p:cNvGrpSpPr/>
          <p:nvPr/>
        </p:nvGrpSpPr>
        <p:grpSpPr>
          <a:xfrm>
            <a:off x="1165546" y="1942761"/>
            <a:ext cx="2100322" cy="2064992"/>
            <a:chOff x="1165546" y="1942761"/>
            <a:chExt cx="2100322" cy="2064992"/>
          </a:xfrm>
        </p:grpSpPr>
        <p:sp>
          <p:nvSpPr>
            <p:cNvPr id="83" name="Freeform 82"/>
            <p:cNvSpPr/>
            <p:nvPr/>
          </p:nvSpPr>
          <p:spPr>
            <a:xfrm>
              <a:off x="1448826" y="2331671"/>
              <a:ext cx="1437056" cy="1270973"/>
            </a:xfrm>
            <a:custGeom>
              <a:avLst/>
              <a:gdLst>
                <a:gd name="connsiteX0" fmla="*/ 751948 w 1437056"/>
                <a:gd name="connsiteY0" fmla="*/ 1270077 h 1270973"/>
                <a:gd name="connsiteX1" fmla="*/ 751948 w 1437056"/>
                <a:gd name="connsiteY1" fmla="*/ 1270077 h 1270973"/>
                <a:gd name="connsiteX2" fmla="*/ 534719 w 1437056"/>
                <a:gd name="connsiteY2" fmla="*/ 1236654 h 1270973"/>
                <a:gd name="connsiteX3" fmla="*/ 417749 w 1437056"/>
                <a:gd name="connsiteY3" fmla="*/ 1203231 h 1270973"/>
                <a:gd name="connsiteX4" fmla="*/ 233939 w 1437056"/>
                <a:gd name="connsiteY4" fmla="*/ 1169808 h 1270973"/>
                <a:gd name="connsiteX5" fmla="*/ 133680 w 1437056"/>
                <a:gd name="connsiteY5" fmla="*/ 1102962 h 1270973"/>
                <a:gd name="connsiteX6" fmla="*/ 83550 w 1437056"/>
                <a:gd name="connsiteY6" fmla="*/ 1069539 h 1270973"/>
                <a:gd name="connsiteX7" fmla="*/ 66840 w 1437056"/>
                <a:gd name="connsiteY7" fmla="*/ 1019404 h 1270973"/>
                <a:gd name="connsiteX8" fmla="*/ 0 w 1437056"/>
                <a:gd name="connsiteY8" fmla="*/ 919135 h 1270973"/>
                <a:gd name="connsiteX9" fmla="*/ 16710 w 1437056"/>
                <a:gd name="connsiteY9" fmla="*/ 534770 h 1270973"/>
                <a:gd name="connsiteX10" fmla="*/ 66840 w 1437056"/>
                <a:gd name="connsiteY10" fmla="*/ 434500 h 1270973"/>
                <a:gd name="connsiteX11" fmla="*/ 133680 w 1437056"/>
                <a:gd name="connsiteY11" fmla="*/ 317519 h 1270973"/>
                <a:gd name="connsiteX12" fmla="*/ 233939 w 1437056"/>
                <a:gd name="connsiteY12" fmla="*/ 233962 h 1270973"/>
                <a:gd name="connsiteX13" fmla="*/ 284069 w 1437056"/>
                <a:gd name="connsiteY13" fmla="*/ 183827 h 1270973"/>
                <a:gd name="connsiteX14" fmla="*/ 317489 w 1437056"/>
                <a:gd name="connsiteY14" fmla="*/ 133692 h 1270973"/>
                <a:gd name="connsiteX15" fmla="*/ 484589 w 1437056"/>
                <a:gd name="connsiteY15" fmla="*/ 66846 h 1270973"/>
                <a:gd name="connsiteX16" fmla="*/ 718528 w 1437056"/>
                <a:gd name="connsiteY16" fmla="*/ 33423 h 1270973"/>
                <a:gd name="connsiteX17" fmla="*/ 902338 w 1437056"/>
                <a:gd name="connsiteY17" fmla="*/ 0 h 1270973"/>
                <a:gd name="connsiteX18" fmla="*/ 1136277 w 1437056"/>
                <a:gd name="connsiteY18" fmla="*/ 16712 h 1270973"/>
                <a:gd name="connsiteX19" fmla="*/ 1253247 w 1437056"/>
                <a:gd name="connsiteY19" fmla="*/ 83558 h 1270973"/>
                <a:gd name="connsiteX20" fmla="*/ 1269956 w 1437056"/>
                <a:gd name="connsiteY20" fmla="*/ 133692 h 1270973"/>
                <a:gd name="connsiteX21" fmla="*/ 1353506 w 1437056"/>
                <a:gd name="connsiteY21" fmla="*/ 217250 h 1270973"/>
                <a:gd name="connsiteX22" fmla="*/ 1420346 w 1437056"/>
                <a:gd name="connsiteY22" fmla="*/ 384366 h 1270973"/>
                <a:gd name="connsiteX23" fmla="*/ 1437056 w 1437056"/>
                <a:gd name="connsiteY23" fmla="*/ 434500 h 1270973"/>
                <a:gd name="connsiteX24" fmla="*/ 1420346 w 1437056"/>
                <a:gd name="connsiteY24" fmla="*/ 952558 h 1270973"/>
                <a:gd name="connsiteX25" fmla="*/ 1303376 w 1437056"/>
                <a:gd name="connsiteY25" fmla="*/ 1086250 h 1270973"/>
                <a:gd name="connsiteX26" fmla="*/ 1236537 w 1437056"/>
                <a:gd name="connsiteY26" fmla="*/ 1169808 h 1270973"/>
                <a:gd name="connsiteX27" fmla="*/ 1086147 w 1437056"/>
                <a:gd name="connsiteY27" fmla="*/ 1236654 h 1270973"/>
                <a:gd name="connsiteX28" fmla="*/ 1019307 w 1437056"/>
                <a:gd name="connsiteY28" fmla="*/ 1270077 h 1270973"/>
                <a:gd name="connsiteX29" fmla="*/ 885628 w 1437056"/>
                <a:gd name="connsiteY29" fmla="*/ 1253366 h 1270973"/>
                <a:gd name="connsiteX30" fmla="*/ 768658 w 1437056"/>
                <a:gd name="connsiteY30" fmla="*/ 1270077 h 1270973"/>
                <a:gd name="connsiteX31" fmla="*/ 701818 w 1437056"/>
                <a:gd name="connsiteY31" fmla="*/ 1270077 h 1270973"/>
                <a:gd name="connsiteX32" fmla="*/ 701818 w 1437056"/>
                <a:gd name="connsiteY32" fmla="*/ 1270077 h 1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7056" h="1270973">
                  <a:moveTo>
                    <a:pt x="751948" y="1270077"/>
                  </a:moveTo>
                  <a:lnTo>
                    <a:pt x="751948" y="1270077"/>
                  </a:lnTo>
                  <a:cubicBezTo>
                    <a:pt x="679538" y="1258936"/>
                    <a:pt x="606866" y="1249387"/>
                    <a:pt x="534719" y="1236654"/>
                  </a:cubicBezTo>
                  <a:cubicBezTo>
                    <a:pt x="466394" y="1224596"/>
                    <a:pt x="477699" y="1220361"/>
                    <a:pt x="417749" y="1203231"/>
                  </a:cubicBezTo>
                  <a:cubicBezTo>
                    <a:pt x="338968" y="1180720"/>
                    <a:pt x="328593" y="1183332"/>
                    <a:pt x="233939" y="1169808"/>
                  </a:cubicBezTo>
                  <a:lnTo>
                    <a:pt x="133680" y="1102962"/>
                  </a:lnTo>
                  <a:lnTo>
                    <a:pt x="83550" y="1069539"/>
                  </a:lnTo>
                  <a:cubicBezTo>
                    <a:pt x="77980" y="1052827"/>
                    <a:pt x="75394" y="1034803"/>
                    <a:pt x="66840" y="1019404"/>
                  </a:cubicBezTo>
                  <a:cubicBezTo>
                    <a:pt x="47334" y="984290"/>
                    <a:pt x="0" y="919135"/>
                    <a:pt x="0" y="919135"/>
                  </a:cubicBezTo>
                  <a:cubicBezTo>
                    <a:pt x="5570" y="791013"/>
                    <a:pt x="6875" y="662635"/>
                    <a:pt x="16710" y="534770"/>
                  </a:cubicBezTo>
                  <a:cubicBezTo>
                    <a:pt x="20114" y="490512"/>
                    <a:pt x="46061" y="470867"/>
                    <a:pt x="66840" y="434500"/>
                  </a:cubicBezTo>
                  <a:cubicBezTo>
                    <a:pt x="96555" y="382494"/>
                    <a:pt x="96670" y="361935"/>
                    <a:pt x="133680" y="317519"/>
                  </a:cubicBezTo>
                  <a:cubicBezTo>
                    <a:pt x="200250" y="237626"/>
                    <a:pt x="162242" y="293715"/>
                    <a:pt x="233939" y="233962"/>
                  </a:cubicBezTo>
                  <a:cubicBezTo>
                    <a:pt x="252093" y="218832"/>
                    <a:pt x="268941" y="201983"/>
                    <a:pt x="284069" y="183827"/>
                  </a:cubicBezTo>
                  <a:cubicBezTo>
                    <a:pt x="296926" y="168397"/>
                    <a:pt x="302060" y="146550"/>
                    <a:pt x="317489" y="133692"/>
                  </a:cubicBezTo>
                  <a:cubicBezTo>
                    <a:pt x="345632" y="110238"/>
                    <a:pt x="459983" y="71768"/>
                    <a:pt x="484589" y="66846"/>
                  </a:cubicBezTo>
                  <a:cubicBezTo>
                    <a:pt x="651119" y="33538"/>
                    <a:pt x="480377" y="65179"/>
                    <a:pt x="718528" y="33423"/>
                  </a:cubicBezTo>
                  <a:cubicBezTo>
                    <a:pt x="782681" y="24869"/>
                    <a:pt x="839317" y="12606"/>
                    <a:pt x="902338" y="0"/>
                  </a:cubicBezTo>
                  <a:cubicBezTo>
                    <a:pt x="980318" y="5571"/>
                    <a:pt x="1059163" y="3858"/>
                    <a:pt x="1136277" y="16712"/>
                  </a:cubicBezTo>
                  <a:cubicBezTo>
                    <a:pt x="1164545" y="21424"/>
                    <a:pt x="1227972" y="66706"/>
                    <a:pt x="1253247" y="83558"/>
                  </a:cubicBezTo>
                  <a:cubicBezTo>
                    <a:pt x="1258817" y="100269"/>
                    <a:pt x="1259388" y="119599"/>
                    <a:pt x="1269956" y="133692"/>
                  </a:cubicBezTo>
                  <a:cubicBezTo>
                    <a:pt x="1293587" y="165203"/>
                    <a:pt x="1353506" y="217250"/>
                    <a:pt x="1353506" y="217250"/>
                  </a:cubicBezTo>
                  <a:cubicBezTo>
                    <a:pt x="1402681" y="315609"/>
                    <a:pt x="1379048" y="260461"/>
                    <a:pt x="1420346" y="384366"/>
                  </a:cubicBezTo>
                  <a:lnTo>
                    <a:pt x="1437056" y="434500"/>
                  </a:lnTo>
                  <a:cubicBezTo>
                    <a:pt x="1431486" y="607186"/>
                    <a:pt x="1443482" y="781338"/>
                    <a:pt x="1420346" y="952558"/>
                  </a:cubicBezTo>
                  <a:cubicBezTo>
                    <a:pt x="1408699" y="1038751"/>
                    <a:pt x="1353762" y="1045937"/>
                    <a:pt x="1303376" y="1086250"/>
                  </a:cubicBezTo>
                  <a:cubicBezTo>
                    <a:pt x="1220696" y="1152401"/>
                    <a:pt x="1323386" y="1082950"/>
                    <a:pt x="1236537" y="1169808"/>
                  </a:cubicBezTo>
                  <a:cubicBezTo>
                    <a:pt x="1187384" y="1218966"/>
                    <a:pt x="1152332" y="1203558"/>
                    <a:pt x="1086147" y="1236654"/>
                  </a:cubicBezTo>
                  <a:lnTo>
                    <a:pt x="1019307" y="1270077"/>
                  </a:lnTo>
                  <a:cubicBezTo>
                    <a:pt x="974747" y="1264507"/>
                    <a:pt x="930534" y="1253366"/>
                    <a:pt x="885628" y="1253366"/>
                  </a:cubicBezTo>
                  <a:cubicBezTo>
                    <a:pt x="846242" y="1253366"/>
                    <a:pt x="807882" y="1266511"/>
                    <a:pt x="768658" y="1270077"/>
                  </a:cubicBezTo>
                  <a:cubicBezTo>
                    <a:pt x="746470" y="1272094"/>
                    <a:pt x="724098" y="1270077"/>
                    <a:pt x="701818" y="1270077"/>
                  </a:cubicBezTo>
                  <a:lnTo>
                    <a:pt x="701818" y="1270077"/>
                  </a:lnTo>
                </a:path>
              </a:pathLst>
            </a:custGeom>
            <a:gradFill flip="none" rotWithShape="1">
              <a:gsLst>
                <a:gs pos="0">
                  <a:srgbClr val="CCFFCC"/>
                </a:gs>
                <a:gs pos="100000">
                  <a:schemeClr val="accent4">
                    <a:lumMod val="40000"/>
                    <a:lumOff val="60000"/>
                  </a:schemeClr>
                </a:gs>
              </a:gsLst>
              <a:path path="circle">
                <a:fillToRect l="100000" t="100000"/>
              </a:path>
              <a:tileRect r="-100000" b="-100000"/>
            </a:gradFill>
            <a:ln>
              <a:solidFill>
                <a:schemeClr val="accent4"/>
              </a:solidFill>
            </a:ln>
            <a:effectLst>
              <a:innerShdw blurRad="114300">
                <a:prstClr val="black"/>
              </a:inn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reeform 83"/>
            <p:cNvSpPr/>
            <p:nvPr/>
          </p:nvSpPr>
          <p:spPr>
            <a:xfrm>
              <a:off x="1582505" y="2582344"/>
              <a:ext cx="952467" cy="885711"/>
            </a:xfrm>
            <a:custGeom>
              <a:avLst/>
              <a:gdLst>
                <a:gd name="connsiteX0" fmla="*/ 509023 w 1119231"/>
                <a:gd name="connsiteY0" fmla="*/ 952558 h 952558"/>
                <a:gd name="connsiteX1" fmla="*/ 509023 w 1119231"/>
                <a:gd name="connsiteY1" fmla="*/ 952558 h 952558"/>
                <a:gd name="connsiteX2" fmla="*/ 275084 w 1119231"/>
                <a:gd name="connsiteY2" fmla="*/ 919135 h 952558"/>
                <a:gd name="connsiteX3" fmla="*/ 224954 w 1119231"/>
                <a:gd name="connsiteY3" fmla="*/ 902423 h 952558"/>
                <a:gd name="connsiteX4" fmla="*/ 174824 w 1119231"/>
                <a:gd name="connsiteY4" fmla="*/ 869000 h 952558"/>
                <a:gd name="connsiteX5" fmla="*/ 107984 w 1119231"/>
                <a:gd name="connsiteY5" fmla="*/ 802154 h 952558"/>
                <a:gd name="connsiteX6" fmla="*/ 91274 w 1119231"/>
                <a:gd name="connsiteY6" fmla="*/ 752019 h 952558"/>
                <a:gd name="connsiteX7" fmla="*/ 24435 w 1119231"/>
                <a:gd name="connsiteY7" fmla="*/ 651750 h 952558"/>
                <a:gd name="connsiteX8" fmla="*/ 24435 w 1119231"/>
                <a:gd name="connsiteY8" fmla="*/ 284096 h 952558"/>
                <a:gd name="connsiteX9" fmla="*/ 57855 w 1119231"/>
                <a:gd name="connsiteY9" fmla="*/ 233962 h 952558"/>
                <a:gd name="connsiteX10" fmla="*/ 91274 w 1119231"/>
                <a:gd name="connsiteY10" fmla="*/ 167115 h 952558"/>
                <a:gd name="connsiteX11" fmla="*/ 191534 w 1119231"/>
                <a:gd name="connsiteY11" fmla="*/ 100269 h 952558"/>
                <a:gd name="connsiteX12" fmla="*/ 241664 w 1119231"/>
                <a:gd name="connsiteY12" fmla="*/ 66846 h 952558"/>
                <a:gd name="connsiteX13" fmla="*/ 308504 w 1119231"/>
                <a:gd name="connsiteY13" fmla="*/ 50135 h 952558"/>
                <a:gd name="connsiteX14" fmla="*/ 408764 w 1119231"/>
                <a:gd name="connsiteY14" fmla="*/ 16711 h 952558"/>
                <a:gd name="connsiteX15" fmla="*/ 458893 w 1119231"/>
                <a:gd name="connsiteY15" fmla="*/ 0 h 952558"/>
                <a:gd name="connsiteX16" fmla="*/ 809802 w 1119231"/>
                <a:gd name="connsiteY16" fmla="*/ 16711 h 952558"/>
                <a:gd name="connsiteX17" fmla="*/ 843222 w 1119231"/>
                <a:gd name="connsiteY17" fmla="*/ 50135 h 952558"/>
                <a:gd name="connsiteX18" fmla="*/ 893352 w 1119231"/>
                <a:gd name="connsiteY18" fmla="*/ 66846 h 952558"/>
                <a:gd name="connsiteX19" fmla="*/ 910062 w 1119231"/>
                <a:gd name="connsiteY19" fmla="*/ 116981 h 952558"/>
                <a:gd name="connsiteX20" fmla="*/ 960192 w 1119231"/>
                <a:gd name="connsiteY20" fmla="*/ 133692 h 952558"/>
                <a:gd name="connsiteX21" fmla="*/ 1010322 w 1119231"/>
                <a:gd name="connsiteY21" fmla="*/ 167115 h 952558"/>
                <a:gd name="connsiteX22" fmla="*/ 1027032 w 1119231"/>
                <a:gd name="connsiteY22" fmla="*/ 217250 h 952558"/>
                <a:gd name="connsiteX23" fmla="*/ 1093872 w 1119231"/>
                <a:gd name="connsiteY23" fmla="*/ 317519 h 952558"/>
                <a:gd name="connsiteX24" fmla="*/ 1093872 w 1119231"/>
                <a:gd name="connsiteY24" fmla="*/ 584904 h 952558"/>
                <a:gd name="connsiteX25" fmla="*/ 1027032 w 1119231"/>
                <a:gd name="connsiteY25" fmla="*/ 735308 h 952558"/>
                <a:gd name="connsiteX26" fmla="*/ 976902 w 1119231"/>
                <a:gd name="connsiteY26" fmla="*/ 785443 h 952558"/>
                <a:gd name="connsiteX27" fmla="*/ 876642 w 1119231"/>
                <a:gd name="connsiteY27" fmla="*/ 852289 h 952558"/>
                <a:gd name="connsiteX28" fmla="*/ 826512 w 1119231"/>
                <a:gd name="connsiteY28" fmla="*/ 885712 h 952558"/>
                <a:gd name="connsiteX29" fmla="*/ 726253 w 1119231"/>
                <a:gd name="connsiteY29" fmla="*/ 919135 h 952558"/>
                <a:gd name="connsiteX30" fmla="*/ 676123 w 1119231"/>
                <a:gd name="connsiteY30" fmla="*/ 935846 h 952558"/>
                <a:gd name="connsiteX31" fmla="*/ 625993 w 1119231"/>
                <a:gd name="connsiteY31" fmla="*/ 952558 h 952558"/>
                <a:gd name="connsiteX32" fmla="*/ 509023 w 1119231"/>
                <a:gd name="connsiteY32" fmla="*/ 952558 h 9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231" h="952558">
                  <a:moveTo>
                    <a:pt x="509023" y="952558"/>
                  </a:moveTo>
                  <a:lnTo>
                    <a:pt x="509023" y="952558"/>
                  </a:lnTo>
                  <a:cubicBezTo>
                    <a:pt x="415454" y="942160"/>
                    <a:pt x="360202" y="940417"/>
                    <a:pt x="275084" y="919135"/>
                  </a:cubicBezTo>
                  <a:cubicBezTo>
                    <a:pt x="257996" y="914863"/>
                    <a:pt x="240708" y="910301"/>
                    <a:pt x="224954" y="902423"/>
                  </a:cubicBezTo>
                  <a:cubicBezTo>
                    <a:pt x="206991" y="893441"/>
                    <a:pt x="191534" y="880141"/>
                    <a:pt x="174824" y="869000"/>
                  </a:cubicBezTo>
                  <a:cubicBezTo>
                    <a:pt x="130262" y="735303"/>
                    <a:pt x="197106" y="891285"/>
                    <a:pt x="107984" y="802154"/>
                  </a:cubicBezTo>
                  <a:cubicBezTo>
                    <a:pt x="95529" y="789697"/>
                    <a:pt x="99828" y="767418"/>
                    <a:pt x="91274" y="752019"/>
                  </a:cubicBezTo>
                  <a:cubicBezTo>
                    <a:pt x="71768" y="716905"/>
                    <a:pt x="24435" y="651750"/>
                    <a:pt x="24435" y="651750"/>
                  </a:cubicBezTo>
                  <a:cubicBezTo>
                    <a:pt x="-6003" y="499543"/>
                    <a:pt x="-10220" y="515152"/>
                    <a:pt x="24435" y="284096"/>
                  </a:cubicBezTo>
                  <a:cubicBezTo>
                    <a:pt x="27414" y="264234"/>
                    <a:pt x="47891" y="251400"/>
                    <a:pt x="57855" y="233962"/>
                  </a:cubicBezTo>
                  <a:cubicBezTo>
                    <a:pt x="70214" y="212332"/>
                    <a:pt x="73660" y="184731"/>
                    <a:pt x="91274" y="167115"/>
                  </a:cubicBezTo>
                  <a:cubicBezTo>
                    <a:pt x="119675" y="138711"/>
                    <a:pt x="158114" y="122551"/>
                    <a:pt x="191534" y="100269"/>
                  </a:cubicBezTo>
                  <a:cubicBezTo>
                    <a:pt x="208244" y="89128"/>
                    <a:pt x="222180" y="71717"/>
                    <a:pt x="241664" y="66846"/>
                  </a:cubicBezTo>
                  <a:cubicBezTo>
                    <a:pt x="263944" y="61276"/>
                    <a:pt x="286507" y="56735"/>
                    <a:pt x="308504" y="50135"/>
                  </a:cubicBezTo>
                  <a:cubicBezTo>
                    <a:pt x="342246" y="40011"/>
                    <a:pt x="375344" y="27852"/>
                    <a:pt x="408764" y="16711"/>
                  </a:cubicBezTo>
                  <a:lnTo>
                    <a:pt x="458893" y="0"/>
                  </a:lnTo>
                  <a:cubicBezTo>
                    <a:pt x="575863" y="5570"/>
                    <a:pt x="693684" y="1564"/>
                    <a:pt x="809802" y="16711"/>
                  </a:cubicBezTo>
                  <a:cubicBezTo>
                    <a:pt x="825425" y="18749"/>
                    <a:pt x="829712" y="42028"/>
                    <a:pt x="843222" y="50135"/>
                  </a:cubicBezTo>
                  <a:cubicBezTo>
                    <a:pt x="858325" y="59198"/>
                    <a:pt x="876642" y="61276"/>
                    <a:pt x="893352" y="66846"/>
                  </a:cubicBezTo>
                  <a:cubicBezTo>
                    <a:pt x="898922" y="83558"/>
                    <a:pt x="897607" y="104524"/>
                    <a:pt x="910062" y="116981"/>
                  </a:cubicBezTo>
                  <a:cubicBezTo>
                    <a:pt x="922516" y="129437"/>
                    <a:pt x="944438" y="125814"/>
                    <a:pt x="960192" y="133692"/>
                  </a:cubicBezTo>
                  <a:cubicBezTo>
                    <a:pt x="978155" y="142674"/>
                    <a:pt x="993612" y="155974"/>
                    <a:pt x="1010322" y="167115"/>
                  </a:cubicBezTo>
                  <a:cubicBezTo>
                    <a:pt x="1015892" y="183827"/>
                    <a:pt x="1018478" y="201851"/>
                    <a:pt x="1027032" y="217250"/>
                  </a:cubicBezTo>
                  <a:cubicBezTo>
                    <a:pt x="1046538" y="252364"/>
                    <a:pt x="1093872" y="317519"/>
                    <a:pt x="1093872" y="317519"/>
                  </a:cubicBezTo>
                  <a:cubicBezTo>
                    <a:pt x="1130419" y="427171"/>
                    <a:pt x="1124834" y="388796"/>
                    <a:pt x="1093872" y="584904"/>
                  </a:cubicBezTo>
                  <a:cubicBezTo>
                    <a:pt x="1085356" y="638845"/>
                    <a:pt x="1062175" y="693132"/>
                    <a:pt x="1027032" y="735308"/>
                  </a:cubicBezTo>
                  <a:cubicBezTo>
                    <a:pt x="1011904" y="753464"/>
                    <a:pt x="995556" y="770933"/>
                    <a:pt x="976902" y="785443"/>
                  </a:cubicBezTo>
                  <a:cubicBezTo>
                    <a:pt x="945197" y="810105"/>
                    <a:pt x="910062" y="830007"/>
                    <a:pt x="876642" y="852289"/>
                  </a:cubicBezTo>
                  <a:cubicBezTo>
                    <a:pt x="859932" y="863430"/>
                    <a:pt x="845565" y="879360"/>
                    <a:pt x="826512" y="885712"/>
                  </a:cubicBezTo>
                  <a:lnTo>
                    <a:pt x="726253" y="919135"/>
                  </a:lnTo>
                  <a:lnTo>
                    <a:pt x="676123" y="935846"/>
                  </a:lnTo>
                  <a:cubicBezTo>
                    <a:pt x="659413" y="941417"/>
                    <a:pt x="643607" y="952558"/>
                    <a:pt x="625993" y="952558"/>
                  </a:cubicBezTo>
                  <a:lnTo>
                    <a:pt x="509023" y="952558"/>
                  </a:lnTo>
                  <a:close/>
                </a:path>
              </a:pathLst>
            </a:custGeom>
            <a:solidFill>
              <a:srgbClr val="7C984A"/>
            </a:solidFill>
            <a:ln>
              <a:solidFill>
                <a:schemeClr val="accent4">
                  <a:lumMod val="75000"/>
                </a:schemeClr>
              </a:solidFill>
            </a:ln>
            <a:effectLst/>
            <a:scene3d>
              <a:camera prst="orthographicFront"/>
              <a:lightRig rig="threePt" dir="t"/>
            </a:scene3d>
            <a:sp3d>
              <a:bevelT w="6350" h="63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rot="17956193">
              <a:off x="1261167" y="2324032"/>
              <a:ext cx="319747" cy="510990"/>
              <a:chOff x="672348" y="5348941"/>
              <a:chExt cx="319747" cy="510990"/>
            </a:xfrm>
          </p:grpSpPr>
          <p:grpSp>
            <p:nvGrpSpPr>
              <p:cNvPr id="199" name="Group 198"/>
              <p:cNvGrpSpPr/>
              <p:nvPr/>
            </p:nvGrpSpPr>
            <p:grpSpPr>
              <a:xfrm>
                <a:off x="672348" y="5348941"/>
                <a:ext cx="122524" cy="508000"/>
                <a:chOff x="672348" y="5348941"/>
                <a:chExt cx="122524" cy="508000"/>
              </a:xfrm>
            </p:grpSpPr>
            <p:cxnSp>
              <p:nvCxnSpPr>
                <p:cNvPr id="204" name="Straight Connector 203"/>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200" name="Group 199"/>
              <p:cNvGrpSpPr/>
              <p:nvPr/>
            </p:nvGrpSpPr>
            <p:grpSpPr>
              <a:xfrm flipH="1">
                <a:off x="869571" y="5351931"/>
                <a:ext cx="122524" cy="508000"/>
                <a:chOff x="672348" y="5348941"/>
                <a:chExt cx="122524" cy="508000"/>
              </a:xfrm>
            </p:grpSpPr>
            <p:cxnSp>
              <p:nvCxnSpPr>
                <p:cNvPr id="201" name="Straight Connector 200"/>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86" name="Group 85"/>
            <p:cNvGrpSpPr/>
            <p:nvPr/>
          </p:nvGrpSpPr>
          <p:grpSpPr>
            <a:xfrm rot="11042015">
              <a:off x="1829203" y="3496763"/>
              <a:ext cx="319747" cy="510990"/>
              <a:chOff x="672348" y="5348941"/>
              <a:chExt cx="319747" cy="510990"/>
            </a:xfrm>
          </p:grpSpPr>
          <p:grpSp>
            <p:nvGrpSpPr>
              <p:cNvPr id="191" name="Group 190"/>
              <p:cNvGrpSpPr/>
              <p:nvPr/>
            </p:nvGrpSpPr>
            <p:grpSpPr>
              <a:xfrm>
                <a:off x="672348" y="5348941"/>
                <a:ext cx="122524" cy="508000"/>
                <a:chOff x="672348" y="5348941"/>
                <a:chExt cx="122524" cy="508000"/>
              </a:xfrm>
            </p:grpSpPr>
            <p:cxnSp>
              <p:nvCxnSpPr>
                <p:cNvPr id="196" name="Straight Connector 195"/>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92" name="Group 191"/>
              <p:cNvGrpSpPr/>
              <p:nvPr/>
            </p:nvGrpSpPr>
            <p:grpSpPr>
              <a:xfrm flipH="1">
                <a:off x="869571" y="5351931"/>
                <a:ext cx="122524" cy="508000"/>
                <a:chOff x="672348" y="5348941"/>
                <a:chExt cx="122524" cy="508000"/>
              </a:xfrm>
            </p:grpSpPr>
            <p:cxnSp>
              <p:nvCxnSpPr>
                <p:cNvPr id="193" name="Straight Connector 192"/>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87" name="Group 86"/>
            <p:cNvGrpSpPr/>
            <p:nvPr/>
          </p:nvGrpSpPr>
          <p:grpSpPr>
            <a:xfrm rot="7425665">
              <a:off x="2708967" y="3217651"/>
              <a:ext cx="319747" cy="510990"/>
              <a:chOff x="672348" y="5348941"/>
              <a:chExt cx="319747" cy="510990"/>
            </a:xfrm>
          </p:grpSpPr>
          <p:grpSp>
            <p:nvGrpSpPr>
              <p:cNvPr id="183" name="Group 182"/>
              <p:cNvGrpSpPr/>
              <p:nvPr/>
            </p:nvGrpSpPr>
            <p:grpSpPr>
              <a:xfrm>
                <a:off x="672348" y="5348941"/>
                <a:ext cx="122524" cy="508000"/>
                <a:chOff x="672348" y="5348941"/>
                <a:chExt cx="122524" cy="508000"/>
              </a:xfrm>
            </p:grpSpPr>
            <p:cxnSp>
              <p:nvCxnSpPr>
                <p:cNvPr id="188" name="Straight Connector 187"/>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flipH="1">
                <a:off x="869571" y="5351931"/>
                <a:ext cx="122524" cy="508000"/>
                <a:chOff x="672348" y="5348941"/>
                <a:chExt cx="122524" cy="508000"/>
              </a:xfrm>
            </p:grpSpPr>
            <p:cxnSp>
              <p:nvCxnSpPr>
                <p:cNvPr id="185" name="Straight Connector 184"/>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88" name="Group 87"/>
            <p:cNvGrpSpPr/>
            <p:nvPr/>
          </p:nvGrpSpPr>
          <p:grpSpPr>
            <a:xfrm rot="5183949">
              <a:off x="2850499" y="2406354"/>
              <a:ext cx="319747" cy="510990"/>
              <a:chOff x="672348" y="5348941"/>
              <a:chExt cx="319747" cy="510990"/>
            </a:xfrm>
          </p:grpSpPr>
          <p:grpSp>
            <p:nvGrpSpPr>
              <p:cNvPr id="175" name="Group 174"/>
              <p:cNvGrpSpPr/>
              <p:nvPr/>
            </p:nvGrpSpPr>
            <p:grpSpPr>
              <a:xfrm>
                <a:off x="672348" y="5348941"/>
                <a:ext cx="122524" cy="508000"/>
                <a:chOff x="672348" y="5348941"/>
                <a:chExt cx="122524" cy="508000"/>
              </a:xfrm>
            </p:grpSpPr>
            <p:cxnSp>
              <p:nvCxnSpPr>
                <p:cNvPr id="180" name="Straight Connector 179"/>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176" name="Group 175"/>
              <p:cNvGrpSpPr/>
              <p:nvPr/>
            </p:nvGrpSpPr>
            <p:grpSpPr>
              <a:xfrm flipH="1">
                <a:off x="869571" y="5351931"/>
                <a:ext cx="122524" cy="508000"/>
                <a:chOff x="672348" y="5348941"/>
                <a:chExt cx="122524" cy="508000"/>
              </a:xfrm>
            </p:grpSpPr>
            <p:cxnSp>
              <p:nvCxnSpPr>
                <p:cNvPr id="177" name="Straight Connector 176"/>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nvGrpSpPr>
            <p:cNvPr id="89" name="Group 88"/>
            <p:cNvGrpSpPr/>
            <p:nvPr/>
          </p:nvGrpSpPr>
          <p:grpSpPr>
            <a:xfrm rot="567414">
              <a:off x="2149883" y="1942761"/>
              <a:ext cx="319747" cy="510990"/>
              <a:chOff x="672348" y="5348941"/>
              <a:chExt cx="319747" cy="510990"/>
            </a:xfrm>
          </p:grpSpPr>
          <p:grpSp>
            <p:nvGrpSpPr>
              <p:cNvPr id="90" name="Group 89"/>
              <p:cNvGrpSpPr/>
              <p:nvPr/>
            </p:nvGrpSpPr>
            <p:grpSpPr>
              <a:xfrm>
                <a:off x="672348" y="5348941"/>
                <a:ext cx="122524" cy="508000"/>
                <a:chOff x="672348" y="5348941"/>
                <a:chExt cx="122524" cy="508000"/>
              </a:xfrm>
            </p:grpSpPr>
            <p:cxnSp>
              <p:nvCxnSpPr>
                <p:cNvPr id="95" name="Straight Connector 94"/>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flipH="1">
                <a:off x="869571" y="5351931"/>
                <a:ext cx="122524" cy="508000"/>
                <a:chOff x="672348" y="5348941"/>
                <a:chExt cx="122524" cy="508000"/>
              </a:xfrm>
            </p:grpSpPr>
            <p:cxnSp>
              <p:nvCxnSpPr>
                <p:cNvPr id="92" name="Straight Connector 91"/>
                <p:cNvCxnSpPr/>
                <p:nvPr/>
              </p:nvCxnSpPr>
              <p:spPr>
                <a:xfrm flipV="1">
                  <a:off x="791882" y="5602942"/>
                  <a:ext cx="0" cy="25399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672353" y="5471721"/>
                  <a:ext cx="122519" cy="149159"/>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672348" y="5348941"/>
                  <a:ext cx="0" cy="134470"/>
                </a:xfrm>
                <a:prstGeom prst="line">
                  <a:avLst/>
                </a:prstGeom>
                <a:ln w="38100" cmpd="sng">
                  <a:solidFill>
                    <a:srgbClr val="404040"/>
                  </a:solidFill>
                </a:ln>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40858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IGRA: inside the test tube of someone </a:t>
            </a:r>
            <a:r>
              <a:rPr lang="en-US" dirty="0" smtClean="0">
                <a:solidFill>
                  <a:schemeClr val="accent1">
                    <a:lumMod val="75000"/>
                  </a:schemeClr>
                </a:solidFill>
              </a:rPr>
              <a:t>with</a:t>
            </a:r>
            <a:r>
              <a:rPr lang="en-US" dirty="0" smtClean="0"/>
              <a:t> latent TB</a:t>
            </a:r>
            <a:endParaRPr lang="en-US" dirty="0"/>
          </a:p>
        </p:txBody>
      </p:sp>
      <p:sp>
        <p:nvSpPr>
          <p:cNvPr id="3" name="TextBox 2"/>
          <p:cNvSpPr txBox="1"/>
          <p:nvPr/>
        </p:nvSpPr>
        <p:spPr>
          <a:xfrm>
            <a:off x="810079" y="4275354"/>
            <a:ext cx="2561574" cy="1015663"/>
          </a:xfrm>
          <a:prstGeom prst="rect">
            <a:avLst/>
          </a:prstGeom>
          <a:noFill/>
        </p:spPr>
        <p:txBody>
          <a:bodyPr wrap="square" rtlCol="0">
            <a:spAutoFit/>
          </a:bodyPr>
          <a:lstStyle/>
          <a:p>
            <a:pPr algn="ctr"/>
            <a:r>
              <a:rPr lang="en-US" sz="2000" dirty="0" smtClean="0">
                <a:solidFill>
                  <a:schemeClr val="tx1">
                    <a:lumMod val="75000"/>
                    <a:lumOff val="25000"/>
                  </a:schemeClr>
                </a:solidFill>
              </a:rPr>
              <a:t>Effector T cell</a:t>
            </a:r>
          </a:p>
          <a:p>
            <a:pPr algn="ctr"/>
            <a:r>
              <a:rPr lang="en-US" sz="2000" dirty="0" smtClean="0">
                <a:solidFill>
                  <a:schemeClr val="tx1">
                    <a:lumMod val="75000"/>
                    <a:lumOff val="25000"/>
                  </a:schemeClr>
                </a:solidFill>
              </a:rPr>
              <a:t>(these T cells have seen TB before)</a:t>
            </a:r>
            <a:endParaRPr lang="en-US" sz="2000" dirty="0">
              <a:solidFill>
                <a:schemeClr val="tx1">
                  <a:lumMod val="75000"/>
                  <a:lumOff val="25000"/>
                </a:schemeClr>
              </a:solidFill>
            </a:endParaRPr>
          </a:p>
        </p:txBody>
      </p:sp>
      <p:sp>
        <p:nvSpPr>
          <p:cNvPr id="4" name="TextBox 3"/>
          <p:cNvSpPr txBox="1"/>
          <p:nvPr/>
        </p:nvSpPr>
        <p:spPr>
          <a:xfrm>
            <a:off x="4309072" y="4278440"/>
            <a:ext cx="1391051" cy="400110"/>
          </a:xfrm>
          <a:prstGeom prst="rect">
            <a:avLst/>
          </a:prstGeom>
          <a:noFill/>
        </p:spPr>
        <p:txBody>
          <a:bodyPr wrap="none" rtlCol="0">
            <a:spAutoFit/>
          </a:bodyPr>
          <a:lstStyle/>
          <a:p>
            <a:r>
              <a:rPr lang="en-US" sz="2000" dirty="0" smtClean="0">
                <a:solidFill>
                  <a:schemeClr val="tx1">
                    <a:lumMod val="75000"/>
                    <a:lumOff val="25000"/>
                  </a:schemeClr>
                </a:solidFill>
              </a:rPr>
              <a:t>TB antigens</a:t>
            </a:r>
            <a:endParaRPr lang="en-US" sz="2000" dirty="0">
              <a:solidFill>
                <a:schemeClr val="tx1">
                  <a:lumMod val="75000"/>
                  <a:lumOff val="25000"/>
                </a:schemeClr>
              </a:solidFill>
            </a:endParaRPr>
          </a:p>
        </p:txBody>
      </p:sp>
      <p:sp>
        <p:nvSpPr>
          <p:cNvPr id="5" name="TextBox 4"/>
          <p:cNvSpPr txBox="1"/>
          <p:nvPr/>
        </p:nvSpPr>
        <p:spPr>
          <a:xfrm>
            <a:off x="3719412" y="2706145"/>
            <a:ext cx="414597" cy="646331"/>
          </a:xfrm>
          <a:prstGeom prst="rect">
            <a:avLst/>
          </a:prstGeom>
          <a:noFill/>
        </p:spPr>
        <p:txBody>
          <a:bodyPr wrap="none" rtlCol="0">
            <a:spAutoFit/>
          </a:bodyPr>
          <a:lstStyle/>
          <a:p>
            <a:r>
              <a:rPr lang="en-US" sz="3600" b="1" dirty="0" smtClean="0">
                <a:solidFill>
                  <a:srgbClr val="404040"/>
                </a:solidFill>
              </a:rPr>
              <a:t>+</a:t>
            </a:r>
            <a:endParaRPr lang="en-US" sz="3600" b="1" dirty="0">
              <a:solidFill>
                <a:srgbClr val="404040"/>
              </a:solidFill>
            </a:endParaRPr>
          </a:p>
        </p:txBody>
      </p:sp>
      <p:grpSp>
        <p:nvGrpSpPr>
          <p:cNvPr id="6" name="Group 5"/>
          <p:cNvGrpSpPr/>
          <p:nvPr/>
        </p:nvGrpSpPr>
        <p:grpSpPr>
          <a:xfrm>
            <a:off x="4490507" y="2510828"/>
            <a:ext cx="956143" cy="1117529"/>
            <a:chOff x="4520747" y="2465474"/>
            <a:chExt cx="956143" cy="1117529"/>
          </a:xfrm>
        </p:grpSpPr>
        <p:grpSp>
          <p:nvGrpSpPr>
            <p:cNvPr id="7" name="Group 6"/>
            <p:cNvGrpSpPr/>
            <p:nvPr/>
          </p:nvGrpSpPr>
          <p:grpSpPr>
            <a:xfrm>
              <a:off x="4520747" y="3205048"/>
              <a:ext cx="317510" cy="377955"/>
              <a:chOff x="5926850" y="3734200"/>
              <a:chExt cx="317510" cy="377955"/>
            </a:xfrm>
          </p:grpSpPr>
          <p:cxnSp>
            <p:nvCxnSpPr>
              <p:cNvPr id="20" name="Straight Connector 19"/>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21" name="Diamond 20"/>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612667" y="2465474"/>
              <a:ext cx="317510" cy="377955"/>
              <a:chOff x="5926850" y="3734200"/>
              <a:chExt cx="317510" cy="377955"/>
            </a:xfrm>
          </p:grpSpPr>
          <p:cxnSp>
            <p:nvCxnSpPr>
              <p:cNvPr id="18" name="Straight Connector 17"/>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9" name="Diamond 18"/>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795307" y="2859765"/>
              <a:ext cx="317510" cy="377955"/>
              <a:chOff x="5926850" y="3734200"/>
              <a:chExt cx="317510" cy="377955"/>
            </a:xfrm>
          </p:grpSpPr>
          <p:cxnSp>
            <p:nvCxnSpPr>
              <p:cNvPr id="16" name="Straight Connector 15"/>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7" name="Diamond 16"/>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159380" y="2755155"/>
              <a:ext cx="317510" cy="377955"/>
              <a:chOff x="5926850" y="3734200"/>
              <a:chExt cx="317510" cy="377955"/>
            </a:xfrm>
          </p:grpSpPr>
          <p:cxnSp>
            <p:nvCxnSpPr>
              <p:cNvPr id="14" name="Straight Connector 13"/>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5" name="Diamond 14"/>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039629" y="3179683"/>
              <a:ext cx="317510" cy="377955"/>
              <a:chOff x="5926850" y="3734200"/>
              <a:chExt cx="317510" cy="377955"/>
            </a:xfrm>
          </p:grpSpPr>
          <p:cxnSp>
            <p:nvCxnSpPr>
              <p:cNvPr id="12" name="Straight Connector 11"/>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3" name="Diamond 12"/>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0" name="TextBox 59"/>
          <p:cNvSpPr txBox="1"/>
          <p:nvPr/>
        </p:nvSpPr>
        <p:spPr>
          <a:xfrm>
            <a:off x="5972214" y="2721265"/>
            <a:ext cx="414597" cy="646331"/>
          </a:xfrm>
          <a:prstGeom prst="rect">
            <a:avLst/>
          </a:prstGeom>
          <a:noFill/>
        </p:spPr>
        <p:txBody>
          <a:bodyPr wrap="none" rtlCol="0">
            <a:spAutoFit/>
          </a:bodyPr>
          <a:lstStyle/>
          <a:p>
            <a:r>
              <a:rPr lang="en-US" sz="3600" b="1" dirty="0" smtClean="0">
                <a:solidFill>
                  <a:srgbClr val="404040"/>
                </a:solidFill>
              </a:rPr>
              <a:t>+</a:t>
            </a:r>
            <a:endParaRPr lang="en-US" sz="3600" b="1" dirty="0">
              <a:solidFill>
                <a:srgbClr val="404040"/>
              </a:solidFill>
            </a:endParaRPr>
          </a:p>
        </p:txBody>
      </p:sp>
      <p:sp>
        <p:nvSpPr>
          <p:cNvPr id="61" name="TextBox 60"/>
          <p:cNvSpPr txBox="1"/>
          <p:nvPr/>
        </p:nvSpPr>
        <p:spPr>
          <a:xfrm>
            <a:off x="6682813" y="4338911"/>
            <a:ext cx="2676709" cy="400110"/>
          </a:xfrm>
          <a:prstGeom prst="rect">
            <a:avLst/>
          </a:prstGeom>
          <a:noFill/>
        </p:spPr>
        <p:txBody>
          <a:bodyPr wrap="none" rtlCol="0">
            <a:spAutoFit/>
          </a:bodyPr>
          <a:lstStyle/>
          <a:p>
            <a:r>
              <a:rPr lang="en-US" sz="2000" dirty="0" smtClean="0">
                <a:solidFill>
                  <a:schemeClr val="tx1">
                    <a:lumMod val="75000"/>
                    <a:lumOff val="25000"/>
                  </a:schemeClr>
                </a:solidFill>
              </a:rPr>
              <a:t>Antigen presenting cells</a:t>
            </a:r>
            <a:endParaRPr lang="en-US" sz="2000" dirty="0">
              <a:solidFill>
                <a:schemeClr val="tx1">
                  <a:lumMod val="75000"/>
                  <a:lumOff val="25000"/>
                </a:schemeClr>
              </a:solidFill>
            </a:endParaRPr>
          </a:p>
        </p:txBody>
      </p:sp>
      <p:grpSp>
        <p:nvGrpSpPr>
          <p:cNvPr id="62" name="Group 61"/>
          <p:cNvGrpSpPr/>
          <p:nvPr/>
        </p:nvGrpSpPr>
        <p:grpSpPr>
          <a:xfrm>
            <a:off x="6816351" y="2147989"/>
            <a:ext cx="2191535" cy="1834178"/>
            <a:chOff x="5348555" y="4112154"/>
            <a:chExt cx="2191535" cy="1834178"/>
          </a:xfrm>
        </p:grpSpPr>
        <p:sp>
          <p:nvSpPr>
            <p:cNvPr id="63" name="Freeform 62"/>
            <p:cNvSpPr/>
            <p:nvPr/>
          </p:nvSpPr>
          <p:spPr>
            <a:xfrm flipH="1">
              <a:off x="5651865" y="4372271"/>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Freeform 63"/>
            <p:cNvSpPr/>
            <p:nvPr/>
          </p:nvSpPr>
          <p:spPr>
            <a:xfrm rot="19293540" flipH="1">
              <a:off x="6535919" y="4635354"/>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flipH="1">
              <a:off x="6190700" y="4112154"/>
              <a:ext cx="257031" cy="515240"/>
              <a:chOff x="7317846" y="3356244"/>
              <a:chExt cx="257031" cy="515240"/>
            </a:xfrm>
          </p:grpSpPr>
          <p:cxnSp>
            <p:nvCxnSpPr>
              <p:cNvPr id="90" name="Straight Connector 8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2" name="Rectangle 9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rot="16200000" flipH="1">
              <a:off x="5539352" y="4340145"/>
              <a:ext cx="257031" cy="515240"/>
              <a:chOff x="7317846" y="3356244"/>
              <a:chExt cx="257031" cy="515240"/>
            </a:xfrm>
          </p:grpSpPr>
          <p:cxnSp>
            <p:nvCxnSpPr>
              <p:cNvPr id="85" name="Straight Connector 8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7" name="Rectangle 8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rot="15540000" flipH="1">
              <a:off x="5477659" y="5157747"/>
              <a:ext cx="257031" cy="515240"/>
              <a:chOff x="7317846" y="3356244"/>
              <a:chExt cx="257031" cy="515240"/>
            </a:xfrm>
          </p:grpSpPr>
          <p:cxnSp>
            <p:nvCxnSpPr>
              <p:cNvPr id="80" name="Straight Connector 7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82" name="Rectangle 8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8" name="Group 67"/>
            <p:cNvGrpSpPr/>
            <p:nvPr/>
          </p:nvGrpSpPr>
          <p:grpSpPr>
            <a:xfrm rot="10800000" flipH="1">
              <a:off x="6277790" y="5431092"/>
              <a:ext cx="257031" cy="515240"/>
              <a:chOff x="7317846" y="3356244"/>
              <a:chExt cx="257031" cy="515240"/>
            </a:xfrm>
          </p:grpSpPr>
          <p:cxnSp>
            <p:nvCxnSpPr>
              <p:cNvPr id="75" name="Straight Connector 7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p:nvGrpSpPr>
          <p:grpSpPr>
            <a:xfrm rot="2700000" flipH="1">
              <a:off x="7096671" y="4158725"/>
              <a:ext cx="257031" cy="515240"/>
              <a:chOff x="7317846" y="3356244"/>
              <a:chExt cx="257031" cy="515240"/>
            </a:xfrm>
          </p:grpSpPr>
          <p:cxnSp>
            <p:nvCxnSpPr>
              <p:cNvPr id="70" name="Straight Connector 6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7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sp>
        <p:nvSpPr>
          <p:cNvPr id="95" name="TextBox 94"/>
          <p:cNvSpPr txBox="1"/>
          <p:nvPr/>
        </p:nvSpPr>
        <p:spPr>
          <a:xfrm>
            <a:off x="6622344" y="5049482"/>
            <a:ext cx="3250697" cy="1015663"/>
          </a:xfrm>
          <a:prstGeom prst="rect">
            <a:avLst/>
          </a:prstGeom>
          <a:noFill/>
          <a:ln>
            <a:solidFill>
              <a:schemeClr val="accent1">
                <a:lumMod val="75000"/>
              </a:schemeClr>
            </a:solidFill>
          </a:ln>
        </p:spPr>
        <p:txBody>
          <a:bodyPr wrap="square" rtlCol="0">
            <a:spAutoFit/>
          </a:bodyPr>
          <a:lstStyle/>
          <a:p>
            <a:r>
              <a:rPr lang="en-US" sz="2000" dirty="0" smtClean="0">
                <a:solidFill>
                  <a:schemeClr val="accent1">
                    <a:lumMod val="75000"/>
                  </a:schemeClr>
                </a:solidFill>
              </a:rPr>
              <a:t>REMEMBER</a:t>
            </a:r>
            <a:r>
              <a:rPr lang="en-US" sz="2000" dirty="0" smtClean="0">
                <a:solidFill>
                  <a:srgbClr val="404040"/>
                </a:solidFill>
              </a:rPr>
              <a:t>: T cells only bind to antigens presented by antigen presenting cells</a:t>
            </a:r>
            <a:endParaRPr lang="en-US" sz="2000" dirty="0">
              <a:solidFill>
                <a:srgbClr val="404040"/>
              </a:solidFill>
            </a:endParaRPr>
          </a:p>
        </p:txBody>
      </p:sp>
      <p:cxnSp>
        <p:nvCxnSpPr>
          <p:cNvPr id="96" name="Straight Arrow Connector 95"/>
          <p:cNvCxnSpPr/>
          <p:nvPr/>
        </p:nvCxnSpPr>
        <p:spPr>
          <a:xfrm>
            <a:off x="9555523" y="3053880"/>
            <a:ext cx="1466592" cy="0"/>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7" name="Group 96"/>
          <p:cNvGrpSpPr/>
          <p:nvPr/>
        </p:nvGrpSpPr>
        <p:grpSpPr>
          <a:xfrm>
            <a:off x="1185487" y="2004700"/>
            <a:ext cx="2025084" cy="2007355"/>
            <a:chOff x="837727" y="946440"/>
            <a:chExt cx="2025084" cy="2007355"/>
          </a:xfrm>
        </p:grpSpPr>
        <p:sp>
          <p:nvSpPr>
            <p:cNvPr id="98" name="Freeform 97"/>
            <p:cNvSpPr/>
            <p:nvPr/>
          </p:nvSpPr>
          <p:spPr>
            <a:xfrm>
              <a:off x="1101066" y="1288529"/>
              <a:ext cx="1437056" cy="1270973"/>
            </a:xfrm>
            <a:custGeom>
              <a:avLst/>
              <a:gdLst>
                <a:gd name="connsiteX0" fmla="*/ 751948 w 1437056"/>
                <a:gd name="connsiteY0" fmla="*/ 1270077 h 1270973"/>
                <a:gd name="connsiteX1" fmla="*/ 751948 w 1437056"/>
                <a:gd name="connsiteY1" fmla="*/ 1270077 h 1270973"/>
                <a:gd name="connsiteX2" fmla="*/ 534719 w 1437056"/>
                <a:gd name="connsiteY2" fmla="*/ 1236654 h 1270973"/>
                <a:gd name="connsiteX3" fmla="*/ 417749 w 1437056"/>
                <a:gd name="connsiteY3" fmla="*/ 1203231 h 1270973"/>
                <a:gd name="connsiteX4" fmla="*/ 233939 w 1437056"/>
                <a:gd name="connsiteY4" fmla="*/ 1169808 h 1270973"/>
                <a:gd name="connsiteX5" fmla="*/ 133680 w 1437056"/>
                <a:gd name="connsiteY5" fmla="*/ 1102962 h 1270973"/>
                <a:gd name="connsiteX6" fmla="*/ 83550 w 1437056"/>
                <a:gd name="connsiteY6" fmla="*/ 1069539 h 1270973"/>
                <a:gd name="connsiteX7" fmla="*/ 66840 w 1437056"/>
                <a:gd name="connsiteY7" fmla="*/ 1019404 h 1270973"/>
                <a:gd name="connsiteX8" fmla="*/ 0 w 1437056"/>
                <a:gd name="connsiteY8" fmla="*/ 919135 h 1270973"/>
                <a:gd name="connsiteX9" fmla="*/ 16710 w 1437056"/>
                <a:gd name="connsiteY9" fmla="*/ 534770 h 1270973"/>
                <a:gd name="connsiteX10" fmla="*/ 66840 w 1437056"/>
                <a:gd name="connsiteY10" fmla="*/ 434500 h 1270973"/>
                <a:gd name="connsiteX11" fmla="*/ 133680 w 1437056"/>
                <a:gd name="connsiteY11" fmla="*/ 317519 h 1270973"/>
                <a:gd name="connsiteX12" fmla="*/ 233939 w 1437056"/>
                <a:gd name="connsiteY12" fmla="*/ 233962 h 1270973"/>
                <a:gd name="connsiteX13" fmla="*/ 284069 w 1437056"/>
                <a:gd name="connsiteY13" fmla="*/ 183827 h 1270973"/>
                <a:gd name="connsiteX14" fmla="*/ 317489 w 1437056"/>
                <a:gd name="connsiteY14" fmla="*/ 133692 h 1270973"/>
                <a:gd name="connsiteX15" fmla="*/ 484589 w 1437056"/>
                <a:gd name="connsiteY15" fmla="*/ 66846 h 1270973"/>
                <a:gd name="connsiteX16" fmla="*/ 718528 w 1437056"/>
                <a:gd name="connsiteY16" fmla="*/ 33423 h 1270973"/>
                <a:gd name="connsiteX17" fmla="*/ 902338 w 1437056"/>
                <a:gd name="connsiteY17" fmla="*/ 0 h 1270973"/>
                <a:gd name="connsiteX18" fmla="*/ 1136277 w 1437056"/>
                <a:gd name="connsiteY18" fmla="*/ 16712 h 1270973"/>
                <a:gd name="connsiteX19" fmla="*/ 1253247 w 1437056"/>
                <a:gd name="connsiteY19" fmla="*/ 83558 h 1270973"/>
                <a:gd name="connsiteX20" fmla="*/ 1269956 w 1437056"/>
                <a:gd name="connsiteY20" fmla="*/ 133692 h 1270973"/>
                <a:gd name="connsiteX21" fmla="*/ 1353506 w 1437056"/>
                <a:gd name="connsiteY21" fmla="*/ 217250 h 1270973"/>
                <a:gd name="connsiteX22" fmla="*/ 1420346 w 1437056"/>
                <a:gd name="connsiteY22" fmla="*/ 384366 h 1270973"/>
                <a:gd name="connsiteX23" fmla="*/ 1437056 w 1437056"/>
                <a:gd name="connsiteY23" fmla="*/ 434500 h 1270973"/>
                <a:gd name="connsiteX24" fmla="*/ 1420346 w 1437056"/>
                <a:gd name="connsiteY24" fmla="*/ 952558 h 1270973"/>
                <a:gd name="connsiteX25" fmla="*/ 1303376 w 1437056"/>
                <a:gd name="connsiteY25" fmla="*/ 1086250 h 1270973"/>
                <a:gd name="connsiteX26" fmla="*/ 1236537 w 1437056"/>
                <a:gd name="connsiteY26" fmla="*/ 1169808 h 1270973"/>
                <a:gd name="connsiteX27" fmla="*/ 1086147 w 1437056"/>
                <a:gd name="connsiteY27" fmla="*/ 1236654 h 1270973"/>
                <a:gd name="connsiteX28" fmla="*/ 1019307 w 1437056"/>
                <a:gd name="connsiteY28" fmla="*/ 1270077 h 1270973"/>
                <a:gd name="connsiteX29" fmla="*/ 885628 w 1437056"/>
                <a:gd name="connsiteY29" fmla="*/ 1253366 h 1270973"/>
                <a:gd name="connsiteX30" fmla="*/ 768658 w 1437056"/>
                <a:gd name="connsiteY30" fmla="*/ 1270077 h 1270973"/>
                <a:gd name="connsiteX31" fmla="*/ 701818 w 1437056"/>
                <a:gd name="connsiteY31" fmla="*/ 1270077 h 1270973"/>
                <a:gd name="connsiteX32" fmla="*/ 701818 w 1437056"/>
                <a:gd name="connsiteY32" fmla="*/ 1270077 h 1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7056" h="1270973">
                  <a:moveTo>
                    <a:pt x="751948" y="1270077"/>
                  </a:moveTo>
                  <a:lnTo>
                    <a:pt x="751948" y="1270077"/>
                  </a:lnTo>
                  <a:cubicBezTo>
                    <a:pt x="679538" y="1258936"/>
                    <a:pt x="606866" y="1249387"/>
                    <a:pt x="534719" y="1236654"/>
                  </a:cubicBezTo>
                  <a:cubicBezTo>
                    <a:pt x="466394" y="1224596"/>
                    <a:pt x="477699" y="1220361"/>
                    <a:pt x="417749" y="1203231"/>
                  </a:cubicBezTo>
                  <a:cubicBezTo>
                    <a:pt x="338968" y="1180720"/>
                    <a:pt x="328593" y="1183332"/>
                    <a:pt x="233939" y="1169808"/>
                  </a:cubicBezTo>
                  <a:lnTo>
                    <a:pt x="133680" y="1102962"/>
                  </a:lnTo>
                  <a:lnTo>
                    <a:pt x="83550" y="1069539"/>
                  </a:lnTo>
                  <a:cubicBezTo>
                    <a:pt x="77980" y="1052827"/>
                    <a:pt x="75394" y="1034803"/>
                    <a:pt x="66840" y="1019404"/>
                  </a:cubicBezTo>
                  <a:cubicBezTo>
                    <a:pt x="47334" y="984290"/>
                    <a:pt x="0" y="919135"/>
                    <a:pt x="0" y="919135"/>
                  </a:cubicBezTo>
                  <a:cubicBezTo>
                    <a:pt x="5570" y="791013"/>
                    <a:pt x="6875" y="662635"/>
                    <a:pt x="16710" y="534770"/>
                  </a:cubicBezTo>
                  <a:cubicBezTo>
                    <a:pt x="20114" y="490512"/>
                    <a:pt x="46061" y="470867"/>
                    <a:pt x="66840" y="434500"/>
                  </a:cubicBezTo>
                  <a:cubicBezTo>
                    <a:pt x="96555" y="382494"/>
                    <a:pt x="96670" y="361935"/>
                    <a:pt x="133680" y="317519"/>
                  </a:cubicBezTo>
                  <a:cubicBezTo>
                    <a:pt x="200250" y="237626"/>
                    <a:pt x="162242" y="293715"/>
                    <a:pt x="233939" y="233962"/>
                  </a:cubicBezTo>
                  <a:cubicBezTo>
                    <a:pt x="252093" y="218832"/>
                    <a:pt x="268941" y="201983"/>
                    <a:pt x="284069" y="183827"/>
                  </a:cubicBezTo>
                  <a:cubicBezTo>
                    <a:pt x="296926" y="168397"/>
                    <a:pt x="302060" y="146550"/>
                    <a:pt x="317489" y="133692"/>
                  </a:cubicBezTo>
                  <a:cubicBezTo>
                    <a:pt x="345632" y="110238"/>
                    <a:pt x="459983" y="71768"/>
                    <a:pt x="484589" y="66846"/>
                  </a:cubicBezTo>
                  <a:cubicBezTo>
                    <a:pt x="651119" y="33538"/>
                    <a:pt x="480377" y="65179"/>
                    <a:pt x="718528" y="33423"/>
                  </a:cubicBezTo>
                  <a:cubicBezTo>
                    <a:pt x="782681" y="24869"/>
                    <a:pt x="839317" y="12606"/>
                    <a:pt x="902338" y="0"/>
                  </a:cubicBezTo>
                  <a:cubicBezTo>
                    <a:pt x="980318" y="5571"/>
                    <a:pt x="1059163" y="3858"/>
                    <a:pt x="1136277" y="16712"/>
                  </a:cubicBezTo>
                  <a:cubicBezTo>
                    <a:pt x="1164545" y="21424"/>
                    <a:pt x="1227972" y="66706"/>
                    <a:pt x="1253247" y="83558"/>
                  </a:cubicBezTo>
                  <a:cubicBezTo>
                    <a:pt x="1258817" y="100269"/>
                    <a:pt x="1259388" y="119599"/>
                    <a:pt x="1269956" y="133692"/>
                  </a:cubicBezTo>
                  <a:cubicBezTo>
                    <a:pt x="1293587" y="165203"/>
                    <a:pt x="1353506" y="217250"/>
                    <a:pt x="1353506" y="217250"/>
                  </a:cubicBezTo>
                  <a:cubicBezTo>
                    <a:pt x="1402681" y="315609"/>
                    <a:pt x="1379048" y="260461"/>
                    <a:pt x="1420346" y="384366"/>
                  </a:cubicBezTo>
                  <a:lnTo>
                    <a:pt x="1437056" y="434500"/>
                  </a:lnTo>
                  <a:cubicBezTo>
                    <a:pt x="1431486" y="607186"/>
                    <a:pt x="1443482" y="781338"/>
                    <a:pt x="1420346" y="952558"/>
                  </a:cubicBezTo>
                  <a:cubicBezTo>
                    <a:pt x="1408699" y="1038751"/>
                    <a:pt x="1353762" y="1045937"/>
                    <a:pt x="1303376" y="1086250"/>
                  </a:cubicBezTo>
                  <a:cubicBezTo>
                    <a:pt x="1220696" y="1152401"/>
                    <a:pt x="1323386" y="1082950"/>
                    <a:pt x="1236537" y="1169808"/>
                  </a:cubicBezTo>
                  <a:cubicBezTo>
                    <a:pt x="1187384" y="1218966"/>
                    <a:pt x="1152332" y="1203558"/>
                    <a:pt x="1086147" y="1236654"/>
                  </a:cubicBezTo>
                  <a:lnTo>
                    <a:pt x="1019307" y="1270077"/>
                  </a:lnTo>
                  <a:cubicBezTo>
                    <a:pt x="974747" y="1264507"/>
                    <a:pt x="930534" y="1253366"/>
                    <a:pt x="885628" y="1253366"/>
                  </a:cubicBezTo>
                  <a:cubicBezTo>
                    <a:pt x="846242" y="1253366"/>
                    <a:pt x="807882" y="1266511"/>
                    <a:pt x="768658" y="1270077"/>
                  </a:cubicBezTo>
                  <a:cubicBezTo>
                    <a:pt x="746470" y="1272094"/>
                    <a:pt x="724098" y="1270077"/>
                    <a:pt x="701818" y="1270077"/>
                  </a:cubicBezTo>
                  <a:lnTo>
                    <a:pt x="701818" y="1270077"/>
                  </a:lnTo>
                </a:path>
              </a:pathLst>
            </a:custGeom>
            <a:gradFill flip="none" rotWithShape="1">
              <a:gsLst>
                <a:gs pos="0">
                  <a:schemeClr val="accent6">
                    <a:lumMod val="60000"/>
                    <a:lumOff val="40000"/>
                  </a:schemeClr>
                </a:gs>
                <a:gs pos="100000">
                  <a:srgbClr val="FFFFFF"/>
                </a:gs>
              </a:gsLst>
              <a:path path="circle">
                <a:fillToRect l="100000" t="100000"/>
              </a:path>
              <a:tileRect r="-100000" b="-100000"/>
            </a:gradFill>
            <a:ln>
              <a:solidFill>
                <a:srgbClr val="506E94"/>
              </a:solidFill>
            </a:ln>
            <a:effectLst>
              <a:innerShdw blurRad="114300">
                <a:prstClr val="black"/>
              </a:inn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99" name="Group 98"/>
            <p:cNvGrpSpPr/>
            <p:nvPr/>
          </p:nvGrpSpPr>
          <p:grpSpPr>
            <a:xfrm rot="21441830">
              <a:off x="2376211" y="1461215"/>
              <a:ext cx="486600" cy="258395"/>
              <a:chOff x="9342873" y="3112325"/>
              <a:chExt cx="486600" cy="258395"/>
            </a:xfrm>
          </p:grpSpPr>
          <p:grpSp>
            <p:nvGrpSpPr>
              <p:cNvPr id="129" name="Group 128"/>
              <p:cNvGrpSpPr/>
              <p:nvPr/>
            </p:nvGrpSpPr>
            <p:grpSpPr>
              <a:xfrm>
                <a:off x="9342873" y="3277443"/>
                <a:ext cx="484589" cy="93277"/>
                <a:chOff x="9509973" y="2341598"/>
                <a:chExt cx="484589" cy="93277"/>
              </a:xfrm>
            </p:grpSpPr>
            <p:cxnSp>
              <p:nvCxnSpPr>
                <p:cNvPr id="133" name="Elbow Connector 132"/>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flipV="1">
                <a:off x="9344884" y="3112325"/>
                <a:ext cx="484589" cy="93277"/>
                <a:chOff x="9509973" y="2341598"/>
                <a:chExt cx="484589" cy="93277"/>
              </a:xfrm>
            </p:grpSpPr>
            <p:cxnSp>
              <p:nvCxnSpPr>
                <p:cNvPr id="131" name="Elbow Connector 130"/>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00" name="Group 99"/>
            <p:cNvGrpSpPr/>
            <p:nvPr/>
          </p:nvGrpSpPr>
          <p:grpSpPr>
            <a:xfrm rot="1977773">
              <a:off x="2274781" y="2364041"/>
              <a:ext cx="486600" cy="258395"/>
              <a:chOff x="9342873" y="3112325"/>
              <a:chExt cx="486600" cy="258395"/>
            </a:xfrm>
          </p:grpSpPr>
          <p:grpSp>
            <p:nvGrpSpPr>
              <p:cNvPr id="123" name="Group 122"/>
              <p:cNvGrpSpPr/>
              <p:nvPr/>
            </p:nvGrpSpPr>
            <p:grpSpPr>
              <a:xfrm>
                <a:off x="9342873" y="3277443"/>
                <a:ext cx="484589" cy="93277"/>
                <a:chOff x="9509973" y="2341598"/>
                <a:chExt cx="484589" cy="93277"/>
              </a:xfrm>
            </p:grpSpPr>
            <p:cxnSp>
              <p:nvCxnSpPr>
                <p:cNvPr id="127" name="Elbow Connector 126"/>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flipV="1">
                <a:off x="9344884" y="3112325"/>
                <a:ext cx="484589" cy="93277"/>
                <a:chOff x="9509973" y="2341598"/>
                <a:chExt cx="484589" cy="93277"/>
              </a:xfrm>
            </p:grpSpPr>
            <p:cxnSp>
              <p:nvCxnSpPr>
                <p:cNvPr id="125" name="Elbow Connector 124"/>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01" name="Group 100"/>
            <p:cNvGrpSpPr/>
            <p:nvPr/>
          </p:nvGrpSpPr>
          <p:grpSpPr>
            <a:xfrm rot="5688576">
              <a:off x="1455994" y="2581297"/>
              <a:ext cx="486600" cy="258395"/>
              <a:chOff x="9342873" y="3112325"/>
              <a:chExt cx="486600" cy="258395"/>
            </a:xfrm>
          </p:grpSpPr>
          <p:grpSp>
            <p:nvGrpSpPr>
              <p:cNvPr id="117" name="Group 116"/>
              <p:cNvGrpSpPr/>
              <p:nvPr/>
            </p:nvGrpSpPr>
            <p:grpSpPr>
              <a:xfrm>
                <a:off x="9342873" y="3277443"/>
                <a:ext cx="484589" cy="93277"/>
                <a:chOff x="9509973" y="2341598"/>
                <a:chExt cx="484589" cy="93277"/>
              </a:xfrm>
            </p:grpSpPr>
            <p:cxnSp>
              <p:nvCxnSpPr>
                <p:cNvPr id="121" name="Elbow Connector 120"/>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118" name="Group 117"/>
              <p:cNvGrpSpPr/>
              <p:nvPr/>
            </p:nvGrpSpPr>
            <p:grpSpPr>
              <a:xfrm flipV="1">
                <a:off x="9344884" y="3112325"/>
                <a:ext cx="484589" cy="93277"/>
                <a:chOff x="9509973" y="2341598"/>
                <a:chExt cx="484589" cy="93277"/>
              </a:xfrm>
            </p:grpSpPr>
            <p:cxnSp>
              <p:nvCxnSpPr>
                <p:cNvPr id="119" name="Elbow Connector 118"/>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02" name="Group 101"/>
            <p:cNvGrpSpPr/>
            <p:nvPr/>
          </p:nvGrpSpPr>
          <p:grpSpPr>
            <a:xfrm rot="1393798" flipH="1">
              <a:off x="837727" y="1411485"/>
              <a:ext cx="486600" cy="258395"/>
              <a:chOff x="9342873" y="3112325"/>
              <a:chExt cx="486600" cy="258395"/>
            </a:xfrm>
          </p:grpSpPr>
          <p:grpSp>
            <p:nvGrpSpPr>
              <p:cNvPr id="111" name="Group 110"/>
              <p:cNvGrpSpPr/>
              <p:nvPr/>
            </p:nvGrpSpPr>
            <p:grpSpPr>
              <a:xfrm>
                <a:off x="9342873" y="3277443"/>
                <a:ext cx="484589" cy="93277"/>
                <a:chOff x="9509973" y="2341598"/>
                <a:chExt cx="484589" cy="93277"/>
              </a:xfrm>
            </p:grpSpPr>
            <p:cxnSp>
              <p:nvCxnSpPr>
                <p:cNvPr id="115" name="Elbow Connector 114"/>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112" name="Group 111"/>
              <p:cNvGrpSpPr/>
              <p:nvPr/>
            </p:nvGrpSpPr>
            <p:grpSpPr>
              <a:xfrm flipV="1">
                <a:off x="9344884" y="3112325"/>
                <a:ext cx="484589" cy="93277"/>
                <a:chOff x="9509973" y="2341598"/>
                <a:chExt cx="484589" cy="93277"/>
              </a:xfrm>
            </p:grpSpPr>
            <p:cxnSp>
              <p:nvCxnSpPr>
                <p:cNvPr id="113" name="Elbow Connector 112"/>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03" name="Group 102"/>
            <p:cNvGrpSpPr/>
            <p:nvPr/>
          </p:nvGrpSpPr>
          <p:grpSpPr>
            <a:xfrm rot="17155385">
              <a:off x="1767904" y="1060542"/>
              <a:ext cx="486600" cy="258395"/>
              <a:chOff x="9342873" y="3112325"/>
              <a:chExt cx="486600" cy="258395"/>
            </a:xfrm>
          </p:grpSpPr>
          <p:grpSp>
            <p:nvGrpSpPr>
              <p:cNvPr id="105" name="Group 104"/>
              <p:cNvGrpSpPr/>
              <p:nvPr/>
            </p:nvGrpSpPr>
            <p:grpSpPr>
              <a:xfrm>
                <a:off x="9342873" y="3277443"/>
                <a:ext cx="484589" cy="93277"/>
                <a:chOff x="9509973" y="2341598"/>
                <a:chExt cx="484589" cy="93277"/>
              </a:xfrm>
            </p:grpSpPr>
            <p:cxnSp>
              <p:nvCxnSpPr>
                <p:cNvPr id="109" name="Elbow Connector 108"/>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flipV="1">
                <a:off x="9344884" y="3112325"/>
                <a:ext cx="484589" cy="93277"/>
                <a:chOff x="9509973" y="2341598"/>
                <a:chExt cx="484589" cy="93277"/>
              </a:xfrm>
            </p:grpSpPr>
            <p:cxnSp>
              <p:nvCxnSpPr>
                <p:cNvPr id="107" name="Elbow Connector 106"/>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sp>
          <p:nvSpPr>
            <p:cNvPr id="104" name="Freeform 103"/>
            <p:cNvSpPr/>
            <p:nvPr/>
          </p:nvSpPr>
          <p:spPr>
            <a:xfrm>
              <a:off x="1234745" y="1539202"/>
              <a:ext cx="952467" cy="885711"/>
            </a:xfrm>
            <a:custGeom>
              <a:avLst/>
              <a:gdLst>
                <a:gd name="connsiteX0" fmla="*/ 509023 w 1119231"/>
                <a:gd name="connsiteY0" fmla="*/ 952558 h 952558"/>
                <a:gd name="connsiteX1" fmla="*/ 509023 w 1119231"/>
                <a:gd name="connsiteY1" fmla="*/ 952558 h 952558"/>
                <a:gd name="connsiteX2" fmla="*/ 275084 w 1119231"/>
                <a:gd name="connsiteY2" fmla="*/ 919135 h 952558"/>
                <a:gd name="connsiteX3" fmla="*/ 224954 w 1119231"/>
                <a:gd name="connsiteY3" fmla="*/ 902423 h 952558"/>
                <a:gd name="connsiteX4" fmla="*/ 174824 w 1119231"/>
                <a:gd name="connsiteY4" fmla="*/ 869000 h 952558"/>
                <a:gd name="connsiteX5" fmla="*/ 107984 w 1119231"/>
                <a:gd name="connsiteY5" fmla="*/ 802154 h 952558"/>
                <a:gd name="connsiteX6" fmla="*/ 91274 w 1119231"/>
                <a:gd name="connsiteY6" fmla="*/ 752019 h 952558"/>
                <a:gd name="connsiteX7" fmla="*/ 24435 w 1119231"/>
                <a:gd name="connsiteY7" fmla="*/ 651750 h 952558"/>
                <a:gd name="connsiteX8" fmla="*/ 24435 w 1119231"/>
                <a:gd name="connsiteY8" fmla="*/ 284096 h 952558"/>
                <a:gd name="connsiteX9" fmla="*/ 57855 w 1119231"/>
                <a:gd name="connsiteY9" fmla="*/ 233962 h 952558"/>
                <a:gd name="connsiteX10" fmla="*/ 91274 w 1119231"/>
                <a:gd name="connsiteY10" fmla="*/ 167115 h 952558"/>
                <a:gd name="connsiteX11" fmla="*/ 191534 w 1119231"/>
                <a:gd name="connsiteY11" fmla="*/ 100269 h 952558"/>
                <a:gd name="connsiteX12" fmla="*/ 241664 w 1119231"/>
                <a:gd name="connsiteY12" fmla="*/ 66846 h 952558"/>
                <a:gd name="connsiteX13" fmla="*/ 308504 w 1119231"/>
                <a:gd name="connsiteY13" fmla="*/ 50135 h 952558"/>
                <a:gd name="connsiteX14" fmla="*/ 408764 w 1119231"/>
                <a:gd name="connsiteY14" fmla="*/ 16711 h 952558"/>
                <a:gd name="connsiteX15" fmla="*/ 458893 w 1119231"/>
                <a:gd name="connsiteY15" fmla="*/ 0 h 952558"/>
                <a:gd name="connsiteX16" fmla="*/ 809802 w 1119231"/>
                <a:gd name="connsiteY16" fmla="*/ 16711 h 952558"/>
                <a:gd name="connsiteX17" fmla="*/ 843222 w 1119231"/>
                <a:gd name="connsiteY17" fmla="*/ 50135 h 952558"/>
                <a:gd name="connsiteX18" fmla="*/ 893352 w 1119231"/>
                <a:gd name="connsiteY18" fmla="*/ 66846 h 952558"/>
                <a:gd name="connsiteX19" fmla="*/ 910062 w 1119231"/>
                <a:gd name="connsiteY19" fmla="*/ 116981 h 952558"/>
                <a:gd name="connsiteX20" fmla="*/ 960192 w 1119231"/>
                <a:gd name="connsiteY20" fmla="*/ 133692 h 952558"/>
                <a:gd name="connsiteX21" fmla="*/ 1010322 w 1119231"/>
                <a:gd name="connsiteY21" fmla="*/ 167115 h 952558"/>
                <a:gd name="connsiteX22" fmla="*/ 1027032 w 1119231"/>
                <a:gd name="connsiteY22" fmla="*/ 217250 h 952558"/>
                <a:gd name="connsiteX23" fmla="*/ 1093872 w 1119231"/>
                <a:gd name="connsiteY23" fmla="*/ 317519 h 952558"/>
                <a:gd name="connsiteX24" fmla="*/ 1093872 w 1119231"/>
                <a:gd name="connsiteY24" fmla="*/ 584904 h 952558"/>
                <a:gd name="connsiteX25" fmla="*/ 1027032 w 1119231"/>
                <a:gd name="connsiteY25" fmla="*/ 735308 h 952558"/>
                <a:gd name="connsiteX26" fmla="*/ 976902 w 1119231"/>
                <a:gd name="connsiteY26" fmla="*/ 785443 h 952558"/>
                <a:gd name="connsiteX27" fmla="*/ 876642 w 1119231"/>
                <a:gd name="connsiteY27" fmla="*/ 852289 h 952558"/>
                <a:gd name="connsiteX28" fmla="*/ 826512 w 1119231"/>
                <a:gd name="connsiteY28" fmla="*/ 885712 h 952558"/>
                <a:gd name="connsiteX29" fmla="*/ 726253 w 1119231"/>
                <a:gd name="connsiteY29" fmla="*/ 919135 h 952558"/>
                <a:gd name="connsiteX30" fmla="*/ 676123 w 1119231"/>
                <a:gd name="connsiteY30" fmla="*/ 935846 h 952558"/>
                <a:gd name="connsiteX31" fmla="*/ 625993 w 1119231"/>
                <a:gd name="connsiteY31" fmla="*/ 952558 h 952558"/>
                <a:gd name="connsiteX32" fmla="*/ 509023 w 1119231"/>
                <a:gd name="connsiteY32" fmla="*/ 952558 h 9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231" h="952558">
                  <a:moveTo>
                    <a:pt x="509023" y="952558"/>
                  </a:moveTo>
                  <a:lnTo>
                    <a:pt x="509023" y="952558"/>
                  </a:lnTo>
                  <a:cubicBezTo>
                    <a:pt x="415454" y="942160"/>
                    <a:pt x="360202" y="940417"/>
                    <a:pt x="275084" y="919135"/>
                  </a:cubicBezTo>
                  <a:cubicBezTo>
                    <a:pt x="257996" y="914863"/>
                    <a:pt x="240708" y="910301"/>
                    <a:pt x="224954" y="902423"/>
                  </a:cubicBezTo>
                  <a:cubicBezTo>
                    <a:pt x="206991" y="893441"/>
                    <a:pt x="191534" y="880141"/>
                    <a:pt x="174824" y="869000"/>
                  </a:cubicBezTo>
                  <a:cubicBezTo>
                    <a:pt x="130262" y="735303"/>
                    <a:pt x="197106" y="891285"/>
                    <a:pt x="107984" y="802154"/>
                  </a:cubicBezTo>
                  <a:cubicBezTo>
                    <a:pt x="95529" y="789697"/>
                    <a:pt x="99828" y="767418"/>
                    <a:pt x="91274" y="752019"/>
                  </a:cubicBezTo>
                  <a:cubicBezTo>
                    <a:pt x="71768" y="716905"/>
                    <a:pt x="24435" y="651750"/>
                    <a:pt x="24435" y="651750"/>
                  </a:cubicBezTo>
                  <a:cubicBezTo>
                    <a:pt x="-6003" y="499543"/>
                    <a:pt x="-10220" y="515152"/>
                    <a:pt x="24435" y="284096"/>
                  </a:cubicBezTo>
                  <a:cubicBezTo>
                    <a:pt x="27414" y="264234"/>
                    <a:pt x="47891" y="251400"/>
                    <a:pt x="57855" y="233962"/>
                  </a:cubicBezTo>
                  <a:cubicBezTo>
                    <a:pt x="70214" y="212332"/>
                    <a:pt x="73660" y="184731"/>
                    <a:pt x="91274" y="167115"/>
                  </a:cubicBezTo>
                  <a:cubicBezTo>
                    <a:pt x="119675" y="138711"/>
                    <a:pt x="158114" y="122551"/>
                    <a:pt x="191534" y="100269"/>
                  </a:cubicBezTo>
                  <a:cubicBezTo>
                    <a:pt x="208244" y="89128"/>
                    <a:pt x="222180" y="71717"/>
                    <a:pt x="241664" y="66846"/>
                  </a:cubicBezTo>
                  <a:cubicBezTo>
                    <a:pt x="263944" y="61276"/>
                    <a:pt x="286507" y="56735"/>
                    <a:pt x="308504" y="50135"/>
                  </a:cubicBezTo>
                  <a:cubicBezTo>
                    <a:pt x="342246" y="40011"/>
                    <a:pt x="375344" y="27852"/>
                    <a:pt x="408764" y="16711"/>
                  </a:cubicBezTo>
                  <a:lnTo>
                    <a:pt x="458893" y="0"/>
                  </a:lnTo>
                  <a:cubicBezTo>
                    <a:pt x="575863" y="5570"/>
                    <a:pt x="693684" y="1564"/>
                    <a:pt x="809802" y="16711"/>
                  </a:cubicBezTo>
                  <a:cubicBezTo>
                    <a:pt x="825425" y="18749"/>
                    <a:pt x="829712" y="42028"/>
                    <a:pt x="843222" y="50135"/>
                  </a:cubicBezTo>
                  <a:cubicBezTo>
                    <a:pt x="858325" y="59198"/>
                    <a:pt x="876642" y="61276"/>
                    <a:pt x="893352" y="66846"/>
                  </a:cubicBezTo>
                  <a:cubicBezTo>
                    <a:pt x="898922" y="83558"/>
                    <a:pt x="897607" y="104524"/>
                    <a:pt x="910062" y="116981"/>
                  </a:cubicBezTo>
                  <a:cubicBezTo>
                    <a:pt x="922516" y="129437"/>
                    <a:pt x="944438" y="125814"/>
                    <a:pt x="960192" y="133692"/>
                  </a:cubicBezTo>
                  <a:cubicBezTo>
                    <a:pt x="978155" y="142674"/>
                    <a:pt x="993612" y="155974"/>
                    <a:pt x="1010322" y="167115"/>
                  </a:cubicBezTo>
                  <a:cubicBezTo>
                    <a:pt x="1015892" y="183827"/>
                    <a:pt x="1018478" y="201851"/>
                    <a:pt x="1027032" y="217250"/>
                  </a:cubicBezTo>
                  <a:cubicBezTo>
                    <a:pt x="1046538" y="252364"/>
                    <a:pt x="1093872" y="317519"/>
                    <a:pt x="1093872" y="317519"/>
                  </a:cubicBezTo>
                  <a:cubicBezTo>
                    <a:pt x="1130419" y="427171"/>
                    <a:pt x="1124834" y="388796"/>
                    <a:pt x="1093872" y="584904"/>
                  </a:cubicBezTo>
                  <a:cubicBezTo>
                    <a:pt x="1085356" y="638845"/>
                    <a:pt x="1062175" y="693132"/>
                    <a:pt x="1027032" y="735308"/>
                  </a:cubicBezTo>
                  <a:cubicBezTo>
                    <a:pt x="1011904" y="753464"/>
                    <a:pt x="995556" y="770933"/>
                    <a:pt x="976902" y="785443"/>
                  </a:cubicBezTo>
                  <a:cubicBezTo>
                    <a:pt x="945197" y="810105"/>
                    <a:pt x="910062" y="830007"/>
                    <a:pt x="876642" y="852289"/>
                  </a:cubicBezTo>
                  <a:cubicBezTo>
                    <a:pt x="859932" y="863430"/>
                    <a:pt x="845565" y="879360"/>
                    <a:pt x="826512" y="885712"/>
                  </a:cubicBezTo>
                  <a:lnTo>
                    <a:pt x="726253" y="919135"/>
                  </a:lnTo>
                  <a:lnTo>
                    <a:pt x="676123" y="935846"/>
                  </a:lnTo>
                  <a:cubicBezTo>
                    <a:pt x="659413" y="941417"/>
                    <a:pt x="643607" y="952558"/>
                    <a:pt x="625993" y="952558"/>
                  </a:cubicBezTo>
                  <a:lnTo>
                    <a:pt x="509023" y="952558"/>
                  </a:lnTo>
                  <a:close/>
                </a:path>
              </a:pathLst>
            </a:custGeom>
            <a:solidFill>
              <a:schemeClr val="accent6"/>
            </a:solidFill>
            <a:ln>
              <a:solidFill>
                <a:schemeClr val="accent6"/>
              </a:solidFill>
            </a:ln>
            <a:effectLst/>
            <a:scene3d>
              <a:camera prst="orthographicFront"/>
              <a:lightRig rig="threePt" dir="t"/>
            </a:scene3d>
            <a:sp3d>
              <a:bevelT w="6350" h="63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9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IGRA: inside the test tube of someone </a:t>
            </a:r>
            <a:r>
              <a:rPr lang="en-US" dirty="0" smtClean="0">
                <a:solidFill>
                  <a:schemeClr val="accent1">
                    <a:lumMod val="75000"/>
                  </a:schemeClr>
                </a:solidFill>
              </a:rPr>
              <a:t>with</a:t>
            </a:r>
            <a:r>
              <a:rPr lang="en-US" dirty="0" smtClean="0"/>
              <a:t> latent TB</a:t>
            </a:r>
            <a:endParaRPr lang="en-US" dirty="0"/>
          </a:p>
        </p:txBody>
      </p:sp>
      <p:sp>
        <p:nvSpPr>
          <p:cNvPr id="3" name="TextBox 2"/>
          <p:cNvSpPr txBox="1"/>
          <p:nvPr/>
        </p:nvSpPr>
        <p:spPr>
          <a:xfrm>
            <a:off x="1188065" y="4275354"/>
            <a:ext cx="4330558" cy="707886"/>
          </a:xfrm>
          <a:prstGeom prst="rect">
            <a:avLst/>
          </a:prstGeom>
          <a:noFill/>
        </p:spPr>
        <p:txBody>
          <a:bodyPr wrap="square" rtlCol="0">
            <a:spAutoFit/>
          </a:bodyPr>
          <a:lstStyle/>
          <a:p>
            <a:r>
              <a:rPr lang="en-US" sz="2000" dirty="0" smtClean="0">
                <a:solidFill>
                  <a:schemeClr val="tx1">
                    <a:lumMod val="75000"/>
                    <a:lumOff val="25000"/>
                  </a:schemeClr>
                </a:solidFill>
              </a:rPr>
              <a:t>Effector T cell </a:t>
            </a:r>
            <a:r>
              <a:rPr lang="en-US" sz="2000" dirty="0" smtClean="0">
                <a:solidFill>
                  <a:srgbClr val="404040"/>
                </a:solidFill>
              </a:rPr>
              <a:t>re-encountering </a:t>
            </a:r>
            <a:r>
              <a:rPr lang="en-US" sz="2000" dirty="0" smtClean="0">
                <a:solidFill>
                  <a:schemeClr val="tx1">
                    <a:lumMod val="75000"/>
                    <a:lumOff val="25000"/>
                  </a:schemeClr>
                </a:solidFill>
              </a:rPr>
              <a:t>TB antigen</a:t>
            </a:r>
          </a:p>
        </p:txBody>
      </p:sp>
      <p:cxnSp>
        <p:nvCxnSpPr>
          <p:cNvPr id="96" name="Straight Arrow Connector 95"/>
          <p:cNvCxnSpPr/>
          <p:nvPr/>
        </p:nvCxnSpPr>
        <p:spPr>
          <a:xfrm>
            <a:off x="6002436" y="3068998"/>
            <a:ext cx="1466592" cy="0"/>
          </a:xfrm>
          <a:prstGeom prst="straightConnector1">
            <a:avLst/>
          </a:prstGeom>
          <a:ln w="57150" cmpd="sng">
            <a:solidFill>
              <a:schemeClr val="tx1">
                <a:lumMod val="75000"/>
                <a:lumOff val="2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97" name="Group 96"/>
          <p:cNvGrpSpPr/>
          <p:nvPr/>
        </p:nvGrpSpPr>
        <p:grpSpPr>
          <a:xfrm>
            <a:off x="3231823" y="2131658"/>
            <a:ext cx="2191535" cy="1834178"/>
            <a:chOff x="5348555" y="4112154"/>
            <a:chExt cx="2191535" cy="1834178"/>
          </a:xfrm>
        </p:grpSpPr>
        <p:sp>
          <p:nvSpPr>
            <p:cNvPr id="98" name="Freeform 97"/>
            <p:cNvSpPr/>
            <p:nvPr/>
          </p:nvSpPr>
          <p:spPr>
            <a:xfrm flipH="1">
              <a:off x="5651865" y="4372271"/>
              <a:ext cx="1888225" cy="1186519"/>
            </a:xfrm>
            <a:custGeom>
              <a:avLst/>
              <a:gdLst>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303377 w 1888225"/>
                <a:gd name="connsiteY41" fmla="*/ 718596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320087 w 1888225"/>
                <a:gd name="connsiteY40" fmla="*/ 635038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353506 w 1888225"/>
                <a:gd name="connsiteY39" fmla="*/ 584904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403636 w 1888225"/>
                <a:gd name="connsiteY38" fmla="*/ 568192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403636 w 1888225"/>
                <a:gd name="connsiteY42" fmla="*/ 785442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637576 w 1888225"/>
                <a:gd name="connsiteY45" fmla="*/ 718596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587446 w 1888225"/>
                <a:gd name="connsiteY44" fmla="*/ 735308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537316 w 1888225"/>
                <a:gd name="connsiteY43" fmla="*/ 768731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503896 w 1888225"/>
                <a:gd name="connsiteY37" fmla="*/ 534769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5428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587445 w 1888225"/>
                <a:gd name="connsiteY42" fmla="*/ 635038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 name="connsiteX0" fmla="*/ 835498 w 1888225"/>
                <a:gd name="connsiteY0" fmla="*/ 1186519 h 1186519"/>
                <a:gd name="connsiteX1" fmla="*/ 835498 w 1888225"/>
                <a:gd name="connsiteY1" fmla="*/ 1186519 h 1186519"/>
                <a:gd name="connsiteX2" fmla="*/ 634978 w 1888225"/>
                <a:gd name="connsiteY2" fmla="*/ 1169808 h 1186519"/>
                <a:gd name="connsiteX3" fmla="*/ 501299 w 1888225"/>
                <a:gd name="connsiteY3" fmla="*/ 1136385 h 1186519"/>
                <a:gd name="connsiteX4" fmla="*/ 401039 w 1888225"/>
                <a:gd name="connsiteY4" fmla="*/ 1119673 h 1186519"/>
                <a:gd name="connsiteX5" fmla="*/ 300779 w 1888225"/>
                <a:gd name="connsiteY5" fmla="*/ 1086250 h 1186519"/>
                <a:gd name="connsiteX6" fmla="*/ 250649 w 1888225"/>
                <a:gd name="connsiteY6" fmla="*/ 1069539 h 1186519"/>
                <a:gd name="connsiteX7" fmla="*/ 150390 w 1888225"/>
                <a:gd name="connsiteY7" fmla="*/ 1002692 h 1186519"/>
                <a:gd name="connsiteX8" fmla="*/ 66840 w 1888225"/>
                <a:gd name="connsiteY8" fmla="*/ 919135 h 1186519"/>
                <a:gd name="connsiteX9" fmla="*/ 33420 w 1888225"/>
                <a:gd name="connsiteY9" fmla="*/ 869000 h 1186519"/>
                <a:gd name="connsiteX10" fmla="*/ 0 w 1888225"/>
                <a:gd name="connsiteY10" fmla="*/ 768731 h 1186519"/>
                <a:gd name="connsiteX11" fmla="*/ 16710 w 1888225"/>
                <a:gd name="connsiteY11" fmla="*/ 601615 h 1186519"/>
                <a:gd name="connsiteX12" fmla="*/ 33420 w 1888225"/>
                <a:gd name="connsiteY12" fmla="*/ 551481 h 1186519"/>
                <a:gd name="connsiteX13" fmla="*/ 116970 w 1888225"/>
                <a:gd name="connsiteY13" fmla="*/ 451211 h 1186519"/>
                <a:gd name="connsiteX14" fmla="*/ 133680 w 1888225"/>
                <a:gd name="connsiteY14" fmla="*/ 401077 h 1186519"/>
                <a:gd name="connsiteX15" fmla="*/ 183810 w 1888225"/>
                <a:gd name="connsiteY15" fmla="*/ 384365 h 1186519"/>
                <a:gd name="connsiteX16" fmla="*/ 284069 w 1888225"/>
                <a:gd name="connsiteY16" fmla="*/ 300808 h 1186519"/>
                <a:gd name="connsiteX17" fmla="*/ 334199 w 1888225"/>
                <a:gd name="connsiteY17" fmla="*/ 284096 h 1186519"/>
                <a:gd name="connsiteX18" fmla="*/ 367619 w 1888225"/>
                <a:gd name="connsiteY18" fmla="*/ 233961 h 1186519"/>
                <a:gd name="connsiteX19" fmla="*/ 417749 w 1888225"/>
                <a:gd name="connsiteY19" fmla="*/ 200538 h 1186519"/>
                <a:gd name="connsiteX20" fmla="*/ 484589 w 1888225"/>
                <a:gd name="connsiteY20" fmla="*/ 100269 h 1186519"/>
                <a:gd name="connsiteX21" fmla="*/ 518009 w 1888225"/>
                <a:gd name="connsiteY21" fmla="*/ 50134 h 1186519"/>
                <a:gd name="connsiteX22" fmla="*/ 568139 w 1888225"/>
                <a:gd name="connsiteY22" fmla="*/ 16711 h 1186519"/>
                <a:gd name="connsiteX23" fmla="*/ 618268 w 1888225"/>
                <a:gd name="connsiteY23" fmla="*/ 0 h 1186519"/>
                <a:gd name="connsiteX24" fmla="*/ 868918 w 1888225"/>
                <a:gd name="connsiteY24" fmla="*/ 16711 h 1186519"/>
                <a:gd name="connsiteX25" fmla="*/ 919048 w 1888225"/>
                <a:gd name="connsiteY25" fmla="*/ 33423 h 1186519"/>
                <a:gd name="connsiteX26" fmla="*/ 1019307 w 1888225"/>
                <a:gd name="connsiteY26" fmla="*/ 100269 h 1186519"/>
                <a:gd name="connsiteX27" fmla="*/ 1069437 w 1888225"/>
                <a:gd name="connsiteY27" fmla="*/ 133692 h 1186519"/>
                <a:gd name="connsiteX28" fmla="*/ 1386926 w 1888225"/>
                <a:gd name="connsiteY28" fmla="*/ 83557 h 1186519"/>
                <a:gd name="connsiteX29" fmla="*/ 1437056 w 1888225"/>
                <a:gd name="connsiteY29" fmla="*/ 50134 h 1186519"/>
                <a:gd name="connsiteX30" fmla="*/ 1604156 w 1888225"/>
                <a:gd name="connsiteY30" fmla="*/ 66846 h 1186519"/>
                <a:gd name="connsiteX31" fmla="*/ 1704415 w 1888225"/>
                <a:gd name="connsiteY31" fmla="*/ 133692 h 1186519"/>
                <a:gd name="connsiteX32" fmla="*/ 1721125 w 1888225"/>
                <a:gd name="connsiteY32" fmla="*/ 183827 h 1186519"/>
                <a:gd name="connsiteX33" fmla="*/ 1754545 w 1888225"/>
                <a:gd name="connsiteY33" fmla="*/ 233961 h 1186519"/>
                <a:gd name="connsiteX34" fmla="*/ 1704415 w 1888225"/>
                <a:gd name="connsiteY34" fmla="*/ 417788 h 1186519"/>
                <a:gd name="connsiteX35" fmla="*/ 1654286 w 1888225"/>
                <a:gd name="connsiteY35" fmla="*/ 451211 h 1186519"/>
                <a:gd name="connsiteX36" fmla="*/ 1620866 w 1888225"/>
                <a:gd name="connsiteY36" fmla="*/ 484635 h 1186519"/>
                <a:gd name="connsiteX37" fmla="*/ 1604155 w 1888225"/>
                <a:gd name="connsiteY37" fmla="*/ 518057 h 1186519"/>
                <a:gd name="connsiteX38" fmla="*/ 1704415 w 1888225"/>
                <a:gd name="connsiteY38" fmla="*/ 467923 h 1186519"/>
                <a:gd name="connsiteX39" fmla="*/ 1604155 w 1888225"/>
                <a:gd name="connsiteY39" fmla="*/ 518058 h 1186519"/>
                <a:gd name="connsiteX40" fmla="*/ 1620866 w 1888225"/>
                <a:gd name="connsiteY40" fmla="*/ 584903 h 1186519"/>
                <a:gd name="connsiteX41" fmla="*/ 1670996 w 1888225"/>
                <a:gd name="connsiteY41" fmla="*/ 618327 h 1186519"/>
                <a:gd name="connsiteX42" fmla="*/ 1654284 w 1888225"/>
                <a:gd name="connsiteY42" fmla="*/ 467923 h 1186519"/>
                <a:gd name="connsiteX43" fmla="*/ 1620865 w 1888225"/>
                <a:gd name="connsiteY43" fmla="*/ 584904 h 1186519"/>
                <a:gd name="connsiteX44" fmla="*/ 1637576 w 1888225"/>
                <a:gd name="connsiteY44" fmla="*/ 584904 h 1186519"/>
                <a:gd name="connsiteX45" fmla="*/ 1754546 w 1888225"/>
                <a:gd name="connsiteY45" fmla="*/ 635038 h 1186519"/>
                <a:gd name="connsiteX46" fmla="*/ 1804675 w 1888225"/>
                <a:gd name="connsiteY46" fmla="*/ 735308 h 1186519"/>
                <a:gd name="connsiteX47" fmla="*/ 1854805 w 1888225"/>
                <a:gd name="connsiteY47" fmla="*/ 752019 h 1186519"/>
                <a:gd name="connsiteX48" fmla="*/ 1888225 w 1888225"/>
                <a:gd name="connsiteY48" fmla="*/ 852289 h 1186519"/>
                <a:gd name="connsiteX49" fmla="*/ 1871515 w 1888225"/>
                <a:gd name="connsiteY49" fmla="*/ 952558 h 1186519"/>
                <a:gd name="connsiteX50" fmla="*/ 1804675 w 1888225"/>
                <a:gd name="connsiteY50" fmla="*/ 1036116 h 1186519"/>
                <a:gd name="connsiteX51" fmla="*/ 1754545 w 1888225"/>
                <a:gd name="connsiteY51" fmla="*/ 1069539 h 1186519"/>
                <a:gd name="connsiteX52" fmla="*/ 1654286 w 1888225"/>
                <a:gd name="connsiteY52" fmla="*/ 1153096 h 1186519"/>
                <a:gd name="connsiteX53" fmla="*/ 1453766 w 1888225"/>
                <a:gd name="connsiteY53" fmla="*/ 1136385 h 1186519"/>
                <a:gd name="connsiteX54" fmla="*/ 1186407 w 1888225"/>
                <a:gd name="connsiteY54" fmla="*/ 1153096 h 1186519"/>
                <a:gd name="connsiteX55" fmla="*/ 1119567 w 1888225"/>
                <a:gd name="connsiteY55" fmla="*/ 1169808 h 1186519"/>
                <a:gd name="connsiteX56" fmla="*/ 835498 w 1888225"/>
                <a:gd name="connsiteY56" fmla="*/ 1186519 h 1186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88225" h="1186519">
                  <a:moveTo>
                    <a:pt x="835498" y="1186519"/>
                  </a:moveTo>
                  <a:lnTo>
                    <a:pt x="835498" y="1186519"/>
                  </a:lnTo>
                  <a:cubicBezTo>
                    <a:pt x="768658" y="1180949"/>
                    <a:pt x="701590" y="1177645"/>
                    <a:pt x="634978" y="1169808"/>
                  </a:cubicBezTo>
                  <a:cubicBezTo>
                    <a:pt x="481530" y="1151754"/>
                    <a:pt x="611011" y="1160768"/>
                    <a:pt x="501299" y="1136385"/>
                  </a:cubicBezTo>
                  <a:cubicBezTo>
                    <a:pt x="468225" y="1129035"/>
                    <a:pt x="433908" y="1127891"/>
                    <a:pt x="401039" y="1119673"/>
                  </a:cubicBezTo>
                  <a:cubicBezTo>
                    <a:pt x="366863" y="1111128"/>
                    <a:pt x="334199" y="1097391"/>
                    <a:pt x="300779" y="1086250"/>
                  </a:cubicBezTo>
                  <a:lnTo>
                    <a:pt x="250649" y="1069539"/>
                  </a:lnTo>
                  <a:cubicBezTo>
                    <a:pt x="217229" y="1047257"/>
                    <a:pt x="172669" y="1036114"/>
                    <a:pt x="150390" y="1002692"/>
                  </a:cubicBezTo>
                  <a:cubicBezTo>
                    <a:pt x="105830" y="935847"/>
                    <a:pt x="133680" y="963699"/>
                    <a:pt x="66840" y="919135"/>
                  </a:cubicBezTo>
                  <a:cubicBezTo>
                    <a:pt x="55700" y="902423"/>
                    <a:pt x="41576" y="887354"/>
                    <a:pt x="33420" y="869000"/>
                  </a:cubicBezTo>
                  <a:cubicBezTo>
                    <a:pt x="19113" y="836805"/>
                    <a:pt x="0" y="768731"/>
                    <a:pt x="0" y="768731"/>
                  </a:cubicBezTo>
                  <a:cubicBezTo>
                    <a:pt x="5570" y="713026"/>
                    <a:pt x="8198" y="656947"/>
                    <a:pt x="16710" y="601615"/>
                  </a:cubicBezTo>
                  <a:cubicBezTo>
                    <a:pt x="19388" y="584205"/>
                    <a:pt x="23649" y="566138"/>
                    <a:pt x="33420" y="551481"/>
                  </a:cubicBezTo>
                  <a:cubicBezTo>
                    <a:pt x="107334" y="440600"/>
                    <a:pt x="62298" y="560565"/>
                    <a:pt x="116970" y="451211"/>
                  </a:cubicBezTo>
                  <a:cubicBezTo>
                    <a:pt x="124847" y="435455"/>
                    <a:pt x="121225" y="413533"/>
                    <a:pt x="133680" y="401077"/>
                  </a:cubicBezTo>
                  <a:cubicBezTo>
                    <a:pt x="146134" y="388621"/>
                    <a:pt x="168056" y="392243"/>
                    <a:pt x="183810" y="384365"/>
                  </a:cubicBezTo>
                  <a:cubicBezTo>
                    <a:pt x="293152" y="329689"/>
                    <a:pt x="173202" y="374726"/>
                    <a:pt x="284069" y="300808"/>
                  </a:cubicBezTo>
                  <a:cubicBezTo>
                    <a:pt x="298724" y="291037"/>
                    <a:pt x="317489" y="289667"/>
                    <a:pt x="334199" y="284096"/>
                  </a:cubicBezTo>
                  <a:cubicBezTo>
                    <a:pt x="345339" y="267384"/>
                    <a:pt x="353418" y="248163"/>
                    <a:pt x="367619" y="233961"/>
                  </a:cubicBezTo>
                  <a:cubicBezTo>
                    <a:pt x="381819" y="219759"/>
                    <a:pt x="404525" y="215653"/>
                    <a:pt x="417749" y="200538"/>
                  </a:cubicBezTo>
                  <a:cubicBezTo>
                    <a:pt x="444199" y="170307"/>
                    <a:pt x="462309" y="133692"/>
                    <a:pt x="484589" y="100269"/>
                  </a:cubicBezTo>
                  <a:cubicBezTo>
                    <a:pt x="495729" y="83557"/>
                    <a:pt x="501298" y="61275"/>
                    <a:pt x="518009" y="50134"/>
                  </a:cubicBezTo>
                  <a:cubicBezTo>
                    <a:pt x="534719" y="38993"/>
                    <a:pt x="550176" y="25693"/>
                    <a:pt x="568139" y="16711"/>
                  </a:cubicBezTo>
                  <a:cubicBezTo>
                    <a:pt x="583893" y="8833"/>
                    <a:pt x="601558" y="5570"/>
                    <a:pt x="618268" y="0"/>
                  </a:cubicBezTo>
                  <a:cubicBezTo>
                    <a:pt x="701818" y="5570"/>
                    <a:pt x="785695" y="7463"/>
                    <a:pt x="868918" y="16711"/>
                  </a:cubicBezTo>
                  <a:cubicBezTo>
                    <a:pt x="886424" y="18656"/>
                    <a:pt x="903651" y="24868"/>
                    <a:pt x="919048" y="33423"/>
                  </a:cubicBezTo>
                  <a:cubicBezTo>
                    <a:pt x="954159" y="52931"/>
                    <a:pt x="985887" y="77987"/>
                    <a:pt x="1019307" y="100269"/>
                  </a:cubicBezTo>
                  <a:lnTo>
                    <a:pt x="1069437" y="133692"/>
                  </a:lnTo>
                  <a:cubicBezTo>
                    <a:pt x="1124696" y="129441"/>
                    <a:pt x="1313376" y="132595"/>
                    <a:pt x="1386926" y="83557"/>
                  </a:cubicBezTo>
                  <a:lnTo>
                    <a:pt x="1437056" y="50134"/>
                  </a:lnTo>
                  <a:cubicBezTo>
                    <a:pt x="1492756" y="55705"/>
                    <a:pt x="1550727" y="50148"/>
                    <a:pt x="1604156" y="66846"/>
                  </a:cubicBezTo>
                  <a:cubicBezTo>
                    <a:pt x="1642494" y="78828"/>
                    <a:pt x="1704415" y="133692"/>
                    <a:pt x="1704415" y="133692"/>
                  </a:cubicBezTo>
                  <a:cubicBezTo>
                    <a:pt x="1709985" y="150404"/>
                    <a:pt x="1713248" y="168071"/>
                    <a:pt x="1721125" y="183827"/>
                  </a:cubicBezTo>
                  <a:cubicBezTo>
                    <a:pt x="1730106" y="201791"/>
                    <a:pt x="1752727" y="213959"/>
                    <a:pt x="1754545" y="233961"/>
                  </a:cubicBezTo>
                  <a:cubicBezTo>
                    <a:pt x="1760311" y="297392"/>
                    <a:pt x="1751581" y="370618"/>
                    <a:pt x="1704415" y="417788"/>
                  </a:cubicBezTo>
                  <a:cubicBezTo>
                    <a:pt x="1690215" y="431990"/>
                    <a:pt x="1669968" y="438664"/>
                    <a:pt x="1654286" y="451211"/>
                  </a:cubicBezTo>
                  <a:cubicBezTo>
                    <a:pt x="1641984" y="461054"/>
                    <a:pt x="1629221" y="473494"/>
                    <a:pt x="1620866" y="484635"/>
                  </a:cubicBezTo>
                  <a:cubicBezTo>
                    <a:pt x="1612511" y="495776"/>
                    <a:pt x="1590230" y="520842"/>
                    <a:pt x="1604155" y="518057"/>
                  </a:cubicBezTo>
                  <a:cubicBezTo>
                    <a:pt x="1618080" y="515272"/>
                    <a:pt x="1704415" y="467923"/>
                    <a:pt x="1704415" y="467923"/>
                  </a:cubicBezTo>
                  <a:cubicBezTo>
                    <a:pt x="1704415" y="467923"/>
                    <a:pt x="1618080" y="498561"/>
                    <a:pt x="1604155" y="518058"/>
                  </a:cubicBezTo>
                  <a:cubicBezTo>
                    <a:pt x="1590230" y="537555"/>
                    <a:pt x="1609726" y="568192"/>
                    <a:pt x="1620866" y="584903"/>
                  </a:cubicBezTo>
                  <a:cubicBezTo>
                    <a:pt x="1632006" y="601615"/>
                    <a:pt x="1665426" y="637824"/>
                    <a:pt x="1670996" y="618327"/>
                  </a:cubicBezTo>
                  <a:cubicBezTo>
                    <a:pt x="1676566" y="598830"/>
                    <a:pt x="1662639" y="473494"/>
                    <a:pt x="1654284" y="467923"/>
                  </a:cubicBezTo>
                  <a:cubicBezTo>
                    <a:pt x="1645929" y="462352"/>
                    <a:pt x="1623650" y="565407"/>
                    <a:pt x="1620865" y="584904"/>
                  </a:cubicBezTo>
                  <a:cubicBezTo>
                    <a:pt x="1618080" y="604401"/>
                    <a:pt x="1615296" y="576548"/>
                    <a:pt x="1637576" y="584904"/>
                  </a:cubicBezTo>
                  <a:cubicBezTo>
                    <a:pt x="1659856" y="593260"/>
                    <a:pt x="1737836" y="640609"/>
                    <a:pt x="1754546" y="635038"/>
                  </a:cubicBezTo>
                  <a:cubicBezTo>
                    <a:pt x="1810246" y="640609"/>
                    <a:pt x="1787965" y="715811"/>
                    <a:pt x="1804675" y="735308"/>
                  </a:cubicBezTo>
                  <a:cubicBezTo>
                    <a:pt x="1821385" y="754805"/>
                    <a:pt x="1844568" y="737685"/>
                    <a:pt x="1854805" y="752019"/>
                  </a:cubicBezTo>
                  <a:cubicBezTo>
                    <a:pt x="1875281" y="780689"/>
                    <a:pt x="1888225" y="852289"/>
                    <a:pt x="1888225" y="852289"/>
                  </a:cubicBezTo>
                  <a:cubicBezTo>
                    <a:pt x="1882655" y="885712"/>
                    <a:pt x="1882229" y="920413"/>
                    <a:pt x="1871515" y="952558"/>
                  </a:cubicBezTo>
                  <a:cubicBezTo>
                    <a:pt x="1863620" y="976244"/>
                    <a:pt x="1825416" y="1019521"/>
                    <a:pt x="1804675" y="1036116"/>
                  </a:cubicBezTo>
                  <a:cubicBezTo>
                    <a:pt x="1788993" y="1048663"/>
                    <a:pt x="1769973" y="1056681"/>
                    <a:pt x="1754545" y="1069539"/>
                  </a:cubicBezTo>
                  <a:cubicBezTo>
                    <a:pt x="1625879" y="1176770"/>
                    <a:pt x="1778751" y="1070110"/>
                    <a:pt x="1654286" y="1153096"/>
                  </a:cubicBezTo>
                  <a:cubicBezTo>
                    <a:pt x="1587446" y="1147526"/>
                    <a:pt x="1520838" y="1136385"/>
                    <a:pt x="1453766" y="1136385"/>
                  </a:cubicBezTo>
                  <a:cubicBezTo>
                    <a:pt x="1364472" y="1136385"/>
                    <a:pt x="1275257" y="1144210"/>
                    <a:pt x="1186407" y="1153096"/>
                  </a:cubicBezTo>
                  <a:cubicBezTo>
                    <a:pt x="1163555" y="1155381"/>
                    <a:pt x="1142392" y="1167272"/>
                    <a:pt x="1119567" y="1169808"/>
                  </a:cubicBezTo>
                  <a:cubicBezTo>
                    <a:pt x="951324" y="1188503"/>
                    <a:pt x="882843" y="1183734"/>
                    <a:pt x="835498" y="1186519"/>
                  </a:cubicBezTo>
                  <a:close/>
                </a:path>
              </a:pathLst>
            </a:custGeom>
            <a:gradFill flip="none" rotWithShape="1">
              <a:gsLst>
                <a:gs pos="0">
                  <a:schemeClr val="accent1">
                    <a:lumMod val="60000"/>
                    <a:lumOff val="40000"/>
                  </a:schemeClr>
                </a:gs>
                <a:gs pos="100000">
                  <a:srgbClr val="FFFFFF"/>
                </a:gs>
              </a:gsLst>
              <a:path path="circle">
                <a:fillToRect l="100000" t="100000"/>
              </a:path>
              <a:tileRect r="-100000" b="-100000"/>
            </a:gradFill>
            <a:effectLst>
              <a:innerShdw blurRad="762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rot="19293540" flipH="1">
              <a:off x="6535919" y="4635354"/>
              <a:ext cx="865992" cy="866075"/>
            </a:xfrm>
            <a:custGeom>
              <a:avLst/>
              <a:gdLst>
                <a:gd name="connsiteX0" fmla="*/ 367619 w 919047"/>
                <a:gd name="connsiteY0" fmla="*/ 919135 h 919135"/>
                <a:gd name="connsiteX1" fmla="*/ 367619 w 919047"/>
                <a:gd name="connsiteY1" fmla="*/ 919135 h 919135"/>
                <a:gd name="connsiteX2" fmla="*/ 233939 w 919047"/>
                <a:gd name="connsiteY2" fmla="*/ 869001 h 919135"/>
                <a:gd name="connsiteX3" fmla="*/ 83549 w 919047"/>
                <a:gd name="connsiteY3" fmla="*/ 785443 h 919135"/>
                <a:gd name="connsiteX4" fmla="*/ 50129 w 919047"/>
                <a:gd name="connsiteY4" fmla="*/ 735308 h 919135"/>
                <a:gd name="connsiteX5" fmla="*/ 0 w 919047"/>
                <a:gd name="connsiteY5" fmla="*/ 635039 h 919135"/>
                <a:gd name="connsiteX6" fmla="*/ 16710 w 919047"/>
                <a:gd name="connsiteY6" fmla="*/ 367654 h 919135"/>
                <a:gd name="connsiteX7" fmla="*/ 33419 w 919047"/>
                <a:gd name="connsiteY7" fmla="*/ 317520 h 919135"/>
                <a:gd name="connsiteX8" fmla="*/ 66839 w 919047"/>
                <a:gd name="connsiteY8" fmla="*/ 284096 h 919135"/>
                <a:gd name="connsiteX9" fmla="*/ 100259 w 919047"/>
                <a:gd name="connsiteY9" fmla="*/ 233962 h 919135"/>
                <a:gd name="connsiteX10" fmla="*/ 150389 w 919047"/>
                <a:gd name="connsiteY10" fmla="*/ 200539 h 919135"/>
                <a:gd name="connsiteX11" fmla="*/ 167099 w 919047"/>
                <a:gd name="connsiteY11" fmla="*/ 150404 h 919135"/>
                <a:gd name="connsiteX12" fmla="*/ 217229 w 919047"/>
                <a:gd name="connsiteY12" fmla="*/ 116981 h 919135"/>
                <a:gd name="connsiteX13" fmla="*/ 334199 w 919047"/>
                <a:gd name="connsiteY13" fmla="*/ 33423 h 919135"/>
                <a:gd name="connsiteX14" fmla="*/ 434458 w 919047"/>
                <a:gd name="connsiteY14" fmla="*/ 0 h 919135"/>
                <a:gd name="connsiteX15" fmla="*/ 668398 w 919047"/>
                <a:gd name="connsiteY15" fmla="*/ 16712 h 919135"/>
                <a:gd name="connsiteX16" fmla="*/ 735238 w 919047"/>
                <a:gd name="connsiteY16" fmla="*/ 50135 h 919135"/>
                <a:gd name="connsiteX17" fmla="*/ 835497 w 919047"/>
                <a:gd name="connsiteY17" fmla="*/ 116981 h 919135"/>
                <a:gd name="connsiteX18" fmla="*/ 919047 w 919047"/>
                <a:gd name="connsiteY18" fmla="*/ 267385 h 919135"/>
                <a:gd name="connsiteX19" fmla="*/ 885627 w 919047"/>
                <a:gd name="connsiteY19" fmla="*/ 534770 h 919135"/>
                <a:gd name="connsiteX20" fmla="*/ 852207 w 919047"/>
                <a:gd name="connsiteY20" fmla="*/ 584904 h 919135"/>
                <a:gd name="connsiteX21" fmla="*/ 768657 w 919047"/>
                <a:gd name="connsiteY21" fmla="*/ 718597 h 919135"/>
                <a:gd name="connsiteX22" fmla="*/ 685108 w 919047"/>
                <a:gd name="connsiteY22" fmla="*/ 785443 h 919135"/>
                <a:gd name="connsiteX23" fmla="*/ 634978 w 919047"/>
                <a:gd name="connsiteY23" fmla="*/ 818866 h 919135"/>
                <a:gd name="connsiteX24" fmla="*/ 534718 w 919047"/>
                <a:gd name="connsiteY24" fmla="*/ 852289 h 919135"/>
                <a:gd name="connsiteX25" fmla="*/ 434458 w 919047"/>
                <a:gd name="connsiteY25" fmla="*/ 885712 h 919135"/>
                <a:gd name="connsiteX26" fmla="*/ 367619 w 919047"/>
                <a:gd name="connsiteY26" fmla="*/ 919135 h 91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9047" h="919135">
                  <a:moveTo>
                    <a:pt x="367619" y="919135"/>
                  </a:moveTo>
                  <a:lnTo>
                    <a:pt x="367619" y="919135"/>
                  </a:lnTo>
                  <a:cubicBezTo>
                    <a:pt x="323059" y="902424"/>
                    <a:pt x="276504" y="890286"/>
                    <a:pt x="233939" y="869001"/>
                  </a:cubicBezTo>
                  <a:cubicBezTo>
                    <a:pt x="4111" y="754076"/>
                    <a:pt x="222176" y="831655"/>
                    <a:pt x="83549" y="785443"/>
                  </a:cubicBezTo>
                  <a:cubicBezTo>
                    <a:pt x="72409" y="768731"/>
                    <a:pt x="59110" y="753272"/>
                    <a:pt x="50129" y="735308"/>
                  </a:cubicBezTo>
                  <a:cubicBezTo>
                    <a:pt x="-19057" y="596923"/>
                    <a:pt x="95780" y="778727"/>
                    <a:pt x="0" y="635039"/>
                  </a:cubicBezTo>
                  <a:cubicBezTo>
                    <a:pt x="5570" y="545911"/>
                    <a:pt x="7363" y="456466"/>
                    <a:pt x="16710" y="367654"/>
                  </a:cubicBezTo>
                  <a:cubicBezTo>
                    <a:pt x="18554" y="350136"/>
                    <a:pt x="24357" y="332625"/>
                    <a:pt x="33419" y="317520"/>
                  </a:cubicBezTo>
                  <a:cubicBezTo>
                    <a:pt x="41524" y="304010"/>
                    <a:pt x="56997" y="296399"/>
                    <a:pt x="66839" y="284096"/>
                  </a:cubicBezTo>
                  <a:cubicBezTo>
                    <a:pt x="79385" y="268412"/>
                    <a:pt x="86058" y="248164"/>
                    <a:pt x="100259" y="233962"/>
                  </a:cubicBezTo>
                  <a:cubicBezTo>
                    <a:pt x="114460" y="219760"/>
                    <a:pt x="133679" y="211680"/>
                    <a:pt x="150389" y="200539"/>
                  </a:cubicBezTo>
                  <a:cubicBezTo>
                    <a:pt x="155959" y="183827"/>
                    <a:pt x="156095" y="164160"/>
                    <a:pt x="167099" y="150404"/>
                  </a:cubicBezTo>
                  <a:cubicBezTo>
                    <a:pt x="179644" y="134721"/>
                    <a:pt x="200887" y="128655"/>
                    <a:pt x="217229" y="116981"/>
                  </a:cubicBezTo>
                  <a:cubicBezTo>
                    <a:pt x="227396" y="109718"/>
                    <a:pt x="313349" y="42691"/>
                    <a:pt x="334199" y="33423"/>
                  </a:cubicBezTo>
                  <a:cubicBezTo>
                    <a:pt x="366390" y="19114"/>
                    <a:pt x="434458" y="0"/>
                    <a:pt x="434458" y="0"/>
                  </a:cubicBezTo>
                  <a:cubicBezTo>
                    <a:pt x="512438" y="5571"/>
                    <a:pt x="591283" y="3858"/>
                    <a:pt x="668398" y="16712"/>
                  </a:cubicBezTo>
                  <a:cubicBezTo>
                    <a:pt x="692969" y="20808"/>
                    <a:pt x="713878" y="37318"/>
                    <a:pt x="735238" y="50135"/>
                  </a:cubicBezTo>
                  <a:cubicBezTo>
                    <a:pt x="769680" y="70802"/>
                    <a:pt x="835497" y="116981"/>
                    <a:pt x="835497" y="116981"/>
                  </a:cubicBezTo>
                  <a:cubicBezTo>
                    <a:pt x="912108" y="231907"/>
                    <a:pt x="889636" y="179143"/>
                    <a:pt x="919047" y="267385"/>
                  </a:cubicBezTo>
                  <a:cubicBezTo>
                    <a:pt x="915858" y="308845"/>
                    <a:pt x="921696" y="462626"/>
                    <a:pt x="885627" y="534770"/>
                  </a:cubicBezTo>
                  <a:cubicBezTo>
                    <a:pt x="876646" y="552734"/>
                    <a:pt x="863347" y="568193"/>
                    <a:pt x="852207" y="584904"/>
                  </a:cubicBezTo>
                  <a:cubicBezTo>
                    <a:pt x="812437" y="704227"/>
                    <a:pt x="848100" y="665630"/>
                    <a:pt x="768657" y="718597"/>
                  </a:cubicBezTo>
                  <a:cubicBezTo>
                    <a:pt x="712322" y="803109"/>
                    <a:pt x="765821" y="745083"/>
                    <a:pt x="685108" y="785443"/>
                  </a:cubicBezTo>
                  <a:cubicBezTo>
                    <a:pt x="667145" y="794425"/>
                    <a:pt x="653330" y="810709"/>
                    <a:pt x="634978" y="818866"/>
                  </a:cubicBezTo>
                  <a:cubicBezTo>
                    <a:pt x="602787" y="833175"/>
                    <a:pt x="568138" y="841148"/>
                    <a:pt x="534718" y="852289"/>
                  </a:cubicBezTo>
                  <a:lnTo>
                    <a:pt x="434458" y="885712"/>
                  </a:lnTo>
                  <a:lnTo>
                    <a:pt x="367619" y="919135"/>
                  </a:lnTo>
                  <a:close/>
                </a:path>
              </a:pathLst>
            </a:custGeom>
            <a:ln/>
            <a:scene3d>
              <a:camera prst="orthographicFront"/>
              <a:lightRig rig="threePt"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p:cNvGrpSpPr/>
            <p:nvPr/>
          </p:nvGrpSpPr>
          <p:grpSpPr>
            <a:xfrm flipH="1">
              <a:off x="6190700" y="4112154"/>
              <a:ext cx="257031" cy="515240"/>
              <a:chOff x="7317846" y="3356244"/>
              <a:chExt cx="257031" cy="515240"/>
            </a:xfrm>
          </p:grpSpPr>
          <p:cxnSp>
            <p:nvCxnSpPr>
              <p:cNvPr id="125" name="Straight Connector 12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ectangle 12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9" name="Straight Connector 12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rot="16200000" flipH="1">
              <a:off x="5539352" y="4340145"/>
              <a:ext cx="257031" cy="515240"/>
              <a:chOff x="7317846" y="3356244"/>
              <a:chExt cx="257031" cy="515240"/>
            </a:xfrm>
          </p:grpSpPr>
          <p:cxnSp>
            <p:nvCxnSpPr>
              <p:cNvPr id="120" name="Straight Connector 11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22" name="Rectangle 12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4" name="Straight Connector 12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2" name="Group 101"/>
            <p:cNvGrpSpPr/>
            <p:nvPr/>
          </p:nvGrpSpPr>
          <p:grpSpPr>
            <a:xfrm rot="15540000" flipH="1">
              <a:off x="5477659" y="5157747"/>
              <a:ext cx="257031" cy="515240"/>
              <a:chOff x="7317846" y="3356244"/>
              <a:chExt cx="257031" cy="515240"/>
            </a:xfrm>
          </p:grpSpPr>
          <p:cxnSp>
            <p:nvCxnSpPr>
              <p:cNvPr id="115" name="Straight Connector 11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3" name="Group 102"/>
            <p:cNvGrpSpPr/>
            <p:nvPr/>
          </p:nvGrpSpPr>
          <p:grpSpPr>
            <a:xfrm rot="10800000" flipH="1">
              <a:off x="6277790" y="5431092"/>
              <a:ext cx="257031" cy="515240"/>
              <a:chOff x="7317846" y="3356244"/>
              <a:chExt cx="257031" cy="515240"/>
            </a:xfrm>
          </p:grpSpPr>
          <p:cxnSp>
            <p:nvCxnSpPr>
              <p:cNvPr id="110" name="Straight Connector 109"/>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ectangle 112"/>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rot="2700000" flipH="1">
              <a:off x="7096671" y="4158725"/>
              <a:ext cx="257031" cy="515240"/>
              <a:chOff x="7317846" y="3356244"/>
              <a:chExt cx="257031" cy="515240"/>
            </a:xfrm>
          </p:grpSpPr>
          <p:cxnSp>
            <p:nvCxnSpPr>
              <p:cNvPr id="105" name="Straight Connector 104"/>
              <p:cNvCxnSpPr/>
              <p:nvPr/>
            </p:nvCxnSpPr>
            <p:spPr>
              <a:xfrm>
                <a:off x="7408586" y="364349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500506" y="3644711"/>
                <a:ext cx="0" cy="226773"/>
              </a:xfrm>
              <a:prstGeom prst="line">
                <a:avLst/>
              </a:prstGeom>
              <a:ln w="57150"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07" name="Rectangle 106"/>
              <p:cNvSpPr/>
              <p:nvPr/>
            </p:nvSpPr>
            <p:spPr>
              <a:xfrm>
                <a:off x="7317846" y="3401599"/>
                <a:ext cx="257031" cy="25701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7408563" y="3356244"/>
                <a:ext cx="90717" cy="1360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p:nvPr/>
            </p:nvCxnSpPr>
            <p:spPr>
              <a:xfrm>
                <a:off x="7317846" y="3386481"/>
                <a:ext cx="0" cy="287246"/>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grpSp>
      </p:grpSp>
      <p:grpSp>
        <p:nvGrpSpPr>
          <p:cNvPr id="130" name="Group 129"/>
          <p:cNvGrpSpPr/>
          <p:nvPr/>
        </p:nvGrpSpPr>
        <p:grpSpPr>
          <a:xfrm rot="16200000">
            <a:off x="3070470" y="2435243"/>
            <a:ext cx="317510" cy="377955"/>
            <a:chOff x="5926850" y="3734200"/>
            <a:chExt cx="317510" cy="377955"/>
          </a:xfrm>
        </p:grpSpPr>
        <p:cxnSp>
          <p:nvCxnSpPr>
            <p:cNvPr id="131" name="Straight Connector 130"/>
            <p:cNvCxnSpPr/>
            <p:nvPr/>
          </p:nvCxnSpPr>
          <p:spPr>
            <a:xfrm>
              <a:off x="6093165" y="3870263"/>
              <a:ext cx="0" cy="241892"/>
            </a:xfrm>
            <a:prstGeom prst="line">
              <a:avLst/>
            </a:prstGeom>
            <a:ln w="762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32" name="Diamond 131"/>
            <p:cNvSpPr/>
            <p:nvPr/>
          </p:nvSpPr>
          <p:spPr>
            <a:xfrm rot="13500000">
              <a:off x="5926850" y="3734200"/>
              <a:ext cx="317510" cy="317510"/>
            </a:xfrm>
            <a:prstGeom prst="diamond">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1" name="TextBox 170"/>
          <p:cNvSpPr txBox="1"/>
          <p:nvPr/>
        </p:nvSpPr>
        <p:spPr>
          <a:xfrm>
            <a:off x="7645302" y="2870576"/>
            <a:ext cx="3543139" cy="400110"/>
          </a:xfrm>
          <a:prstGeom prst="rect">
            <a:avLst/>
          </a:prstGeom>
          <a:noFill/>
        </p:spPr>
        <p:txBody>
          <a:bodyPr wrap="square" rtlCol="0">
            <a:spAutoFit/>
          </a:bodyPr>
          <a:lstStyle/>
          <a:p>
            <a:r>
              <a:rPr lang="en-US" sz="2000" dirty="0" smtClean="0">
                <a:solidFill>
                  <a:srgbClr val="F08703"/>
                </a:solidFill>
              </a:rPr>
              <a:t>Interferon gamma</a:t>
            </a:r>
            <a:r>
              <a:rPr lang="en-US" sz="2000" dirty="0">
                <a:solidFill>
                  <a:schemeClr val="tx1">
                    <a:lumMod val="75000"/>
                    <a:lumOff val="25000"/>
                  </a:schemeClr>
                </a:solidFill>
              </a:rPr>
              <a:t> </a:t>
            </a:r>
            <a:r>
              <a:rPr lang="en-US" sz="2000" dirty="0" smtClean="0">
                <a:solidFill>
                  <a:schemeClr val="tx1">
                    <a:lumMod val="75000"/>
                    <a:lumOff val="25000"/>
                  </a:schemeClr>
                </a:solidFill>
              </a:rPr>
              <a:t>production! </a:t>
            </a:r>
          </a:p>
        </p:txBody>
      </p:sp>
      <p:grpSp>
        <p:nvGrpSpPr>
          <p:cNvPr id="194" name="Group 193"/>
          <p:cNvGrpSpPr/>
          <p:nvPr/>
        </p:nvGrpSpPr>
        <p:grpSpPr>
          <a:xfrm>
            <a:off x="1156442" y="1990815"/>
            <a:ext cx="2025084" cy="2007355"/>
            <a:chOff x="837727" y="946440"/>
            <a:chExt cx="2025084" cy="2007355"/>
          </a:xfrm>
        </p:grpSpPr>
        <p:sp>
          <p:nvSpPr>
            <p:cNvPr id="195" name="Freeform 194"/>
            <p:cNvSpPr/>
            <p:nvPr/>
          </p:nvSpPr>
          <p:spPr>
            <a:xfrm>
              <a:off x="1101066" y="1288529"/>
              <a:ext cx="1437056" cy="1270973"/>
            </a:xfrm>
            <a:custGeom>
              <a:avLst/>
              <a:gdLst>
                <a:gd name="connsiteX0" fmla="*/ 751948 w 1437056"/>
                <a:gd name="connsiteY0" fmla="*/ 1270077 h 1270973"/>
                <a:gd name="connsiteX1" fmla="*/ 751948 w 1437056"/>
                <a:gd name="connsiteY1" fmla="*/ 1270077 h 1270973"/>
                <a:gd name="connsiteX2" fmla="*/ 534719 w 1437056"/>
                <a:gd name="connsiteY2" fmla="*/ 1236654 h 1270973"/>
                <a:gd name="connsiteX3" fmla="*/ 417749 w 1437056"/>
                <a:gd name="connsiteY3" fmla="*/ 1203231 h 1270973"/>
                <a:gd name="connsiteX4" fmla="*/ 233939 w 1437056"/>
                <a:gd name="connsiteY4" fmla="*/ 1169808 h 1270973"/>
                <a:gd name="connsiteX5" fmla="*/ 133680 w 1437056"/>
                <a:gd name="connsiteY5" fmla="*/ 1102962 h 1270973"/>
                <a:gd name="connsiteX6" fmla="*/ 83550 w 1437056"/>
                <a:gd name="connsiteY6" fmla="*/ 1069539 h 1270973"/>
                <a:gd name="connsiteX7" fmla="*/ 66840 w 1437056"/>
                <a:gd name="connsiteY7" fmla="*/ 1019404 h 1270973"/>
                <a:gd name="connsiteX8" fmla="*/ 0 w 1437056"/>
                <a:gd name="connsiteY8" fmla="*/ 919135 h 1270973"/>
                <a:gd name="connsiteX9" fmla="*/ 16710 w 1437056"/>
                <a:gd name="connsiteY9" fmla="*/ 534770 h 1270973"/>
                <a:gd name="connsiteX10" fmla="*/ 66840 w 1437056"/>
                <a:gd name="connsiteY10" fmla="*/ 434500 h 1270973"/>
                <a:gd name="connsiteX11" fmla="*/ 133680 w 1437056"/>
                <a:gd name="connsiteY11" fmla="*/ 317519 h 1270973"/>
                <a:gd name="connsiteX12" fmla="*/ 233939 w 1437056"/>
                <a:gd name="connsiteY12" fmla="*/ 233962 h 1270973"/>
                <a:gd name="connsiteX13" fmla="*/ 284069 w 1437056"/>
                <a:gd name="connsiteY13" fmla="*/ 183827 h 1270973"/>
                <a:gd name="connsiteX14" fmla="*/ 317489 w 1437056"/>
                <a:gd name="connsiteY14" fmla="*/ 133692 h 1270973"/>
                <a:gd name="connsiteX15" fmla="*/ 484589 w 1437056"/>
                <a:gd name="connsiteY15" fmla="*/ 66846 h 1270973"/>
                <a:gd name="connsiteX16" fmla="*/ 718528 w 1437056"/>
                <a:gd name="connsiteY16" fmla="*/ 33423 h 1270973"/>
                <a:gd name="connsiteX17" fmla="*/ 902338 w 1437056"/>
                <a:gd name="connsiteY17" fmla="*/ 0 h 1270973"/>
                <a:gd name="connsiteX18" fmla="*/ 1136277 w 1437056"/>
                <a:gd name="connsiteY18" fmla="*/ 16712 h 1270973"/>
                <a:gd name="connsiteX19" fmla="*/ 1253247 w 1437056"/>
                <a:gd name="connsiteY19" fmla="*/ 83558 h 1270973"/>
                <a:gd name="connsiteX20" fmla="*/ 1269956 w 1437056"/>
                <a:gd name="connsiteY20" fmla="*/ 133692 h 1270973"/>
                <a:gd name="connsiteX21" fmla="*/ 1353506 w 1437056"/>
                <a:gd name="connsiteY21" fmla="*/ 217250 h 1270973"/>
                <a:gd name="connsiteX22" fmla="*/ 1420346 w 1437056"/>
                <a:gd name="connsiteY22" fmla="*/ 384366 h 1270973"/>
                <a:gd name="connsiteX23" fmla="*/ 1437056 w 1437056"/>
                <a:gd name="connsiteY23" fmla="*/ 434500 h 1270973"/>
                <a:gd name="connsiteX24" fmla="*/ 1420346 w 1437056"/>
                <a:gd name="connsiteY24" fmla="*/ 952558 h 1270973"/>
                <a:gd name="connsiteX25" fmla="*/ 1303376 w 1437056"/>
                <a:gd name="connsiteY25" fmla="*/ 1086250 h 1270973"/>
                <a:gd name="connsiteX26" fmla="*/ 1236537 w 1437056"/>
                <a:gd name="connsiteY26" fmla="*/ 1169808 h 1270973"/>
                <a:gd name="connsiteX27" fmla="*/ 1086147 w 1437056"/>
                <a:gd name="connsiteY27" fmla="*/ 1236654 h 1270973"/>
                <a:gd name="connsiteX28" fmla="*/ 1019307 w 1437056"/>
                <a:gd name="connsiteY28" fmla="*/ 1270077 h 1270973"/>
                <a:gd name="connsiteX29" fmla="*/ 885628 w 1437056"/>
                <a:gd name="connsiteY29" fmla="*/ 1253366 h 1270973"/>
                <a:gd name="connsiteX30" fmla="*/ 768658 w 1437056"/>
                <a:gd name="connsiteY30" fmla="*/ 1270077 h 1270973"/>
                <a:gd name="connsiteX31" fmla="*/ 701818 w 1437056"/>
                <a:gd name="connsiteY31" fmla="*/ 1270077 h 1270973"/>
                <a:gd name="connsiteX32" fmla="*/ 701818 w 1437056"/>
                <a:gd name="connsiteY32" fmla="*/ 1270077 h 127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7056" h="1270973">
                  <a:moveTo>
                    <a:pt x="751948" y="1270077"/>
                  </a:moveTo>
                  <a:lnTo>
                    <a:pt x="751948" y="1270077"/>
                  </a:lnTo>
                  <a:cubicBezTo>
                    <a:pt x="679538" y="1258936"/>
                    <a:pt x="606866" y="1249387"/>
                    <a:pt x="534719" y="1236654"/>
                  </a:cubicBezTo>
                  <a:cubicBezTo>
                    <a:pt x="466394" y="1224596"/>
                    <a:pt x="477699" y="1220361"/>
                    <a:pt x="417749" y="1203231"/>
                  </a:cubicBezTo>
                  <a:cubicBezTo>
                    <a:pt x="338968" y="1180720"/>
                    <a:pt x="328593" y="1183332"/>
                    <a:pt x="233939" y="1169808"/>
                  </a:cubicBezTo>
                  <a:lnTo>
                    <a:pt x="133680" y="1102962"/>
                  </a:lnTo>
                  <a:lnTo>
                    <a:pt x="83550" y="1069539"/>
                  </a:lnTo>
                  <a:cubicBezTo>
                    <a:pt x="77980" y="1052827"/>
                    <a:pt x="75394" y="1034803"/>
                    <a:pt x="66840" y="1019404"/>
                  </a:cubicBezTo>
                  <a:cubicBezTo>
                    <a:pt x="47334" y="984290"/>
                    <a:pt x="0" y="919135"/>
                    <a:pt x="0" y="919135"/>
                  </a:cubicBezTo>
                  <a:cubicBezTo>
                    <a:pt x="5570" y="791013"/>
                    <a:pt x="6875" y="662635"/>
                    <a:pt x="16710" y="534770"/>
                  </a:cubicBezTo>
                  <a:cubicBezTo>
                    <a:pt x="20114" y="490512"/>
                    <a:pt x="46061" y="470867"/>
                    <a:pt x="66840" y="434500"/>
                  </a:cubicBezTo>
                  <a:cubicBezTo>
                    <a:pt x="96555" y="382494"/>
                    <a:pt x="96670" y="361935"/>
                    <a:pt x="133680" y="317519"/>
                  </a:cubicBezTo>
                  <a:cubicBezTo>
                    <a:pt x="200250" y="237626"/>
                    <a:pt x="162242" y="293715"/>
                    <a:pt x="233939" y="233962"/>
                  </a:cubicBezTo>
                  <a:cubicBezTo>
                    <a:pt x="252093" y="218832"/>
                    <a:pt x="268941" y="201983"/>
                    <a:pt x="284069" y="183827"/>
                  </a:cubicBezTo>
                  <a:cubicBezTo>
                    <a:pt x="296926" y="168397"/>
                    <a:pt x="302060" y="146550"/>
                    <a:pt x="317489" y="133692"/>
                  </a:cubicBezTo>
                  <a:cubicBezTo>
                    <a:pt x="345632" y="110238"/>
                    <a:pt x="459983" y="71768"/>
                    <a:pt x="484589" y="66846"/>
                  </a:cubicBezTo>
                  <a:cubicBezTo>
                    <a:pt x="651119" y="33538"/>
                    <a:pt x="480377" y="65179"/>
                    <a:pt x="718528" y="33423"/>
                  </a:cubicBezTo>
                  <a:cubicBezTo>
                    <a:pt x="782681" y="24869"/>
                    <a:pt x="839317" y="12606"/>
                    <a:pt x="902338" y="0"/>
                  </a:cubicBezTo>
                  <a:cubicBezTo>
                    <a:pt x="980318" y="5571"/>
                    <a:pt x="1059163" y="3858"/>
                    <a:pt x="1136277" y="16712"/>
                  </a:cubicBezTo>
                  <a:cubicBezTo>
                    <a:pt x="1164545" y="21424"/>
                    <a:pt x="1227972" y="66706"/>
                    <a:pt x="1253247" y="83558"/>
                  </a:cubicBezTo>
                  <a:cubicBezTo>
                    <a:pt x="1258817" y="100269"/>
                    <a:pt x="1259388" y="119599"/>
                    <a:pt x="1269956" y="133692"/>
                  </a:cubicBezTo>
                  <a:cubicBezTo>
                    <a:pt x="1293587" y="165203"/>
                    <a:pt x="1353506" y="217250"/>
                    <a:pt x="1353506" y="217250"/>
                  </a:cubicBezTo>
                  <a:cubicBezTo>
                    <a:pt x="1402681" y="315609"/>
                    <a:pt x="1379048" y="260461"/>
                    <a:pt x="1420346" y="384366"/>
                  </a:cubicBezTo>
                  <a:lnTo>
                    <a:pt x="1437056" y="434500"/>
                  </a:lnTo>
                  <a:cubicBezTo>
                    <a:pt x="1431486" y="607186"/>
                    <a:pt x="1443482" y="781338"/>
                    <a:pt x="1420346" y="952558"/>
                  </a:cubicBezTo>
                  <a:cubicBezTo>
                    <a:pt x="1408699" y="1038751"/>
                    <a:pt x="1353762" y="1045937"/>
                    <a:pt x="1303376" y="1086250"/>
                  </a:cubicBezTo>
                  <a:cubicBezTo>
                    <a:pt x="1220696" y="1152401"/>
                    <a:pt x="1323386" y="1082950"/>
                    <a:pt x="1236537" y="1169808"/>
                  </a:cubicBezTo>
                  <a:cubicBezTo>
                    <a:pt x="1187384" y="1218966"/>
                    <a:pt x="1152332" y="1203558"/>
                    <a:pt x="1086147" y="1236654"/>
                  </a:cubicBezTo>
                  <a:lnTo>
                    <a:pt x="1019307" y="1270077"/>
                  </a:lnTo>
                  <a:cubicBezTo>
                    <a:pt x="974747" y="1264507"/>
                    <a:pt x="930534" y="1253366"/>
                    <a:pt x="885628" y="1253366"/>
                  </a:cubicBezTo>
                  <a:cubicBezTo>
                    <a:pt x="846242" y="1253366"/>
                    <a:pt x="807882" y="1266511"/>
                    <a:pt x="768658" y="1270077"/>
                  </a:cubicBezTo>
                  <a:cubicBezTo>
                    <a:pt x="746470" y="1272094"/>
                    <a:pt x="724098" y="1270077"/>
                    <a:pt x="701818" y="1270077"/>
                  </a:cubicBezTo>
                  <a:lnTo>
                    <a:pt x="701818" y="1270077"/>
                  </a:lnTo>
                </a:path>
              </a:pathLst>
            </a:custGeom>
            <a:gradFill flip="none" rotWithShape="1">
              <a:gsLst>
                <a:gs pos="0">
                  <a:schemeClr val="accent6">
                    <a:lumMod val="60000"/>
                    <a:lumOff val="40000"/>
                  </a:schemeClr>
                </a:gs>
                <a:gs pos="100000">
                  <a:srgbClr val="FFFFFF"/>
                </a:gs>
              </a:gsLst>
              <a:path path="circle">
                <a:fillToRect l="100000" t="100000"/>
              </a:path>
              <a:tileRect r="-100000" b="-100000"/>
            </a:gradFill>
            <a:ln>
              <a:solidFill>
                <a:srgbClr val="506E94"/>
              </a:solidFill>
            </a:ln>
            <a:effectLst>
              <a:innerShdw blurRad="114300">
                <a:prstClr val="black"/>
              </a:inn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96" name="Group 195"/>
            <p:cNvGrpSpPr/>
            <p:nvPr/>
          </p:nvGrpSpPr>
          <p:grpSpPr>
            <a:xfrm rot="21441830">
              <a:off x="2376211" y="1461215"/>
              <a:ext cx="486600" cy="258395"/>
              <a:chOff x="9342873" y="3112325"/>
              <a:chExt cx="486600" cy="258395"/>
            </a:xfrm>
          </p:grpSpPr>
          <p:grpSp>
            <p:nvGrpSpPr>
              <p:cNvPr id="226" name="Group 225"/>
              <p:cNvGrpSpPr/>
              <p:nvPr/>
            </p:nvGrpSpPr>
            <p:grpSpPr>
              <a:xfrm>
                <a:off x="9342873" y="3277443"/>
                <a:ext cx="484589" cy="93277"/>
                <a:chOff x="9509973" y="2341598"/>
                <a:chExt cx="484589" cy="93277"/>
              </a:xfrm>
            </p:grpSpPr>
            <p:cxnSp>
              <p:nvCxnSpPr>
                <p:cNvPr id="230" name="Elbow Connector 229"/>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227" name="Group 226"/>
              <p:cNvGrpSpPr/>
              <p:nvPr/>
            </p:nvGrpSpPr>
            <p:grpSpPr>
              <a:xfrm flipV="1">
                <a:off x="9344884" y="3112325"/>
                <a:ext cx="484589" cy="93277"/>
                <a:chOff x="9509973" y="2341598"/>
                <a:chExt cx="484589" cy="93277"/>
              </a:xfrm>
            </p:grpSpPr>
            <p:cxnSp>
              <p:nvCxnSpPr>
                <p:cNvPr id="228" name="Elbow Connector 227"/>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97" name="Group 196"/>
            <p:cNvGrpSpPr/>
            <p:nvPr/>
          </p:nvGrpSpPr>
          <p:grpSpPr>
            <a:xfrm rot="1977773">
              <a:off x="2274781" y="2364041"/>
              <a:ext cx="486600" cy="258395"/>
              <a:chOff x="9342873" y="3112325"/>
              <a:chExt cx="486600" cy="258395"/>
            </a:xfrm>
          </p:grpSpPr>
          <p:grpSp>
            <p:nvGrpSpPr>
              <p:cNvPr id="220" name="Group 219"/>
              <p:cNvGrpSpPr/>
              <p:nvPr/>
            </p:nvGrpSpPr>
            <p:grpSpPr>
              <a:xfrm>
                <a:off x="9342873" y="3277443"/>
                <a:ext cx="484589" cy="93277"/>
                <a:chOff x="9509973" y="2341598"/>
                <a:chExt cx="484589" cy="93277"/>
              </a:xfrm>
            </p:grpSpPr>
            <p:cxnSp>
              <p:nvCxnSpPr>
                <p:cNvPr id="224" name="Elbow Connector 223"/>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221" name="Group 220"/>
              <p:cNvGrpSpPr/>
              <p:nvPr/>
            </p:nvGrpSpPr>
            <p:grpSpPr>
              <a:xfrm flipV="1">
                <a:off x="9344884" y="3112325"/>
                <a:ext cx="484589" cy="93277"/>
                <a:chOff x="9509973" y="2341598"/>
                <a:chExt cx="484589" cy="93277"/>
              </a:xfrm>
            </p:grpSpPr>
            <p:cxnSp>
              <p:nvCxnSpPr>
                <p:cNvPr id="222" name="Elbow Connector 221"/>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98" name="Group 197"/>
            <p:cNvGrpSpPr/>
            <p:nvPr/>
          </p:nvGrpSpPr>
          <p:grpSpPr>
            <a:xfrm rot="5688576">
              <a:off x="1455994" y="2581297"/>
              <a:ext cx="486600" cy="258395"/>
              <a:chOff x="9342873" y="3112325"/>
              <a:chExt cx="486600" cy="258395"/>
            </a:xfrm>
          </p:grpSpPr>
          <p:grpSp>
            <p:nvGrpSpPr>
              <p:cNvPr id="214" name="Group 213"/>
              <p:cNvGrpSpPr/>
              <p:nvPr/>
            </p:nvGrpSpPr>
            <p:grpSpPr>
              <a:xfrm>
                <a:off x="9342873" y="3277443"/>
                <a:ext cx="484589" cy="93277"/>
                <a:chOff x="9509973" y="2341598"/>
                <a:chExt cx="484589" cy="93277"/>
              </a:xfrm>
            </p:grpSpPr>
            <p:cxnSp>
              <p:nvCxnSpPr>
                <p:cNvPr id="218" name="Elbow Connector 217"/>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215" name="Group 214"/>
              <p:cNvGrpSpPr/>
              <p:nvPr/>
            </p:nvGrpSpPr>
            <p:grpSpPr>
              <a:xfrm flipV="1">
                <a:off x="9344884" y="3112325"/>
                <a:ext cx="484589" cy="93277"/>
                <a:chOff x="9509973" y="2341598"/>
                <a:chExt cx="484589" cy="93277"/>
              </a:xfrm>
            </p:grpSpPr>
            <p:cxnSp>
              <p:nvCxnSpPr>
                <p:cNvPr id="216" name="Elbow Connector 215"/>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199" name="Group 198"/>
            <p:cNvGrpSpPr/>
            <p:nvPr/>
          </p:nvGrpSpPr>
          <p:grpSpPr>
            <a:xfrm rot="1393798" flipH="1">
              <a:off x="837727" y="1411485"/>
              <a:ext cx="486600" cy="258395"/>
              <a:chOff x="9342873" y="3112325"/>
              <a:chExt cx="486600" cy="258395"/>
            </a:xfrm>
          </p:grpSpPr>
          <p:grpSp>
            <p:nvGrpSpPr>
              <p:cNvPr id="208" name="Group 207"/>
              <p:cNvGrpSpPr/>
              <p:nvPr/>
            </p:nvGrpSpPr>
            <p:grpSpPr>
              <a:xfrm>
                <a:off x="9342873" y="3277443"/>
                <a:ext cx="484589" cy="93277"/>
                <a:chOff x="9509973" y="2341598"/>
                <a:chExt cx="484589" cy="93277"/>
              </a:xfrm>
            </p:grpSpPr>
            <p:cxnSp>
              <p:nvCxnSpPr>
                <p:cNvPr id="212" name="Elbow Connector 211"/>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209" name="Group 208"/>
              <p:cNvGrpSpPr/>
              <p:nvPr/>
            </p:nvGrpSpPr>
            <p:grpSpPr>
              <a:xfrm flipV="1">
                <a:off x="9344884" y="3112325"/>
                <a:ext cx="484589" cy="93277"/>
                <a:chOff x="9509973" y="2341598"/>
                <a:chExt cx="484589" cy="93277"/>
              </a:xfrm>
            </p:grpSpPr>
            <p:cxnSp>
              <p:nvCxnSpPr>
                <p:cNvPr id="210" name="Elbow Connector 209"/>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grpSp>
          <p:nvGrpSpPr>
            <p:cNvPr id="200" name="Group 199"/>
            <p:cNvGrpSpPr/>
            <p:nvPr/>
          </p:nvGrpSpPr>
          <p:grpSpPr>
            <a:xfrm rot="17155385">
              <a:off x="1767904" y="1060542"/>
              <a:ext cx="486600" cy="258395"/>
              <a:chOff x="9342873" y="3112325"/>
              <a:chExt cx="486600" cy="258395"/>
            </a:xfrm>
          </p:grpSpPr>
          <p:grpSp>
            <p:nvGrpSpPr>
              <p:cNvPr id="202" name="Group 201"/>
              <p:cNvGrpSpPr/>
              <p:nvPr/>
            </p:nvGrpSpPr>
            <p:grpSpPr>
              <a:xfrm>
                <a:off x="9342873" y="3277443"/>
                <a:ext cx="484589" cy="93277"/>
                <a:chOff x="9509973" y="2341598"/>
                <a:chExt cx="484589" cy="93277"/>
              </a:xfrm>
            </p:grpSpPr>
            <p:cxnSp>
              <p:nvCxnSpPr>
                <p:cNvPr id="206" name="Elbow Connector 205"/>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nvGrpSpPr>
              <p:cNvPr id="203" name="Group 202"/>
              <p:cNvGrpSpPr/>
              <p:nvPr/>
            </p:nvGrpSpPr>
            <p:grpSpPr>
              <a:xfrm flipV="1">
                <a:off x="9344884" y="3112325"/>
                <a:ext cx="484589" cy="93277"/>
                <a:chOff x="9509973" y="2341598"/>
                <a:chExt cx="484589" cy="93277"/>
              </a:xfrm>
            </p:grpSpPr>
            <p:cxnSp>
              <p:nvCxnSpPr>
                <p:cNvPr id="204" name="Elbow Connector 203"/>
                <p:cNvCxnSpPr/>
                <p:nvPr/>
              </p:nvCxnSpPr>
              <p:spPr>
                <a:xfrm flipH="1" flipV="1">
                  <a:off x="9710493" y="2341613"/>
                  <a:ext cx="284069" cy="93262"/>
                </a:xfrm>
                <a:prstGeom prst="bentConnector3">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9509973" y="2341598"/>
                  <a:ext cx="217230" cy="0"/>
                </a:xfrm>
                <a:prstGeom prst="line">
                  <a:avLst/>
                </a:prstGeom>
                <a:ln w="38100" cmpd="sng">
                  <a:solidFill>
                    <a:srgbClr val="434342"/>
                  </a:solidFill>
                </a:ln>
              </p:spPr>
              <p:style>
                <a:lnRef idx="2">
                  <a:schemeClr val="accent1"/>
                </a:lnRef>
                <a:fillRef idx="0">
                  <a:schemeClr val="accent1"/>
                </a:fillRef>
                <a:effectRef idx="1">
                  <a:schemeClr val="accent1"/>
                </a:effectRef>
                <a:fontRef idx="minor">
                  <a:schemeClr val="tx1"/>
                </a:fontRef>
              </p:style>
            </p:cxnSp>
          </p:grpSp>
        </p:grpSp>
        <p:sp>
          <p:nvSpPr>
            <p:cNvPr id="201" name="Freeform 200"/>
            <p:cNvSpPr/>
            <p:nvPr/>
          </p:nvSpPr>
          <p:spPr>
            <a:xfrm>
              <a:off x="1234745" y="1539202"/>
              <a:ext cx="952467" cy="885711"/>
            </a:xfrm>
            <a:custGeom>
              <a:avLst/>
              <a:gdLst>
                <a:gd name="connsiteX0" fmla="*/ 509023 w 1119231"/>
                <a:gd name="connsiteY0" fmla="*/ 952558 h 952558"/>
                <a:gd name="connsiteX1" fmla="*/ 509023 w 1119231"/>
                <a:gd name="connsiteY1" fmla="*/ 952558 h 952558"/>
                <a:gd name="connsiteX2" fmla="*/ 275084 w 1119231"/>
                <a:gd name="connsiteY2" fmla="*/ 919135 h 952558"/>
                <a:gd name="connsiteX3" fmla="*/ 224954 w 1119231"/>
                <a:gd name="connsiteY3" fmla="*/ 902423 h 952558"/>
                <a:gd name="connsiteX4" fmla="*/ 174824 w 1119231"/>
                <a:gd name="connsiteY4" fmla="*/ 869000 h 952558"/>
                <a:gd name="connsiteX5" fmla="*/ 107984 w 1119231"/>
                <a:gd name="connsiteY5" fmla="*/ 802154 h 952558"/>
                <a:gd name="connsiteX6" fmla="*/ 91274 w 1119231"/>
                <a:gd name="connsiteY6" fmla="*/ 752019 h 952558"/>
                <a:gd name="connsiteX7" fmla="*/ 24435 w 1119231"/>
                <a:gd name="connsiteY7" fmla="*/ 651750 h 952558"/>
                <a:gd name="connsiteX8" fmla="*/ 24435 w 1119231"/>
                <a:gd name="connsiteY8" fmla="*/ 284096 h 952558"/>
                <a:gd name="connsiteX9" fmla="*/ 57855 w 1119231"/>
                <a:gd name="connsiteY9" fmla="*/ 233962 h 952558"/>
                <a:gd name="connsiteX10" fmla="*/ 91274 w 1119231"/>
                <a:gd name="connsiteY10" fmla="*/ 167115 h 952558"/>
                <a:gd name="connsiteX11" fmla="*/ 191534 w 1119231"/>
                <a:gd name="connsiteY11" fmla="*/ 100269 h 952558"/>
                <a:gd name="connsiteX12" fmla="*/ 241664 w 1119231"/>
                <a:gd name="connsiteY12" fmla="*/ 66846 h 952558"/>
                <a:gd name="connsiteX13" fmla="*/ 308504 w 1119231"/>
                <a:gd name="connsiteY13" fmla="*/ 50135 h 952558"/>
                <a:gd name="connsiteX14" fmla="*/ 408764 w 1119231"/>
                <a:gd name="connsiteY14" fmla="*/ 16711 h 952558"/>
                <a:gd name="connsiteX15" fmla="*/ 458893 w 1119231"/>
                <a:gd name="connsiteY15" fmla="*/ 0 h 952558"/>
                <a:gd name="connsiteX16" fmla="*/ 809802 w 1119231"/>
                <a:gd name="connsiteY16" fmla="*/ 16711 h 952558"/>
                <a:gd name="connsiteX17" fmla="*/ 843222 w 1119231"/>
                <a:gd name="connsiteY17" fmla="*/ 50135 h 952558"/>
                <a:gd name="connsiteX18" fmla="*/ 893352 w 1119231"/>
                <a:gd name="connsiteY18" fmla="*/ 66846 h 952558"/>
                <a:gd name="connsiteX19" fmla="*/ 910062 w 1119231"/>
                <a:gd name="connsiteY19" fmla="*/ 116981 h 952558"/>
                <a:gd name="connsiteX20" fmla="*/ 960192 w 1119231"/>
                <a:gd name="connsiteY20" fmla="*/ 133692 h 952558"/>
                <a:gd name="connsiteX21" fmla="*/ 1010322 w 1119231"/>
                <a:gd name="connsiteY21" fmla="*/ 167115 h 952558"/>
                <a:gd name="connsiteX22" fmla="*/ 1027032 w 1119231"/>
                <a:gd name="connsiteY22" fmla="*/ 217250 h 952558"/>
                <a:gd name="connsiteX23" fmla="*/ 1093872 w 1119231"/>
                <a:gd name="connsiteY23" fmla="*/ 317519 h 952558"/>
                <a:gd name="connsiteX24" fmla="*/ 1093872 w 1119231"/>
                <a:gd name="connsiteY24" fmla="*/ 584904 h 952558"/>
                <a:gd name="connsiteX25" fmla="*/ 1027032 w 1119231"/>
                <a:gd name="connsiteY25" fmla="*/ 735308 h 952558"/>
                <a:gd name="connsiteX26" fmla="*/ 976902 w 1119231"/>
                <a:gd name="connsiteY26" fmla="*/ 785443 h 952558"/>
                <a:gd name="connsiteX27" fmla="*/ 876642 w 1119231"/>
                <a:gd name="connsiteY27" fmla="*/ 852289 h 952558"/>
                <a:gd name="connsiteX28" fmla="*/ 826512 w 1119231"/>
                <a:gd name="connsiteY28" fmla="*/ 885712 h 952558"/>
                <a:gd name="connsiteX29" fmla="*/ 726253 w 1119231"/>
                <a:gd name="connsiteY29" fmla="*/ 919135 h 952558"/>
                <a:gd name="connsiteX30" fmla="*/ 676123 w 1119231"/>
                <a:gd name="connsiteY30" fmla="*/ 935846 h 952558"/>
                <a:gd name="connsiteX31" fmla="*/ 625993 w 1119231"/>
                <a:gd name="connsiteY31" fmla="*/ 952558 h 952558"/>
                <a:gd name="connsiteX32" fmla="*/ 509023 w 1119231"/>
                <a:gd name="connsiteY32" fmla="*/ 952558 h 95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19231" h="952558">
                  <a:moveTo>
                    <a:pt x="509023" y="952558"/>
                  </a:moveTo>
                  <a:lnTo>
                    <a:pt x="509023" y="952558"/>
                  </a:lnTo>
                  <a:cubicBezTo>
                    <a:pt x="415454" y="942160"/>
                    <a:pt x="360202" y="940417"/>
                    <a:pt x="275084" y="919135"/>
                  </a:cubicBezTo>
                  <a:cubicBezTo>
                    <a:pt x="257996" y="914863"/>
                    <a:pt x="240708" y="910301"/>
                    <a:pt x="224954" y="902423"/>
                  </a:cubicBezTo>
                  <a:cubicBezTo>
                    <a:pt x="206991" y="893441"/>
                    <a:pt x="191534" y="880141"/>
                    <a:pt x="174824" y="869000"/>
                  </a:cubicBezTo>
                  <a:cubicBezTo>
                    <a:pt x="130262" y="735303"/>
                    <a:pt x="197106" y="891285"/>
                    <a:pt x="107984" y="802154"/>
                  </a:cubicBezTo>
                  <a:cubicBezTo>
                    <a:pt x="95529" y="789697"/>
                    <a:pt x="99828" y="767418"/>
                    <a:pt x="91274" y="752019"/>
                  </a:cubicBezTo>
                  <a:cubicBezTo>
                    <a:pt x="71768" y="716905"/>
                    <a:pt x="24435" y="651750"/>
                    <a:pt x="24435" y="651750"/>
                  </a:cubicBezTo>
                  <a:cubicBezTo>
                    <a:pt x="-6003" y="499543"/>
                    <a:pt x="-10220" y="515152"/>
                    <a:pt x="24435" y="284096"/>
                  </a:cubicBezTo>
                  <a:cubicBezTo>
                    <a:pt x="27414" y="264234"/>
                    <a:pt x="47891" y="251400"/>
                    <a:pt x="57855" y="233962"/>
                  </a:cubicBezTo>
                  <a:cubicBezTo>
                    <a:pt x="70214" y="212332"/>
                    <a:pt x="73660" y="184731"/>
                    <a:pt x="91274" y="167115"/>
                  </a:cubicBezTo>
                  <a:cubicBezTo>
                    <a:pt x="119675" y="138711"/>
                    <a:pt x="158114" y="122551"/>
                    <a:pt x="191534" y="100269"/>
                  </a:cubicBezTo>
                  <a:cubicBezTo>
                    <a:pt x="208244" y="89128"/>
                    <a:pt x="222180" y="71717"/>
                    <a:pt x="241664" y="66846"/>
                  </a:cubicBezTo>
                  <a:cubicBezTo>
                    <a:pt x="263944" y="61276"/>
                    <a:pt x="286507" y="56735"/>
                    <a:pt x="308504" y="50135"/>
                  </a:cubicBezTo>
                  <a:cubicBezTo>
                    <a:pt x="342246" y="40011"/>
                    <a:pt x="375344" y="27852"/>
                    <a:pt x="408764" y="16711"/>
                  </a:cubicBezTo>
                  <a:lnTo>
                    <a:pt x="458893" y="0"/>
                  </a:lnTo>
                  <a:cubicBezTo>
                    <a:pt x="575863" y="5570"/>
                    <a:pt x="693684" y="1564"/>
                    <a:pt x="809802" y="16711"/>
                  </a:cubicBezTo>
                  <a:cubicBezTo>
                    <a:pt x="825425" y="18749"/>
                    <a:pt x="829712" y="42028"/>
                    <a:pt x="843222" y="50135"/>
                  </a:cubicBezTo>
                  <a:cubicBezTo>
                    <a:pt x="858325" y="59198"/>
                    <a:pt x="876642" y="61276"/>
                    <a:pt x="893352" y="66846"/>
                  </a:cubicBezTo>
                  <a:cubicBezTo>
                    <a:pt x="898922" y="83558"/>
                    <a:pt x="897607" y="104524"/>
                    <a:pt x="910062" y="116981"/>
                  </a:cubicBezTo>
                  <a:cubicBezTo>
                    <a:pt x="922516" y="129437"/>
                    <a:pt x="944438" y="125814"/>
                    <a:pt x="960192" y="133692"/>
                  </a:cubicBezTo>
                  <a:cubicBezTo>
                    <a:pt x="978155" y="142674"/>
                    <a:pt x="993612" y="155974"/>
                    <a:pt x="1010322" y="167115"/>
                  </a:cubicBezTo>
                  <a:cubicBezTo>
                    <a:pt x="1015892" y="183827"/>
                    <a:pt x="1018478" y="201851"/>
                    <a:pt x="1027032" y="217250"/>
                  </a:cubicBezTo>
                  <a:cubicBezTo>
                    <a:pt x="1046538" y="252364"/>
                    <a:pt x="1093872" y="317519"/>
                    <a:pt x="1093872" y="317519"/>
                  </a:cubicBezTo>
                  <a:cubicBezTo>
                    <a:pt x="1130419" y="427171"/>
                    <a:pt x="1124834" y="388796"/>
                    <a:pt x="1093872" y="584904"/>
                  </a:cubicBezTo>
                  <a:cubicBezTo>
                    <a:pt x="1085356" y="638845"/>
                    <a:pt x="1062175" y="693132"/>
                    <a:pt x="1027032" y="735308"/>
                  </a:cubicBezTo>
                  <a:cubicBezTo>
                    <a:pt x="1011904" y="753464"/>
                    <a:pt x="995556" y="770933"/>
                    <a:pt x="976902" y="785443"/>
                  </a:cubicBezTo>
                  <a:cubicBezTo>
                    <a:pt x="945197" y="810105"/>
                    <a:pt x="910062" y="830007"/>
                    <a:pt x="876642" y="852289"/>
                  </a:cubicBezTo>
                  <a:cubicBezTo>
                    <a:pt x="859932" y="863430"/>
                    <a:pt x="845565" y="879360"/>
                    <a:pt x="826512" y="885712"/>
                  </a:cubicBezTo>
                  <a:lnTo>
                    <a:pt x="726253" y="919135"/>
                  </a:lnTo>
                  <a:lnTo>
                    <a:pt x="676123" y="935846"/>
                  </a:lnTo>
                  <a:cubicBezTo>
                    <a:pt x="659413" y="941417"/>
                    <a:pt x="643607" y="952558"/>
                    <a:pt x="625993" y="952558"/>
                  </a:cubicBezTo>
                  <a:lnTo>
                    <a:pt x="509023" y="952558"/>
                  </a:lnTo>
                  <a:close/>
                </a:path>
              </a:pathLst>
            </a:custGeom>
            <a:solidFill>
              <a:schemeClr val="accent6"/>
            </a:solidFill>
            <a:ln>
              <a:solidFill>
                <a:schemeClr val="accent6"/>
              </a:solidFill>
            </a:ln>
            <a:effectLst/>
            <a:scene3d>
              <a:camera prst="orthographicFront"/>
              <a:lightRig rig="threePt" dir="t"/>
            </a:scene3d>
            <a:sp3d>
              <a:bevelT w="6350" h="63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2361060" y="1786372"/>
            <a:ext cx="1146370" cy="2470713"/>
            <a:chOff x="1846980" y="985118"/>
            <a:chExt cx="1146370" cy="2470713"/>
          </a:xfrm>
        </p:grpSpPr>
        <p:grpSp>
          <p:nvGrpSpPr>
            <p:cNvPr id="233" name="Group 232"/>
            <p:cNvGrpSpPr/>
            <p:nvPr/>
          </p:nvGrpSpPr>
          <p:grpSpPr>
            <a:xfrm>
              <a:off x="1846980" y="2268949"/>
              <a:ext cx="1054448" cy="1186882"/>
              <a:chOff x="8756599" y="1785167"/>
              <a:chExt cx="1054448" cy="1186882"/>
            </a:xfrm>
          </p:grpSpPr>
          <p:sp>
            <p:nvSpPr>
              <p:cNvPr id="265" name="Oval 264"/>
              <p:cNvSpPr/>
              <p:nvPr/>
            </p:nvSpPr>
            <p:spPr>
              <a:xfrm>
                <a:off x="9358981" y="190489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p:nvPr/>
            </p:nvSpPr>
            <p:spPr>
              <a:xfrm>
                <a:off x="8936839" y="178516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p:nvPr/>
            </p:nvSpPr>
            <p:spPr>
              <a:xfrm>
                <a:off x="9134598" y="181662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p:nvPr/>
            </p:nvSpPr>
            <p:spPr>
              <a:xfrm>
                <a:off x="8863651" y="199925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p:nvPr/>
            </p:nvSpPr>
            <p:spPr>
              <a:xfrm>
                <a:off x="9016051" y="215165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p:nvPr/>
            </p:nvSpPr>
            <p:spPr>
              <a:xfrm>
                <a:off x="9198690" y="210752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9305731" y="224480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9594207" y="229137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p:nvPr/>
            </p:nvSpPr>
            <p:spPr>
              <a:xfrm>
                <a:off x="9565173" y="189952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p:nvPr/>
            </p:nvSpPr>
            <p:spPr>
              <a:xfrm>
                <a:off x="9505899" y="244499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p:nvPr/>
            </p:nvSpPr>
            <p:spPr>
              <a:xfrm>
                <a:off x="9733897" y="202290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p:nvPr/>
            </p:nvSpPr>
            <p:spPr>
              <a:xfrm>
                <a:off x="9493171" y="217531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p:nvPr/>
            </p:nvSpPr>
            <p:spPr>
              <a:xfrm>
                <a:off x="9042664" y="229917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p:nvPr/>
            </p:nvSpPr>
            <p:spPr>
              <a:xfrm>
                <a:off x="8756599" y="217945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8893878" y="240744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p:nvPr/>
            </p:nvSpPr>
            <p:spPr>
              <a:xfrm>
                <a:off x="8789246" y="252960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p:nvPr/>
            </p:nvSpPr>
            <p:spPr>
              <a:xfrm>
                <a:off x="8805570" y="274247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p:nvPr/>
            </p:nvSpPr>
            <p:spPr>
              <a:xfrm>
                <a:off x="9063807" y="2668103"/>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p:nvPr/>
            </p:nvSpPr>
            <p:spPr>
              <a:xfrm>
                <a:off x="9004533" y="292633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9595399" y="259494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Oval 284"/>
              <p:cNvSpPr/>
              <p:nvPr/>
            </p:nvSpPr>
            <p:spPr>
              <a:xfrm>
                <a:off x="9263975" y="244498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Oval 285"/>
              <p:cNvSpPr/>
              <p:nvPr/>
            </p:nvSpPr>
            <p:spPr>
              <a:xfrm>
                <a:off x="9234939" y="280904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Oval 286"/>
              <p:cNvSpPr/>
              <p:nvPr/>
            </p:nvSpPr>
            <p:spPr>
              <a:xfrm>
                <a:off x="9765328" y="238694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Oval 287"/>
              <p:cNvSpPr/>
              <p:nvPr/>
            </p:nvSpPr>
            <p:spPr>
              <a:xfrm>
                <a:off x="9403647" y="269054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233"/>
            <p:cNvGrpSpPr/>
            <p:nvPr/>
          </p:nvGrpSpPr>
          <p:grpSpPr>
            <a:xfrm flipV="1">
              <a:off x="1938902" y="985118"/>
              <a:ext cx="1054448" cy="1186882"/>
              <a:chOff x="8756599" y="1785167"/>
              <a:chExt cx="1054448" cy="1186882"/>
            </a:xfrm>
          </p:grpSpPr>
          <p:sp>
            <p:nvSpPr>
              <p:cNvPr id="241" name="Oval 240"/>
              <p:cNvSpPr/>
              <p:nvPr/>
            </p:nvSpPr>
            <p:spPr>
              <a:xfrm>
                <a:off x="9358981" y="190489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2" name="Oval 241"/>
              <p:cNvSpPr/>
              <p:nvPr/>
            </p:nvSpPr>
            <p:spPr>
              <a:xfrm>
                <a:off x="8936839" y="178516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9134598" y="181662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8863651" y="199925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9016051" y="215165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p:nvPr/>
            </p:nvSpPr>
            <p:spPr>
              <a:xfrm>
                <a:off x="9198690" y="210752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p:nvPr/>
            </p:nvSpPr>
            <p:spPr>
              <a:xfrm>
                <a:off x="9305731" y="224480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p:nvPr/>
            </p:nvSpPr>
            <p:spPr>
              <a:xfrm>
                <a:off x="9594207" y="229137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p:nvPr/>
            </p:nvSpPr>
            <p:spPr>
              <a:xfrm>
                <a:off x="9565173" y="189952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p:nvPr/>
            </p:nvSpPr>
            <p:spPr>
              <a:xfrm>
                <a:off x="9505899" y="244499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p:nvPr/>
            </p:nvSpPr>
            <p:spPr>
              <a:xfrm>
                <a:off x="9733897" y="202290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p:nvPr/>
            </p:nvSpPr>
            <p:spPr>
              <a:xfrm>
                <a:off x="9493171" y="217531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p:nvPr/>
            </p:nvSpPr>
            <p:spPr>
              <a:xfrm>
                <a:off x="9042664" y="229917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p:nvPr/>
            </p:nvSpPr>
            <p:spPr>
              <a:xfrm>
                <a:off x="8756599" y="217945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8893878" y="2407441"/>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p:nvPr/>
            </p:nvSpPr>
            <p:spPr>
              <a:xfrm>
                <a:off x="8789246" y="252960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p:nvPr/>
            </p:nvSpPr>
            <p:spPr>
              <a:xfrm>
                <a:off x="8805570" y="274247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p:nvPr/>
            </p:nvSpPr>
            <p:spPr>
              <a:xfrm>
                <a:off x="9063807" y="2668103"/>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p:nvPr/>
            </p:nvSpPr>
            <p:spPr>
              <a:xfrm>
                <a:off x="9004533" y="292633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p:nvPr/>
            </p:nvSpPr>
            <p:spPr>
              <a:xfrm>
                <a:off x="9595399" y="259494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p:nvPr/>
            </p:nvSpPr>
            <p:spPr>
              <a:xfrm>
                <a:off x="9263975" y="2444985"/>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p:nvPr/>
            </p:nvSpPr>
            <p:spPr>
              <a:xfrm>
                <a:off x="9234939" y="2809040"/>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p:nvPr/>
            </p:nvSpPr>
            <p:spPr>
              <a:xfrm>
                <a:off x="9765328" y="2386947"/>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p:nvPr/>
            </p:nvSpPr>
            <p:spPr>
              <a:xfrm>
                <a:off x="9403647" y="269054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5" name="Oval 234"/>
            <p:cNvSpPr/>
            <p:nvPr/>
          </p:nvSpPr>
          <p:spPr>
            <a:xfrm>
              <a:off x="2413634" y="220189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2611394" y="2187994"/>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2778914" y="224968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8" name="Oval 237"/>
            <p:cNvSpPr/>
            <p:nvPr/>
          </p:nvSpPr>
          <p:spPr>
            <a:xfrm>
              <a:off x="2931314" y="2054372"/>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2932514" y="2252126"/>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1875314" y="3372078"/>
              <a:ext cx="45719"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09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Interferon gamma release assay (IGRA)</a:t>
            </a:r>
            <a:endParaRPr lang="en-US" dirty="0"/>
          </a:p>
        </p:txBody>
      </p:sp>
      <p:sp>
        <p:nvSpPr>
          <p:cNvPr id="3" name="Content Placeholder 2"/>
          <p:cNvSpPr>
            <a:spLocks noGrp="1"/>
          </p:cNvSpPr>
          <p:nvPr>
            <p:ph idx="1"/>
          </p:nvPr>
        </p:nvSpPr>
        <p:spPr/>
        <p:txBody>
          <a:bodyPr>
            <a:normAutofit/>
          </a:bodyPr>
          <a:lstStyle/>
          <a:p>
            <a:r>
              <a:rPr lang="en-US" dirty="0" smtClean="0">
                <a:solidFill>
                  <a:srgbClr val="404040"/>
                </a:solidFill>
              </a:rPr>
              <a:t>So, in both tests, a patient’s blood is drawn and the T cells in the blood are exposed to TB proteins. If the patient has never been exposed to TB before, he won’t have any TB-specific effector cells in the blood and you won’t be able to measure any interferon gamma.</a:t>
            </a:r>
          </a:p>
          <a:p>
            <a:r>
              <a:rPr lang="en-US" dirty="0" smtClean="0">
                <a:solidFill>
                  <a:srgbClr val="404040"/>
                </a:solidFill>
              </a:rPr>
              <a:t>BUT, if he has been exposed to TB, the TB-specific effector cells will start making interferon gamma in response to the TB antigens you put in the test tube. </a:t>
            </a:r>
          </a:p>
          <a:p>
            <a:endParaRPr lang="en-US" dirty="0" smtClean="0"/>
          </a:p>
          <a:p>
            <a:r>
              <a:rPr lang="en-US" dirty="0" smtClean="0"/>
              <a:t>The main difference between </a:t>
            </a:r>
            <a:r>
              <a:rPr lang="en-US" dirty="0" err="1" smtClean="0"/>
              <a:t>quantiferon</a:t>
            </a:r>
            <a:r>
              <a:rPr lang="en-US" dirty="0" smtClean="0"/>
              <a:t> and T spot? </a:t>
            </a:r>
            <a:r>
              <a:rPr lang="en-US" dirty="0" err="1" smtClean="0"/>
              <a:t>Quantiferon</a:t>
            </a:r>
            <a:r>
              <a:rPr lang="en-US" dirty="0" smtClean="0"/>
              <a:t> measures the total </a:t>
            </a:r>
            <a:r>
              <a:rPr lang="en-US" dirty="0" smtClean="0">
                <a:solidFill>
                  <a:schemeClr val="accent1">
                    <a:lumMod val="75000"/>
                  </a:schemeClr>
                </a:solidFill>
              </a:rPr>
              <a:t>concentration</a:t>
            </a:r>
            <a:r>
              <a:rPr lang="en-US" dirty="0" smtClean="0"/>
              <a:t> of interferon gamma made, while T spot measures the </a:t>
            </a:r>
            <a:r>
              <a:rPr lang="en-US" dirty="0" smtClean="0">
                <a:solidFill>
                  <a:srgbClr val="F08703"/>
                </a:solidFill>
              </a:rPr>
              <a:t>number</a:t>
            </a:r>
            <a:r>
              <a:rPr lang="en-US" dirty="0" smtClean="0"/>
              <a:t> of interferon gamma-producing T cells. Pretty much the same thing. </a:t>
            </a:r>
            <a:endParaRPr lang="en-US"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9242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interpret an IGRA</a:t>
            </a:r>
            <a:endParaRPr lang="en-US" dirty="0"/>
          </a:p>
        </p:txBody>
      </p:sp>
      <p:sp>
        <p:nvSpPr>
          <p:cNvPr id="3" name="Content Placeholder 2"/>
          <p:cNvSpPr>
            <a:spLocks noGrp="1"/>
          </p:cNvSpPr>
          <p:nvPr>
            <p:ph idx="1"/>
          </p:nvPr>
        </p:nvSpPr>
        <p:spPr>
          <a:xfrm>
            <a:off x="718529" y="3191903"/>
            <a:ext cx="11128829" cy="3281730"/>
          </a:xfrm>
        </p:spPr>
        <p:txBody>
          <a:bodyPr>
            <a:normAutofit/>
          </a:bodyPr>
          <a:lstStyle/>
          <a:p>
            <a:r>
              <a:rPr lang="en-US" dirty="0" smtClean="0"/>
              <a:t>Nil = the negative control. This is a tube with the patient’s blood not stimulated with any antigens. It should be &lt; 8.0 IU/ml. A reading higher than 8 indicates that the patient has an underlying inflammatory/immune condition that may cause a </a:t>
            </a:r>
            <a:r>
              <a:rPr lang="en-US" b="1" dirty="0" smtClean="0">
                <a:solidFill>
                  <a:srgbClr val="F08703"/>
                </a:solidFill>
              </a:rPr>
              <a:t>false positive</a:t>
            </a:r>
            <a:r>
              <a:rPr lang="en-US" dirty="0" smtClean="0"/>
              <a:t>. Because the Nil represents background inflammation, it is subtracted from the other values.</a:t>
            </a:r>
          </a:p>
          <a:p>
            <a:r>
              <a:rPr lang="en-US" dirty="0" smtClean="0"/>
              <a:t>Mitogen = the positive control. This is a tube with the patient’s blood stimulated with a substance (the mitogen) that causes nonspecific activation of T cells and interferon gamma productio</a:t>
            </a:r>
            <a:r>
              <a:rPr lang="en-US" dirty="0"/>
              <a:t>n</a:t>
            </a:r>
            <a:r>
              <a:rPr lang="en-US" dirty="0" smtClean="0"/>
              <a:t>. It should be ≥ 0.5 IU/ml. A reading less than 0.5 indicates that the patient has an underlying condition inhibiting activation of T cells nonspecifically (such as HIV or immunosuppressant use). This can cause a </a:t>
            </a:r>
            <a:r>
              <a:rPr lang="en-US" b="1" dirty="0" smtClean="0">
                <a:solidFill>
                  <a:schemeClr val="accent1">
                    <a:lumMod val="75000"/>
                  </a:schemeClr>
                </a:solidFill>
              </a:rPr>
              <a:t>false negative</a:t>
            </a:r>
            <a:r>
              <a:rPr lang="en-US" dirty="0" smtClean="0"/>
              <a:t>.</a:t>
            </a:r>
          </a:p>
          <a:p>
            <a:r>
              <a:rPr lang="en-US" dirty="0" smtClean="0"/>
              <a:t>TB = the tube we’re interested in. Finally! In this tube the patient’s blood is stimulated with TB antigens. For a positive test, the TB tube (minus the background Nil tube) must be ≥ 0.35 IU/ml.</a:t>
            </a:r>
            <a:endParaRPr lang="en-US" dirty="0"/>
          </a:p>
        </p:txBody>
      </p:sp>
      <p:pic>
        <p:nvPicPr>
          <p:cNvPr id="4" name="Picture 3" descr="Screen Shot 2016-02-12 at 12.24.13 AM.png"/>
          <p:cNvPicPr>
            <a:picLocks noChangeAspect="1"/>
          </p:cNvPicPr>
          <p:nvPr/>
        </p:nvPicPr>
        <p:blipFill rotWithShape="1">
          <a:blip r:embed="rId2">
            <a:extLst>
              <a:ext uri="{28A0092B-C50C-407E-A947-70E740481C1C}">
                <a14:useLocalDpi xmlns:a14="http://schemas.microsoft.com/office/drawing/2010/main" val="0"/>
              </a:ext>
            </a:extLst>
          </a:blip>
          <a:srcRect r="17079" b="76086"/>
          <a:stretch/>
        </p:blipFill>
        <p:spPr>
          <a:xfrm>
            <a:off x="2339394" y="1761780"/>
            <a:ext cx="7581215" cy="1430124"/>
          </a:xfrm>
          <a:prstGeom prst="rect">
            <a:avLst/>
          </a:prstGeom>
        </p:spPr>
      </p:pic>
      <p:sp>
        <p:nvSpPr>
          <p:cNvPr id="5" name="TextBox 4"/>
          <p:cNvSpPr txBox="1"/>
          <p:nvPr/>
        </p:nvSpPr>
        <p:spPr>
          <a:xfrm>
            <a:off x="8522077" y="701885"/>
            <a:ext cx="2419978" cy="707886"/>
          </a:xfrm>
          <a:prstGeom prst="rect">
            <a:avLst/>
          </a:prstGeom>
          <a:noFill/>
        </p:spPr>
        <p:txBody>
          <a:bodyPr wrap="none" rtlCol="0">
            <a:spAutoFit/>
          </a:bodyPr>
          <a:lstStyle/>
          <a:p>
            <a:r>
              <a:rPr lang="en-US" sz="2000" dirty="0" smtClean="0">
                <a:solidFill>
                  <a:schemeClr val="tx1">
                    <a:lumMod val="75000"/>
                    <a:lumOff val="25000"/>
                  </a:schemeClr>
                </a:solidFill>
              </a:rPr>
              <a:t>Amount of interferon </a:t>
            </a:r>
          </a:p>
          <a:p>
            <a:r>
              <a:rPr lang="en-US" sz="2000" dirty="0" smtClean="0">
                <a:solidFill>
                  <a:schemeClr val="tx1">
                    <a:lumMod val="75000"/>
                    <a:lumOff val="25000"/>
                  </a:schemeClr>
                </a:solidFill>
              </a:rPr>
              <a:t>gamma</a:t>
            </a:r>
            <a:endParaRPr lang="en-US" sz="2000" dirty="0">
              <a:solidFill>
                <a:schemeClr val="tx1">
                  <a:lumMod val="75000"/>
                  <a:lumOff val="25000"/>
                </a:schemeClr>
              </a:solidFill>
            </a:endParaRPr>
          </a:p>
        </p:txBody>
      </p:sp>
      <p:cxnSp>
        <p:nvCxnSpPr>
          <p:cNvPr id="9" name="Straight Arrow Connector 8"/>
          <p:cNvCxnSpPr>
            <a:stCxn id="5" idx="1"/>
          </p:cNvCxnSpPr>
          <p:nvPr/>
        </p:nvCxnSpPr>
        <p:spPr>
          <a:xfrm flipH="1">
            <a:off x="7168570" y="1055828"/>
            <a:ext cx="1353507" cy="982980"/>
          </a:xfrm>
          <a:prstGeom prst="straightConnector1">
            <a:avLst/>
          </a:prstGeom>
          <a:ln w="5715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5791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p:txBody>
          <a:bodyPr>
            <a:normAutofit/>
          </a:bodyPr>
          <a:lstStyle/>
          <a:p>
            <a:pPr>
              <a:spcBef>
                <a:spcPts val="1800"/>
              </a:spcBef>
            </a:pPr>
            <a:r>
              <a:rPr lang="en-US" sz="3200" dirty="0" smtClean="0"/>
              <a:t>Part 1: </a:t>
            </a:r>
            <a:r>
              <a:rPr lang="en-US" sz="3200" dirty="0" smtClean="0">
                <a:solidFill>
                  <a:schemeClr val="accent1">
                    <a:lumMod val="75000"/>
                  </a:schemeClr>
                </a:solidFill>
              </a:rPr>
              <a:t>Epidemiology</a:t>
            </a:r>
          </a:p>
          <a:p>
            <a:pPr>
              <a:spcBef>
                <a:spcPts val="1800"/>
              </a:spcBef>
            </a:pPr>
            <a:r>
              <a:rPr lang="en-US" sz="3200" dirty="0" smtClean="0"/>
              <a:t>Part 2: </a:t>
            </a:r>
            <a:r>
              <a:rPr lang="en-US" sz="3200" dirty="0" smtClean="0">
                <a:solidFill>
                  <a:srgbClr val="F08703"/>
                </a:solidFill>
              </a:rPr>
              <a:t>Pathogenesis</a:t>
            </a:r>
          </a:p>
          <a:p>
            <a:pPr>
              <a:spcBef>
                <a:spcPts val="1800"/>
              </a:spcBef>
            </a:pPr>
            <a:r>
              <a:rPr lang="en-US" sz="3200" dirty="0" smtClean="0"/>
              <a:t>Part 3: </a:t>
            </a:r>
            <a:r>
              <a:rPr lang="en-US" sz="3200" dirty="0" smtClean="0">
                <a:solidFill>
                  <a:srgbClr val="F08703"/>
                </a:solidFill>
              </a:rPr>
              <a:t>Diagnosis</a:t>
            </a:r>
          </a:p>
          <a:p>
            <a:pPr>
              <a:spcBef>
                <a:spcPts val="1800"/>
              </a:spcBef>
            </a:pPr>
            <a:r>
              <a:rPr lang="en-US" sz="3200" dirty="0" smtClean="0"/>
              <a:t>Part 4: </a:t>
            </a:r>
            <a:r>
              <a:rPr lang="en-US" sz="3200" dirty="0" smtClean="0">
                <a:solidFill>
                  <a:srgbClr val="F08703"/>
                </a:solidFill>
              </a:rPr>
              <a:t>Treatment</a:t>
            </a:r>
          </a:p>
          <a:p>
            <a:pPr>
              <a:spcBef>
                <a:spcPts val="1800"/>
              </a:spcBef>
            </a:pPr>
            <a:r>
              <a:rPr lang="en-US" sz="3200" dirty="0" smtClean="0">
                <a:solidFill>
                  <a:schemeClr val="tx1"/>
                </a:solidFill>
              </a:rPr>
              <a:t>Part 5: </a:t>
            </a:r>
            <a:r>
              <a:rPr lang="en-US" sz="3200" dirty="0" smtClean="0">
                <a:solidFill>
                  <a:srgbClr val="FFC000"/>
                </a:solidFill>
                <a:hlinkClick r:id="rId2" action="ppaction://hlinksldjump"/>
              </a:rPr>
              <a:t>MDR and XDR TB</a:t>
            </a:r>
            <a:endParaRPr lang="en-US" sz="3200" dirty="0">
              <a:solidFill>
                <a:srgbClr val="FFC000"/>
              </a:solidFill>
            </a:endParaRPr>
          </a:p>
        </p:txBody>
      </p:sp>
      <p:sp>
        <p:nvSpPr>
          <p:cNvPr id="4" name="Rectangle 3">
            <a:hlinkClick r:id="rId3" action="ppaction://hlinksldjump">
              <a:snd r:embed="rId4" name="Click"/>
            </a:hlinkClick>
          </p:cNvPr>
          <p:cNvSpPr/>
          <p:nvPr/>
        </p:nvSpPr>
        <p:spPr>
          <a:xfrm>
            <a:off x="1158875" y="1889126"/>
            <a:ext cx="3683000" cy="50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5" action="ppaction://hlinksldjump">
              <a:snd r:embed="rId4" name="Click"/>
            </a:hlinkClick>
          </p:cNvPr>
          <p:cNvSpPr/>
          <p:nvPr/>
        </p:nvSpPr>
        <p:spPr>
          <a:xfrm>
            <a:off x="1152525" y="2565400"/>
            <a:ext cx="3683000" cy="5302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6" action="ppaction://hlinksldjump">
              <a:snd r:embed="rId4" name="Click"/>
            </a:hlinkClick>
          </p:cNvPr>
          <p:cNvSpPr/>
          <p:nvPr/>
        </p:nvSpPr>
        <p:spPr>
          <a:xfrm>
            <a:off x="1050925" y="3273425"/>
            <a:ext cx="3203575" cy="5302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7" action="ppaction://hlinksldjump">
              <a:snd r:embed="rId4" name="Click"/>
            </a:hlinkClick>
          </p:cNvPr>
          <p:cNvSpPr/>
          <p:nvPr/>
        </p:nvSpPr>
        <p:spPr>
          <a:xfrm>
            <a:off x="1155700" y="3902075"/>
            <a:ext cx="3203575" cy="53022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254500" y="2270125"/>
            <a:ext cx="7508875" cy="3105328"/>
            <a:chOff x="4254500" y="2270125"/>
            <a:chExt cx="7508875" cy="3105328"/>
          </a:xfrm>
        </p:grpSpPr>
        <p:sp>
          <p:nvSpPr>
            <p:cNvPr id="8" name="TextBox 7"/>
            <p:cNvSpPr txBox="1"/>
            <p:nvPr/>
          </p:nvSpPr>
          <p:spPr>
            <a:xfrm>
              <a:off x="6731000" y="4175125"/>
              <a:ext cx="5032375" cy="1200328"/>
            </a:xfrm>
            <a:prstGeom prst="rect">
              <a:avLst/>
            </a:prstGeom>
            <a:noFill/>
            <a:ln>
              <a:noFill/>
            </a:ln>
          </p:spPr>
          <p:txBody>
            <a:bodyPr wrap="square" rtlCol="0">
              <a:spAutoFit/>
            </a:bodyPr>
            <a:lstStyle/>
            <a:p>
              <a:r>
                <a:rPr lang="en-US" sz="2400" dirty="0" smtClean="0">
                  <a:solidFill>
                    <a:schemeClr val="tx1">
                      <a:lumMod val="75000"/>
                      <a:lumOff val="25000"/>
                    </a:schemeClr>
                  </a:solidFill>
                </a:rPr>
                <a:t>HINT: click on any of the links to short-cut directly to that section of the presentation!</a:t>
              </a:r>
              <a:endParaRPr lang="en-US" sz="2400" dirty="0">
                <a:solidFill>
                  <a:schemeClr val="tx1">
                    <a:lumMod val="75000"/>
                    <a:lumOff val="25000"/>
                  </a:schemeClr>
                </a:solidFill>
              </a:endParaRPr>
            </a:p>
          </p:txBody>
        </p:sp>
        <p:cxnSp>
          <p:nvCxnSpPr>
            <p:cNvPr id="10" name="Straight Arrow Connector 9"/>
            <p:cNvCxnSpPr/>
            <p:nvPr/>
          </p:nvCxnSpPr>
          <p:spPr>
            <a:xfrm flipH="1" flipV="1">
              <a:off x="4857750" y="2270125"/>
              <a:ext cx="1698625" cy="2460625"/>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5" idx="3"/>
            </p:cNvCxnSpPr>
            <p:nvPr/>
          </p:nvCxnSpPr>
          <p:spPr>
            <a:xfrm flipH="1" flipV="1">
              <a:off x="4835525" y="2830513"/>
              <a:ext cx="1704975" cy="1916112"/>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254500" y="3587750"/>
              <a:ext cx="2286000" cy="1190625"/>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7" idx="3"/>
            </p:cNvCxnSpPr>
            <p:nvPr/>
          </p:nvCxnSpPr>
          <p:spPr>
            <a:xfrm flipH="1" flipV="1">
              <a:off x="4359275" y="4167188"/>
              <a:ext cx="2197100" cy="611187"/>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p:cNvCxnSpPr/>
          <p:nvPr/>
        </p:nvCxnSpPr>
        <p:spPr>
          <a:xfrm flipH="1">
            <a:off x="5397500" y="4785571"/>
            <a:ext cx="1143001" cy="99682"/>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61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interpret an IGRA</a:t>
            </a:r>
            <a:endParaRPr lang="en-US" dirty="0"/>
          </a:p>
        </p:txBody>
      </p:sp>
      <p:pic>
        <p:nvPicPr>
          <p:cNvPr id="4" name="Picture 3" descr="Screen Shot 2016-02-12 at 12.24.13 AM.png"/>
          <p:cNvPicPr>
            <a:picLocks noChangeAspect="1"/>
          </p:cNvPicPr>
          <p:nvPr/>
        </p:nvPicPr>
        <p:blipFill rotWithShape="1">
          <a:blip r:embed="rId2">
            <a:extLst>
              <a:ext uri="{28A0092B-C50C-407E-A947-70E740481C1C}">
                <a14:useLocalDpi xmlns:a14="http://schemas.microsoft.com/office/drawing/2010/main" val="0"/>
              </a:ext>
            </a:extLst>
          </a:blip>
          <a:srcRect r="17079" b="76086"/>
          <a:stretch/>
        </p:blipFill>
        <p:spPr>
          <a:xfrm>
            <a:off x="2339394" y="1761780"/>
            <a:ext cx="7581215" cy="1430124"/>
          </a:xfrm>
          <a:prstGeom prst="rect">
            <a:avLst/>
          </a:prstGeom>
        </p:spPr>
      </p:pic>
      <p:sp>
        <p:nvSpPr>
          <p:cNvPr id="6" name="TextBox 5"/>
          <p:cNvSpPr txBox="1"/>
          <p:nvPr/>
        </p:nvSpPr>
        <p:spPr>
          <a:xfrm>
            <a:off x="866899" y="3431969"/>
            <a:ext cx="194755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Negative</a:t>
            </a:r>
            <a:endParaRPr lang="en-US" sz="2800" b="1" dirty="0">
              <a:solidFill>
                <a:schemeClr val="tx1"/>
              </a:solidFill>
            </a:endParaRPr>
          </a:p>
        </p:txBody>
      </p:sp>
      <p:sp>
        <p:nvSpPr>
          <p:cNvPr id="8" name="TextBox 7"/>
          <p:cNvSpPr txBox="1"/>
          <p:nvPr/>
        </p:nvSpPr>
        <p:spPr>
          <a:xfrm>
            <a:off x="435626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Indeterminate</a:t>
            </a:r>
            <a:endParaRPr lang="en-US" sz="2800" b="1" dirty="0">
              <a:solidFill>
                <a:schemeClr val="tx1"/>
              </a:solidFill>
            </a:endParaRPr>
          </a:p>
        </p:txBody>
      </p:sp>
      <p:sp>
        <p:nvSpPr>
          <p:cNvPr id="10" name="TextBox 9"/>
          <p:cNvSpPr txBox="1"/>
          <p:nvPr/>
        </p:nvSpPr>
        <p:spPr>
          <a:xfrm>
            <a:off x="854627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Positive </a:t>
            </a:r>
            <a:endParaRPr lang="en-US" sz="2800" b="1" dirty="0">
              <a:solidFill>
                <a:schemeClr val="tx1"/>
              </a:solidFill>
            </a:endParaRPr>
          </a:p>
        </p:txBody>
      </p:sp>
      <p:sp>
        <p:nvSpPr>
          <p:cNvPr id="7" name="TextBox 6"/>
          <p:cNvSpPr txBox="1"/>
          <p:nvPr/>
        </p:nvSpPr>
        <p:spPr>
          <a:xfrm>
            <a:off x="356261" y="4096987"/>
            <a:ext cx="3016331"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negative and positive controls worked well, and no excessive interferon found </a:t>
            </a:r>
          </a:p>
          <a:p>
            <a:pPr marL="285750" indent="-285750">
              <a:buFont typeface="Arial" panose="020B0604020202020204" pitchFamily="34" charset="0"/>
              <a:buChar char="•"/>
            </a:pPr>
            <a:r>
              <a:rPr lang="en-US" dirty="0" smtClean="0"/>
              <a:t>Negative test! (within limits of sensitivity and negative predictive value)</a:t>
            </a:r>
            <a:endParaRPr lang="en-US" dirty="0"/>
          </a:p>
        </p:txBody>
      </p:sp>
      <p:grpSp>
        <p:nvGrpSpPr>
          <p:cNvPr id="13" name="Group 12"/>
          <p:cNvGrpSpPr/>
          <p:nvPr/>
        </p:nvGrpSpPr>
        <p:grpSpPr>
          <a:xfrm>
            <a:off x="158750" y="148297"/>
            <a:ext cx="777875" cy="550204"/>
            <a:chOff x="904875" y="4577422"/>
            <a:chExt cx="777875" cy="550204"/>
          </a:xfrm>
        </p:grpSpPr>
        <p:sp>
          <p:nvSpPr>
            <p:cNvPr id="14" name="Rounded Rectangle 13"/>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98250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interpret an IGRA</a:t>
            </a:r>
            <a:endParaRPr lang="en-US" dirty="0"/>
          </a:p>
        </p:txBody>
      </p:sp>
      <p:pic>
        <p:nvPicPr>
          <p:cNvPr id="4" name="Picture 3" descr="Screen Shot 2016-02-12 at 12.24.13 AM.png"/>
          <p:cNvPicPr>
            <a:picLocks noChangeAspect="1"/>
          </p:cNvPicPr>
          <p:nvPr/>
        </p:nvPicPr>
        <p:blipFill rotWithShape="1">
          <a:blip r:embed="rId2">
            <a:extLst>
              <a:ext uri="{28A0092B-C50C-407E-A947-70E740481C1C}">
                <a14:useLocalDpi xmlns:a14="http://schemas.microsoft.com/office/drawing/2010/main" val="0"/>
              </a:ext>
            </a:extLst>
          </a:blip>
          <a:srcRect r="17079" b="76086"/>
          <a:stretch/>
        </p:blipFill>
        <p:spPr>
          <a:xfrm>
            <a:off x="2339394" y="1761780"/>
            <a:ext cx="7581215" cy="1430124"/>
          </a:xfrm>
          <a:prstGeom prst="rect">
            <a:avLst/>
          </a:prstGeom>
        </p:spPr>
      </p:pic>
      <p:sp>
        <p:nvSpPr>
          <p:cNvPr id="6" name="TextBox 5"/>
          <p:cNvSpPr txBox="1"/>
          <p:nvPr/>
        </p:nvSpPr>
        <p:spPr>
          <a:xfrm>
            <a:off x="866899" y="3431969"/>
            <a:ext cx="194755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Negative</a:t>
            </a:r>
            <a:endParaRPr lang="en-US" sz="2800" b="1" dirty="0">
              <a:solidFill>
                <a:schemeClr val="tx1"/>
              </a:solidFill>
            </a:endParaRPr>
          </a:p>
        </p:txBody>
      </p:sp>
      <p:sp>
        <p:nvSpPr>
          <p:cNvPr id="8" name="TextBox 7"/>
          <p:cNvSpPr txBox="1"/>
          <p:nvPr/>
        </p:nvSpPr>
        <p:spPr>
          <a:xfrm>
            <a:off x="435626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Indeterminate</a:t>
            </a:r>
            <a:endParaRPr lang="en-US" sz="2800" b="1" dirty="0">
              <a:solidFill>
                <a:schemeClr val="tx1"/>
              </a:solidFill>
            </a:endParaRPr>
          </a:p>
        </p:txBody>
      </p:sp>
      <p:sp>
        <p:nvSpPr>
          <p:cNvPr id="10" name="TextBox 9"/>
          <p:cNvSpPr txBox="1"/>
          <p:nvPr/>
        </p:nvSpPr>
        <p:spPr>
          <a:xfrm>
            <a:off x="854627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Positive </a:t>
            </a:r>
            <a:endParaRPr lang="en-US" sz="2800" b="1" dirty="0">
              <a:solidFill>
                <a:schemeClr val="tx1"/>
              </a:solidFill>
            </a:endParaRPr>
          </a:p>
        </p:txBody>
      </p:sp>
      <p:sp>
        <p:nvSpPr>
          <p:cNvPr id="11" name="TextBox 10"/>
          <p:cNvSpPr txBox="1"/>
          <p:nvPr/>
        </p:nvSpPr>
        <p:spPr>
          <a:xfrm>
            <a:off x="8286007" y="4131278"/>
            <a:ext cx="3016331"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negative and positive controls worked well, and excessive interferon found </a:t>
            </a:r>
          </a:p>
          <a:p>
            <a:pPr marL="285750" indent="-285750">
              <a:buFont typeface="Arial" panose="020B0604020202020204" pitchFamily="34" charset="0"/>
              <a:buChar char="•"/>
            </a:pPr>
            <a:r>
              <a:rPr lang="en-US" dirty="0" smtClean="0"/>
              <a:t>Positive test! (within limits of specificity and positive predictive value)</a:t>
            </a:r>
            <a:endParaRPr lang="en-US" dirty="0"/>
          </a:p>
        </p:txBody>
      </p:sp>
      <p:grpSp>
        <p:nvGrpSpPr>
          <p:cNvPr id="13" name="Group 12"/>
          <p:cNvGrpSpPr/>
          <p:nvPr/>
        </p:nvGrpSpPr>
        <p:grpSpPr>
          <a:xfrm>
            <a:off x="158750" y="148297"/>
            <a:ext cx="777875" cy="550204"/>
            <a:chOff x="904875" y="4577422"/>
            <a:chExt cx="777875" cy="550204"/>
          </a:xfrm>
        </p:grpSpPr>
        <p:sp>
          <p:nvSpPr>
            <p:cNvPr id="14" name="Rounded Rectangle 13"/>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7421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interpret an IGRA</a:t>
            </a:r>
            <a:endParaRPr lang="en-US" dirty="0"/>
          </a:p>
        </p:txBody>
      </p:sp>
      <p:pic>
        <p:nvPicPr>
          <p:cNvPr id="4" name="Picture 3" descr="Screen Shot 2016-02-12 at 12.24.13 AM.png"/>
          <p:cNvPicPr>
            <a:picLocks noChangeAspect="1"/>
          </p:cNvPicPr>
          <p:nvPr/>
        </p:nvPicPr>
        <p:blipFill rotWithShape="1">
          <a:blip r:embed="rId2">
            <a:extLst>
              <a:ext uri="{28A0092B-C50C-407E-A947-70E740481C1C}">
                <a14:useLocalDpi xmlns:a14="http://schemas.microsoft.com/office/drawing/2010/main" val="0"/>
              </a:ext>
            </a:extLst>
          </a:blip>
          <a:srcRect r="17079" b="76086"/>
          <a:stretch/>
        </p:blipFill>
        <p:spPr>
          <a:xfrm>
            <a:off x="2339394" y="1761780"/>
            <a:ext cx="7581215" cy="1430124"/>
          </a:xfrm>
          <a:prstGeom prst="rect">
            <a:avLst/>
          </a:prstGeom>
        </p:spPr>
      </p:pic>
      <p:sp>
        <p:nvSpPr>
          <p:cNvPr id="6" name="TextBox 5"/>
          <p:cNvSpPr txBox="1"/>
          <p:nvPr/>
        </p:nvSpPr>
        <p:spPr>
          <a:xfrm>
            <a:off x="866899" y="3431969"/>
            <a:ext cx="194755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Negative</a:t>
            </a:r>
            <a:endParaRPr lang="en-US" sz="2800" b="1" dirty="0">
              <a:solidFill>
                <a:schemeClr val="tx1"/>
              </a:solidFill>
            </a:endParaRPr>
          </a:p>
        </p:txBody>
      </p:sp>
      <p:sp>
        <p:nvSpPr>
          <p:cNvPr id="8" name="TextBox 7"/>
          <p:cNvSpPr txBox="1"/>
          <p:nvPr/>
        </p:nvSpPr>
        <p:spPr>
          <a:xfrm>
            <a:off x="435626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Indeterminate</a:t>
            </a:r>
            <a:endParaRPr lang="en-US" sz="2800" b="1" dirty="0">
              <a:solidFill>
                <a:schemeClr val="tx1"/>
              </a:solidFill>
            </a:endParaRPr>
          </a:p>
        </p:txBody>
      </p:sp>
      <p:sp>
        <p:nvSpPr>
          <p:cNvPr id="10" name="TextBox 9"/>
          <p:cNvSpPr txBox="1"/>
          <p:nvPr/>
        </p:nvSpPr>
        <p:spPr>
          <a:xfrm>
            <a:off x="8546275" y="3431969"/>
            <a:ext cx="2495797"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b="1" dirty="0" smtClean="0">
                <a:solidFill>
                  <a:schemeClr val="tx1"/>
                </a:solidFill>
              </a:rPr>
              <a:t>Positive </a:t>
            </a:r>
            <a:endParaRPr lang="en-US" sz="2800" b="1" dirty="0">
              <a:solidFill>
                <a:schemeClr val="tx1"/>
              </a:solidFill>
            </a:endParaRPr>
          </a:p>
        </p:txBody>
      </p:sp>
      <p:sp>
        <p:nvSpPr>
          <p:cNvPr id="12" name="TextBox 11"/>
          <p:cNvSpPr txBox="1"/>
          <p:nvPr/>
        </p:nvSpPr>
        <p:spPr>
          <a:xfrm>
            <a:off x="3202379" y="4141818"/>
            <a:ext cx="5343896"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Either the negative or positive control failed. </a:t>
            </a:r>
          </a:p>
          <a:p>
            <a:pPr marL="742950" lvl="1" indent="-285750">
              <a:buFont typeface="Arial" panose="020B0604020202020204" pitchFamily="34" charset="0"/>
              <a:buChar char="•"/>
            </a:pPr>
            <a:r>
              <a:rPr lang="en-US" dirty="0" smtClean="0"/>
              <a:t>Negative control is positive: something is causing non-specific inflammation</a:t>
            </a:r>
          </a:p>
          <a:p>
            <a:pPr marL="742950" lvl="1" indent="-285750">
              <a:buFont typeface="Arial" panose="020B0604020202020204" pitchFamily="34" charset="0"/>
              <a:buChar char="•"/>
            </a:pPr>
            <a:r>
              <a:rPr lang="en-US" dirty="0" smtClean="0"/>
              <a:t>Positive control is negative: patient is too immunosuppressed to produce interferon no matter what </a:t>
            </a:r>
          </a:p>
          <a:p>
            <a:pPr marL="742950" lvl="1" indent="-285750">
              <a:buFont typeface="Arial" panose="020B0604020202020204" pitchFamily="34" charset="0"/>
              <a:buChar char="•"/>
            </a:pPr>
            <a:r>
              <a:rPr lang="en-US" dirty="0" smtClean="0"/>
              <a:t>Meaning: the test didn’t work! It has no value </a:t>
            </a:r>
            <a:endParaRPr lang="en-US" dirty="0"/>
          </a:p>
        </p:txBody>
      </p:sp>
      <p:sp>
        <p:nvSpPr>
          <p:cNvPr id="13" name="TextBox 12"/>
          <p:cNvSpPr txBox="1"/>
          <p:nvPr/>
        </p:nvSpPr>
        <p:spPr>
          <a:xfrm>
            <a:off x="399803" y="4245256"/>
            <a:ext cx="2881744"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chemeClr val="tx1"/>
                </a:solidFill>
              </a:rPr>
              <a:t>Indeterminate does NOT mean “sort of positive”</a:t>
            </a:r>
            <a:endParaRPr lang="en-US" sz="2800" b="1" dirty="0">
              <a:solidFill>
                <a:schemeClr val="tx1"/>
              </a:solidFill>
            </a:endParaRPr>
          </a:p>
        </p:txBody>
      </p:sp>
      <p:sp>
        <p:nvSpPr>
          <p:cNvPr id="14" name="TextBox 13"/>
          <p:cNvSpPr txBox="1"/>
          <p:nvPr/>
        </p:nvSpPr>
        <p:spPr>
          <a:xfrm>
            <a:off x="8686799" y="4245256"/>
            <a:ext cx="3212275" cy="181588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b="1" dirty="0" smtClean="0">
                <a:solidFill>
                  <a:schemeClr val="tx1"/>
                </a:solidFill>
              </a:rPr>
              <a:t>It just means the test failed and you can’t say anything based on it</a:t>
            </a:r>
            <a:endParaRPr lang="en-US" sz="2800" b="1" dirty="0">
              <a:solidFill>
                <a:schemeClr val="tx1"/>
              </a:solidFill>
            </a:endParaRPr>
          </a:p>
        </p:txBody>
      </p:sp>
      <p:grpSp>
        <p:nvGrpSpPr>
          <p:cNvPr id="15" name="Group 14"/>
          <p:cNvGrpSpPr/>
          <p:nvPr/>
        </p:nvGrpSpPr>
        <p:grpSpPr>
          <a:xfrm>
            <a:off x="158750" y="148297"/>
            <a:ext cx="777875" cy="550204"/>
            <a:chOff x="904875" y="4577422"/>
            <a:chExt cx="777875" cy="550204"/>
          </a:xfrm>
        </p:grpSpPr>
        <p:sp>
          <p:nvSpPr>
            <p:cNvPr id="16" name="Rounded Rectangle 1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7421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test to choose?</a:t>
            </a:r>
            <a:endParaRPr lang="en-US" dirty="0"/>
          </a:p>
        </p:txBody>
      </p:sp>
      <p:sp>
        <p:nvSpPr>
          <p:cNvPr id="3" name="Content Placeholder 2"/>
          <p:cNvSpPr>
            <a:spLocks noGrp="1"/>
          </p:cNvSpPr>
          <p:nvPr>
            <p:ph sz="half" idx="1"/>
          </p:nvPr>
        </p:nvSpPr>
        <p:spPr>
          <a:xfrm>
            <a:off x="6676373" y="2495818"/>
            <a:ext cx="3740966" cy="603417"/>
          </a:xfrm>
        </p:spPr>
        <p:txBody>
          <a:bodyPr>
            <a:normAutofit fontScale="92500" lnSpcReduction="20000"/>
          </a:bodyPr>
          <a:lstStyle/>
          <a:p>
            <a:r>
              <a:rPr lang="en-US" dirty="0" smtClean="0"/>
              <a:t>- Children under age 5</a:t>
            </a:r>
            <a:endParaRPr lang="en-US" dirty="0"/>
          </a:p>
        </p:txBody>
      </p:sp>
      <p:sp>
        <p:nvSpPr>
          <p:cNvPr id="4" name="Content Placeholder 3"/>
          <p:cNvSpPr>
            <a:spLocks noGrp="1"/>
          </p:cNvSpPr>
          <p:nvPr>
            <p:ph sz="half" idx="2"/>
          </p:nvPr>
        </p:nvSpPr>
        <p:spPr>
          <a:xfrm>
            <a:off x="861804" y="2465572"/>
            <a:ext cx="4656811" cy="1762044"/>
          </a:xfrm>
        </p:spPr>
        <p:txBody>
          <a:bodyPr>
            <a:normAutofit fontScale="92500" lnSpcReduction="20000"/>
          </a:bodyPr>
          <a:lstStyle/>
          <a:p>
            <a:r>
              <a:rPr lang="en-US" dirty="0" smtClean="0"/>
              <a:t>- History of BCG vaccination or BCG cancer therapy</a:t>
            </a:r>
          </a:p>
          <a:p>
            <a:r>
              <a:rPr lang="en-US" dirty="0" smtClean="0"/>
              <a:t>- Patients with difficulty returning for a follow up read of a </a:t>
            </a:r>
            <a:r>
              <a:rPr lang="en-US" dirty="0" smtClean="0"/>
              <a:t>TST</a:t>
            </a:r>
          </a:p>
          <a:p>
            <a:r>
              <a:rPr lang="en-US" dirty="0" smtClean="0"/>
              <a:t>- Potentially immunosuppressed (because you have a negative control built in) </a:t>
            </a:r>
            <a:endParaRPr lang="en-US" dirty="0" smtClean="0"/>
          </a:p>
        </p:txBody>
      </p:sp>
      <p:sp>
        <p:nvSpPr>
          <p:cNvPr id="5" name="TextBox 4"/>
          <p:cNvSpPr txBox="1"/>
          <p:nvPr/>
        </p:nvSpPr>
        <p:spPr>
          <a:xfrm>
            <a:off x="5787224" y="1788135"/>
            <a:ext cx="675861" cy="646331"/>
          </a:xfrm>
          <a:prstGeom prst="rect">
            <a:avLst/>
          </a:prstGeom>
          <a:noFill/>
        </p:spPr>
        <p:txBody>
          <a:bodyPr wrap="none" rtlCol="0">
            <a:spAutoFit/>
          </a:bodyPr>
          <a:lstStyle/>
          <a:p>
            <a:r>
              <a:rPr lang="en-US" sz="3600" b="1" dirty="0" smtClean="0">
                <a:solidFill>
                  <a:schemeClr val="accent1">
                    <a:lumMod val="75000"/>
                  </a:schemeClr>
                </a:solidFill>
              </a:rPr>
              <a:t>VS</a:t>
            </a:r>
            <a:endParaRPr lang="en-US" sz="3600" b="1" dirty="0">
              <a:solidFill>
                <a:schemeClr val="accent1">
                  <a:lumMod val="75000"/>
                </a:schemeClr>
              </a:solidFill>
            </a:endParaRPr>
          </a:p>
        </p:txBody>
      </p:sp>
      <p:sp>
        <p:nvSpPr>
          <p:cNvPr id="6" name="Content Placeholder 2"/>
          <p:cNvSpPr txBox="1">
            <a:spLocks/>
          </p:cNvSpPr>
          <p:nvPr/>
        </p:nvSpPr>
        <p:spPr>
          <a:xfrm>
            <a:off x="668398" y="4402066"/>
            <a:ext cx="10911600" cy="187501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smtClean="0"/>
              <a:t>- Can do either for most other indications</a:t>
            </a:r>
          </a:p>
          <a:p>
            <a:pPr>
              <a:spcBef>
                <a:spcPts val="0"/>
              </a:spcBef>
            </a:pPr>
            <a:r>
              <a:rPr lang="en-US" dirty="0" smtClean="0"/>
              <a:t>- Both can give false positive results with </a:t>
            </a:r>
            <a:r>
              <a:rPr lang="en-US" dirty="0"/>
              <a:t>other mycobacteria (</a:t>
            </a:r>
            <a:r>
              <a:rPr lang="en-US" dirty="0" err="1"/>
              <a:t>kansasii</a:t>
            </a:r>
            <a:r>
              <a:rPr lang="en-US" dirty="0"/>
              <a:t>, </a:t>
            </a:r>
            <a:r>
              <a:rPr lang="en-US" dirty="0" err="1"/>
              <a:t>bovis</a:t>
            </a:r>
            <a:r>
              <a:rPr lang="en-US" dirty="0"/>
              <a:t>, </a:t>
            </a:r>
            <a:r>
              <a:rPr lang="en-US" dirty="0" err="1"/>
              <a:t>marinum</a:t>
            </a:r>
            <a:r>
              <a:rPr lang="en-US" dirty="0"/>
              <a:t>, </a:t>
            </a:r>
            <a:r>
              <a:rPr lang="en-US" dirty="0" err="1"/>
              <a:t>etc</a:t>
            </a:r>
            <a:r>
              <a:rPr lang="en-US" dirty="0" smtClean="0"/>
              <a:t>)</a:t>
            </a:r>
          </a:p>
          <a:p>
            <a:pPr>
              <a:spcBef>
                <a:spcPts val="0"/>
              </a:spcBef>
            </a:pPr>
            <a:r>
              <a:rPr lang="en-US" dirty="0" smtClean="0"/>
              <a:t>- Both have similar sensitivity/specificity </a:t>
            </a:r>
            <a:r>
              <a:rPr lang="en-US" dirty="0" smtClean="0"/>
              <a:t>profiles (~75% sensitive, 98% specific for LTBI) </a:t>
            </a:r>
            <a:endParaRPr lang="en-US" dirty="0" smtClean="0"/>
          </a:p>
          <a:p>
            <a:pPr>
              <a:spcBef>
                <a:spcPts val="0"/>
              </a:spcBef>
            </a:pPr>
            <a:r>
              <a:rPr lang="en-US" dirty="0" smtClean="0"/>
              <a:t>- Consider doing both in cases where you get an initial negative or </a:t>
            </a:r>
            <a:r>
              <a:rPr lang="en-US" dirty="0" err="1" smtClean="0"/>
              <a:t>indeterminant</a:t>
            </a:r>
            <a:r>
              <a:rPr lang="en-US" dirty="0" smtClean="0"/>
              <a:t> result but have high pre-test probability for latent TB</a:t>
            </a:r>
          </a:p>
        </p:txBody>
      </p:sp>
      <p:cxnSp>
        <p:nvCxnSpPr>
          <p:cNvPr id="8" name="Straight Connector 7"/>
          <p:cNvCxnSpPr/>
          <p:nvPr/>
        </p:nvCxnSpPr>
        <p:spPr>
          <a:xfrm flipH="1">
            <a:off x="6123408" y="2494505"/>
            <a:ext cx="15119" cy="1602531"/>
          </a:xfrm>
          <a:prstGeom prst="line">
            <a:avLst/>
          </a:prstGeom>
          <a:ln w="3810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40950" y="1829303"/>
            <a:ext cx="4852961" cy="954107"/>
          </a:xfrm>
          <a:prstGeom prst="rect">
            <a:avLst/>
          </a:prstGeom>
          <a:noFill/>
        </p:spPr>
        <p:txBody>
          <a:bodyPr wrap="none" rtlCol="0">
            <a:spAutoFit/>
          </a:bodyPr>
          <a:lstStyle/>
          <a:p>
            <a:r>
              <a:rPr lang="en-US" sz="2800" u="sng" dirty="0">
                <a:solidFill>
                  <a:schemeClr val="tx1">
                    <a:lumMod val="75000"/>
                    <a:lumOff val="25000"/>
                  </a:schemeClr>
                </a:solidFill>
              </a:rPr>
              <a:t>Interferon gamma release assay</a:t>
            </a:r>
          </a:p>
          <a:p>
            <a:endParaRPr lang="en-US" sz="2800" u="sng" dirty="0">
              <a:solidFill>
                <a:schemeClr val="tx1">
                  <a:lumMod val="75000"/>
                  <a:lumOff val="25000"/>
                </a:schemeClr>
              </a:solidFill>
            </a:endParaRPr>
          </a:p>
        </p:txBody>
      </p:sp>
      <p:sp>
        <p:nvSpPr>
          <p:cNvPr id="10" name="TextBox 9"/>
          <p:cNvSpPr txBox="1"/>
          <p:nvPr/>
        </p:nvSpPr>
        <p:spPr>
          <a:xfrm>
            <a:off x="6695708" y="1859541"/>
            <a:ext cx="3313406" cy="954107"/>
          </a:xfrm>
          <a:prstGeom prst="rect">
            <a:avLst/>
          </a:prstGeom>
          <a:noFill/>
        </p:spPr>
        <p:txBody>
          <a:bodyPr wrap="square" rtlCol="0">
            <a:spAutoFit/>
          </a:bodyPr>
          <a:lstStyle/>
          <a:p>
            <a:r>
              <a:rPr lang="en-US" sz="2800" u="sng" dirty="0">
                <a:solidFill>
                  <a:srgbClr val="404040"/>
                </a:solidFill>
              </a:rPr>
              <a:t>Tuberculin skin test</a:t>
            </a:r>
          </a:p>
          <a:p>
            <a:endParaRPr lang="en-US" sz="2800" u="sng" dirty="0">
              <a:solidFill>
                <a:srgbClr val="404040"/>
              </a:solidFill>
            </a:endParaRPr>
          </a:p>
        </p:txBody>
      </p:sp>
      <p:grpSp>
        <p:nvGrpSpPr>
          <p:cNvPr id="11" name="Group 10"/>
          <p:cNvGrpSpPr/>
          <p:nvPr/>
        </p:nvGrpSpPr>
        <p:grpSpPr>
          <a:xfrm>
            <a:off x="158750" y="148297"/>
            <a:ext cx="777875" cy="550204"/>
            <a:chOff x="904875" y="4577422"/>
            <a:chExt cx="777875" cy="550204"/>
          </a:xfrm>
        </p:grpSpPr>
        <p:sp>
          <p:nvSpPr>
            <p:cNvPr id="12" name="Rounded Rectangle 11"/>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59287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 </a:t>
            </a:r>
            <a:r>
              <a:rPr lang="en-US" b="1" dirty="0" smtClean="0"/>
              <a:t>3: </a:t>
            </a:r>
            <a:r>
              <a:rPr lang="en-US" b="1" dirty="0"/>
              <a:t>Diagnosis</a:t>
            </a:r>
            <a:endParaRPr lang="en-US" dirty="0"/>
          </a:p>
        </p:txBody>
      </p:sp>
      <p:sp>
        <p:nvSpPr>
          <p:cNvPr id="4" name="Content Placeholder 2"/>
          <p:cNvSpPr txBox="1">
            <a:spLocks/>
          </p:cNvSpPr>
          <p:nvPr/>
        </p:nvSpPr>
        <p:spPr>
          <a:xfrm>
            <a:off x="1097280" y="1845734"/>
            <a:ext cx="10058400" cy="6803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dirty="0" smtClean="0"/>
              <a:t>How to test?</a:t>
            </a:r>
          </a:p>
          <a:p>
            <a:endParaRPr lang="en-US" sz="3600" dirty="0" smtClean="0"/>
          </a:p>
        </p:txBody>
      </p:sp>
      <p:sp>
        <p:nvSpPr>
          <p:cNvPr id="18" name="TextBox 17"/>
          <p:cNvSpPr txBox="1"/>
          <p:nvPr/>
        </p:nvSpPr>
        <p:spPr>
          <a:xfrm>
            <a:off x="5533735" y="3174825"/>
            <a:ext cx="6148799" cy="1569660"/>
          </a:xfrm>
          <a:prstGeom prst="rect">
            <a:avLst/>
          </a:prstGeom>
          <a:noFill/>
        </p:spPr>
        <p:txBody>
          <a:bodyPr wrap="none" rtlCol="0">
            <a:spAutoFit/>
          </a:bodyPr>
          <a:lstStyle/>
          <a:p>
            <a:r>
              <a:rPr lang="en-US" sz="2400" dirty="0" smtClean="0">
                <a:solidFill>
                  <a:srgbClr val="404040"/>
                </a:solidFill>
              </a:rPr>
              <a:t>You’re worried this guy has </a:t>
            </a:r>
            <a:r>
              <a:rPr lang="en-US" sz="2400" b="1" dirty="0" smtClean="0">
                <a:solidFill>
                  <a:srgbClr val="F08703"/>
                </a:solidFill>
              </a:rPr>
              <a:t>active tuberculosis</a:t>
            </a:r>
            <a:r>
              <a:rPr lang="en-US" sz="2400" dirty="0" smtClean="0">
                <a:solidFill>
                  <a:srgbClr val="404040"/>
                </a:solidFill>
              </a:rPr>
              <a:t>. </a:t>
            </a:r>
          </a:p>
          <a:p>
            <a:r>
              <a:rPr lang="en-US" sz="2400" dirty="0" smtClean="0">
                <a:solidFill>
                  <a:srgbClr val="404040"/>
                </a:solidFill>
              </a:rPr>
              <a:t>TST and IGRA screen for latent TB. </a:t>
            </a:r>
          </a:p>
          <a:p>
            <a:r>
              <a:rPr lang="en-US" sz="2400" dirty="0" smtClean="0">
                <a:solidFill>
                  <a:srgbClr val="404040"/>
                </a:solidFill>
              </a:rPr>
              <a:t>Do not use them to test for active TB</a:t>
            </a:r>
            <a:r>
              <a:rPr lang="en-US" sz="2400" dirty="0" smtClean="0">
                <a:solidFill>
                  <a:srgbClr val="404040"/>
                </a:solidFill>
              </a:rPr>
              <a:t>.</a:t>
            </a:r>
          </a:p>
          <a:p>
            <a:endParaRPr lang="en-US" sz="2400" dirty="0">
              <a:solidFill>
                <a:srgbClr val="404040"/>
              </a:solidFill>
            </a:endParaRPr>
          </a:p>
        </p:txBody>
      </p:sp>
      <p:grpSp>
        <p:nvGrpSpPr>
          <p:cNvPr id="17" name="Group 16"/>
          <p:cNvGrpSpPr/>
          <p:nvPr/>
        </p:nvGrpSpPr>
        <p:grpSpPr>
          <a:xfrm>
            <a:off x="1197963" y="2848410"/>
            <a:ext cx="978224" cy="3010541"/>
            <a:chOff x="6615183" y="1387967"/>
            <a:chExt cx="978224" cy="3010541"/>
          </a:xfrm>
        </p:grpSpPr>
        <p:cxnSp>
          <p:nvCxnSpPr>
            <p:cNvPr id="19" name="Straight Connector 18"/>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1" name="Block Arc 20"/>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a:off x="2576152" y="3137461"/>
            <a:ext cx="2299866" cy="1200328"/>
          </a:xfrm>
          <a:prstGeom prst="rect">
            <a:avLst/>
          </a:prstGeom>
          <a:noFill/>
        </p:spPr>
        <p:txBody>
          <a:bodyPr wrap="square" rtlCol="0">
            <a:spAutoFit/>
          </a:bodyPr>
          <a:lstStyle/>
          <a:p>
            <a:r>
              <a:rPr lang="en-US" sz="2400" dirty="0" smtClean="0">
                <a:solidFill>
                  <a:srgbClr val="404040"/>
                </a:solidFill>
              </a:rPr>
              <a:t>Has hemoptysis, night sweats, and weight loss</a:t>
            </a:r>
            <a:endParaRPr lang="en-US" sz="2400" dirty="0">
              <a:solidFill>
                <a:srgbClr val="404040"/>
              </a:solidFill>
            </a:endParaRPr>
          </a:p>
        </p:txBody>
      </p:sp>
      <p:sp>
        <p:nvSpPr>
          <p:cNvPr id="30" name="TextBox 29"/>
          <p:cNvSpPr txBox="1"/>
          <p:nvPr/>
        </p:nvSpPr>
        <p:spPr>
          <a:xfrm>
            <a:off x="4987636" y="4444099"/>
            <a:ext cx="6540518" cy="181588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chemeClr val="tx1"/>
                </a:solidFill>
              </a:rPr>
              <a:t>YES you can have active TB and a negative TST or IGRA</a:t>
            </a:r>
          </a:p>
          <a:p>
            <a:pPr marL="457200" indent="-457200" algn="ctr">
              <a:buFont typeface="Arial" panose="020B0604020202020204" pitchFamily="34" charset="0"/>
              <a:buChar char="•"/>
            </a:pPr>
            <a:r>
              <a:rPr lang="en-US" sz="2800" b="1" dirty="0" smtClean="0">
                <a:solidFill>
                  <a:schemeClr val="tx1"/>
                </a:solidFill>
              </a:rPr>
              <a:t>They only provide collateral information in this setting </a:t>
            </a:r>
          </a:p>
        </p:txBody>
      </p:sp>
      <p:grpSp>
        <p:nvGrpSpPr>
          <p:cNvPr id="31" name="Group 30"/>
          <p:cNvGrpSpPr/>
          <p:nvPr/>
        </p:nvGrpSpPr>
        <p:grpSpPr>
          <a:xfrm>
            <a:off x="158750" y="148297"/>
            <a:ext cx="777875" cy="550204"/>
            <a:chOff x="904875" y="4577422"/>
            <a:chExt cx="777875" cy="550204"/>
          </a:xfrm>
        </p:grpSpPr>
        <p:sp>
          <p:nvSpPr>
            <p:cNvPr id="32" name="Rounded Rectangle 31"/>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40502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 </a:t>
            </a:r>
            <a:r>
              <a:rPr lang="en-US" b="1" dirty="0" smtClean="0"/>
              <a:t>3: </a:t>
            </a:r>
            <a:r>
              <a:rPr lang="en-US" b="1" dirty="0"/>
              <a:t>Diagnosis</a:t>
            </a:r>
            <a:endParaRPr lang="en-US" dirty="0"/>
          </a:p>
        </p:txBody>
      </p:sp>
      <p:sp>
        <p:nvSpPr>
          <p:cNvPr id="4" name="Content Placeholder 2"/>
          <p:cNvSpPr txBox="1">
            <a:spLocks/>
          </p:cNvSpPr>
          <p:nvPr/>
        </p:nvSpPr>
        <p:spPr>
          <a:xfrm>
            <a:off x="1097280" y="1845734"/>
            <a:ext cx="10058400" cy="6803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3600" dirty="0" smtClean="0"/>
              <a:t>How to test?</a:t>
            </a:r>
          </a:p>
          <a:p>
            <a:endParaRPr lang="en-US" sz="3600" dirty="0" smtClean="0"/>
          </a:p>
        </p:txBody>
      </p:sp>
      <p:sp>
        <p:nvSpPr>
          <p:cNvPr id="18" name="TextBox 17"/>
          <p:cNvSpPr txBox="1"/>
          <p:nvPr/>
        </p:nvSpPr>
        <p:spPr>
          <a:xfrm>
            <a:off x="5654699" y="2464269"/>
            <a:ext cx="5258921" cy="1569660"/>
          </a:xfrm>
          <a:prstGeom prst="rect">
            <a:avLst/>
          </a:prstGeom>
          <a:noFill/>
        </p:spPr>
        <p:txBody>
          <a:bodyPr wrap="none" rtlCol="0">
            <a:spAutoFit/>
          </a:bodyPr>
          <a:lstStyle/>
          <a:p>
            <a:r>
              <a:rPr lang="en-US" sz="2400" dirty="0" smtClean="0">
                <a:solidFill>
                  <a:srgbClr val="404040"/>
                </a:solidFill>
              </a:rPr>
              <a:t>Sputum:</a:t>
            </a:r>
          </a:p>
          <a:p>
            <a:r>
              <a:rPr lang="en-US" sz="2400" dirty="0" smtClean="0">
                <a:solidFill>
                  <a:srgbClr val="404040"/>
                </a:solidFill>
              </a:rPr>
              <a:t>AFB stain</a:t>
            </a:r>
          </a:p>
          <a:p>
            <a:r>
              <a:rPr lang="en-US" sz="2400" dirty="0">
                <a:solidFill>
                  <a:srgbClr val="404040"/>
                </a:solidFill>
              </a:rPr>
              <a:t>C</a:t>
            </a:r>
            <a:r>
              <a:rPr lang="en-US" sz="2400" dirty="0" smtClean="0">
                <a:solidFill>
                  <a:srgbClr val="404040"/>
                </a:solidFill>
              </a:rPr>
              <a:t>ulture for M. Tb</a:t>
            </a:r>
          </a:p>
          <a:p>
            <a:r>
              <a:rPr lang="en-US" sz="2400" dirty="0" smtClean="0">
                <a:solidFill>
                  <a:srgbClr val="404040"/>
                </a:solidFill>
              </a:rPr>
              <a:t>Nucleic acid </a:t>
            </a:r>
            <a:r>
              <a:rPr lang="en-US" sz="2400" dirty="0" err="1" smtClean="0">
                <a:solidFill>
                  <a:srgbClr val="404040"/>
                </a:solidFill>
              </a:rPr>
              <a:t>amplication</a:t>
            </a:r>
            <a:r>
              <a:rPr lang="en-US" sz="2400" dirty="0" smtClean="0">
                <a:solidFill>
                  <a:srgbClr val="404040"/>
                </a:solidFill>
              </a:rPr>
              <a:t>  (PCR) for M. Tb</a:t>
            </a:r>
            <a:endParaRPr lang="en-US" sz="2400" dirty="0">
              <a:solidFill>
                <a:srgbClr val="404040"/>
              </a:solidFill>
            </a:endParaRPr>
          </a:p>
        </p:txBody>
      </p:sp>
      <p:grpSp>
        <p:nvGrpSpPr>
          <p:cNvPr id="27" name="Group 26"/>
          <p:cNvGrpSpPr/>
          <p:nvPr/>
        </p:nvGrpSpPr>
        <p:grpSpPr>
          <a:xfrm rot="2105138">
            <a:off x="4732404" y="2787860"/>
            <a:ext cx="636815" cy="584233"/>
            <a:chOff x="4883599" y="2833214"/>
            <a:chExt cx="636815" cy="584233"/>
          </a:xfrm>
        </p:grpSpPr>
        <p:sp>
          <p:nvSpPr>
            <p:cNvPr id="3" name="Oval 2"/>
            <p:cNvSpPr/>
            <p:nvPr/>
          </p:nvSpPr>
          <p:spPr>
            <a:xfrm>
              <a:off x="4883599" y="3114356"/>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75519" y="2979514"/>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082559" y="3131914"/>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204719" y="2997072"/>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36159" y="3194826"/>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101279" y="2833214"/>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283919" y="2849552"/>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103679" y="3304312"/>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407279" y="3048526"/>
              <a:ext cx="113135" cy="113135"/>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TextBox 27"/>
          <p:cNvSpPr txBox="1"/>
          <p:nvPr/>
        </p:nvSpPr>
        <p:spPr>
          <a:xfrm>
            <a:off x="5690129" y="4832887"/>
            <a:ext cx="2302884" cy="830997"/>
          </a:xfrm>
          <a:prstGeom prst="rect">
            <a:avLst/>
          </a:prstGeom>
          <a:noFill/>
        </p:spPr>
        <p:txBody>
          <a:bodyPr wrap="none" rtlCol="0">
            <a:spAutoFit/>
          </a:bodyPr>
          <a:lstStyle/>
          <a:p>
            <a:r>
              <a:rPr lang="en-US" sz="2400" dirty="0" smtClean="0">
                <a:solidFill>
                  <a:srgbClr val="404040"/>
                </a:solidFill>
              </a:rPr>
              <a:t>Imaging:</a:t>
            </a:r>
          </a:p>
          <a:p>
            <a:r>
              <a:rPr lang="en-US" sz="2400" dirty="0">
                <a:solidFill>
                  <a:srgbClr val="404040"/>
                </a:solidFill>
              </a:rPr>
              <a:t>C</a:t>
            </a:r>
            <a:r>
              <a:rPr lang="en-US" sz="2400" dirty="0" smtClean="0">
                <a:solidFill>
                  <a:srgbClr val="404040"/>
                </a:solidFill>
              </a:rPr>
              <a:t>hest X ray or CT</a:t>
            </a:r>
            <a:endParaRPr lang="en-US" sz="2400" dirty="0">
              <a:solidFill>
                <a:srgbClr val="404040"/>
              </a:solidFill>
            </a:endParaRPr>
          </a:p>
        </p:txBody>
      </p:sp>
      <p:sp>
        <p:nvSpPr>
          <p:cNvPr id="29" name="Plus 28"/>
          <p:cNvSpPr/>
          <p:nvPr/>
        </p:nvSpPr>
        <p:spPr>
          <a:xfrm>
            <a:off x="6232813" y="4127708"/>
            <a:ext cx="634978" cy="635043"/>
          </a:xfrm>
          <a:prstGeom prst="mathPlus">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3722922" y="2863529"/>
            <a:ext cx="978224" cy="3010541"/>
            <a:chOff x="6615183" y="1387967"/>
            <a:chExt cx="978224" cy="3010541"/>
          </a:xfrm>
        </p:grpSpPr>
        <p:cxnSp>
          <p:nvCxnSpPr>
            <p:cNvPr id="43" name="Straight Connector 42"/>
            <p:cNvCxnSpPr/>
            <p:nvPr/>
          </p:nvCxnSpPr>
          <p:spPr>
            <a:xfrm flipH="1" flipV="1">
              <a:off x="6925711" y="2370020"/>
              <a:ext cx="12074" cy="2028488"/>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7279197" y="2396208"/>
              <a:ext cx="7368" cy="1997572"/>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5" name="Block Arc 44"/>
            <p:cNvSpPr/>
            <p:nvPr/>
          </p:nvSpPr>
          <p:spPr>
            <a:xfrm>
              <a:off x="6925711" y="3338977"/>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Block Arc 45"/>
            <p:cNvSpPr/>
            <p:nvPr/>
          </p:nvSpPr>
          <p:spPr>
            <a:xfrm>
              <a:off x="6615183" y="2347468"/>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Block Arc 46"/>
            <p:cNvSpPr/>
            <p:nvPr/>
          </p:nvSpPr>
          <p:spPr>
            <a:xfrm>
              <a:off x="7225806" y="2329645"/>
              <a:ext cx="366578" cy="432103"/>
            </a:xfrm>
            <a:prstGeom prst="blockArc">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 name="Straight Connector 47"/>
            <p:cNvCxnSpPr/>
            <p:nvPr/>
          </p:nvCxnSpPr>
          <p:spPr>
            <a:xfrm flipH="1">
              <a:off x="6650777" y="2317644"/>
              <a:ext cx="903354" cy="0"/>
            </a:xfrm>
            <a:prstGeom prst="line">
              <a:avLst/>
            </a:prstGeom>
            <a:ln w="3175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593407" y="235692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619888" y="2378386"/>
              <a:ext cx="0" cy="798736"/>
            </a:xfrm>
            <a:prstGeom prst="line">
              <a:avLst/>
            </a:prstGeom>
            <a:ln w="2540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6951895" y="2370020"/>
              <a:ext cx="301117" cy="1008241"/>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750809" y="1387967"/>
              <a:ext cx="715330" cy="715330"/>
            </a:xfrm>
            <a:prstGeom prst="ellips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TextBox 53"/>
          <p:cNvSpPr txBox="1"/>
          <p:nvPr/>
        </p:nvSpPr>
        <p:spPr>
          <a:xfrm>
            <a:off x="1154918" y="4573691"/>
            <a:ext cx="2299866" cy="1200328"/>
          </a:xfrm>
          <a:prstGeom prst="rect">
            <a:avLst/>
          </a:prstGeom>
          <a:noFill/>
        </p:spPr>
        <p:txBody>
          <a:bodyPr wrap="square" rtlCol="0">
            <a:spAutoFit/>
          </a:bodyPr>
          <a:lstStyle/>
          <a:p>
            <a:r>
              <a:rPr lang="en-US" sz="2400" dirty="0" smtClean="0">
                <a:solidFill>
                  <a:srgbClr val="404040"/>
                </a:solidFill>
              </a:rPr>
              <a:t>Has hemoptysis, night sweats, and weight loss</a:t>
            </a:r>
            <a:endParaRPr lang="en-US" sz="2400" dirty="0">
              <a:solidFill>
                <a:srgbClr val="404040"/>
              </a:solidFill>
            </a:endParaRPr>
          </a:p>
        </p:txBody>
      </p:sp>
      <p:grpSp>
        <p:nvGrpSpPr>
          <p:cNvPr id="30" name="Group 29"/>
          <p:cNvGrpSpPr/>
          <p:nvPr/>
        </p:nvGrpSpPr>
        <p:grpSpPr>
          <a:xfrm>
            <a:off x="158750" y="148297"/>
            <a:ext cx="777875" cy="550204"/>
            <a:chOff x="904875" y="4577422"/>
            <a:chExt cx="777875" cy="550204"/>
          </a:xfrm>
        </p:grpSpPr>
        <p:sp>
          <p:nvSpPr>
            <p:cNvPr id="31" name="Rounded Rectangle 30"/>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1575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tests to send to work-up active TB?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6803542"/>
              </p:ext>
            </p:extLst>
          </p:nvPr>
        </p:nvGraphicFramePr>
        <p:xfrm>
          <a:off x="890650" y="2012517"/>
          <a:ext cx="10466595" cy="3413760"/>
        </p:xfrm>
        <a:graphic>
          <a:graphicData uri="http://schemas.openxmlformats.org/drawingml/2006/table">
            <a:tbl>
              <a:tblPr firstRow="1" bandRow="1">
                <a:tableStyleId>{5C22544A-7EE6-4342-B048-85BDC9FD1C3A}</a:tableStyleId>
              </a:tblPr>
              <a:tblGrid>
                <a:gridCol w="2093319"/>
                <a:gridCol w="2093319"/>
                <a:gridCol w="2093319"/>
                <a:gridCol w="2093319"/>
                <a:gridCol w="2093319"/>
              </a:tblGrid>
              <a:tr h="370840">
                <a:tc>
                  <a:txBody>
                    <a:bodyPr/>
                    <a:lstStyle/>
                    <a:p>
                      <a:endParaRPr lang="en-US" sz="2000" dirty="0"/>
                    </a:p>
                  </a:txBody>
                  <a:tcPr/>
                </a:tc>
                <a:tc>
                  <a:txBody>
                    <a:bodyPr/>
                    <a:lstStyle/>
                    <a:p>
                      <a:r>
                        <a:rPr lang="en-US" sz="2000" dirty="0" smtClean="0">
                          <a:solidFill>
                            <a:schemeClr val="tx1"/>
                          </a:solidFill>
                        </a:rPr>
                        <a:t>Detectable Concentration</a:t>
                      </a:r>
                      <a:r>
                        <a:rPr lang="en-US" sz="2000" baseline="0" dirty="0" smtClean="0">
                          <a:solidFill>
                            <a:schemeClr val="tx1"/>
                          </a:solidFill>
                        </a:rPr>
                        <a:t> of TB (bacilli per mL)</a:t>
                      </a:r>
                      <a:endParaRPr lang="en-US" sz="2000" dirty="0">
                        <a:solidFill>
                          <a:schemeClr val="tx1"/>
                        </a:solidFill>
                      </a:endParaRPr>
                    </a:p>
                  </a:txBody>
                  <a:tcPr/>
                </a:tc>
                <a:tc>
                  <a:txBody>
                    <a:bodyPr/>
                    <a:lstStyle/>
                    <a:p>
                      <a:r>
                        <a:rPr lang="en-US" sz="2000" dirty="0" smtClean="0">
                          <a:solidFill>
                            <a:schemeClr val="tx1"/>
                          </a:solidFill>
                        </a:rPr>
                        <a:t>Approximate</a:t>
                      </a:r>
                      <a:r>
                        <a:rPr lang="en-US" sz="2000" baseline="0" dirty="0" smtClean="0">
                          <a:solidFill>
                            <a:schemeClr val="tx1"/>
                          </a:solidFill>
                        </a:rPr>
                        <a:t> time for result to be available</a:t>
                      </a:r>
                      <a:endParaRPr lang="en-US" sz="2000" dirty="0">
                        <a:solidFill>
                          <a:schemeClr val="tx1"/>
                        </a:solidFill>
                      </a:endParaRPr>
                    </a:p>
                  </a:txBody>
                  <a:tcPr/>
                </a:tc>
                <a:tc>
                  <a:txBody>
                    <a:bodyPr/>
                    <a:lstStyle/>
                    <a:p>
                      <a:r>
                        <a:rPr lang="en-US" sz="2000" dirty="0" smtClean="0">
                          <a:solidFill>
                            <a:schemeClr val="tx1"/>
                          </a:solidFill>
                        </a:rPr>
                        <a:t>Approximate Sens</a:t>
                      </a:r>
                      <a:r>
                        <a:rPr lang="en-US" sz="2000" baseline="0" dirty="0" smtClean="0">
                          <a:solidFill>
                            <a:schemeClr val="tx1"/>
                          </a:solidFill>
                        </a:rPr>
                        <a:t>/Spec for “smear positive” </a:t>
                      </a:r>
                      <a:endParaRPr lang="en-US" sz="200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Approximate Sens</a:t>
                      </a:r>
                      <a:r>
                        <a:rPr lang="en-US" sz="2000" baseline="0" dirty="0" smtClean="0">
                          <a:solidFill>
                            <a:schemeClr val="tx1"/>
                          </a:solidFill>
                        </a:rPr>
                        <a:t>/Spec for “smear negative” </a:t>
                      </a:r>
                      <a:endParaRPr lang="en-US" sz="2000" dirty="0" smtClean="0">
                        <a:solidFill>
                          <a:schemeClr val="tx1"/>
                        </a:solidFill>
                      </a:endParaRPr>
                    </a:p>
                  </a:txBody>
                  <a:tcPr/>
                </a:tc>
              </a:tr>
              <a:tr h="370840">
                <a:tc>
                  <a:txBody>
                    <a:bodyPr/>
                    <a:lstStyle/>
                    <a:p>
                      <a:pPr algn="ctr"/>
                      <a:r>
                        <a:rPr lang="en-US" sz="2000" dirty="0" smtClean="0"/>
                        <a:t>Acid-Fast Bacilli</a:t>
                      </a:r>
                      <a:r>
                        <a:rPr lang="en-US" sz="2000" baseline="0" dirty="0" smtClean="0"/>
                        <a:t> </a:t>
                      </a:r>
                      <a:r>
                        <a:rPr lang="en-US" sz="2000" b="1" baseline="0" dirty="0" smtClean="0"/>
                        <a:t>Smear x3</a:t>
                      </a:r>
                      <a:endParaRPr lang="en-US" sz="2000" b="1" dirty="0"/>
                    </a:p>
                  </a:txBody>
                  <a:tcPr/>
                </a:tc>
                <a:tc>
                  <a:txBody>
                    <a:bodyPr/>
                    <a:lstStyle/>
                    <a:p>
                      <a:pPr algn="ctr"/>
                      <a:r>
                        <a:rPr lang="en-US" sz="2000" dirty="0" smtClean="0"/>
                        <a:t>5,000-10,000</a:t>
                      </a:r>
                      <a:endParaRPr lang="en-US" sz="2000" dirty="0"/>
                    </a:p>
                  </a:txBody>
                  <a:tcPr/>
                </a:tc>
                <a:tc>
                  <a:txBody>
                    <a:bodyPr/>
                    <a:lstStyle/>
                    <a:p>
                      <a:pPr algn="ctr"/>
                      <a:r>
                        <a:rPr lang="en-US" sz="2000" dirty="0" smtClean="0"/>
                        <a:t>A few hours </a:t>
                      </a:r>
                      <a:endParaRPr lang="en-US" sz="2000" dirty="0"/>
                    </a:p>
                  </a:txBody>
                  <a:tcPr/>
                </a:tc>
                <a:tc>
                  <a:txBody>
                    <a:bodyPr/>
                    <a:lstStyle/>
                    <a:p>
                      <a:pPr algn="ctr"/>
                      <a:r>
                        <a:rPr lang="en-US" sz="2000" dirty="0" smtClean="0"/>
                        <a:t>45-80/98</a:t>
                      </a:r>
                      <a:endParaRPr lang="en-US" sz="2000" dirty="0"/>
                    </a:p>
                  </a:txBody>
                  <a:tcPr/>
                </a:tc>
                <a:tc>
                  <a:txBody>
                    <a:bodyPr/>
                    <a:lstStyle/>
                    <a:p>
                      <a:pPr algn="ctr"/>
                      <a:r>
                        <a:rPr lang="en-US" sz="2000" dirty="0" smtClean="0"/>
                        <a:t>N/A </a:t>
                      </a:r>
                      <a:endParaRPr lang="en-US" sz="2000" dirty="0"/>
                    </a:p>
                  </a:txBody>
                  <a:tcPr/>
                </a:tc>
              </a:tr>
              <a:tr h="370840">
                <a:tc>
                  <a:txBody>
                    <a:bodyPr/>
                    <a:lstStyle/>
                    <a:p>
                      <a:pPr algn="ctr"/>
                      <a:r>
                        <a:rPr lang="en-US" sz="2000" dirty="0" smtClean="0"/>
                        <a:t>Acid-Fast Bacilli</a:t>
                      </a:r>
                      <a:r>
                        <a:rPr lang="en-US" sz="2000" baseline="0" dirty="0" smtClean="0"/>
                        <a:t> </a:t>
                      </a:r>
                      <a:r>
                        <a:rPr lang="en-US" sz="2000" b="1" baseline="0" dirty="0" smtClean="0"/>
                        <a:t>Culture</a:t>
                      </a:r>
                      <a:endParaRPr lang="en-US" sz="2000" b="1" dirty="0"/>
                    </a:p>
                  </a:txBody>
                  <a:tcPr/>
                </a:tc>
                <a:tc>
                  <a:txBody>
                    <a:bodyPr/>
                    <a:lstStyle/>
                    <a:p>
                      <a:pPr algn="ctr"/>
                      <a:r>
                        <a:rPr lang="en-US" sz="2000" dirty="0" smtClean="0"/>
                        <a:t>10-100</a:t>
                      </a:r>
                      <a:endParaRPr lang="en-US" sz="2000" dirty="0"/>
                    </a:p>
                  </a:txBody>
                  <a:tcPr/>
                </a:tc>
                <a:tc>
                  <a:txBody>
                    <a:bodyPr/>
                    <a:lstStyle/>
                    <a:p>
                      <a:pPr algn="ctr"/>
                      <a:r>
                        <a:rPr lang="en-US" sz="2000" dirty="0" smtClean="0"/>
                        <a:t>2-6 weeks </a:t>
                      </a:r>
                      <a:endParaRPr lang="en-US" sz="2000" dirty="0"/>
                    </a:p>
                  </a:txBody>
                  <a:tcPr/>
                </a:tc>
                <a:tc>
                  <a:txBody>
                    <a:bodyPr/>
                    <a:lstStyle/>
                    <a:p>
                      <a:pPr algn="ctr"/>
                      <a:r>
                        <a:rPr lang="en-US" sz="2000" dirty="0" smtClean="0"/>
                        <a:t>80/98 </a:t>
                      </a:r>
                      <a:endParaRPr lang="en-US" sz="2000" dirty="0"/>
                    </a:p>
                  </a:txBody>
                  <a:tcPr/>
                </a:tc>
                <a:tc>
                  <a:txBody>
                    <a:bodyPr/>
                    <a:lstStyle/>
                    <a:p>
                      <a:pPr algn="ctr"/>
                      <a:r>
                        <a:rPr lang="en-US" sz="2000" dirty="0" smtClean="0"/>
                        <a:t>60/98</a:t>
                      </a:r>
                      <a:r>
                        <a:rPr lang="en-US" sz="2000" baseline="0" dirty="0" smtClean="0"/>
                        <a:t> </a:t>
                      </a:r>
                      <a:endParaRPr lang="en-US" sz="2000" dirty="0"/>
                    </a:p>
                  </a:txBody>
                  <a:tcPr/>
                </a:tc>
              </a:tr>
              <a:tr h="370840">
                <a:tc>
                  <a:txBody>
                    <a:bodyPr/>
                    <a:lstStyle/>
                    <a:p>
                      <a:pPr algn="ctr"/>
                      <a:r>
                        <a:rPr lang="en-US" sz="2000" dirty="0" smtClean="0"/>
                        <a:t>MTB DNA probe </a:t>
                      </a:r>
                      <a:endParaRPr lang="en-US" sz="2000" dirty="0"/>
                    </a:p>
                  </a:txBody>
                  <a:tcPr/>
                </a:tc>
                <a:tc>
                  <a:txBody>
                    <a:bodyPr/>
                    <a:lstStyle/>
                    <a:p>
                      <a:pPr algn="ctr"/>
                      <a:r>
                        <a:rPr lang="en-US" sz="2000" dirty="0" smtClean="0"/>
                        <a:t>1-10 </a:t>
                      </a:r>
                      <a:endParaRPr lang="en-US" sz="2000" dirty="0"/>
                    </a:p>
                  </a:txBody>
                  <a:tcPr/>
                </a:tc>
                <a:tc>
                  <a:txBody>
                    <a:bodyPr/>
                    <a:lstStyle/>
                    <a:p>
                      <a:pPr algn="ctr"/>
                      <a:r>
                        <a:rPr lang="en-US" sz="2000" dirty="0" smtClean="0"/>
                        <a:t>2 hours (though often a send-out lab) </a:t>
                      </a:r>
                      <a:endParaRPr lang="en-US" sz="2000" dirty="0"/>
                    </a:p>
                  </a:txBody>
                  <a:tcPr/>
                </a:tc>
                <a:tc>
                  <a:txBody>
                    <a:bodyPr/>
                    <a:lstStyle/>
                    <a:p>
                      <a:pPr algn="ctr"/>
                      <a:r>
                        <a:rPr lang="en-US" sz="2000" dirty="0" smtClean="0"/>
                        <a:t>88/98</a:t>
                      </a:r>
                      <a:endParaRPr lang="en-US" sz="2000" dirty="0"/>
                    </a:p>
                  </a:txBody>
                  <a:tcPr/>
                </a:tc>
                <a:tc>
                  <a:txBody>
                    <a:bodyPr/>
                    <a:lstStyle/>
                    <a:p>
                      <a:pPr algn="ctr"/>
                      <a:r>
                        <a:rPr lang="en-US" sz="2000" dirty="0" smtClean="0"/>
                        <a:t>68/98</a:t>
                      </a:r>
                      <a:endParaRPr lang="en-US" sz="2000" dirty="0"/>
                    </a:p>
                  </a:txBody>
                  <a:tcPr/>
                </a:tc>
              </a:tr>
            </a:tbl>
          </a:graphicData>
        </a:graphic>
      </p:graphicFrame>
      <p:sp>
        <p:nvSpPr>
          <p:cNvPr id="5" name="TextBox 4"/>
          <p:cNvSpPr txBox="1"/>
          <p:nvPr/>
        </p:nvSpPr>
        <p:spPr>
          <a:xfrm>
            <a:off x="1448789" y="5688282"/>
            <a:ext cx="9037122" cy="95410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b="1" dirty="0" smtClean="0">
                <a:solidFill>
                  <a:schemeClr val="tx1"/>
                </a:solidFill>
              </a:rPr>
              <a:t>MTB DNA probe can also rapidly predict rifampin and isoniazid resistance (by looking for causative genes)</a:t>
            </a:r>
            <a:endParaRPr lang="en-US" sz="2800" b="1" dirty="0">
              <a:solidFill>
                <a:schemeClr val="tx1"/>
              </a:solidFill>
            </a:endParaRPr>
          </a:p>
        </p:txBody>
      </p:sp>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29413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Acid fast bacilli stain</a:t>
            </a:r>
            <a:endParaRPr lang="en-US" dirty="0"/>
          </a:p>
        </p:txBody>
      </p:sp>
      <p:sp>
        <p:nvSpPr>
          <p:cNvPr id="3" name="Content Placeholder 2"/>
          <p:cNvSpPr>
            <a:spLocks noGrp="1"/>
          </p:cNvSpPr>
          <p:nvPr>
            <p:ph idx="1"/>
          </p:nvPr>
        </p:nvSpPr>
        <p:spPr/>
        <p:txBody>
          <a:bodyPr>
            <a:normAutofit/>
          </a:bodyPr>
          <a:lstStyle/>
          <a:p>
            <a:r>
              <a:rPr lang="en-US" sz="1800" dirty="0" smtClean="0">
                <a:latin typeface="Wingdings"/>
                <a:ea typeface="Wingdings"/>
                <a:cs typeface="Wingdings"/>
                <a:sym typeface="Wingdings"/>
              </a:rPr>
              <a:t></a:t>
            </a:r>
            <a:r>
              <a:rPr lang="en-US" dirty="0">
                <a:sym typeface="Wingdings"/>
              </a:rPr>
              <a:t> </a:t>
            </a:r>
            <a:r>
              <a:rPr lang="en-US" dirty="0" smtClean="0"/>
              <a:t>Typically collect 3 smears, 8 hours apart. Ideally one smear is first thing in the morning.</a:t>
            </a:r>
          </a:p>
          <a:p>
            <a:r>
              <a:rPr lang="en-US" sz="1800" dirty="0" smtClean="0">
                <a:latin typeface="Wingdings"/>
                <a:ea typeface="Wingdings"/>
                <a:cs typeface="Wingdings"/>
                <a:sym typeface="Wingdings"/>
              </a:rPr>
              <a:t></a:t>
            </a:r>
            <a:r>
              <a:rPr lang="en-US" sz="1800" dirty="0" smtClean="0">
                <a:ea typeface="Wingdings"/>
                <a:cs typeface="Wingdings"/>
                <a:sym typeface="Wingdings"/>
              </a:rPr>
              <a:t> </a:t>
            </a:r>
            <a:r>
              <a:rPr lang="en-US" dirty="0" smtClean="0"/>
              <a:t>False positives can be caused by non-tuberculous mycobacterium. Also some bacteria can stain positive with AFB stains (e.g. </a:t>
            </a:r>
            <a:r>
              <a:rPr lang="en-US" dirty="0" err="1" smtClean="0"/>
              <a:t>nocardia</a:t>
            </a:r>
            <a:r>
              <a:rPr lang="en-US" dirty="0" smtClean="0"/>
              <a:t>)</a:t>
            </a:r>
          </a:p>
          <a:p>
            <a:r>
              <a:rPr lang="en-US" sz="1800" dirty="0">
                <a:latin typeface="Wingdings"/>
                <a:ea typeface="Wingdings"/>
                <a:cs typeface="Wingdings"/>
                <a:sym typeface="Wingdings"/>
              </a:rPr>
              <a:t></a:t>
            </a:r>
            <a:r>
              <a:rPr lang="en-US" sz="1800" dirty="0">
                <a:ea typeface="Wingdings"/>
                <a:cs typeface="Wingdings"/>
                <a:sym typeface="Wingdings"/>
              </a:rPr>
              <a:t> </a:t>
            </a:r>
            <a:r>
              <a:rPr lang="en-US" sz="1800" dirty="0" smtClean="0">
                <a:ea typeface="Wingdings"/>
                <a:cs typeface="Wingdings"/>
                <a:sym typeface="Wingdings"/>
              </a:rPr>
              <a:t>Of positive smears: t</a:t>
            </a:r>
            <a:r>
              <a:rPr lang="en-US" dirty="0" smtClean="0"/>
              <a:t>he </a:t>
            </a:r>
            <a:r>
              <a:rPr lang="en-US" dirty="0" smtClean="0"/>
              <a:t>majority </a:t>
            </a:r>
            <a:r>
              <a:rPr lang="en-US" dirty="0"/>
              <a:t>of cases </a:t>
            </a:r>
            <a:r>
              <a:rPr lang="en-US" dirty="0" smtClean="0"/>
              <a:t>are diagnosed with the </a:t>
            </a:r>
            <a:r>
              <a:rPr lang="en-US" dirty="0"/>
              <a:t>first </a:t>
            </a:r>
            <a:endParaRPr lang="en-US" dirty="0" smtClean="0"/>
          </a:p>
          <a:p>
            <a:pPr>
              <a:spcBef>
                <a:spcPts val="0"/>
              </a:spcBef>
            </a:pPr>
            <a:r>
              <a:rPr lang="en-US" dirty="0" smtClean="0"/>
              <a:t>smear (</a:t>
            </a:r>
            <a:r>
              <a:rPr lang="en-US" dirty="0"/>
              <a:t>86%</a:t>
            </a:r>
            <a:r>
              <a:rPr lang="en-US" dirty="0" smtClean="0"/>
              <a:t>). The second smear produces only </a:t>
            </a:r>
          </a:p>
          <a:p>
            <a:pPr>
              <a:spcBef>
                <a:spcPts val="0"/>
              </a:spcBef>
            </a:pPr>
            <a:r>
              <a:rPr lang="en-US" dirty="0" smtClean="0"/>
              <a:t>incremental improvement in yield (~9%). The third</a:t>
            </a:r>
          </a:p>
          <a:p>
            <a:pPr>
              <a:spcBef>
                <a:spcPts val="0"/>
              </a:spcBef>
            </a:pPr>
            <a:r>
              <a:rPr lang="en-US" dirty="0" smtClean="0"/>
              <a:t>smear gives you only about 2-5% increased yield.</a:t>
            </a:r>
            <a:endParaRPr lang="en-US" dirty="0"/>
          </a:p>
          <a:p>
            <a:r>
              <a:rPr lang="en-US" dirty="0"/>
              <a:t>	</a:t>
            </a:r>
          </a:p>
          <a:p>
            <a:endParaRPr lang="en-US" dirty="0"/>
          </a:p>
        </p:txBody>
      </p:sp>
      <p:pic>
        <p:nvPicPr>
          <p:cNvPr id="4" name="Picture 3"/>
          <p:cNvPicPr>
            <a:picLocks noChangeAspect="1"/>
          </p:cNvPicPr>
          <p:nvPr/>
        </p:nvPicPr>
        <p:blipFill>
          <a:blip r:embed="rId3"/>
          <a:stretch>
            <a:fillRect/>
          </a:stretch>
        </p:blipFill>
        <p:spPr>
          <a:xfrm>
            <a:off x="6973260" y="3412612"/>
            <a:ext cx="4985191" cy="2754249"/>
          </a:xfrm>
          <a:prstGeom prst="rect">
            <a:avLst/>
          </a:prstGeom>
        </p:spPr>
      </p:pic>
    </p:spTree>
    <p:extLst>
      <p:ext uri="{BB962C8B-B14F-4D97-AF65-F5344CB8AC3E}">
        <p14:creationId xmlns:p14="http://schemas.microsoft.com/office/powerpoint/2010/main" val="334702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get a bronchoscopy?</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b="1" dirty="0" smtClean="0">
                <a:solidFill>
                  <a:srgbClr val="EEA62F"/>
                </a:solidFill>
              </a:rPr>
              <a:t>Question</a:t>
            </a:r>
            <a:r>
              <a:rPr lang="en-US" dirty="0" smtClean="0"/>
              <a:t>: wouldn’t a nice deep specimen from a bronchoscopy be better than 3 induced </a:t>
            </a:r>
            <a:r>
              <a:rPr lang="en-US" dirty="0" err="1" smtClean="0"/>
              <a:t>sputums</a:t>
            </a:r>
            <a:r>
              <a:rPr lang="en-US" dirty="0" smtClean="0"/>
              <a:t> (which patients often have trouble producing)?</a:t>
            </a:r>
          </a:p>
          <a:p>
            <a:pPr>
              <a:buFont typeface="Arial" panose="020B0604020202020204" pitchFamily="34" charset="0"/>
              <a:buChar char="•"/>
            </a:pPr>
            <a:r>
              <a:rPr lang="en-US" sz="2400" b="1" dirty="0" smtClean="0">
                <a:solidFill>
                  <a:srgbClr val="EEA62F"/>
                </a:solidFill>
              </a:rPr>
              <a:t>Answer</a:t>
            </a:r>
            <a:r>
              <a:rPr lang="en-US" dirty="0" smtClean="0"/>
              <a:t>:</a:t>
            </a:r>
          </a:p>
          <a:p>
            <a:pPr>
              <a:buFont typeface="Arial" panose="020B0604020202020204" pitchFamily="34" charset="0"/>
              <a:buChar char="•"/>
            </a:pPr>
            <a:r>
              <a:rPr lang="en-US" dirty="0"/>
              <a:t> </a:t>
            </a:r>
            <a:r>
              <a:rPr lang="en-US" dirty="0" smtClean="0"/>
              <a:t>No! </a:t>
            </a:r>
            <a:r>
              <a:rPr lang="en-US" dirty="0" err="1" smtClean="0"/>
              <a:t>Bronch</a:t>
            </a:r>
            <a:r>
              <a:rPr lang="en-US" dirty="0" smtClean="0"/>
              <a:t> x1 has somewhat lower sensitivity than sputum x3</a:t>
            </a:r>
          </a:p>
          <a:p>
            <a:pPr>
              <a:buFont typeface="Arial" panose="020B0604020202020204" pitchFamily="34" charset="0"/>
              <a:buChar char="•"/>
            </a:pPr>
            <a:r>
              <a:rPr lang="en-US" dirty="0"/>
              <a:t> </a:t>
            </a:r>
            <a:r>
              <a:rPr lang="en-US" dirty="0" smtClean="0"/>
              <a:t>Pursue bronchoscopy when: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74497228"/>
              </p:ext>
            </p:extLst>
          </p:nvPr>
        </p:nvGraphicFramePr>
        <p:xfrm>
          <a:off x="486888" y="4270390"/>
          <a:ext cx="10984675" cy="1371600"/>
        </p:xfrm>
        <a:graphic>
          <a:graphicData uri="http://schemas.openxmlformats.org/drawingml/2006/table">
            <a:tbl>
              <a:tblPr bandRow="1">
                <a:tableStyleId>{5C22544A-7EE6-4342-B048-85BDC9FD1C3A}</a:tableStyleId>
              </a:tblPr>
              <a:tblGrid>
                <a:gridCol w="10984675"/>
              </a:tblGrid>
              <a:tr h="370840">
                <a:tc>
                  <a:txBody>
                    <a:bodyPr/>
                    <a:lstStyle/>
                    <a:p>
                      <a:r>
                        <a:rPr lang="en-US" sz="2400" b="1" dirty="0" smtClean="0"/>
                        <a:t>Attempts at induced</a:t>
                      </a:r>
                      <a:r>
                        <a:rPr lang="en-US" sz="2400" b="1" baseline="0" dirty="0" smtClean="0"/>
                        <a:t> sputum fail </a:t>
                      </a:r>
                    </a:p>
                  </a:txBody>
                  <a:tcPr/>
                </a:tc>
              </a:tr>
              <a:tr h="370840">
                <a:tc>
                  <a:txBody>
                    <a:bodyPr/>
                    <a:lstStyle/>
                    <a:p>
                      <a:r>
                        <a:rPr lang="en-US" sz="2400" b="1" dirty="0" smtClean="0"/>
                        <a:t>Sputum AFB smear x3 is negative, but high clinical suspicion for MTB remains high </a:t>
                      </a:r>
                      <a:endParaRPr lang="en-US" sz="2400" b="1" dirty="0"/>
                    </a:p>
                  </a:txBody>
                  <a:tcPr/>
                </a:tc>
              </a:tr>
              <a:tr h="370840">
                <a:tc>
                  <a:txBody>
                    <a:bodyPr/>
                    <a:lstStyle/>
                    <a:p>
                      <a:r>
                        <a:rPr lang="en-US" sz="2400" b="1" dirty="0" smtClean="0"/>
                        <a:t>If a </a:t>
                      </a:r>
                      <a:r>
                        <a:rPr lang="en-US" sz="2400" b="1" dirty="0" err="1" smtClean="0"/>
                        <a:t>bronch</a:t>
                      </a:r>
                      <a:r>
                        <a:rPr lang="en-US" sz="2400" b="1" baseline="0" dirty="0" smtClean="0"/>
                        <a:t> is needed for other reasons </a:t>
                      </a:r>
                      <a:endParaRPr lang="en-US" sz="2400" b="1" dirty="0"/>
                    </a:p>
                  </a:txBody>
                  <a:tcPr/>
                </a:tc>
              </a:tr>
            </a:tbl>
          </a:graphicData>
        </a:graphic>
      </p:graphicFrame>
    </p:spTree>
    <p:extLst>
      <p:ext uri="{BB962C8B-B14F-4D97-AF65-F5344CB8AC3E}">
        <p14:creationId xmlns:p14="http://schemas.microsoft.com/office/powerpoint/2010/main" val="257009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a:t>
            </a:r>
            <a:endParaRPr lang="en-US" dirty="0"/>
          </a:p>
        </p:txBody>
      </p:sp>
      <p:pic>
        <p:nvPicPr>
          <p:cNvPr id="3" name="Picture 2"/>
          <p:cNvPicPr>
            <a:picLocks noChangeAspect="1"/>
          </p:cNvPicPr>
          <p:nvPr/>
        </p:nvPicPr>
        <p:blipFill>
          <a:blip r:embed="rId3"/>
          <a:stretch>
            <a:fillRect/>
          </a:stretch>
        </p:blipFill>
        <p:spPr>
          <a:xfrm>
            <a:off x="6163312" y="1889777"/>
            <a:ext cx="4991392" cy="4250483"/>
          </a:xfrm>
          <a:prstGeom prst="rect">
            <a:avLst/>
          </a:prstGeom>
        </p:spPr>
      </p:pic>
      <p:pic>
        <p:nvPicPr>
          <p:cNvPr id="4" name="Picture 3"/>
          <p:cNvPicPr>
            <a:picLocks noChangeAspect="1"/>
          </p:cNvPicPr>
          <p:nvPr/>
        </p:nvPicPr>
        <p:blipFill>
          <a:blip r:embed="rId4"/>
          <a:stretch>
            <a:fillRect/>
          </a:stretch>
        </p:blipFill>
        <p:spPr>
          <a:xfrm>
            <a:off x="1343747" y="1889776"/>
            <a:ext cx="4180208" cy="4272785"/>
          </a:xfrm>
          <a:prstGeom prst="rect">
            <a:avLst/>
          </a:prstGeom>
        </p:spPr>
      </p:pic>
      <p:sp>
        <p:nvSpPr>
          <p:cNvPr id="5" name="TextBox 4"/>
          <p:cNvSpPr txBox="1"/>
          <p:nvPr/>
        </p:nvSpPr>
        <p:spPr>
          <a:xfrm>
            <a:off x="1644751" y="1925402"/>
            <a:ext cx="9037122" cy="138499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b="1" dirty="0" smtClean="0">
                <a:solidFill>
                  <a:schemeClr val="tx1"/>
                </a:solidFill>
              </a:rPr>
              <a:t>CXR and Chest CT are highly sensitive (95</a:t>
            </a:r>
            <a:r>
              <a:rPr lang="en-US" sz="2800" b="1" baseline="30000" dirty="0" smtClean="0">
                <a:solidFill>
                  <a:schemeClr val="tx1"/>
                </a:solidFill>
              </a:rPr>
              <a:t>+</a:t>
            </a:r>
            <a:r>
              <a:rPr lang="en-US" sz="2800" b="1" dirty="0" smtClean="0">
                <a:solidFill>
                  <a:schemeClr val="tx1"/>
                </a:solidFill>
              </a:rPr>
              <a:t>%) for active TB (CT slightly more so), though of course specificity is relatively low (~60-70%). </a:t>
            </a:r>
            <a:endParaRPr lang="en-US" sz="2800" b="1" dirty="0">
              <a:solidFill>
                <a:schemeClr val="tx1"/>
              </a:solidFill>
            </a:endParaRPr>
          </a:p>
        </p:txBody>
      </p:sp>
      <p:sp>
        <p:nvSpPr>
          <p:cNvPr id="6" name="TextBox 5"/>
          <p:cNvSpPr txBox="1"/>
          <p:nvPr/>
        </p:nvSpPr>
        <p:spPr>
          <a:xfrm>
            <a:off x="1763504" y="5249936"/>
            <a:ext cx="9037122"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chemeClr val="tx1"/>
                </a:solidFill>
              </a:rPr>
              <a:t>However: 20% of HIV patient will have a negative CXR!</a:t>
            </a:r>
            <a:endParaRPr lang="en-US" sz="2800" b="1" dirty="0">
              <a:solidFill>
                <a:schemeClr val="tx1"/>
              </a:solidFill>
            </a:endParaRPr>
          </a:p>
        </p:txBody>
      </p:sp>
    </p:spTree>
    <p:extLst>
      <p:ext uri="{BB962C8B-B14F-4D97-AF65-F5344CB8AC3E}">
        <p14:creationId xmlns:p14="http://schemas.microsoft.com/office/powerpoint/2010/main" val="27009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1: Epidemiology</a:t>
            </a:r>
            <a:endParaRPr lang="en-US" b="1" dirty="0"/>
          </a:p>
        </p:txBody>
      </p:sp>
      <p:sp>
        <p:nvSpPr>
          <p:cNvPr id="3" name="Content Placeholder 2"/>
          <p:cNvSpPr>
            <a:spLocks noGrp="1"/>
          </p:cNvSpPr>
          <p:nvPr>
            <p:ph idx="1"/>
          </p:nvPr>
        </p:nvSpPr>
        <p:spPr>
          <a:xfrm>
            <a:off x="1051920" y="1845734"/>
            <a:ext cx="8047256" cy="680359"/>
          </a:xfrm>
        </p:spPr>
        <p:txBody>
          <a:bodyPr>
            <a:noAutofit/>
          </a:bodyPr>
          <a:lstStyle/>
          <a:p>
            <a:r>
              <a:rPr lang="en-US" sz="3600" dirty="0" smtClean="0"/>
              <a:t>Let’s start with some basic facts about how common tuberculosis is, where it’s found, and other </a:t>
            </a:r>
            <a:r>
              <a:rPr lang="en-US" sz="3600" dirty="0" smtClean="0">
                <a:solidFill>
                  <a:schemeClr val="accent1">
                    <a:lumMod val="75000"/>
                  </a:schemeClr>
                </a:solidFill>
              </a:rPr>
              <a:t>epidemiologic</a:t>
            </a:r>
            <a:r>
              <a:rPr lang="en-US" sz="3600" dirty="0" smtClean="0"/>
              <a:t> facts</a:t>
            </a:r>
            <a:endParaRPr lang="en-US" sz="3600" dirty="0"/>
          </a:p>
        </p:txBody>
      </p:sp>
      <p:pic>
        <p:nvPicPr>
          <p:cNvPr id="4" name="Picture 3"/>
          <p:cNvPicPr>
            <a:picLocks noChangeAspect="1"/>
          </p:cNvPicPr>
          <p:nvPr/>
        </p:nvPicPr>
        <p:blipFill>
          <a:blip r:embed="rId3"/>
          <a:stretch>
            <a:fillRect/>
          </a:stretch>
        </p:blipFill>
        <p:spPr>
          <a:xfrm>
            <a:off x="8710707" y="1796541"/>
            <a:ext cx="3010607" cy="4508384"/>
          </a:xfrm>
          <a:prstGeom prst="rect">
            <a:avLst/>
          </a:prstGeom>
        </p:spPr>
      </p:pic>
      <p:grpSp>
        <p:nvGrpSpPr>
          <p:cNvPr id="8" name="Group 7"/>
          <p:cNvGrpSpPr/>
          <p:nvPr/>
        </p:nvGrpSpPr>
        <p:grpSpPr>
          <a:xfrm>
            <a:off x="158750" y="148297"/>
            <a:ext cx="777875" cy="550204"/>
            <a:chOff x="904875" y="4577422"/>
            <a:chExt cx="777875" cy="550204"/>
          </a:xfrm>
        </p:grpSpPr>
        <p:sp>
          <p:nvSpPr>
            <p:cNvPr id="6" name="Rounded Rectangle 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
        <p:nvSpPr>
          <p:cNvPr id="9" name="TextBox 8"/>
          <p:cNvSpPr txBox="1"/>
          <p:nvPr/>
        </p:nvSpPr>
        <p:spPr>
          <a:xfrm>
            <a:off x="2333625" y="95250"/>
            <a:ext cx="3968749" cy="707886"/>
          </a:xfrm>
          <a:prstGeom prst="rect">
            <a:avLst/>
          </a:prstGeom>
          <a:noFill/>
          <a:ln>
            <a:solidFill>
              <a:schemeClr val="accent1">
                <a:lumMod val="75000"/>
              </a:schemeClr>
            </a:solidFill>
          </a:ln>
        </p:spPr>
        <p:txBody>
          <a:bodyPr wrap="square" rtlCol="0">
            <a:spAutoFit/>
          </a:bodyPr>
          <a:lstStyle/>
          <a:p>
            <a:r>
              <a:rPr lang="en-US" sz="2000" dirty="0" smtClean="0">
                <a:solidFill>
                  <a:srgbClr val="404040"/>
                </a:solidFill>
              </a:rPr>
              <a:t>HINT: this button will take you back to the table of contents</a:t>
            </a:r>
            <a:endParaRPr lang="en-US" sz="2000" dirty="0">
              <a:solidFill>
                <a:srgbClr val="404040"/>
              </a:solidFill>
            </a:endParaRPr>
          </a:p>
        </p:txBody>
      </p:sp>
      <p:cxnSp>
        <p:nvCxnSpPr>
          <p:cNvPr id="11" name="Straight Arrow Connector 10"/>
          <p:cNvCxnSpPr/>
          <p:nvPr/>
        </p:nvCxnSpPr>
        <p:spPr>
          <a:xfrm flipH="1" flipV="1">
            <a:off x="1079500" y="412750"/>
            <a:ext cx="952500" cy="15875"/>
          </a:xfrm>
          <a:prstGeom prst="straightConnector1">
            <a:avLst/>
          </a:prstGeom>
          <a:ln w="38100" cmpd="sng">
            <a:solidFill>
              <a:srgbClr val="F0870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398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 what if </a:t>
            </a:r>
            <a:r>
              <a:rPr lang="en-US" dirty="0" smtClean="0"/>
              <a:t>there is concern that the </a:t>
            </a:r>
            <a:r>
              <a:rPr lang="en-US" dirty="0" smtClean="0"/>
              <a:t>patient has </a:t>
            </a:r>
            <a:r>
              <a:rPr lang="en-US" dirty="0" err="1" smtClean="0"/>
              <a:t>extrapulmonary</a:t>
            </a:r>
            <a:r>
              <a:rPr lang="en-US" dirty="0" smtClean="0"/>
              <a:t> TB?</a:t>
            </a:r>
            <a:endParaRPr lang="en-US" dirty="0"/>
          </a:p>
        </p:txBody>
      </p:sp>
      <p:sp>
        <p:nvSpPr>
          <p:cNvPr id="3" name="Content Placeholder 2"/>
          <p:cNvSpPr>
            <a:spLocks noGrp="1"/>
          </p:cNvSpPr>
          <p:nvPr>
            <p:ph idx="1"/>
          </p:nvPr>
        </p:nvSpPr>
        <p:spPr/>
        <p:txBody>
          <a:bodyPr>
            <a:normAutofit/>
          </a:bodyPr>
          <a:lstStyle/>
          <a:p>
            <a:r>
              <a:rPr lang="en-US" sz="2400" dirty="0" smtClean="0"/>
              <a:t>The principles of diagnosis are the same: get tissue – biopsy, get CSF, </a:t>
            </a:r>
            <a:r>
              <a:rPr lang="en-US" sz="2400" dirty="0" smtClean="0"/>
              <a:t>tissue, fluid, </a:t>
            </a:r>
            <a:r>
              <a:rPr lang="en-US" sz="2400" dirty="0" err="1" smtClean="0"/>
              <a:t>etc</a:t>
            </a:r>
            <a:r>
              <a:rPr lang="en-US" sz="2400" dirty="0" smtClean="0"/>
              <a:t> </a:t>
            </a:r>
            <a:r>
              <a:rPr lang="en-US" sz="2400" dirty="0" smtClean="0"/>
              <a:t>and send AFB </a:t>
            </a:r>
            <a:r>
              <a:rPr lang="en-US" sz="2400" dirty="0" smtClean="0"/>
              <a:t>smear(s), culture, and PCR on </a:t>
            </a:r>
            <a:r>
              <a:rPr lang="en-US" sz="2400" dirty="0" smtClean="0"/>
              <a:t>the sample</a:t>
            </a:r>
            <a:endParaRPr lang="en-US" sz="2400" dirty="0"/>
          </a:p>
        </p:txBody>
      </p:sp>
      <p:pic>
        <p:nvPicPr>
          <p:cNvPr id="4" name="Picture 3"/>
          <p:cNvPicPr>
            <a:picLocks noChangeAspect="1"/>
          </p:cNvPicPr>
          <p:nvPr/>
        </p:nvPicPr>
        <p:blipFill>
          <a:blip r:embed="rId3"/>
          <a:stretch>
            <a:fillRect/>
          </a:stretch>
        </p:blipFill>
        <p:spPr>
          <a:xfrm>
            <a:off x="1254920" y="2723768"/>
            <a:ext cx="4471564" cy="3348084"/>
          </a:xfrm>
          <a:prstGeom prst="rect">
            <a:avLst/>
          </a:prstGeom>
        </p:spPr>
      </p:pic>
      <p:pic>
        <p:nvPicPr>
          <p:cNvPr id="5" name="Picture 4"/>
          <p:cNvPicPr>
            <a:picLocks noChangeAspect="1"/>
          </p:cNvPicPr>
          <p:nvPr/>
        </p:nvPicPr>
        <p:blipFill>
          <a:blip r:embed="rId4"/>
          <a:stretch>
            <a:fillRect/>
          </a:stretch>
        </p:blipFill>
        <p:spPr>
          <a:xfrm>
            <a:off x="6132476" y="2751513"/>
            <a:ext cx="5043523" cy="3360247"/>
          </a:xfrm>
          <a:prstGeom prst="rect">
            <a:avLst/>
          </a:prstGeom>
        </p:spPr>
      </p:pic>
    </p:spTree>
    <p:extLst>
      <p:ext uri="{BB962C8B-B14F-4D97-AF65-F5344CB8AC3E}">
        <p14:creationId xmlns:p14="http://schemas.microsoft.com/office/powerpoint/2010/main" val="840374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 4: Treatment</a:t>
            </a:r>
            <a:endParaRPr lang="en-US" b="1" dirty="0"/>
          </a:p>
        </p:txBody>
      </p:sp>
      <p:sp>
        <p:nvSpPr>
          <p:cNvPr id="3" name="Content Placeholder 2"/>
          <p:cNvSpPr>
            <a:spLocks noGrp="1"/>
          </p:cNvSpPr>
          <p:nvPr>
            <p:ph idx="1"/>
          </p:nvPr>
        </p:nvSpPr>
        <p:spPr>
          <a:xfrm>
            <a:off x="1097280" y="1845734"/>
            <a:ext cx="6149191" cy="680359"/>
          </a:xfrm>
        </p:spPr>
        <p:txBody>
          <a:bodyPr>
            <a:noAutofit/>
          </a:bodyPr>
          <a:lstStyle/>
          <a:p>
            <a:r>
              <a:rPr lang="en-US" sz="3600" dirty="0" smtClean="0"/>
              <a:t>Now let’s talk about the different </a:t>
            </a:r>
            <a:r>
              <a:rPr lang="en-US" sz="3600" b="1" dirty="0" smtClean="0">
                <a:solidFill>
                  <a:schemeClr val="accent1">
                    <a:lumMod val="75000"/>
                  </a:schemeClr>
                </a:solidFill>
              </a:rPr>
              <a:t>treatment</a:t>
            </a:r>
            <a:r>
              <a:rPr lang="en-US" sz="3600" dirty="0" smtClean="0"/>
              <a:t> options for TB</a:t>
            </a:r>
            <a:endParaRPr lang="en-US" sz="3600" dirty="0"/>
          </a:p>
        </p:txBody>
      </p:sp>
      <p:pic>
        <p:nvPicPr>
          <p:cNvPr id="5" name="Picture 4"/>
          <p:cNvPicPr>
            <a:picLocks noChangeAspect="1"/>
          </p:cNvPicPr>
          <p:nvPr/>
        </p:nvPicPr>
        <p:blipFill>
          <a:blip r:embed="rId3"/>
          <a:stretch>
            <a:fillRect/>
          </a:stretch>
        </p:blipFill>
        <p:spPr>
          <a:xfrm>
            <a:off x="7366001" y="1823729"/>
            <a:ext cx="4215629" cy="4399236"/>
          </a:xfrm>
          <a:prstGeom prst="rect">
            <a:avLst/>
          </a:prstGeom>
        </p:spPr>
      </p:pic>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6627343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 1</a:t>
            </a:r>
            <a:endParaRPr lang="en-US" b="1" dirty="0"/>
          </a:p>
        </p:txBody>
      </p:sp>
      <p:sp>
        <p:nvSpPr>
          <p:cNvPr id="3" name="Content Placeholder 2"/>
          <p:cNvSpPr>
            <a:spLocks noGrp="1"/>
          </p:cNvSpPr>
          <p:nvPr>
            <p:ph idx="1"/>
          </p:nvPr>
        </p:nvSpPr>
        <p:spPr>
          <a:xfrm>
            <a:off x="1097280" y="1845734"/>
            <a:ext cx="10058400" cy="680359"/>
          </a:xfrm>
        </p:spPr>
        <p:txBody>
          <a:bodyPr>
            <a:noAutofit/>
          </a:bodyPr>
          <a:lstStyle/>
          <a:p>
            <a:r>
              <a:rPr lang="en-US" sz="3200" dirty="0" smtClean="0"/>
              <a:t>42 year old man, recently emigrated from Vietnam and found to have a positive screening TST. He denies weight loss, night sweats, cough/hemoptysis, or any other symptoms of illness. Your exam and a chest X ray are normal. He does mention that prior to moving to the US, he was living with his grandfather who had active, pulmonary TB</a:t>
            </a:r>
            <a:r>
              <a:rPr lang="en-US" sz="3600" dirty="0" smtClean="0"/>
              <a:t>. He is otherwise healthy. </a:t>
            </a:r>
            <a:endParaRPr lang="en-US" sz="3600"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238722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treat patient #1?</a:t>
            </a:r>
            <a:endParaRPr lang="en-US" dirty="0"/>
          </a:p>
        </p:txBody>
      </p:sp>
      <p:sp>
        <p:nvSpPr>
          <p:cNvPr id="3" name="Content Placeholder 2"/>
          <p:cNvSpPr>
            <a:spLocks noGrp="1"/>
          </p:cNvSpPr>
          <p:nvPr>
            <p:ph idx="1"/>
          </p:nvPr>
        </p:nvSpPr>
        <p:spPr/>
        <p:txBody>
          <a:bodyPr>
            <a:normAutofit/>
          </a:bodyPr>
          <a:lstStyle/>
          <a:p>
            <a:r>
              <a:rPr lang="en-US" sz="2400" dirty="0" smtClean="0"/>
              <a:t>What are you treating? </a:t>
            </a:r>
          </a:p>
          <a:p>
            <a:r>
              <a:rPr lang="en-US" sz="2400" dirty="0" smtClean="0"/>
              <a:t>Anything special to consider about this host? </a:t>
            </a:r>
          </a:p>
          <a:p>
            <a:r>
              <a:rPr lang="en-US" sz="2400" dirty="0" smtClean="0"/>
              <a:t>How do you treat Latent TB?</a:t>
            </a:r>
            <a:endParaRPr lang="en-US" sz="2400" dirty="0"/>
          </a:p>
        </p:txBody>
      </p:sp>
      <p:sp>
        <p:nvSpPr>
          <p:cNvPr id="4" name="TextBox 3"/>
          <p:cNvSpPr txBox="1"/>
          <p:nvPr/>
        </p:nvSpPr>
        <p:spPr>
          <a:xfrm>
            <a:off x="4233465" y="1844422"/>
            <a:ext cx="1369486" cy="461665"/>
          </a:xfrm>
          <a:prstGeom prst="rect">
            <a:avLst/>
          </a:prstGeom>
          <a:noFill/>
        </p:spPr>
        <p:txBody>
          <a:bodyPr wrap="none" rtlCol="0">
            <a:spAutoFit/>
          </a:bodyPr>
          <a:lstStyle/>
          <a:p>
            <a:r>
              <a:rPr lang="en-US" sz="2400" dirty="0" smtClean="0">
                <a:solidFill>
                  <a:schemeClr val="accent1">
                    <a:lumMod val="75000"/>
                  </a:schemeClr>
                </a:solidFill>
              </a:rPr>
              <a:t>Latent TB</a:t>
            </a:r>
            <a:endParaRPr lang="en-US" sz="2400" dirty="0">
              <a:solidFill>
                <a:schemeClr val="accent1">
                  <a:lumMod val="75000"/>
                </a:schemeClr>
              </a:solidFill>
            </a:endParaRPr>
          </a:p>
        </p:txBody>
      </p:sp>
      <p:sp>
        <p:nvSpPr>
          <p:cNvPr id="5" name="TextBox 4"/>
          <p:cNvSpPr txBox="1"/>
          <p:nvPr/>
        </p:nvSpPr>
        <p:spPr>
          <a:xfrm>
            <a:off x="6956185" y="2266805"/>
            <a:ext cx="5061190" cy="830997"/>
          </a:xfrm>
          <a:prstGeom prst="rect">
            <a:avLst/>
          </a:prstGeom>
          <a:noFill/>
        </p:spPr>
        <p:txBody>
          <a:bodyPr wrap="square" rtlCol="0">
            <a:spAutoFit/>
          </a:bodyPr>
          <a:lstStyle/>
          <a:p>
            <a:r>
              <a:rPr lang="en-US" sz="2400" dirty="0" smtClean="0">
                <a:solidFill>
                  <a:srgbClr val="F08703"/>
                </a:solidFill>
              </a:rPr>
              <a:t>Doesn’t sound like it! Would screen him for HBV too though!</a:t>
            </a:r>
            <a:endParaRPr lang="en-US" sz="2400" dirty="0">
              <a:solidFill>
                <a:srgbClr val="F08703"/>
              </a:solidFill>
            </a:endParaRPr>
          </a:p>
        </p:txBody>
      </p:sp>
      <p:pic>
        <p:nvPicPr>
          <p:cNvPr id="7" name="Picture 6"/>
          <p:cNvPicPr>
            <a:picLocks noChangeAspect="1"/>
          </p:cNvPicPr>
          <p:nvPr/>
        </p:nvPicPr>
        <p:blipFill>
          <a:blip r:embed="rId3"/>
          <a:stretch>
            <a:fillRect/>
          </a:stretch>
        </p:blipFill>
        <p:spPr>
          <a:xfrm>
            <a:off x="7022040" y="3429000"/>
            <a:ext cx="4995334" cy="2809875"/>
          </a:xfrm>
          <a:prstGeom prst="rect">
            <a:avLst/>
          </a:prstGeom>
        </p:spPr>
      </p:pic>
      <p:grpSp>
        <p:nvGrpSpPr>
          <p:cNvPr id="8" name="Group 7"/>
          <p:cNvGrpSpPr/>
          <p:nvPr/>
        </p:nvGrpSpPr>
        <p:grpSpPr>
          <a:xfrm>
            <a:off x="158750" y="148297"/>
            <a:ext cx="777875" cy="550204"/>
            <a:chOff x="904875" y="4577422"/>
            <a:chExt cx="777875" cy="550204"/>
          </a:xfrm>
        </p:grpSpPr>
        <p:sp>
          <p:nvSpPr>
            <p:cNvPr id="9" name="Rounded Rectangle 8"/>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30310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TB treatment</a:t>
            </a:r>
            <a:endParaRPr lang="en-US" dirty="0"/>
          </a:p>
        </p:txBody>
      </p:sp>
      <p:sp>
        <p:nvSpPr>
          <p:cNvPr id="3" name="Content Placeholder 2"/>
          <p:cNvSpPr>
            <a:spLocks noGrp="1"/>
          </p:cNvSpPr>
          <p:nvPr>
            <p:ph idx="1"/>
          </p:nvPr>
        </p:nvSpPr>
        <p:spPr/>
        <p:txBody>
          <a:bodyPr>
            <a:normAutofit/>
          </a:bodyPr>
          <a:lstStyle/>
          <a:p>
            <a:r>
              <a:rPr lang="en-US" sz="2400" dirty="0" smtClean="0"/>
              <a:t>OPTIONS:</a:t>
            </a:r>
          </a:p>
          <a:p>
            <a:r>
              <a:rPr lang="en-US" sz="2400" dirty="0" smtClean="0"/>
              <a:t>1. Isoniazid (INH) x 9 months</a:t>
            </a:r>
          </a:p>
          <a:p>
            <a:r>
              <a:rPr lang="en-US" sz="2400" dirty="0" smtClean="0"/>
              <a:t>2. Rifampin x 4 months</a:t>
            </a:r>
          </a:p>
          <a:p>
            <a:r>
              <a:rPr lang="en-US" sz="2400" dirty="0" smtClean="0"/>
              <a:t>3. Isoniazid and </a:t>
            </a:r>
            <a:r>
              <a:rPr lang="en-US" sz="2400" dirty="0" err="1" smtClean="0"/>
              <a:t>rifapentin</a:t>
            </a:r>
            <a:r>
              <a:rPr lang="en-US" sz="2400" dirty="0" smtClean="0"/>
              <a:t> x 3 months</a:t>
            </a:r>
            <a:endParaRPr lang="en-US" sz="2400" dirty="0"/>
          </a:p>
        </p:txBody>
      </p:sp>
      <p:sp>
        <p:nvSpPr>
          <p:cNvPr id="5" name="TextBox 4"/>
          <p:cNvSpPr txBox="1"/>
          <p:nvPr/>
        </p:nvSpPr>
        <p:spPr>
          <a:xfrm>
            <a:off x="1768244" y="4357091"/>
            <a:ext cx="8417689" cy="769441"/>
          </a:xfrm>
          <a:prstGeom prst="rect">
            <a:avLst/>
          </a:prstGeom>
          <a:noFill/>
          <a:ln w="38100">
            <a:solidFill>
              <a:srgbClr val="F08703"/>
            </a:solidFill>
          </a:ln>
        </p:spPr>
        <p:txBody>
          <a:bodyPr wrap="none" rtlCol="0">
            <a:spAutoFit/>
          </a:bodyPr>
          <a:lstStyle/>
          <a:p>
            <a:r>
              <a:rPr lang="en-US" sz="2200" dirty="0" smtClean="0">
                <a:solidFill>
                  <a:schemeClr val="tx1">
                    <a:lumMod val="75000"/>
                    <a:lumOff val="25000"/>
                  </a:schemeClr>
                </a:solidFill>
              </a:rPr>
              <a:t>9 months is a long time – do you really have to treat that long with INH?</a:t>
            </a:r>
          </a:p>
          <a:p>
            <a:endParaRPr lang="en-US" sz="2200" dirty="0" smtClean="0">
              <a:solidFill>
                <a:schemeClr val="tx1">
                  <a:lumMod val="75000"/>
                  <a:lumOff val="25000"/>
                </a:schemeClr>
              </a:solidFill>
            </a:endParaRPr>
          </a:p>
        </p:txBody>
      </p:sp>
      <p:sp>
        <p:nvSpPr>
          <p:cNvPr id="6" name="TextBox 5"/>
          <p:cNvSpPr txBox="1"/>
          <p:nvPr/>
        </p:nvSpPr>
        <p:spPr>
          <a:xfrm>
            <a:off x="6143626" y="1920875"/>
            <a:ext cx="5365750" cy="2246769"/>
          </a:xfrm>
          <a:prstGeom prst="rect">
            <a:avLst/>
          </a:prstGeom>
          <a:noFill/>
          <a:ln w="38100">
            <a:solidFill>
              <a:srgbClr val="F08703"/>
            </a:solidFill>
          </a:ln>
        </p:spPr>
        <p:txBody>
          <a:bodyPr wrap="square" rtlCol="0">
            <a:spAutoFit/>
          </a:bodyPr>
          <a:lstStyle/>
          <a:p>
            <a:r>
              <a:rPr lang="en-US" sz="2000" b="1" dirty="0" smtClean="0">
                <a:solidFill>
                  <a:schemeClr val="accent1">
                    <a:lumMod val="75000"/>
                  </a:schemeClr>
                </a:solidFill>
              </a:rPr>
              <a:t>REMEMBER</a:t>
            </a:r>
            <a:r>
              <a:rPr lang="en-US" sz="2000" dirty="0" smtClean="0">
                <a:solidFill>
                  <a:schemeClr val="accent1">
                    <a:lumMod val="75000"/>
                  </a:schemeClr>
                </a:solidFill>
              </a:rPr>
              <a:t>:</a:t>
            </a:r>
            <a:r>
              <a:rPr lang="en-US" sz="2000" dirty="0" smtClean="0">
                <a:solidFill>
                  <a:srgbClr val="404040"/>
                </a:solidFill>
              </a:rPr>
              <a:t> always rule out active TB before starting treatment for latent TB. If you give a latent TB regimen (monotherapy) to someone with active TB, you risk development of drug resistant </a:t>
            </a:r>
            <a:r>
              <a:rPr lang="en-US" sz="2000" dirty="0" smtClean="0">
                <a:solidFill>
                  <a:srgbClr val="404040"/>
                </a:solidFill>
              </a:rPr>
              <a:t>TB</a:t>
            </a:r>
          </a:p>
          <a:p>
            <a:pPr marL="342900" indent="-342900">
              <a:buFont typeface="Arial" panose="020B0604020202020204" pitchFamily="34" charset="0"/>
              <a:buChar char="•"/>
            </a:pPr>
            <a:r>
              <a:rPr lang="en-US" sz="2000" dirty="0" smtClean="0">
                <a:solidFill>
                  <a:srgbClr val="404040"/>
                </a:solidFill>
              </a:rPr>
              <a:t>Get a CXR before starting </a:t>
            </a:r>
            <a:endParaRPr lang="en-US" sz="2000" dirty="0" smtClean="0">
              <a:solidFill>
                <a:srgbClr val="404040"/>
              </a:solidFill>
            </a:endParaRPr>
          </a:p>
          <a:p>
            <a:endParaRPr lang="en-US" sz="2000" dirty="0">
              <a:solidFill>
                <a:srgbClr val="404040"/>
              </a:solidFill>
            </a:endParaRPr>
          </a:p>
        </p:txBody>
      </p:sp>
      <p:grpSp>
        <p:nvGrpSpPr>
          <p:cNvPr id="7" name="Group 6"/>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7206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TB treatment</a:t>
            </a:r>
            <a:endParaRPr lang="en-US" dirty="0"/>
          </a:p>
        </p:txBody>
      </p:sp>
      <p:sp>
        <p:nvSpPr>
          <p:cNvPr id="5" name="TextBox 4"/>
          <p:cNvSpPr txBox="1"/>
          <p:nvPr/>
        </p:nvSpPr>
        <p:spPr>
          <a:xfrm>
            <a:off x="568417" y="1789231"/>
            <a:ext cx="11036208" cy="3477875"/>
          </a:xfrm>
          <a:prstGeom prst="rect">
            <a:avLst/>
          </a:prstGeom>
          <a:noFill/>
        </p:spPr>
        <p:txBody>
          <a:bodyPr wrap="square" rtlCol="0">
            <a:spAutoFit/>
          </a:bodyPr>
          <a:lstStyle/>
          <a:p>
            <a:r>
              <a:rPr lang="en-US" sz="2200" dirty="0" smtClean="0">
                <a:solidFill>
                  <a:schemeClr val="tx2">
                    <a:lumMod val="75000"/>
                  </a:schemeClr>
                </a:solidFill>
              </a:rPr>
              <a:t>A study by the International Union Against TB (IUAT) compared 3 months, 6 months, and 12</a:t>
            </a:r>
          </a:p>
          <a:p>
            <a:r>
              <a:rPr lang="en-US" sz="2200" dirty="0" smtClean="0">
                <a:solidFill>
                  <a:schemeClr val="tx2">
                    <a:lumMod val="75000"/>
                  </a:schemeClr>
                </a:solidFill>
              </a:rPr>
              <a:t>months of treatment with INH. In the intention-to-treat analysis:</a:t>
            </a:r>
          </a:p>
          <a:p>
            <a:endParaRPr lang="en-US" sz="2200" dirty="0" smtClean="0">
              <a:solidFill>
                <a:schemeClr val="tx2">
                  <a:lumMod val="75000"/>
                </a:schemeClr>
              </a:solidFill>
            </a:endParaRPr>
          </a:p>
          <a:p>
            <a:endParaRPr lang="en-US" sz="2200" dirty="0" smtClean="0">
              <a:solidFill>
                <a:schemeClr val="tx2">
                  <a:lumMod val="75000"/>
                </a:schemeClr>
              </a:solidFill>
            </a:endParaRPr>
          </a:p>
          <a:p>
            <a:endParaRPr lang="en-US" sz="2200" dirty="0">
              <a:solidFill>
                <a:schemeClr val="tx2">
                  <a:lumMod val="75000"/>
                </a:schemeClr>
              </a:solidFill>
            </a:endParaRPr>
          </a:p>
          <a:p>
            <a:endParaRPr lang="en-US" sz="2200" dirty="0" smtClean="0">
              <a:solidFill>
                <a:schemeClr val="tx2">
                  <a:lumMod val="75000"/>
                </a:schemeClr>
              </a:solidFill>
            </a:endParaRPr>
          </a:p>
          <a:p>
            <a:r>
              <a:rPr lang="en-US" sz="2200" dirty="0" smtClean="0">
                <a:solidFill>
                  <a:schemeClr val="tx2">
                    <a:lumMod val="75000"/>
                  </a:schemeClr>
                </a:solidFill>
              </a:rPr>
              <a:t>When just looking at people who completed therapy, the 12 month efficacy increases to 93% while the other numbers are about the same (31% and 69%). </a:t>
            </a:r>
            <a:r>
              <a:rPr lang="en-US" sz="2200" dirty="0" smtClean="0">
                <a:solidFill>
                  <a:schemeClr val="tx2">
                    <a:lumMod val="75000"/>
                  </a:schemeClr>
                </a:solidFill>
              </a:rPr>
              <a:t>BUT since it’s </a:t>
            </a:r>
            <a:r>
              <a:rPr lang="en-US" sz="2200" dirty="0" smtClean="0">
                <a:solidFill>
                  <a:schemeClr val="tx2">
                    <a:lumMod val="75000"/>
                  </a:schemeClr>
                </a:solidFill>
              </a:rPr>
              <a:t>hard to get people to take INH for 12 months, </a:t>
            </a:r>
            <a:r>
              <a:rPr lang="en-US" sz="2200" dirty="0" smtClean="0">
                <a:solidFill>
                  <a:schemeClr val="tx2">
                    <a:lumMod val="75000"/>
                  </a:schemeClr>
                </a:solidFill>
              </a:rPr>
              <a:t>we </a:t>
            </a:r>
            <a:r>
              <a:rPr lang="en-US" sz="2200" dirty="0" smtClean="0">
                <a:solidFill>
                  <a:schemeClr val="tx2">
                    <a:lumMod val="75000"/>
                  </a:schemeClr>
                </a:solidFill>
              </a:rPr>
              <a:t>aim for 9 months. </a:t>
            </a:r>
          </a:p>
          <a:p>
            <a:endParaRPr lang="en-US" sz="2200" dirty="0" smtClean="0">
              <a:solidFill>
                <a:schemeClr val="tx2">
                  <a:lumMod val="7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969449597"/>
              </p:ext>
            </p:extLst>
          </p:nvPr>
        </p:nvGraphicFramePr>
        <p:xfrm>
          <a:off x="1579419" y="2615068"/>
          <a:ext cx="6377048" cy="1157590"/>
        </p:xfrm>
        <a:graphic>
          <a:graphicData uri="http://schemas.openxmlformats.org/drawingml/2006/table">
            <a:tbl>
              <a:tblPr firstRow="1" bandRow="1">
                <a:tableStyleId>{5C22544A-7EE6-4342-B048-85BDC9FD1C3A}</a:tableStyleId>
              </a:tblPr>
              <a:tblGrid>
                <a:gridCol w="1594262"/>
                <a:gridCol w="1594262"/>
                <a:gridCol w="1594262"/>
                <a:gridCol w="1594262"/>
              </a:tblGrid>
              <a:tr h="456550">
                <a:tc>
                  <a:txBody>
                    <a:bodyPr/>
                    <a:lstStyle/>
                    <a:p>
                      <a:pPr algn="ct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000" dirty="0" smtClean="0">
                          <a:solidFill>
                            <a:srgbClr val="404040"/>
                          </a:solidFill>
                        </a:rPr>
                        <a:t>3 months</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000" dirty="0" smtClean="0">
                          <a:solidFill>
                            <a:srgbClr val="404040"/>
                          </a:solidFill>
                        </a:rPr>
                        <a:t>6 months</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000" dirty="0" smtClean="0">
                          <a:solidFill>
                            <a:srgbClr val="404040"/>
                          </a:solidFill>
                        </a:rPr>
                        <a:t>12 months</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56550">
                <a:tc>
                  <a:txBody>
                    <a:bodyPr/>
                    <a:lstStyle/>
                    <a:p>
                      <a:pPr algn="ctr"/>
                      <a:r>
                        <a:rPr lang="en-US" sz="2000" b="1" dirty="0" smtClean="0">
                          <a:solidFill>
                            <a:srgbClr val="404040"/>
                          </a:solidFill>
                        </a:rPr>
                        <a:t>Percent cured of LTBI</a:t>
                      </a:r>
                      <a:endParaRPr lang="en-US" sz="2000" b="1"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000" dirty="0" smtClean="0">
                          <a:solidFill>
                            <a:srgbClr val="404040"/>
                          </a:solidFill>
                        </a:rPr>
                        <a:t>21%</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000" dirty="0" smtClean="0">
                          <a:solidFill>
                            <a:srgbClr val="404040"/>
                          </a:solidFill>
                        </a:rPr>
                        <a:t>65%</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2000" dirty="0" smtClean="0">
                          <a:solidFill>
                            <a:srgbClr val="404040"/>
                          </a:solidFill>
                        </a:rPr>
                        <a:t>75%</a:t>
                      </a:r>
                      <a:endParaRPr lang="en-US" sz="2000" dirty="0">
                        <a:solidFill>
                          <a:srgbClr val="40404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r>
            </a:tbl>
          </a:graphicData>
        </a:graphic>
      </p:graphicFrame>
      <p:grpSp>
        <p:nvGrpSpPr>
          <p:cNvPr id="7" name="Group 6"/>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7406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INH for 9 months can be hard </a:t>
            </a:r>
            <a:endParaRPr lang="en-US" dirty="0"/>
          </a:p>
        </p:txBody>
      </p:sp>
      <p:sp>
        <p:nvSpPr>
          <p:cNvPr id="3" name="Content Placeholder 2"/>
          <p:cNvSpPr>
            <a:spLocks noGrp="1"/>
          </p:cNvSpPr>
          <p:nvPr>
            <p:ph idx="1"/>
          </p:nvPr>
        </p:nvSpPr>
        <p:spPr>
          <a:xfrm>
            <a:off x="5023262" y="1845734"/>
            <a:ext cx="6132418" cy="4023360"/>
          </a:xfrm>
        </p:spPr>
        <p:txBody>
          <a:bodyPr/>
          <a:lstStyle/>
          <a:p>
            <a:pPr>
              <a:buFont typeface="Arial" panose="020B0604020202020204" pitchFamily="34" charset="0"/>
              <a:buChar char="•"/>
            </a:pPr>
            <a:r>
              <a:rPr lang="en-US" dirty="0" smtClean="0"/>
              <a:t> In this study looking at cascade of care, only ~19% of people completed 9 months of INH!</a:t>
            </a:r>
          </a:p>
          <a:p>
            <a:pPr marL="0" indent="0">
              <a:buNone/>
            </a:pPr>
            <a:endParaRPr lang="en-US" dirty="0"/>
          </a:p>
        </p:txBody>
      </p:sp>
      <p:pic>
        <p:nvPicPr>
          <p:cNvPr id="4" name="Picture 3" descr="Screen Shot 2017-01-08 at 6.58.19 PM.png"/>
          <p:cNvPicPr>
            <a:picLocks noChangeAspect="1"/>
          </p:cNvPicPr>
          <p:nvPr/>
        </p:nvPicPr>
        <p:blipFill rotWithShape="1">
          <a:blip r:embed="rId2">
            <a:extLst>
              <a:ext uri="{28A0092B-C50C-407E-A947-70E740481C1C}">
                <a14:useLocalDpi xmlns:a14="http://schemas.microsoft.com/office/drawing/2010/main" val="0"/>
              </a:ext>
            </a:extLst>
          </a:blip>
          <a:srcRect t="2459" b="10618"/>
          <a:stretch/>
        </p:blipFill>
        <p:spPr>
          <a:xfrm>
            <a:off x="155258" y="1855769"/>
            <a:ext cx="4559245" cy="4857870"/>
          </a:xfrm>
          <a:prstGeom prst="rect">
            <a:avLst/>
          </a:prstGeom>
          <a:ln w="38100">
            <a:solidFill>
              <a:schemeClr val="tx1"/>
            </a:solidFill>
          </a:ln>
        </p:spPr>
      </p:pic>
      <p:sp>
        <p:nvSpPr>
          <p:cNvPr id="5" name="TextBox 4"/>
          <p:cNvSpPr txBox="1"/>
          <p:nvPr/>
        </p:nvSpPr>
        <p:spPr>
          <a:xfrm>
            <a:off x="4885206" y="6388099"/>
            <a:ext cx="1936261" cy="492443"/>
          </a:xfrm>
          <a:prstGeom prst="rect">
            <a:avLst/>
          </a:prstGeom>
          <a:noFill/>
        </p:spPr>
        <p:txBody>
          <a:bodyPr wrap="square" rtlCol="0">
            <a:spAutoFit/>
          </a:bodyPr>
          <a:lstStyle/>
          <a:p>
            <a:r>
              <a:rPr lang="en-US" sz="1300" dirty="0" err="1" smtClean="0"/>
              <a:t>Alsdurf</a:t>
            </a:r>
            <a:r>
              <a:rPr lang="en-US" sz="1300" dirty="0" smtClean="0"/>
              <a:t> Lancet ID 2016</a:t>
            </a:r>
          </a:p>
          <a:p>
            <a:endParaRPr lang="en-US" sz="1300" dirty="0"/>
          </a:p>
        </p:txBody>
      </p:sp>
      <p:grpSp>
        <p:nvGrpSpPr>
          <p:cNvPr id="6" name="Group 5"/>
          <p:cNvGrpSpPr/>
          <p:nvPr/>
        </p:nvGrpSpPr>
        <p:grpSpPr>
          <a:xfrm>
            <a:off x="158750" y="148297"/>
            <a:ext cx="777875" cy="550204"/>
            <a:chOff x="904875" y="4577422"/>
            <a:chExt cx="777875" cy="550204"/>
          </a:xfrm>
        </p:grpSpPr>
        <p:sp>
          <p:nvSpPr>
            <p:cNvPr id="7" name="Rounded Rectangle 6"/>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5401377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Latent TB treatment</a:t>
            </a:r>
            <a:endParaRPr lang="en-US" dirty="0"/>
          </a:p>
        </p:txBody>
      </p:sp>
      <p:sp>
        <p:nvSpPr>
          <p:cNvPr id="3" name="Content Placeholder 2"/>
          <p:cNvSpPr>
            <a:spLocks noGrp="1"/>
          </p:cNvSpPr>
          <p:nvPr>
            <p:ph idx="1"/>
          </p:nvPr>
        </p:nvSpPr>
        <p:spPr/>
        <p:txBody>
          <a:bodyPr>
            <a:normAutofit/>
          </a:bodyPr>
          <a:lstStyle/>
          <a:p>
            <a:r>
              <a:rPr lang="en-US" sz="2400" dirty="0" smtClean="0"/>
              <a:t>OPTIONS:</a:t>
            </a:r>
          </a:p>
          <a:p>
            <a:r>
              <a:rPr lang="en-US" sz="2400" dirty="0" smtClean="0"/>
              <a:t>1. Isoniazid (INH) x 9 </a:t>
            </a:r>
            <a:r>
              <a:rPr lang="en-US" sz="2400" dirty="0" smtClean="0"/>
              <a:t>months (and don’t forget B6)</a:t>
            </a:r>
            <a:endParaRPr lang="en-US" sz="2400" dirty="0" smtClean="0"/>
          </a:p>
          <a:p>
            <a:r>
              <a:rPr lang="en-US" sz="2400" dirty="0" smtClean="0"/>
              <a:t>2. Rifampin x 4 months</a:t>
            </a:r>
          </a:p>
          <a:p>
            <a:r>
              <a:rPr lang="en-US" sz="2400" dirty="0" smtClean="0"/>
              <a:t>3. Isoniazid and </a:t>
            </a:r>
            <a:r>
              <a:rPr lang="en-US" sz="2400" dirty="0" err="1" smtClean="0"/>
              <a:t>rifapentin</a:t>
            </a:r>
            <a:r>
              <a:rPr lang="en-US" sz="2400" dirty="0" smtClean="0"/>
              <a:t> x 3 months</a:t>
            </a:r>
            <a:endParaRPr lang="en-US" sz="2400" dirty="0"/>
          </a:p>
        </p:txBody>
      </p:sp>
      <p:sp>
        <p:nvSpPr>
          <p:cNvPr id="5" name="TextBox 4"/>
          <p:cNvSpPr txBox="1"/>
          <p:nvPr/>
        </p:nvSpPr>
        <p:spPr>
          <a:xfrm>
            <a:off x="583535" y="4994278"/>
            <a:ext cx="10659100" cy="1107996"/>
          </a:xfrm>
          <a:prstGeom prst="rect">
            <a:avLst/>
          </a:prstGeom>
          <a:noFill/>
        </p:spPr>
        <p:txBody>
          <a:bodyPr wrap="none" rtlCol="0">
            <a:spAutoFit/>
          </a:bodyPr>
          <a:lstStyle/>
          <a:p>
            <a:r>
              <a:rPr lang="en-US" sz="2200" dirty="0" smtClean="0">
                <a:solidFill>
                  <a:schemeClr val="tx2">
                    <a:lumMod val="75000"/>
                  </a:schemeClr>
                </a:solidFill>
              </a:rPr>
              <a:t>1. Cost: INH is cheap, rifampin costs a bit more, and </a:t>
            </a:r>
            <a:r>
              <a:rPr lang="en-US" sz="2200" dirty="0" err="1" smtClean="0">
                <a:solidFill>
                  <a:schemeClr val="tx2">
                    <a:lumMod val="75000"/>
                  </a:schemeClr>
                </a:solidFill>
              </a:rPr>
              <a:t>rifapentin</a:t>
            </a:r>
            <a:r>
              <a:rPr lang="en-US" sz="2200" dirty="0" smtClean="0">
                <a:solidFill>
                  <a:schemeClr val="tx2">
                    <a:lumMod val="75000"/>
                  </a:schemeClr>
                </a:solidFill>
              </a:rPr>
              <a:t> is noticeably more expensive </a:t>
            </a:r>
          </a:p>
          <a:p>
            <a:r>
              <a:rPr lang="en-US" sz="2200" dirty="0" smtClean="0">
                <a:solidFill>
                  <a:schemeClr val="tx2">
                    <a:lumMod val="75000"/>
                  </a:schemeClr>
                </a:solidFill>
              </a:rPr>
              <a:t>2. Rifampin is a cytochrome P450 3A inducer – it interacts with </a:t>
            </a:r>
            <a:r>
              <a:rPr lang="en-US" sz="2200" b="1" dirty="0" smtClean="0">
                <a:solidFill>
                  <a:schemeClr val="tx2">
                    <a:lumMod val="75000"/>
                  </a:schemeClr>
                </a:solidFill>
              </a:rPr>
              <a:t>a lot </a:t>
            </a:r>
            <a:r>
              <a:rPr lang="en-US" sz="2200" dirty="0" smtClean="0">
                <a:solidFill>
                  <a:schemeClr val="tx2">
                    <a:lumMod val="75000"/>
                  </a:schemeClr>
                </a:solidFill>
              </a:rPr>
              <a:t>of medications</a:t>
            </a:r>
          </a:p>
          <a:p>
            <a:r>
              <a:rPr lang="en-US" sz="2200" dirty="0" smtClean="0">
                <a:solidFill>
                  <a:schemeClr val="tx2">
                    <a:lumMod val="75000"/>
                  </a:schemeClr>
                </a:solidFill>
              </a:rPr>
              <a:t>3. INH/</a:t>
            </a:r>
            <a:r>
              <a:rPr lang="en-US" sz="2200" dirty="0" err="1" smtClean="0">
                <a:solidFill>
                  <a:schemeClr val="tx2">
                    <a:lumMod val="75000"/>
                  </a:schemeClr>
                </a:solidFill>
              </a:rPr>
              <a:t>rifapentin</a:t>
            </a:r>
            <a:r>
              <a:rPr lang="en-US" sz="2200" dirty="0" smtClean="0">
                <a:solidFill>
                  <a:schemeClr val="tx2">
                    <a:lumMod val="75000"/>
                  </a:schemeClr>
                </a:solidFill>
              </a:rPr>
              <a:t> is a directly observed therapy (DOT), which is difficult to coordinate</a:t>
            </a:r>
          </a:p>
        </p:txBody>
      </p:sp>
      <p:sp>
        <p:nvSpPr>
          <p:cNvPr id="4" name="TextBox 3"/>
          <p:cNvSpPr txBox="1"/>
          <p:nvPr/>
        </p:nvSpPr>
        <p:spPr>
          <a:xfrm>
            <a:off x="589661" y="5941458"/>
            <a:ext cx="184666" cy="369332"/>
          </a:xfrm>
          <a:prstGeom prst="rect">
            <a:avLst/>
          </a:prstGeom>
          <a:noFill/>
        </p:spPr>
        <p:txBody>
          <a:bodyPr wrap="none" rtlCol="0">
            <a:spAutoFit/>
          </a:bodyPr>
          <a:lstStyle/>
          <a:p>
            <a:endParaRPr lang="en-US" dirty="0"/>
          </a:p>
        </p:txBody>
      </p:sp>
      <p:sp>
        <p:nvSpPr>
          <p:cNvPr id="7" name="TextBox 6"/>
          <p:cNvSpPr txBox="1"/>
          <p:nvPr/>
        </p:nvSpPr>
        <p:spPr>
          <a:xfrm>
            <a:off x="1732618" y="4026729"/>
            <a:ext cx="6776214" cy="769441"/>
          </a:xfrm>
          <a:prstGeom prst="rect">
            <a:avLst/>
          </a:prstGeom>
          <a:noFill/>
          <a:ln w="38100">
            <a:solidFill>
              <a:srgbClr val="F08703"/>
            </a:solidFill>
          </a:ln>
        </p:spPr>
        <p:txBody>
          <a:bodyPr wrap="none" rtlCol="0">
            <a:spAutoFit/>
          </a:bodyPr>
          <a:lstStyle/>
          <a:p>
            <a:r>
              <a:rPr lang="en-US" sz="2200" dirty="0" smtClean="0">
                <a:solidFill>
                  <a:schemeClr val="tx1">
                    <a:lumMod val="75000"/>
                    <a:lumOff val="25000"/>
                  </a:schemeClr>
                </a:solidFill>
              </a:rPr>
              <a:t>So, why would anyone pick INH over the shorter options?</a:t>
            </a:r>
          </a:p>
          <a:p>
            <a:endParaRPr lang="en-US" sz="2200" dirty="0" smtClean="0">
              <a:solidFill>
                <a:schemeClr val="tx1">
                  <a:lumMod val="75000"/>
                  <a:lumOff val="25000"/>
                </a:schemeClr>
              </a:solidFill>
            </a:endParaRPr>
          </a:p>
        </p:txBody>
      </p:sp>
      <p:sp>
        <p:nvSpPr>
          <p:cNvPr id="8" name="TextBox 7"/>
          <p:cNvSpPr txBox="1"/>
          <p:nvPr/>
        </p:nvSpPr>
        <p:spPr>
          <a:xfrm>
            <a:off x="7944592" y="1885735"/>
            <a:ext cx="3871517" cy="310854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chemeClr val="tx1"/>
                </a:solidFill>
              </a:rPr>
              <a:t>If a healthy adult with minimal other medical issues (and minimal other meds), rifampin x4 months can be a nice choice. Otherwise, INHx9 months is typical</a:t>
            </a:r>
            <a:endParaRPr lang="en-US" sz="2800" b="1" dirty="0">
              <a:solidFill>
                <a:schemeClr val="tx1"/>
              </a:solidFill>
            </a:endParaRPr>
          </a:p>
        </p:txBody>
      </p:sp>
      <p:grpSp>
        <p:nvGrpSpPr>
          <p:cNvPr id="9" name="Group 8"/>
          <p:cNvGrpSpPr/>
          <p:nvPr/>
        </p:nvGrpSpPr>
        <p:grpSpPr>
          <a:xfrm>
            <a:off x="158750" y="148297"/>
            <a:ext cx="777875" cy="550204"/>
            <a:chOff x="904875" y="4577422"/>
            <a:chExt cx="777875" cy="550204"/>
          </a:xfrm>
        </p:grpSpPr>
        <p:sp>
          <p:nvSpPr>
            <p:cNvPr id="10" name="Rounded Rectangle 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4516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787578" y="766059"/>
            <a:ext cx="8561916" cy="688975"/>
          </a:xfrm>
        </p:spPr>
        <p:txBody>
          <a:bodyPr>
            <a:noAutofit/>
          </a:bodyPr>
          <a:lstStyle/>
          <a:p>
            <a:pPr algn="ctr"/>
            <a:r>
              <a:rPr lang="en-US" altLang="en-US" sz="4400" b="1" dirty="0" smtClean="0"/>
              <a:t>Monitoring on </a:t>
            </a:r>
            <a:br>
              <a:rPr lang="en-US" altLang="en-US" sz="4400" b="1" dirty="0" smtClean="0"/>
            </a:br>
            <a:r>
              <a:rPr lang="en-US" altLang="en-US" sz="4400" b="1" dirty="0" smtClean="0"/>
              <a:t>LTBI Therapy</a:t>
            </a:r>
          </a:p>
        </p:txBody>
      </p:sp>
      <p:sp>
        <p:nvSpPr>
          <p:cNvPr id="3" name="Content Placeholder 2"/>
          <p:cNvSpPr>
            <a:spLocks noGrp="1"/>
          </p:cNvSpPr>
          <p:nvPr>
            <p:ph idx="1"/>
          </p:nvPr>
        </p:nvSpPr>
        <p:spPr>
          <a:xfrm>
            <a:off x="186265" y="1696961"/>
            <a:ext cx="12005735" cy="4430247"/>
          </a:xfrm>
        </p:spPr>
        <p:txBody>
          <a:bodyPr>
            <a:normAutofit/>
          </a:bodyPr>
          <a:lstStyle/>
          <a:p>
            <a:endParaRPr lang="en-US" sz="2800" dirty="0" smtClean="0"/>
          </a:p>
          <a:p>
            <a:r>
              <a:rPr lang="en-US" sz="2800" dirty="0" smtClean="0"/>
              <a:t>Monthly </a:t>
            </a:r>
            <a:r>
              <a:rPr lang="en-US" sz="2800" dirty="0" smtClean="0"/>
              <a:t>follow up suggested</a:t>
            </a:r>
          </a:p>
          <a:p>
            <a:r>
              <a:rPr lang="en-US" sz="2800" dirty="0" smtClean="0"/>
              <a:t>Ask re: nausea, anorexia, icterus, rash, </a:t>
            </a:r>
            <a:r>
              <a:rPr lang="en-US" sz="2800" dirty="0" err="1" smtClean="0"/>
              <a:t>parasthesias</a:t>
            </a:r>
            <a:endParaRPr lang="en-US" sz="2800" dirty="0" smtClean="0"/>
          </a:p>
          <a:p>
            <a:r>
              <a:rPr lang="en-US" sz="2800" dirty="0" smtClean="0"/>
              <a:t>Monitor ALT</a:t>
            </a:r>
            <a:r>
              <a:rPr lang="en-US" sz="2800" dirty="0" smtClean="0"/>
              <a:t>, AST, Total </a:t>
            </a:r>
            <a:r>
              <a:rPr lang="en-US" sz="2800" dirty="0" smtClean="0"/>
              <a:t>Bilirubin (INH and rifampin can cause hepatitis) </a:t>
            </a:r>
            <a:endParaRPr lang="en-US" sz="2400" dirty="0"/>
          </a:p>
          <a:p>
            <a:r>
              <a:rPr lang="en-US" sz="2800" dirty="0" smtClean="0"/>
              <a:t>Stop if</a:t>
            </a:r>
          </a:p>
          <a:p>
            <a:pPr lvl="1"/>
            <a:r>
              <a:rPr lang="en-US" sz="2600" dirty="0" smtClean="0"/>
              <a:t>Asymptomatic 	</a:t>
            </a:r>
            <a:r>
              <a:rPr lang="en-US" sz="2600" dirty="0" smtClean="0"/>
              <a:t>	 </a:t>
            </a:r>
            <a:r>
              <a:rPr lang="en-US" sz="2600" dirty="0" smtClean="0"/>
              <a:t>&gt;5 fold increase above </a:t>
            </a:r>
            <a:r>
              <a:rPr lang="en-US" sz="2600" dirty="0" smtClean="0"/>
              <a:t>upper-limit of normal (ULN) </a:t>
            </a:r>
            <a:r>
              <a:rPr lang="en-US" sz="2600" dirty="0" smtClean="0"/>
              <a:t>AST</a:t>
            </a:r>
          </a:p>
          <a:p>
            <a:pPr lvl="1"/>
            <a:r>
              <a:rPr lang="en-US" sz="2600" dirty="0" smtClean="0"/>
              <a:t>Symptomatic   	 </a:t>
            </a:r>
            <a:r>
              <a:rPr lang="en-US" sz="2600" dirty="0" smtClean="0"/>
              <a:t>	 &gt;</a:t>
            </a:r>
            <a:r>
              <a:rPr lang="en-US" sz="2600" dirty="0" smtClean="0"/>
              <a:t>3 </a:t>
            </a:r>
            <a:r>
              <a:rPr lang="en-US" sz="2600" dirty="0"/>
              <a:t>fold increase above ULN </a:t>
            </a:r>
            <a:r>
              <a:rPr lang="en-US" sz="2600" dirty="0" smtClean="0"/>
              <a:t>AST</a:t>
            </a:r>
          </a:p>
          <a:p>
            <a:pPr lvl="1"/>
            <a:r>
              <a:rPr lang="en-US" sz="2600" dirty="0" smtClean="0"/>
              <a:t>Baseline abnormal	 &gt;</a:t>
            </a:r>
            <a:r>
              <a:rPr lang="en-US" sz="2600" dirty="0"/>
              <a:t>3 fold increase above ULN AST</a:t>
            </a:r>
            <a:endParaRPr lang="en-US" sz="2600" dirty="0" smtClean="0"/>
          </a:p>
          <a:p>
            <a:endParaRPr lang="en-US" sz="2800" dirty="0"/>
          </a:p>
          <a:p>
            <a:pPr>
              <a:buFont typeface="Arial" pitchFamily="34" charset="0"/>
              <a:buChar char="•"/>
              <a:defRPr/>
            </a:pPr>
            <a:endParaRPr lang="en-US" sz="2800" dirty="0">
              <a:latin typeface="+mj-lt"/>
            </a:endParaRPr>
          </a:p>
        </p:txBody>
      </p:sp>
      <p:sp>
        <p:nvSpPr>
          <p:cNvPr id="8" name="TextBox 7"/>
          <p:cNvSpPr txBox="1"/>
          <p:nvPr/>
        </p:nvSpPr>
        <p:spPr>
          <a:xfrm>
            <a:off x="8709603" y="6422825"/>
            <a:ext cx="3279783" cy="292388"/>
          </a:xfrm>
          <a:prstGeom prst="rect">
            <a:avLst/>
          </a:prstGeom>
          <a:noFill/>
        </p:spPr>
        <p:txBody>
          <a:bodyPr wrap="square" rtlCol="0">
            <a:spAutoFit/>
          </a:bodyPr>
          <a:lstStyle/>
          <a:p>
            <a:r>
              <a:rPr lang="en-US" sz="1300" dirty="0" err="1" smtClean="0"/>
              <a:t>Saukkonen</a:t>
            </a:r>
            <a:r>
              <a:rPr lang="en-US" sz="1300" dirty="0" smtClean="0"/>
              <a:t> AJRCCM 2006</a:t>
            </a:r>
          </a:p>
        </p:txBody>
      </p:sp>
      <p:grpSp>
        <p:nvGrpSpPr>
          <p:cNvPr id="9" name="Group 8"/>
          <p:cNvGrpSpPr/>
          <p:nvPr/>
        </p:nvGrpSpPr>
        <p:grpSpPr>
          <a:xfrm>
            <a:off x="158750" y="148297"/>
            <a:ext cx="777875" cy="550204"/>
            <a:chOff x="904875" y="4577422"/>
            <a:chExt cx="777875" cy="550204"/>
          </a:xfrm>
        </p:grpSpPr>
        <p:sp>
          <p:nvSpPr>
            <p:cNvPr id="10" name="Rounded Rectangle 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3027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 2</a:t>
            </a:r>
            <a:endParaRPr lang="en-US" b="1" dirty="0"/>
          </a:p>
        </p:txBody>
      </p:sp>
      <p:sp>
        <p:nvSpPr>
          <p:cNvPr id="3" name="Content Placeholder 2"/>
          <p:cNvSpPr>
            <a:spLocks noGrp="1"/>
          </p:cNvSpPr>
          <p:nvPr>
            <p:ph idx="1"/>
          </p:nvPr>
        </p:nvSpPr>
        <p:spPr>
          <a:xfrm>
            <a:off x="1097280" y="1845734"/>
            <a:ext cx="10058400" cy="680359"/>
          </a:xfrm>
        </p:spPr>
        <p:txBody>
          <a:bodyPr>
            <a:noAutofit/>
          </a:bodyPr>
          <a:lstStyle/>
          <a:p>
            <a:r>
              <a:rPr lang="en-US" sz="3200" dirty="0" smtClean="0"/>
              <a:t>64 </a:t>
            </a:r>
            <a:r>
              <a:rPr lang="en-US" sz="3200" dirty="0"/>
              <a:t>year old woman, recently emigrated from Bolivia, presents with 2 months of night sweats and weight loss. In the last month she has developed hemoptysis. Her sputum is positive for M. Tb. </a:t>
            </a:r>
          </a:p>
          <a:p>
            <a:endParaRPr lang="en-US" sz="3600"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974204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414" y="1196712"/>
            <a:ext cx="11781092" cy="5452120"/>
          </a:xfrm>
          <a:prstGeom prst="rect">
            <a:avLst/>
          </a:prstGeom>
        </p:spPr>
      </p:pic>
      <p:grpSp>
        <p:nvGrpSpPr>
          <p:cNvPr id="3" name="Group 2"/>
          <p:cNvGrpSpPr/>
          <p:nvPr/>
        </p:nvGrpSpPr>
        <p:grpSpPr>
          <a:xfrm>
            <a:off x="482360" y="1536857"/>
            <a:ext cx="336603" cy="897677"/>
            <a:chOff x="10276365" y="3613952"/>
            <a:chExt cx="336603" cy="897677"/>
          </a:xfrm>
          <a:solidFill>
            <a:srgbClr val="121718"/>
          </a:solidFill>
        </p:grpSpPr>
        <p:grpSp>
          <p:nvGrpSpPr>
            <p:cNvPr id="4" name="Group 3"/>
            <p:cNvGrpSpPr/>
            <p:nvPr/>
          </p:nvGrpSpPr>
          <p:grpSpPr>
            <a:xfrm>
              <a:off x="10276365" y="3862182"/>
              <a:ext cx="336603" cy="649447"/>
              <a:chOff x="10125245" y="3501118"/>
              <a:chExt cx="493843" cy="1010508"/>
            </a:xfrm>
            <a:grpFill/>
          </p:grpSpPr>
          <p:cxnSp>
            <p:nvCxnSpPr>
              <p:cNvPr id="7" name="Straight Connector 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9" name="Block Arc 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lock Arc 1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 name="Oval 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173793" y="1532130"/>
            <a:ext cx="336603" cy="897677"/>
            <a:chOff x="10276365" y="3613952"/>
            <a:chExt cx="336603" cy="897677"/>
          </a:xfrm>
          <a:solidFill>
            <a:srgbClr val="121718"/>
          </a:solidFill>
        </p:grpSpPr>
        <p:grpSp>
          <p:nvGrpSpPr>
            <p:cNvPr id="16" name="Group 15"/>
            <p:cNvGrpSpPr/>
            <p:nvPr/>
          </p:nvGrpSpPr>
          <p:grpSpPr>
            <a:xfrm>
              <a:off x="10276365" y="3862182"/>
              <a:ext cx="336603" cy="649447"/>
              <a:chOff x="10125245" y="3501118"/>
              <a:chExt cx="493843" cy="1010508"/>
            </a:xfrm>
            <a:grpFill/>
          </p:grpSpPr>
          <p:cxnSp>
            <p:nvCxnSpPr>
              <p:cNvPr id="19" name="Straight Connector 1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21" name="Block Arc 2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7" name="Oval 1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1845843" y="1535240"/>
            <a:ext cx="336603" cy="897677"/>
            <a:chOff x="10276365" y="3613952"/>
            <a:chExt cx="336603" cy="897677"/>
          </a:xfrm>
          <a:solidFill>
            <a:srgbClr val="121718"/>
          </a:solidFill>
        </p:grpSpPr>
        <p:grpSp>
          <p:nvGrpSpPr>
            <p:cNvPr id="76" name="Group 75"/>
            <p:cNvGrpSpPr/>
            <p:nvPr/>
          </p:nvGrpSpPr>
          <p:grpSpPr>
            <a:xfrm>
              <a:off x="10276365" y="3862182"/>
              <a:ext cx="336603" cy="649447"/>
              <a:chOff x="10125245" y="3501118"/>
              <a:chExt cx="493843" cy="1010508"/>
            </a:xfrm>
            <a:grpFill/>
          </p:grpSpPr>
          <p:cxnSp>
            <p:nvCxnSpPr>
              <p:cNvPr id="79" name="Straight Connector 7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81" name="Block Arc 8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Block Arc 8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Block Arc 8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4" name="Straight Connector 8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77" name="Oval 7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521668" y="1542207"/>
            <a:ext cx="336603" cy="897677"/>
            <a:chOff x="10276365" y="3613952"/>
            <a:chExt cx="336603" cy="897677"/>
          </a:xfrm>
          <a:solidFill>
            <a:srgbClr val="121718"/>
          </a:solidFill>
        </p:grpSpPr>
        <p:grpSp>
          <p:nvGrpSpPr>
            <p:cNvPr id="112" name="Group 111"/>
            <p:cNvGrpSpPr/>
            <p:nvPr/>
          </p:nvGrpSpPr>
          <p:grpSpPr>
            <a:xfrm>
              <a:off x="10276365" y="3862182"/>
              <a:ext cx="336603" cy="649447"/>
              <a:chOff x="10125245" y="3501118"/>
              <a:chExt cx="493843" cy="1010508"/>
            </a:xfrm>
            <a:grpFill/>
          </p:grpSpPr>
          <p:cxnSp>
            <p:nvCxnSpPr>
              <p:cNvPr id="115" name="Straight Connector 114"/>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17" name="Block Arc 116"/>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 name="Block Arc 117"/>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9" name="Block Arc 118"/>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 name="Straight Connector 119"/>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13" name="Oval 112"/>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3185789" y="1537481"/>
            <a:ext cx="336603" cy="897677"/>
            <a:chOff x="10276365" y="3613952"/>
            <a:chExt cx="336603" cy="897677"/>
          </a:xfrm>
          <a:solidFill>
            <a:srgbClr val="121718"/>
          </a:solidFill>
        </p:grpSpPr>
        <p:grpSp>
          <p:nvGrpSpPr>
            <p:cNvPr id="124" name="Group 123"/>
            <p:cNvGrpSpPr/>
            <p:nvPr/>
          </p:nvGrpSpPr>
          <p:grpSpPr>
            <a:xfrm>
              <a:off x="10276365" y="3862182"/>
              <a:ext cx="336603" cy="649447"/>
              <a:chOff x="10125245" y="3501118"/>
              <a:chExt cx="493843" cy="1010508"/>
            </a:xfrm>
            <a:grpFill/>
          </p:grpSpPr>
          <p:cxnSp>
            <p:nvCxnSpPr>
              <p:cNvPr id="127" name="Straight Connector 12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9" name="Block Arc 12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 name="Block Arc 12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1" name="Block Arc 13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 name="Straight Connector 13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5" name="Oval 12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 name="Group 182"/>
          <p:cNvGrpSpPr/>
          <p:nvPr/>
        </p:nvGrpSpPr>
        <p:grpSpPr>
          <a:xfrm>
            <a:off x="3871496" y="1540588"/>
            <a:ext cx="336603" cy="897677"/>
            <a:chOff x="10276365" y="3613952"/>
            <a:chExt cx="336603" cy="897677"/>
          </a:xfrm>
          <a:solidFill>
            <a:srgbClr val="121718"/>
          </a:solidFill>
        </p:grpSpPr>
        <p:grpSp>
          <p:nvGrpSpPr>
            <p:cNvPr id="184" name="Group 183"/>
            <p:cNvGrpSpPr/>
            <p:nvPr/>
          </p:nvGrpSpPr>
          <p:grpSpPr>
            <a:xfrm>
              <a:off x="10276365" y="3862182"/>
              <a:ext cx="336603" cy="649447"/>
              <a:chOff x="10125245" y="3501118"/>
              <a:chExt cx="493843" cy="1010508"/>
            </a:xfrm>
            <a:grpFill/>
          </p:grpSpPr>
          <p:cxnSp>
            <p:nvCxnSpPr>
              <p:cNvPr id="187" name="Straight Connector 18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89" name="Block Arc 18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0" name="Block Arc 18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1" name="Block Arc 19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2" name="Straight Connector 19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85" name="Oval 18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4554319" y="1539052"/>
            <a:ext cx="336603" cy="897677"/>
            <a:chOff x="10276365" y="3613952"/>
            <a:chExt cx="336603" cy="897677"/>
          </a:xfrm>
          <a:solidFill>
            <a:srgbClr val="121718"/>
          </a:solidFill>
        </p:grpSpPr>
        <p:grpSp>
          <p:nvGrpSpPr>
            <p:cNvPr id="220" name="Group 219"/>
            <p:cNvGrpSpPr/>
            <p:nvPr/>
          </p:nvGrpSpPr>
          <p:grpSpPr>
            <a:xfrm>
              <a:off x="10276365" y="3862182"/>
              <a:ext cx="336603" cy="649447"/>
              <a:chOff x="10125245" y="3501118"/>
              <a:chExt cx="493843" cy="1010508"/>
            </a:xfrm>
            <a:grpFill/>
          </p:grpSpPr>
          <p:cxnSp>
            <p:nvCxnSpPr>
              <p:cNvPr id="223" name="Straight Connector 222"/>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225" name="Block Arc 224"/>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6" name="Block Arc 225"/>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7" name="Block Arc 226"/>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8" name="Straight Connector 227"/>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221" name="Oval 220"/>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5245752" y="1534325"/>
            <a:ext cx="336603" cy="897677"/>
            <a:chOff x="10276365" y="3613952"/>
            <a:chExt cx="336603" cy="897677"/>
          </a:xfrm>
        </p:grpSpPr>
        <p:grpSp>
          <p:nvGrpSpPr>
            <p:cNvPr id="232" name="Group 231"/>
            <p:cNvGrpSpPr/>
            <p:nvPr/>
          </p:nvGrpSpPr>
          <p:grpSpPr>
            <a:xfrm>
              <a:off x="10276365" y="3862182"/>
              <a:ext cx="336603" cy="649447"/>
              <a:chOff x="10125245" y="3501118"/>
              <a:chExt cx="493843" cy="1010508"/>
            </a:xfrm>
          </p:grpSpPr>
          <p:cxnSp>
            <p:nvCxnSpPr>
              <p:cNvPr id="235" name="Straight Connector 23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37" name="Block Arc 23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8" name="Block Arc 23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9" name="Block Arc 23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0" name="Straight Connector 23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33" name="Oval 23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5917802" y="1537435"/>
            <a:ext cx="336603" cy="897677"/>
            <a:chOff x="10276365" y="3613952"/>
            <a:chExt cx="336603" cy="897677"/>
          </a:xfrm>
        </p:grpSpPr>
        <p:grpSp>
          <p:nvGrpSpPr>
            <p:cNvPr id="244" name="Group 243"/>
            <p:cNvGrpSpPr/>
            <p:nvPr/>
          </p:nvGrpSpPr>
          <p:grpSpPr>
            <a:xfrm>
              <a:off x="10276365" y="3862182"/>
              <a:ext cx="336603" cy="649447"/>
              <a:chOff x="10125245" y="3501118"/>
              <a:chExt cx="493843" cy="1010508"/>
            </a:xfrm>
          </p:grpSpPr>
          <p:cxnSp>
            <p:nvCxnSpPr>
              <p:cNvPr id="247" name="Straight Connector 24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49" name="Block Arc 24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0" name="Block Arc 24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1" name="Block Arc 25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52" name="Straight Connector 25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45" name="Oval 24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6593627" y="1544402"/>
            <a:ext cx="336603" cy="897677"/>
            <a:chOff x="10276365" y="3613952"/>
            <a:chExt cx="336603" cy="897677"/>
          </a:xfrm>
        </p:grpSpPr>
        <p:grpSp>
          <p:nvGrpSpPr>
            <p:cNvPr id="256" name="Group 255"/>
            <p:cNvGrpSpPr/>
            <p:nvPr/>
          </p:nvGrpSpPr>
          <p:grpSpPr>
            <a:xfrm>
              <a:off x="10276365" y="3862182"/>
              <a:ext cx="336603" cy="649447"/>
              <a:chOff x="10125245" y="3501118"/>
              <a:chExt cx="493843" cy="1010508"/>
            </a:xfrm>
          </p:grpSpPr>
          <p:cxnSp>
            <p:nvCxnSpPr>
              <p:cNvPr id="259" name="Straight Connector 25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61" name="Block Arc 26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2" name="Block Arc 26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3" name="Block Arc 26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4" name="Straight Connector 26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57" name="Oval 25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7" name="Group 266"/>
          <p:cNvGrpSpPr/>
          <p:nvPr/>
        </p:nvGrpSpPr>
        <p:grpSpPr>
          <a:xfrm>
            <a:off x="7257748" y="1539676"/>
            <a:ext cx="336603" cy="897677"/>
            <a:chOff x="10276365" y="3613952"/>
            <a:chExt cx="336603" cy="897677"/>
          </a:xfrm>
        </p:grpSpPr>
        <p:grpSp>
          <p:nvGrpSpPr>
            <p:cNvPr id="268" name="Group 267"/>
            <p:cNvGrpSpPr/>
            <p:nvPr/>
          </p:nvGrpSpPr>
          <p:grpSpPr>
            <a:xfrm>
              <a:off x="10276365" y="3862182"/>
              <a:ext cx="336603" cy="649447"/>
              <a:chOff x="10125245" y="3501118"/>
              <a:chExt cx="493843" cy="1010508"/>
            </a:xfrm>
          </p:grpSpPr>
          <p:cxnSp>
            <p:nvCxnSpPr>
              <p:cNvPr id="271" name="Straight Connector 27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73" name="Block Arc 27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4" name="Block Arc 27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5" name="Block Arc 27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76" name="Straight Connector 27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69" name="Oval 26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7943455" y="1542783"/>
            <a:ext cx="336603" cy="897677"/>
            <a:chOff x="10276365" y="3613952"/>
            <a:chExt cx="336603" cy="897677"/>
          </a:xfrm>
        </p:grpSpPr>
        <p:grpSp>
          <p:nvGrpSpPr>
            <p:cNvPr id="280" name="Group 279"/>
            <p:cNvGrpSpPr/>
            <p:nvPr/>
          </p:nvGrpSpPr>
          <p:grpSpPr>
            <a:xfrm>
              <a:off x="10276365" y="3862182"/>
              <a:ext cx="336603" cy="649447"/>
              <a:chOff x="10125245" y="3501118"/>
              <a:chExt cx="493843" cy="1010508"/>
            </a:xfrm>
          </p:grpSpPr>
          <p:cxnSp>
            <p:nvCxnSpPr>
              <p:cNvPr id="283" name="Straight Connector 28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85" name="Block Arc 28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6" name="Block Arc 28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7" name="Block Arc 28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8" name="Straight Connector 28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81" name="Oval 28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1" name="Group 290"/>
          <p:cNvGrpSpPr/>
          <p:nvPr/>
        </p:nvGrpSpPr>
        <p:grpSpPr>
          <a:xfrm>
            <a:off x="8610260" y="1539057"/>
            <a:ext cx="336603" cy="897677"/>
            <a:chOff x="10276365" y="3613952"/>
            <a:chExt cx="336603" cy="897677"/>
          </a:xfrm>
        </p:grpSpPr>
        <p:grpSp>
          <p:nvGrpSpPr>
            <p:cNvPr id="292" name="Group 291"/>
            <p:cNvGrpSpPr/>
            <p:nvPr/>
          </p:nvGrpSpPr>
          <p:grpSpPr>
            <a:xfrm>
              <a:off x="10276365" y="3862182"/>
              <a:ext cx="336603" cy="649447"/>
              <a:chOff x="10125245" y="3501118"/>
              <a:chExt cx="493843" cy="1010508"/>
            </a:xfrm>
          </p:grpSpPr>
          <p:cxnSp>
            <p:nvCxnSpPr>
              <p:cNvPr id="295" name="Straight Connector 29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97" name="Block Arc 29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8" name="Block Arc 29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9" name="Block Arc 29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0" name="Straight Connector 29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93" name="Oval 29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3" name="Group 302"/>
          <p:cNvGrpSpPr/>
          <p:nvPr/>
        </p:nvGrpSpPr>
        <p:grpSpPr>
          <a:xfrm>
            <a:off x="9301693" y="1534330"/>
            <a:ext cx="336603" cy="897677"/>
            <a:chOff x="10276365" y="3613952"/>
            <a:chExt cx="336603" cy="897677"/>
          </a:xfrm>
        </p:grpSpPr>
        <p:grpSp>
          <p:nvGrpSpPr>
            <p:cNvPr id="304" name="Group 303"/>
            <p:cNvGrpSpPr/>
            <p:nvPr/>
          </p:nvGrpSpPr>
          <p:grpSpPr>
            <a:xfrm>
              <a:off x="10276365" y="3862182"/>
              <a:ext cx="336603" cy="649447"/>
              <a:chOff x="10125245" y="3501118"/>
              <a:chExt cx="493843" cy="1010508"/>
            </a:xfrm>
          </p:grpSpPr>
          <p:cxnSp>
            <p:nvCxnSpPr>
              <p:cNvPr id="307" name="Straight Connector 30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09" name="Block Arc 30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0" name="Block Arc 30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1" name="Block Arc 31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2" name="Straight Connector 31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05" name="Oval 30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5" name="Group 314"/>
          <p:cNvGrpSpPr/>
          <p:nvPr/>
        </p:nvGrpSpPr>
        <p:grpSpPr>
          <a:xfrm>
            <a:off x="9973743" y="1537440"/>
            <a:ext cx="336603" cy="897677"/>
            <a:chOff x="10276365" y="3613952"/>
            <a:chExt cx="336603" cy="897677"/>
          </a:xfrm>
        </p:grpSpPr>
        <p:grpSp>
          <p:nvGrpSpPr>
            <p:cNvPr id="316" name="Group 315"/>
            <p:cNvGrpSpPr/>
            <p:nvPr/>
          </p:nvGrpSpPr>
          <p:grpSpPr>
            <a:xfrm>
              <a:off x="10276365" y="3862182"/>
              <a:ext cx="336603" cy="649447"/>
              <a:chOff x="10125245" y="3501118"/>
              <a:chExt cx="493843" cy="1010508"/>
            </a:xfrm>
          </p:grpSpPr>
          <p:cxnSp>
            <p:nvCxnSpPr>
              <p:cNvPr id="319" name="Straight Connector 31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21" name="Block Arc 32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2" name="Block Arc 32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3" name="Block Arc 32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4" name="Straight Connector 32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17" name="Oval 31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7" name="Group 326"/>
          <p:cNvGrpSpPr/>
          <p:nvPr/>
        </p:nvGrpSpPr>
        <p:grpSpPr>
          <a:xfrm>
            <a:off x="10649568" y="1544407"/>
            <a:ext cx="336603" cy="897677"/>
            <a:chOff x="10276365" y="3613952"/>
            <a:chExt cx="336603" cy="897677"/>
          </a:xfrm>
        </p:grpSpPr>
        <p:grpSp>
          <p:nvGrpSpPr>
            <p:cNvPr id="328" name="Group 327"/>
            <p:cNvGrpSpPr/>
            <p:nvPr/>
          </p:nvGrpSpPr>
          <p:grpSpPr>
            <a:xfrm>
              <a:off x="10276365" y="3862182"/>
              <a:ext cx="336603" cy="649447"/>
              <a:chOff x="10125245" y="3501118"/>
              <a:chExt cx="493843" cy="1010508"/>
            </a:xfrm>
          </p:grpSpPr>
          <p:cxnSp>
            <p:nvCxnSpPr>
              <p:cNvPr id="331" name="Straight Connector 33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33" name="Block Arc 33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4" name="Block Arc 33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5" name="Block Arc 33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6" name="Straight Connector 33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29" name="Oval 32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11313689" y="1539681"/>
            <a:ext cx="336603" cy="897677"/>
            <a:chOff x="10276365" y="3613952"/>
            <a:chExt cx="336603" cy="897677"/>
          </a:xfrm>
        </p:grpSpPr>
        <p:grpSp>
          <p:nvGrpSpPr>
            <p:cNvPr id="340" name="Group 339"/>
            <p:cNvGrpSpPr/>
            <p:nvPr/>
          </p:nvGrpSpPr>
          <p:grpSpPr>
            <a:xfrm>
              <a:off x="10276365" y="3862182"/>
              <a:ext cx="336603" cy="649447"/>
              <a:chOff x="10125245" y="3501118"/>
              <a:chExt cx="493843" cy="1010508"/>
            </a:xfrm>
          </p:grpSpPr>
          <p:cxnSp>
            <p:nvCxnSpPr>
              <p:cNvPr id="343" name="Straight Connector 34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45" name="Block Arc 34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6" name="Block Arc 34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7" name="Block Arc 34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48" name="Straight Connector 34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41" name="Oval 34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364"/>
          <p:cNvGrpSpPr/>
          <p:nvPr/>
        </p:nvGrpSpPr>
        <p:grpSpPr>
          <a:xfrm>
            <a:off x="484533" y="2740692"/>
            <a:ext cx="336603" cy="897677"/>
            <a:chOff x="10276365" y="3613952"/>
            <a:chExt cx="336603" cy="897677"/>
          </a:xfrm>
          <a:solidFill>
            <a:srgbClr val="121718"/>
          </a:solidFill>
        </p:grpSpPr>
        <p:grpSp>
          <p:nvGrpSpPr>
            <p:cNvPr id="558" name="Group 557"/>
            <p:cNvGrpSpPr/>
            <p:nvPr/>
          </p:nvGrpSpPr>
          <p:grpSpPr>
            <a:xfrm>
              <a:off x="10276365" y="3862182"/>
              <a:ext cx="336603" cy="649447"/>
              <a:chOff x="10125245" y="3501118"/>
              <a:chExt cx="493843" cy="1010508"/>
            </a:xfrm>
            <a:grpFill/>
          </p:grpSpPr>
          <p:cxnSp>
            <p:nvCxnSpPr>
              <p:cNvPr id="561" name="Straight Connector 560"/>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63" name="Block Arc 562"/>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4" name="Block Arc 563"/>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5" name="Block Arc 564"/>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66" name="Straight Connector 565"/>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59" name="Oval 558"/>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Rectangle 559"/>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365"/>
          <p:cNvGrpSpPr/>
          <p:nvPr/>
        </p:nvGrpSpPr>
        <p:grpSpPr>
          <a:xfrm>
            <a:off x="1175966" y="2735965"/>
            <a:ext cx="336603" cy="897677"/>
            <a:chOff x="10276365" y="3613952"/>
            <a:chExt cx="336603" cy="897677"/>
          </a:xfrm>
          <a:solidFill>
            <a:srgbClr val="121718"/>
          </a:solidFill>
        </p:grpSpPr>
        <p:grpSp>
          <p:nvGrpSpPr>
            <p:cNvPr id="547" name="Group 546"/>
            <p:cNvGrpSpPr/>
            <p:nvPr/>
          </p:nvGrpSpPr>
          <p:grpSpPr>
            <a:xfrm>
              <a:off x="10276365" y="3862182"/>
              <a:ext cx="336603" cy="649447"/>
              <a:chOff x="10125245" y="3501118"/>
              <a:chExt cx="493843" cy="1010508"/>
            </a:xfrm>
            <a:grpFill/>
          </p:grpSpPr>
          <p:cxnSp>
            <p:nvCxnSpPr>
              <p:cNvPr id="550" name="Straight Connector 549"/>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52" name="Block Arc 551"/>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3" name="Block Arc 552"/>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4" name="Block Arc 553"/>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5" name="Straight Connector 554"/>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48" name="Oval 547"/>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Rectangle 548"/>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366"/>
          <p:cNvGrpSpPr/>
          <p:nvPr/>
        </p:nvGrpSpPr>
        <p:grpSpPr>
          <a:xfrm>
            <a:off x="1848016" y="2739075"/>
            <a:ext cx="336603" cy="897677"/>
            <a:chOff x="10276365" y="3613952"/>
            <a:chExt cx="336603" cy="897677"/>
          </a:xfrm>
          <a:solidFill>
            <a:srgbClr val="121718"/>
          </a:solidFill>
        </p:grpSpPr>
        <p:grpSp>
          <p:nvGrpSpPr>
            <p:cNvPr id="536" name="Group 535"/>
            <p:cNvGrpSpPr/>
            <p:nvPr/>
          </p:nvGrpSpPr>
          <p:grpSpPr>
            <a:xfrm>
              <a:off x="10276365" y="3862182"/>
              <a:ext cx="336603" cy="649447"/>
              <a:chOff x="10125245" y="3501118"/>
              <a:chExt cx="493843" cy="1010508"/>
            </a:xfrm>
            <a:grpFill/>
          </p:grpSpPr>
          <p:cxnSp>
            <p:nvCxnSpPr>
              <p:cNvPr id="539" name="Straight Connector 53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41" name="Block Arc 54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2" name="Block Arc 54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3" name="Block Arc 54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44" name="Straight Connector 54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37" name="Oval 53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Rectangle 53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367"/>
          <p:cNvGrpSpPr/>
          <p:nvPr/>
        </p:nvGrpSpPr>
        <p:grpSpPr>
          <a:xfrm>
            <a:off x="2523841" y="2746042"/>
            <a:ext cx="336603" cy="897677"/>
            <a:chOff x="10276365" y="3613952"/>
            <a:chExt cx="336603" cy="897677"/>
          </a:xfrm>
          <a:solidFill>
            <a:srgbClr val="121718"/>
          </a:solidFill>
        </p:grpSpPr>
        <p:grpSp>
          <p:nvGrpSpPr>
            <p:cNvPr id="525" name="Group 524"/>
            <p:cNvGrpSpPr/>
            <p:nvPr/>
          </p:nvGrpSpPr>
          <p:grpSpPr>
            <a:xfrm>
              <a:off x="10276365" y="3862182"/>
              <a:ext cx="336603" cy="649447"/>
              <a:chOff x="10125245" y="3501118"/>
              <a:chExt cx="493843" cy="1010508"/>
            </a:xfrm>
            <a:grpFill/>
          </p:grpSpPr>
          <p:cxnSp>
            <p:nvCxnSpPr>
              <p:cNvPr id="528" name="Straight Connector 527"/>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30" name="Block Arc 529"/>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1" name="Block Arc 530"/>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2" name="Block Arc 531"/>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33" name="Straight Connector 532"/>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26" name="Oval 525"/>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Rectangle 526"/>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368"/>
          <p:cNvGrpSpPr/>
          <p:nvPr/>
        </p:nvGrpSpPr>
        <p:grpSpPr>
          <a:xfrm>
            <a:off x="3187962" y="2741316"/>
            <a:ext cx="336603" cy="897677"/>
            <a:chOff x="10276365" y="3613952"/>
            <a:chExt cx="336603" cy="897677"/>
          </a:xfrm>
          <a:solidFill>
            <a:srgbClr val="121718"/>
          </a:solidFill>
        </p:grpSpPr>
        <p:grpSp>
          <p:nvGrpSpPr>
            <p:cNvPr id="514" name="Group 513"/>
            <p:cNvGrpSpPr/>
            <p:nvPr/>
          </p:nvGrpSpPr>
          <p:grpSpPr>
            <a:xfrm>
              <a:off x="10276365" y="3862182"/>
              <a:ext cx="336603" cy="649447"/>
              <a:chOff x="10125245" y="3501118"/>
              <a:chExt cx="493843" cy="1010508"/>
            </a:xfrm>
            <a:grpFill/>
          </p:grpSpPr>
          <p:cxnSp>
            <p:nvCxnSpPr>
              <p:cNvPr id="517" name="Straight Connector 51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19" name="Block Arc 51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0" name="Block Arc 51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1" name="Block Arc 52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22" name="Straight Connector 52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15" name="Oval 51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Rectangle 51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3873669" y="2744423"/>
            <a:ext cx="336603" cy="897677"/>
            <a:chOff x="10276365" y="3613952"/>
            <a:chExt cx="336603" cy="897677"/>
          </a:xfrm>
          <a:solidFill>
            <a:srgbClr val="121718"/>
          </a:solidFill>
        </p:grpSpPr>
        <p:grpSp>
          <p:nvGrpSpPr>
            <p:cNvPr id="503" name="Group 502"/>
            <p:cNvGrpSpPr/>
            <p:nvPr/>
          </p:nvGrpSpPr>
          <p:grpSpPr>
            <a:xfrm>
              <a:off x="10276365" y="3862182"/>
              <a:ext cx="336603" cy="649447"/>
              <a:chOff x="10125245" y="3501118"/>
              <a:chExt cx="493843" cy="1010508"/>
            </a:xfrm>
            <a:grpFill/>
          </p:grpSpPr>
          <p:cxnSp>
            <p:nvCxnSpPr>
              <p:cNvPr id="506" name="Straight Connector 505"/>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508" name="Block Arc 507"/>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9" name="Block Arc 508"/>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0" name="Block Arc 509"/>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11" name="Straight Connector 510"/>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504" name="Oval 503"/>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Rectangle 504"/>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4556492" y="2742887"/>
            <a:ext cx="336603" cy="897677"/>
            <a:chOff x="10276365" y="3613952"/>
            <a:chExt cx="336603" cy="897677"/>
          </a:xfrm>
          <a:solidFill>
            <a:srgbClr val="121718"/>
          </a:solidFill>
        </p:grpSpPr>
        <p:grpSp>
          <p:nvGrpSpPr>
            <p:cNvPr id="492" name="Group 491"/>
            <p:cNvGrpSpPr/>
            <p:nvPr/>
          </p:nvGrpSpPr>
          <p:grpSpPr>
            <a:xfrm>
              <a:off x="10276365" y="3862182"/>
              <a:ext cx="336603" cy="649447"/>
              <a:chOff x="10125245" y="3501118"/>
              <a:chExt cx="493843" cy="1010508"/>
            </a:xfrm>
            <a:grpFill/>
          </p:grpSpPr>
          <p:cxnSp>
            <p:nvCxnSpPr>
              <p:cNvPr id="495" name="Straight Connector 494"/>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497" name="Block Arc 496"/>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8" name="Block Arc 497"/>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9" name="Block Arc 498"/>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00" name="Straight Connector 499"/>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493" name="Oval 492"/>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Rectangle 493"/>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5247925" y="2738160"/>
            <a:ext cx="336603" cy="897677"/>
            <a:chOff x="10276365" y="3613952"/>
            <a:chExt cx="336603" cy="897677"/>
          </a:xfrm>
        </p:grpSpPr>
        <p:grpSp>
          <p:nvGrpSpPr>
            <p:cNvPr id="481" name="Group 480"/>
            <p:cNvGrpSpPr/>
            <p:nvPr/>
          </p:nvGrpSpPr>
          <p:grpSpPr>
            <a:xfrm>
              <a:off x="10276365" y="3862182"/>
              <a:ext cx="336603" cy="649447"/>
              <a:chOff x="10125245" y="3501118"/>
              <a:chExt cx="493843" cy="1010508"/>
            </a:xfrm>
          </p:grpSpPr>
          <p:cxnSp>
            <p:nvCxnSpPr>
              <p:cNvPr id="484" name="Straight Connector 483"/>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86" name="Block Arc 485"/>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7" name="Block Arc 486"/>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8" name="Block Arc 487"/>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9" name="Straight Connector 488"/>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82" name="Oval 481"/>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Rectangle 482"/>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372"/>
          <p:cNvGrpSpPr/>
          <p:nvPr/>
        </p:nvGrpSpPr>
        <p:grpSpPr>
          <a:xfrm>
            <a:off x="5919975" y="2741270"/>
            <a:ext cx="336603" cy="897677"/>
            <a:chOff x="10276365" y="3613952"/>
            <a:chExt cx="336603" cy="897677"/>
          </a:xfrm>
        </p:grpSpPr>
        <p:grpSp>
          <p:nvGrpSpPr>
            <p:cNvPr id="470" name="Group 469"/>
            <p:cNvGrpSpPr/>
            <p:nvPr/>
          </p:nvGrpSpPr>
          <p:grpSpPr>
            <a:xfrm>
              <a:off x="10276365" y="3862182"/>
              <a:ext cx="336603" cy="649447"/>
              <a:chOff x="10125245" y="3501118"/>
              <a:chExt cx="493843" cy="1010508"/>
            </a:xfrm>
          </p:grpSpPr>
          <p:cxnSp>
            <p:nvCxnSpPr>
              <p:cNvPr id="473" name="Straight Connector 47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75" name="Block Arc 47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6" name="Block Arc 47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7" name="Block Arc 47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78" name="Straight Connector 47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71" name="Oval 47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Rectangle 47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373"/>
          <p:cNvGrpSpPr/>
          <p:nvPr/>
        </p:nvGrpSpPr>
        <p:grpSpPr>
          <a:xfrm>
            <a:off x="6595800" y="2748237"/>
            <a:ext cx="336603" cy="897677"/>
            <a:chOff x="10276365" y="3613952"/>
            <a:chExt cx="336603" cy="897677"/>
          </a:xfrm>
        </p:grpSpPr>
        <p:grpSp>
          <p:nvGrpSpPr>
            <p:cNvPr id="459" name="Group 458"/>
            <p:cNvGrpSpPr/>
            <p:nvPr/>
          </p:nvGrpSpPr>
          <p:grpSpPr>
            <a:xfrm>
              <a:off x="10276365" y="3862182"/>
              <a:ext cx="336603" cy="649447"/>
              <a:chOff x="10125245" y="3501118"/>
              <a:chExt cx="493843" cy="1010508"/>
            </a:xfrm>
          </p:grpSpPr>
          <p:cxnSp>
            <p:nvCxnSpPr>
              <p:cNvPr id="462" name="Straight Connector 461"/>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64" name="Block Arc 463"/>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5" name="Block Arc 464"/>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6" name="Block Arc 465"/>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7" name="Straight Connector 466"/>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60" name="Oval 459"/>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Rectangle 460"/>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374"/>
          <p:cNvGrpSpPr/>
          <p:nvPr/>
        </p:nvGrpSpPr>
        <p:grpSpPr>
          <a:xfrm>
            <a:off x="7259921" y="2743511"/>
            <a:ext cx="336603" cy="897677"/>
            <a:chOff x="10276365" y="3613952"/>
            <a:chExt cx="336603" cy="897677"/>
          </a:xfrm>
        </p:grpSpPr>
        <p:grpSp>
          <p:nvGrpSpPr>
            <p:cNvPr id="448" name="Group 447"/>
            <p:cNvGrpSpPr/>
            <p:nvPr/>
          </p:nvGrpSpPr>
          <p:grpSpPr>
            <a:xfrm>
              <a:off x="10276365" y="3862182"/>
              <a:ext cx="336603" cy="649447"/>
              <a:chOff x="10125245" y="3501118"/>
              <a:chExt cx="493843" cy="1010508"/>
            </a:xfrm>
          </p:grpSpPr>
          <p:cxnSp>
            <p:nvCxnSpPr>
              <p:cNvPr id="451" name="Straight Connector 45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53" name="Block Arc 45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4" name="Block Arc 45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5" name="Block Arc 45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56" name="Straight Connector 45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49" name="Oval 44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Rectangle 44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375"/>
          <p:cNvGrpSpPr/>
          <p:nvPr/>
        </p:nvGrpSpPr>
        <p:grpSpPr>
          <a:xfrm>
            <a:off x="7945628" y="2746618"/>
            <a:ext cx="336603" cy="897677"/>
            <a:chOff x="10276365" y="3613952"/>
            <a:chExt cx="336603" cy="897677"/>
          </a:xfrm>
        </p:grpSpPr>
        <p:grpSp>
          <p:nvGrpSpPr>
            <p:cNvPr id="437" name="Group 436"/>
            <p:cNvGrpSpPr/>
            <p:nvPr/>
          </p:nvGrpSpPr>
          <p:grpSpPr>
            <a:xfrm>
              <a:off x="10276365" y="3862182"/>
              <a:ext cx="336603" cy="649447"/>
              <a:chOff x="10125245" y="3501118"/>
              <a:chExt cx="493843" cy="1010508"/>
            </a:xfrm>
          </p:grpSpPr>
          <p:cxnSp>
            <p:nvCxnSpPr>
              <p:cNvPr id="440" name="Straight Connector 439"/>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42" name="Block Arc 441"/>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3" name="Block Arc 442"/>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4" name="Block Arc 443"/>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45" name="Straight Connector 444"/>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38" name="Oval 437"/>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Rectangle 438"/>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8612433" y="2742892"/>
            <a:ext cx="336603" cy="897677"/>
            <a:chOff x="10276365" y="3613952"/>
            <a:chExt cx="336603" cy="897677"/>
          </a:xfrm>
        </p:grpSpPr>
        <p:grpSp>
          <p:nvGrpSpPr>
            <p:cNvPr id="426" name="Group 425"/>
            <p:cNvGrpSpPr/>
            <p:nvPr/>
          </p:nvGrpSpPr>
          <p:grpSpPr>
            <a:xfrm>
              <a:off x="10276365" y="3862182"/>
              <a:ext cx="336603" cy="649447"/>
              <a:chOff x="10125245" y="3501118"/>
              <a:chExt cx="493843" cy="1010508"/>
            </a:xfrm>
          </p:grpSpPr>
          <p:cxnSp>
            <p:nvCxnSpPr>
              <p:cNvPr id="429" name="Straight Connector 42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31" name="Block Arc 43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2" name="Block Arc 43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3" name="Block Arc 43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34" name="Straight Connector 43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27" name="Oval 42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Rectangle 42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377"/>
          <p:cNvGrpSpPr/>
          <p:nvPr/>
        </p:nvGrpSpPr>
        <p:grpSpPr>
          <a:xfrm>
            <a:off x="9303866" y="2738165"/>
            <a:ext cx="336603" cy="897677"/>
            <a:chOff x="10276365" y="3613952"/>
            <a:chExt cx="336603" cy="897677"/>
          </a:xfrm>
        </p:grpSpPr>
        <p:grpSp>
          <p:nvGrpSpPr>
            <p:cNvPr id="415" name="Group 414"/>
            <p:cNvGrpSpPr/>
            <p:nvPr/>
          </p:nvGrpSpPr>
          <p:grpSpPr>
            <a:xfrm>
              <a:off x="10276365" y="3862182"/>
              <a:ext cx="336603" cy="649447"/>
              <a:chOff x="10125245" y="3501118"/>
              <a:chExt cx="493843" cy="1010508"/>
            </a:xfrm>
          </p:grpSpPr>
          <p:cxnSp>
            <p:nvCxnSpPr>
              <p:cNvPr id="418" name="Straight Connector 417"/>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20" name="Block Arc 419"/>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1" name="Block Arc 420"/>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2" name="Block Arc 421"/>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23" name="Straight Connector 422"/>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16" name="Oval 415"/>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Rectangle 416"/>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378"/>
          <p:cNvGrpSpPr/>
          <p:nvPr/>
        </p:nvGrpSpPr>
        <p:grpSpPr>
          <a:xfrm>
            <a:off x="9975916" y="2741275"/>
            <a:ext cx="336603" cy="897677"/>
            <a:chOff x="10276365" y="3613952"/>
            <a:chExt cx="336603" cy="897677"/>
          </a:xfrm>
        </p:grpSpPr>
        <p:grpSp>
          <p:nvGrpSpPr>
            <p:cNvPr id="404" name="Group 403"/>
            <p:cNvGrpSpPr/>
            <p:nvPr/>
          </p:nvGrpSpPr>
          <p:grpSpPr>
            <a:xfrm>
              <a:off x="10276365" y="3862182"/>
              <a:ext cx="336603" cy="649447"/>
              <a:chOff x="10125245" y="3501118"/>
              <a:chExt cx="493843" cy="1010508"/>
            </a:xfrm>
          </p:grpSpPr>
          <p:cxnSp>
            <p:nvCxnSpPr>
              <p:cNvPr id="407" name="Straight Connector 40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09" name="Block Arc 40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0" name="Block Arc 40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1" name="Block Arc 41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12" name="Straight Connector 41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05" name="Oval 40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379"/>
          <p:cNvGrpSpPr/>
          <p:nvPr/>
        </p:nvGrpSpPr>
        <p:grpSpPr>
          <a:xfrm>
            <a:off x="10651741" y="2748242"/>
            <a:ext cx="336603" cy="897677"/>
            <a:chOff x="10276365" y="3613952"/>
            <a:chExt cx="336603" cy="897677"/>
          </a:xfrm>
        </p:grpSpPr>
        <p:grpSp>
          <p:nvGrpSpPr>
            <p:cNvPr id="393" name="Group 392"/>
            <p:cNvGrpSpPr/>
            <p:nvPr/>
          </p:nvGrpSpPr>
          <p:grpSpPr>
            <a:xfrm>
              <a:off x="10276365" y="3862182"/>
              <a:ext cx="336603" cy="649447"/>
              <a:chOff x="10125245" y="3501118"/>
              <a:chExt cx="493843" cy="1010508"/>
            </a:xfrm>
          </p:grpSpPr>
          <p:cxnSp>
            <p:nvCxnSpPr>
              <p:cNvPr id="396" name="Straight Connector 395"/>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98" name="Block Arc 397"/>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9" name="Block Arc 398"/>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0" name="Block Arc 399"/>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1" name="Straight Connector 400"/>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94" name="Oval 393"/>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380"/>
          <p:cNvGrpSpPr/>
          <p:nvPr/>
        </p:nvGrpSpPr>
        <p:grpSpPr>
          <a:xfrm>
            <a:off x="11315862" y="2743516"/>
            <a:ext cx="336603" cy="897677"/>
            <a:chOff x="10276365" y="3613952"/>
            <a:chExt cx="336603" cy="897677"/>
          </a:xfrm>
        </p:grpSpPr>
        <p:grpSp>
          <p:nvGrpSpPr>
            <p:cNvPr id="382" name="Group 381"/>
            <p:cNvGrpSpPr/>
            <p:nvPr/>
          </p:nvGrpSpPr>
          <p:grpSpPr>
            <a:xfrm>
              <a:off x="10276365" y="3862182"/>
              <a:ext cx="336603" cy="649447"/>
              <a:chOff x="10125245" y="3501118"/>
              <a:chExt cx="493843" cy="1010508"/>
            </a:xfrm>
          </p:grpSpPr>
          <p:cxnSp>
            <p:nvCxnSpPr>
              <p:cNvPr id="385" name="Straight Connector 38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87" name="Block Arc 38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8" name="Block Arc 38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9" name="Block Arc 38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90" name="Straight Connector 38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83" name="Oval 38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Rectangle 38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1" name="Group 1180"/>
          <p:cNvGrpSpPr/>
          <p:nvPr/>
        </p:nvGrpSpPr>
        <p:grpSpPr>
          <a:xfrm>
            <a:off x="484533" y="3942332"/>
            <a:ext cx="336603" cy="897677"/>
            <a:chOff x="10276365" y="3613952"/>
            <a:chExt cx="336603" cy="897677"/>
          </a:xfrm>
          <a:solidFill>
            <a:srgbClr val="121718"/>
          </a:solidFill>
        </p:grpSpPr>
        <p:grpSp>
          <p:nvGrpSpPr>
            <p:cNvPr id="1182" name="Group 1181"/>
            <p:cNvGrpSpPr/>
            <p:nvPr/>
          </p:nvGrpSpPr>
          <p:grpSpPr>
            <a:xfrm>
              <a:off x="10276365" y="3862182"/>
              <a:ext cx="336603" cy="649447"/>
              <a:chOff x="10125245" y="3501118"/>
              <a:chExt cx="493843" cy="1010508"/>
            </a:xfrm>
            <a:grpFill/>
          </p:grpSpPr>
          <p:cxnSp>
            <p:nvCxnSpPr>
              <p:cNvPr id="1185" name="Straight Connector 1184"/>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187" name="Block Arc 1186"/>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8" name="Block Arc 1187"/>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9" name="Block Arc 1188"/>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90" name="Straight Connector 1189"/>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191" name="Straight Connector 1190"/>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183" name="Oval 1182"/>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Rectangle 1183"/>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3" name="Group 1192"/>
          <p:cNvGrpSpPr/>
          <p:nvPr/>
        </p:nvGrpSpPr>
        <p:grpSpPr>
          <a:xfrm>
            <a:off x="1175966" y="3937605"/>
            <a:ext cx="336603" cy="897677"/>
            <a:chOff x="10276365" y="3613952"/>
            <a:chExt cx="336603" cy="897677"/>
          </a:xfrm>
          <a:solidFill>
            <a:srgbClr val="121718"/>
          </a:solidFill>
        </p:grpSpPr>
        <p:grpSp>
          <p:nvGrpSpPr>
            <p:cNvPr id="1194" name="Group 1193"/>
            <p:cNvGrpSpPr/>
            <p:nvPr/>
          </p:nvGrpSpPr>
          <p:grpSpPr>
            <a:xfrm>
              <a:off x="10276365" y="3862182"/>
              <a:ext cx="336603" cy="649447"/>
              <a:chOff x="10125245" y="3501118"/>
              <a:chExt cx="493843" cy="1010508"/>
            </a:xfrm>
            <a:grpFill/>
          </p:grpSpPr>
          <p:cxnSp>
            <p:nvCxnSpPr>
              <p:cNvPr id="1197" name="Straight Connector 119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199" name="Block Arc 119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0" name="Block Arc 119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1" name="Block Arc 120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2" name="Straight Connector 120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03" name="Straight Connector 120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195" name="Oval 119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Rectangle 119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5" name="Group 1204"/>
          <p:cNvGrpSpPr/>
          <p:nvPr/>
        </p:nvGrpSpPr>
        <p:grpSpPr>
          <a:xfrm>
            <a:off x="1848016" y="3940715"/>
            <a:ext cx="336603" cy="897677"/>
            <a:chOff x="10276365" y="3613952"/>
            <a:chExt cx="336603" cy="897677"/>
          </a:xfrm>
          <a:solidFill>
            <a:srgbClr val="121718"/>
          </a:solidFill>
        </p:grpSpPr>
        <p:grpSp>
          <p:nvGrpSpPr>
            <p:cNvPr id="1206" name="Group 1205"/>
            <p:cNvGrpSpPr/>
            <p:nvPr/>
          </p:nvGrpSpPr>
          <p:grpSpPr>
            <a:xfrm>
              <a:off x="10276365" y="3862182"/>
              <a:ext cx="336603" cy="649447"/>
              <a:chOff x="10125245" y="3501118"/>
              <a:chExt cx="493843" cy="1010508"/>
            </a:xfrm>
            <a:grpFill/>
          </p:grpSpPr>
          <p:cxnSp>
            <p:nvCxnSpPr>
              <p:cNvPr id="1209" name="Straight Connector 120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11" name="Block Arc 121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2" name="Block Arc 121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3" name="Block Arc 121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14" name="Straight Connector 121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15" name="Straight Connector 121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07" name="Oval 120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Rectangle 120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7" name="Group 1216"/>
          <p:cNvGrpSpPr/>
          <p:nvPr/>
        </p:nvGrpSpPr>
        <p:grpSpPr>
          <a:xfrm>
            <a:off x="2523841" y="3947682"/>
            <a:ext cx="336603" cy="897677"/>
            <a:chOff x="10276365" y="3613952"/>
            <a:chExt cx="336603" cy="897677"/>
          </a:xfrm>
          <a:solidFill>
            <a:srgbClr val="121718"/>
          </a:solidFill>
        </p:grpSpPr>
        <p:grpSp>
          <p:nvGrpSpPr>
            <p:cNvPr id="1218" name="Group 1217"/>
            <p:cNvGrpSpPr/>
            <p:nvPr/>
          </p:nvGrpSpPr>
          <p:grpSpPr>
            <a:xfrm>
              <a:off x="10276365" y="3862182"/>
              <a:ext cx="336603" cy="649447"/>
              <a:chOff x="10125245" y="3501118"/>
              <a:chExt cx="493843" cy="1010508"/>
            </a:xfrm>
            <a:grpFill/>
          </p:grpSpPr>
          <p:cxnSp>
            <p:nvCxnSpPr>
              <p:cNvPr id="1221" name="Straight Connector 1220"/>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23" name="Block Arc 1222"/>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4" name="Block Arc 1223"/>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5" name="Block Arc 1224"/>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26" name="Straight Connector 1225"/>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27" name="Straight Connector 1226"/>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19" name="Oval 1218"/>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Rectangle 1219"/>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9" name="Group 1228"/>
          <p:cNvGrpSpPr/>
          <p:nvPr/>
        </p:nvGrpSpPr>
        <p:grpSpPr>
          <a:xfrm>
            <a:off x="3187962" y="3942956"/>
            <a:ext cx="336603" cy="897677"/>
            <a:chOff x="10276365" y="3613952"/>
            <a:chExt cx="336603" cy="897677"/>
          </a:xfrm>
          <a:solidFill>
            <a:srgbClr val="121718"/>
          </a:solidFill>
        </p:grpSpPr>
        <p:grpSp>
          <p:nvGrpSpPr>
            <p:cNvPr id="1230" name="Group 1229"/>
            <p:cNvGrpSpPr/>
            <p:nvPr/>
          </p:nvGrpSpPr>
          <p:grpSpPr>
            <a:xfrm>
              <a:off x="10276365" y="3862182"/>
              <a:ext cx="336603" cy="649447"/>
              <a:chOff x="10125245" y="3501118"/>
              <a:chExt cx="493843" cy="1010508"/>
            </a:xfrm>
            <a:grpFill/>
          </p:grpSpPr>
          <p:cxnSp>
            <p:nvCxnSpPr>
              <p:cNvPr id="1233" name="Straight Connector 1232"/>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35" name="Block Arc 1234"/>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6" name="Block Arc 1235"/>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7" name="Block Arc 1236"/>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38" name="Straight Connector 1237"/>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39" name="Straight Connector 1238"/>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31" name="Oval 1230"/>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Rectangle 1231"/>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1" name="Group 1240"/>
          <p:cNvGrpSpPr/>
          <p:nvPr/>
        </p:nvGrpSpPr>
        <p:grpSpPr>
          <a:xfrm>
            <a:off x="3873669" y="3946063"/>
            <a:ext cx="336603" cy="897677"/>
            <a:chOff x="10276365" y="3613952"/>
            <a:chExt cx="336603" cy="897677"/>
          </a:xfrm>
          <a:solidFill>
            <a:srgbClr val="121718"/>
          </a:solidFill>
        </p:grpSpPr>
        <p:grpSp>
          <p:nvGrpSpPr>
            <p:cNvPr id="1242" name="Group 1241"/>
            <p:cNvGrpSpPr/>
            <p:nvPr/>
          </p:nvGrpSpPr>
          <p:grpSpPr>
            <a:xfrm>
              <a:off x="10276365" y="3862182"/>
              <a:ext cx="336603" cy="649447"/>
              <a:chOff x="10125245" y="3501118"/>
              <a:chExt cx="493843" cy="1010508"/>
            </a:xfrm>
            <a:grpFill/>
          </p:grpSpPr>
          <p:cxnSp>
            <p:nvCxnSpPr>
              <p:cNvPr id="1245" name="Straight Connector 1244"/>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47" name="Block Arc 1246"/>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8" name="Block Arc 1247"/>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9" name="Block Arc 1248"/>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50" name="Straight Connector 1249"/>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51" name="Straight Connector 1250"/>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43" name="Oval 1242"/>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Rectangle 1243"/>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3" name="Group 1252"/>
          <p:cNvGrpSpPr/>
          <p:nvPr/>
        </p:nvGrpSpPr>
        <p:grpSpPr>
          <a:xfrm>
            <a:off x="4556492" y="3944527"/>
            <a:ext cx="336603" cy="897677"/>
            <a:chOff x="10276365" y="3613952"/>
            <a:chExt cx="336603" cy="897677"/>
          </a:xfrm>
          <a:solidFill>
            <a:srgbClr val="121718"/>
          </a:solidFill>
        </p:grpSpPr>
        <p:grpSp>
          <p:nvGrpSpPr>
            <p:cNvPr id="1254" name="Group 1253"/>
            <p:cNvGrpSpPr/>
            <p:nvPr/>
          </p:nvGrpSpPr>
          <p:grpSpPr>
            <a:xfrm>
              <a:off x="10276365" y="3862182"/>
              <a:ext cx="336603" cy="649447"/>
              <a:chOff x="10125245" y="3501118"/>
              <a:chExt cx="493843" cy="1010508"/>
            </a:xfrm>
            <a:grpFill/>
          </p:grpSpPr>
          <p:cxnSp>
            <p:nvCxnSpPr>
              <p:cNvPr id="1257" name="Straight Connector 125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259" name="Block Arc 125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0" name="Block Arc 125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1" name="Block Arc 126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62" name="Straight Connector 126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63" name="Straight Connector 126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255" name="Oval 125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Rectangle 125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5" name="Group 1264"/>
          <p:cNvGrpSpPr/>
          <p:nvPr/>
        </p:nvGrpSpPr>
        <p:grpSpPr>
          <a:xfrm>
            <a:off x="5247925" y="3939800"/>
            <a:ext cx="336603" cy="897677"/>
            <a:chOff x="10276365" y="3613952"/>
            <a:chExt cx="336603" cy="897677"/>
          </a:xfrm>
        </p:grpSpPr>
        <p:grpSp>
          <p:nvGrpSpPr>
            <p:cNvPr id="1266" name="Group 1265"/>
            <p:cNvGrpSpPr/>
            <p:nvPr/>
          </p:nvGrpSpPr>
          <p:grpSpPr>
            <a:xfrm>
              <a:off x="10276365" y="3862182"/>
              <a:ext cx="336603" cy="649447"/>
              <a:chOff x="10125245" y="3501118"/>
              <a:chExt cx="493843" cy="1010508"/>
            </a:xfrm>
          </p:grpSpPr>
          <p:cxnSp>
            <p:nvCxnSpPr>
              <p:cNvPr id="1269" name="Straight Connector 126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71" name="Block Arc 127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2" name="Block Arc 127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3" name="Block Arc 127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74" name="Straight Connector 127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5" name="Straight Connector 127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67" name="Oval 126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Rectangle 126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7" name="Group 1276"/>
          <p:cNvGrpSpPr/>
          <p:nvPr/>
        </p:nvGrpSpPr>
        <p:grpSpPr>
          <a:xfrm>
            <a:off x="5919975" y="3942910"/>
            <a:ext cx="336603" cy="897677"/>
            <a:chOff x="10276365" y="3613952"/>
            <a:chExt cx="336603" cy="897677"/>
          </a:xfrm>
        </p:grpSpPr>
        <p:grpSp>
          <p:nvGrpSpPr>
            <p:cNvPr id="1278" name="Group 1277"/>
            <p:cNvGrpSpPr/>
            <p:nvPr/>
          </p:nvGrpSpPr>
          <p:grpSpPr>
            <a:xfrm>
              <a:off x="10276365" y="3862182"/>
              <a:ext cx="336603" cy="649447"/>
              <a:chOff x="10125245" y="3501118"/>
              <a:chExt cx="493843" cy="1010508"/>
            </a:xfrm>
          </p:grpSpPr>
          <p:cxnSp>
            <p:nvCxnSpPr>
              <p:cNvPr id="1281" name="Straight Connector 128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83" name="Block Arc 128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4" name="Block Arc 128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5" name="Block Arc 128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86" name="Straight Connector 128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7" name="Straight Connector 128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79" name="Oval 127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Rectangle 127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9" name="Group 1288"/>
          <p:cNvGrpSpPr/>
          <p:nvPr/>
        </p:nvGrpSpPr>
        <p:grpSpPr>
          <a:xfrm>
            <a:off x="6595800" y="3949877"/>
            <a:ext cx="336603" cy="897677"/>
            <a:chOff x="10276365" y="3613952"/>
            <a:chExt cx="336603" cy="897677"/>
          </a:xfrm>
        </p:grpSpPr>
        <p:grpSp>
          <p:nvGrpSpPr>
            <p:cNvPr id="1290" name="Group 1289"/>
            <p:cNvGrpSpPr/>
            <p:nvPr/>
          </p:nvGrpSpPr>
          <p:grpSpPr>
            <a:xfrm>
              <a:off x="10276365" y="3862182"/>
              <a:ext cx="336603" cy="649447"/>
              <a:chOff x="10125245" y="3501118"/>
              <a:chExt cx="493843" cy="1010508"/>
            </a:xfrm>
          </p:grpSpPr>
          <p:cxnSp>
            <p:nvCxnSpPr>
              <p:cNvPr id="1293" name="Straight Connector 129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95" name="Block Arc 129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6" name="Block Arc 129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7" name="Block Arc 129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98" name="Straight Connector 129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99" name="Straight Connector 129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91" name="Oval 129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Rectangle 129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1" name="Group 1300"/>
          <p:cNvGrpSpPr/>
          <p:nvPr/>
        </p:nvGrpSpPr>
        <p:grpSpPr>
          <a:xfrm>
            <a:off x="7259921" y="3945151"/>
            <a:ext cx="336603" cy="897677"/>
            <a:chOff x="10276365" y="3613952"/>
            <a:chExt cx="336603" cy="897677"/>
          </a:xfrm>
        </p:grpSpPr>
        <p:grpSp>
          <p:nvGrpSpPr>
            <p:cNvPr id="1302" name="Group 1301"/>
            <p:cNvGrpSpPr/>
            <p:nvPr/>
          </p:nvGrpSpPr>
          <p:grpSpPr>
            <a:xfrm>
              <a:off x="10276365" y="3862182"/>
              <a:ext cx="336603" cy="649447"/>
              <a:chOff x="10125245" y="3501118"/>
              <a:chExt cx="493843" cy="1010508"/>
            </a:xfrm>
          </p:grpSpPr>
          <p:cxnSp>
            <p:nvCxnSpPr>
              <p:cNvPr id="1305" name="Straight Connector 130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07" name="Block Arc 130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8" name="Block Arc 130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9" name="Block Arc 130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10" name="Straight Connector 130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1" name="Straight Connector 131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03" name="Oval 130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Rectangle 130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3" name="Group 1312"/>
          <p:cNvGrpSpPr/>
          <p:nvPr/>
        </p:nvGrpSpPr>
        <p:grpSpPr>
          <a:xfrm>
            <a:off x="7945628" y="3948258"/>
            <a:ext cx="336603" cy="897677"/>
            <a:chOff x="10276365" y="3613952"/>
            <a:chExt cx="336603" cy="897677"/>
          </a:xfrm>
        </p:grpSpPr>
        <p:grpSp>
          <p:nvGrpSpPr>
            <p:cNvPr id="1314" name="Group 1313"/>
            <p:cNvGrpSpPr/>
            <p:nvPr/>
          </p:nvGrpSpPr>
          <p:grpSpPr>
            <a:xfrm>
              <a:off x="10276365" y="3862182"/>
              <a:ext cx="336603" cy="649447"/>
              <a:chOff x="10125245" y="3501118"/>
              <a:chExt cx="493843" cy="1010508"/>
            </a:xfrm>
          </p:grpSpPr>
          <p:cxnSp>
            <p:nvCxnSpPr>
              <p:cNvPr id="1317" name="Straight Connector 131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8" name="Straight Connector 131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19" name="Block Arc 131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0" name="Block Arc 131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1" name="Block Arc 132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2" name="Straight Connector 132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23" name="Straight Connector 132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24" name="Straight Connector 132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15" name="Oval 131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Rectangle 131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5" name="Group 1324"/>
          <p:cNvGrpSpPr/>
          <p:nvPr/>
        </p:nvGrpSpPr>
        <p:grpSpPr>
          <a:xfrm>
            <a:off x="8612433" y="3944532"/>
            <a:ext cx="336603" cy="897677"/>
            <a:chOff x="10276365" y="3613952"/>
            <a:chExt cx="336603" cy="897677"/>
          </a:xfrm>
        </p:grpSpPr>
        <p:grpSp>
          <p:nvGrpSpPr>
            <p:cNvPr id="1326" name="Group 1325"/>
            <p:cNvGrpSpPr/>
            <p:nvPr/>
          </p:nvGrpSpPr>
          <p:grpSpPr>
            <a:xfrm>
              <a:off x="10276365" y="3862182"/>
              <a:ext cx="336603" cy="649447"/>
              <a:chOff x="10125245" y="3501118"/>
              <a:chExt cx="493843" cy="1010508"/>
            </a:xfrm>
          </p:grpSpPr>
          <p:cxnSp>
            <p:nvCxnSpPr>
              <p:cNvPr id="1329" name="Straight Connector 132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0" name="Straight Connector 132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31" name="Block Arc 133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2" name="Block Arc 133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3" name="Block Arc 133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34" name="Straight Connector 133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5" name="Straight Connector 133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6" name="Straight Connector 133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27" name="Oval 132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8" name="Rectangle 132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7" name="Group 1336"/>
          <p:cNvGrpSpPr/>
          <p:nvPr/>
        </p:nvGrpSpPr>
        <p:grpSpPr>
          <a:xfrm>
            <a:off x="9303866" y="3939805"/>
            <a:ext cx="336603" cy="897677"/>
            <a:chOff x="10276365" y="3613952"/>
            <a:chExt cx="336603" cy="897677"/>
          </a:xfrm>
        </p:grpSpPr>
        <p:grpSp>
          <p:nvGrpSpPr>
            <p:cNvPr id="1338" name="Group 1337"/>
            <p:cNvGrpSpPr/>
            <p:nvPr/>
          </p:nvGrpSpPr>
          <p:grpSpPr>
            <a:xfrm>
              <a:off x="10276365" y="3862182"/>
              <a:ext cx="336603" cy="649447"/>
              <a:chOff x="10125245" y="3501118"/>
              <a:chExt cx="493843" cy="1010508"/>
            </a:xfrm>
          </p:grpSpPr>
          <p:cxnSp>
            <p:nvCxnSpPr>
              <p:cNvPr id="1341" name="Straight Connector 134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2" name="Straight Connector 134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43" name="Block Arc 134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4" name="Block Arc 134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5" name="Block Arc 134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46" name="Straight Connector 134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7" name="Straight Connector 134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8" name="Straight Connector 134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39" name="Oval 133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0" name="Rectangle 133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9" name="Group 1348"/>
          <p:cNvGrpSpPr/>
          <p:nvPr/>
        </p:nvGrpSpPr>
        <p:grpSpPr>
          <a:xfrm>
            <a:off x="9975916" y="3942915"/>
            <a:ext cx="336603" cy="897677"/>
            <a:chOff x="10276365" y="3613952"/>
            <a:chExt cx="336603" cy="897677"/>
          </a:xfrm>
        </p:grpSpPr>
        <p:grpSp>
          <p:nvGrpSpPr>
            <p:cNvPr id="1350" name="Group 1349"/>
            <p:cNvGrpSpPr/>
            <p:nvPr/>
          </p:nvGrpSpPr>
          <p:grpSpPr>
            <a:xfrm>
              <a:off x="10276365" y="3862182"/>
              <a:ext cx="336603" cy="649447"/>
              <a:chOff x="10125245" y="3501118"/>
              <a:chExt cx="493843" cy="1010508"/>
            </a:xfrm>
          </p:grpSpPr>
          <p:cxnSp>
            <p:nvCxnSpPr>
              <p:cNvPr id="1353" name="Straight Connector 135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4" name="Straight Connector 135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55" name="Block Arc 135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6" name="Block Arc 135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7" name="Block Arc 135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58" name="Straight Connector 135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9" name="Straight Connector 135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0" name="Straight Connector 135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51" name="Oval 135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2" name="Rectangle 135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1" name="Group 1360"/>
          <p:cNvGrpSpPr/>
          <p:nvPr/>
        </p:nvGrpSpPr>
        <p:grpSpPr>
          <a:xfrm>
            <a:off x="10651741" y="3949882"/>
            <a:ext cx="336603" cy="897677"/>
            <a:chOff x="10276365" y="3613952"/>
            <a:chExt cx="336603" cy="897677"/>
          </a:xfrm>
        </p:grpSpPr>
        <p:grpSp>
          <p:nvGrpSpPr>
            <p:cNvPr id="1362" name="Group 1361"/>
            <p:cNvGrpSpPr/>
            <p:nvPr/>
          </p:nvGrpSpPr>
          <p:grpSpPr>
            <a:xfrm>
              <a:off x="10276365" y="3862182"/>
              <a:ext cx="336603" cy="649447"/>
              <a:chOff x="10125245" y="3501118"/>
              <a:chExt cx="493843" cy="1010508"/>
            </a:xfrm>
          </p:grpSpPr>
          <p:cxnSp>
            <p:nvCxnSpPr>
              <p:cNvPr id="1365" name="Straight Connector 136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6" name="Straight Connector 136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67" name="Block Arc 136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8" name="Block Arc 136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9" name="Block Arc 136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70" name="Straight Connector 136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1" name="Straight Connector 137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63" name="Oval 136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4" name="Rectangle 136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3" name="Group 1372"/>
          <p:cNvGrpSpPr/>
          <p:nvPr/>
        </p:nvGrpSpPr>
        <p:grpSpPr>
          <a:xfrm>
            <a:off x="11315862" y="3945156"/>
            <a:ext cx="336603" cy="897677"/>
            <a:chOff x="10276365" y="3613952"/>
            <a:chExt cx="336603" cy="897677"/>
          </a:xfrm>
        </p:grpSpPr>
        <p:grpSp>
          <p:nvGrpSpPr>
            <p:cNvPr id="1374" name="Group 1373"/>
            <p:cNvGrpSpPr/>
            <p:nvPr/>
          </p:nvGrpSpPr>
          <p:grpSpPr>
            <a:xfrm>
              <a:off x="10276365" y="3862182"/>
              <a:ext cx="336603" cy="649447"/>
              <a:chOff x="10125245" y="3501118"/>
              <a:chExt cx="493843" cy="1010508"/>
            </a:xfrm>
          </p:grpSpPr>
          <p:cxnSp>
            <p:nvCxnSpPr>
              <p:cNvPr id="1377" name="Straight Connector 137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79" name="Block Arc 137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0" name="Block Arc 137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1" name="Block Arc 138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82" name="Straight Connector 138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3" name="Straight Connector 138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75" name="Oval 137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6" name="Rectangle 137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5" name="Group 1384"/>
          <p:cNvGrpSpPr/>
          <p:nvPr/>
        </p:nvGrpSpPr>
        <p:grpSpPr>
          <a:xfrm>
            <a:off x="486706" y="5146167"/>
            <a:ext cx="336603" cy="897677"/>
            <a:chOff x="10276365" y="3613952"/>
            <a:chExt cx="336603" cy="897677"/>
          </a:xfrm>
          <a:solidFill>
            <a:srgbClr val="121718"/>
          </a:solidFill>
        </p:grpSpPr>
        <p:grpSp>
          <p:nvGrpSpPr>
            <p:cNvPr id="1386" name="Group 1385"/>
            <p:cNvGrpSpPr/>
            <p:nvPr/>
          </p:nvGrpSpPr>
          <p:grpSpPr>
            <a:xfrm>
              <a:off x="10276365" y="3862182"/>
              <a:ext cx="336603" cy="649447"/>
              <a:chOff x="10125245" y="3501118"/>
              <a:chExt cx="493843" cy="1010508"/>
            </a:xfrm>
            <a:grpFill/>
          </p:grpSpPr>
          <p:cxnSp>
            <p:nvCxnSpPr>
              <p:cNvPr id="1389" name="Straight Connector 138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90" name="Straight Connector 138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391" name="Block Arc 139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2" name="Block Arc 139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3" name="Block Arc 139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94" name="Straight Connector 139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95" name="Straight Connector 139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396" name="Straight Connector 139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387" name="Oval 138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8" name="Rectangle 138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1178139" y="5141440"/>
            <a:ext cx="336603" cy="897677"/>
            <a:chOff x="10276365" y="3613952"/>
            <a:chExt cx="336603" cy="897677"/>
          </a:xfrm>
          <a:solidFill>
            <a:srgbClr val="121718"/>
          </a:solidFill>
        </p:grpSpPr>
        <p:grpSp>
          <p:nvGrpSpPr>
            <p:cNvPr id="1398" name="Group 1397"/>
            <p:cNvGrpSpPr/>
            <p:nvPr/>
          </p:nvGrpSpPr>
          <p:grpSpPr>
            <a:xfrm>
              <a:off x="10276365" y="3862182"/>
              <a:ext cx="336603" cy="649447"/>
              <a:chOff x="10125245" y="3501118"/>
              <a:chExt cx="493843" cy="1010508"/>
            </a:xfrm>
            <a:grpFill/>
          </p:grpSpPr>
          <p:cxnSp>
            <p:nvCxnSpPr>
              <p:cNvPr id="1401" name="Straight Connector 1400"/>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02" name="Straight Connector 1401"/>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03" name="Block Arc 1402"/>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4" name="Block Arc 1403"/>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5" name="Block Arc 1404"/>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06" name="Straight Connector 1405"/>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07" name="Straight Connector 1406"/>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08" name="Straight Connector 1407"/>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399" name="Oval 1398"/>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0" name="Rectangle 1399"/>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9" name="Group 1408"/>
          <p:cNvGrpSpPr/>
          <p:nvPr/>
        </p:nvGrpSpPr>
        <p:grpSpPr>
          <a:xfrm>
            <a:off x="1850189" y="5144550"/>
            <a:ext cx="336603" cy="897677"/>
            <a:chOff x="10276365" y="3613952"/>
            <a:chExt cx="336603" cy="897677"/>
          </a:xfrm>
          <a:solidFill>
            <a:srgbClr val="121718"/>
          </a:solidFill>
        </p:grpSpPr>
        <p:grpSp>
          <p:nvGrpSpPr>
            <p:cNvPr id="1410" name="Group 1409"/>
            <p:cNvGrpSpPr/>
            <p:nvPr/>
          </p:nvGrpSpPr>
          <p:grpSpPr>
            <a:xfrm>
              <a:off x="10276365" y="3862182"/>
              <a:ext cx="336603" cy="649447"/>
              <a:chOff x="10125245" y="3501118"/>
              <a:chExt cx="493843" cy="1010508"/>
            </a:xfrm>
            <a:grpFill/>
          </p:grpSpPr>
          <p:cxnSp>
            <p:nvCxnSpPr>
              <p:cNvPr id="1413" name="Straight Connector 1412"/>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15" name="Block Arc 1414"/>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6" name="Block Arc 1415"/>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7" name="Block Arc 1416"/>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18" name="Straight Connector 1417"/>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20" name="Straight Connector 1419"/>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411" name="Oval 1410"/>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2" name="Rectangle 1411"/>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1" name="Group 1420"/>
          <p:cNvGrpSpPr/>
          <p:nvPr/>
        </p:nvGrpSpPr>
        <p:grpSpPr>
          <a:xfrm>
            <a:off x="2526014" y="5151517"/>
            <a:ext cx="336603" cy="897677"/>
            <a:chOff x="10276365" y="3613952"/>
            <a:chExt cx="336603" cy="897677"/>
          </a:xfrm>
          <a:solidFill>
            <a:srgbClr val="121718"/>
          </a:solidFill>
        </p:grpSpPr>
        <p:grpSp>
          <p:nvGrpSpPr>
            <p:cNvPr id="1422" name="Group 1421"/>
            <p:cNvGrpSpPr/>
            <p:nvPr/>
          </p:nvGrpSpPr>
          <p:grpSpPr>
            <a:xfrm>
              <a:off x="10276365" y="3862182"/>
              <a:ext cx="336603" cy="649447"/>
              <a:chOff x="10125245" y="3501118"/>
              <a:chExt cx="493843" cy="1010508"/>
            </a:xfrm>
            <a:grpFill/>
          </p:grpSpPr>
          <p:cxnSp>
            <p:nvCxnSpPr>
              <p:cNvPr id="1425" name="Straight Connector 1424"/>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26" name="Straight Connector 1425"/>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27" name="Block Arc 1426"/>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8" name="Block Arc 1427"/>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9" name="Block Arc 1428"/>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30" name="Straight Connector 1429"/>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31" name="Straight Connector 1430"/>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32" name="Straight Connector 1431"/>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423" name="Oval 1422"/>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4" name="Rectangle 1423"/>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3" name="Group 1432"/>
          <p:cNvGrpSpPr/>
          <p:nvPr/>
        </p:nvGrpSpPr>
        <p:grpSpPr>
          <a:xfrm>
            <a:off x="3190135" y="5146791"/>
            <a:ext cx="336603" cy="897677"/>
            <a:chOff x="10276365" y="3613952"/>
            <a:chExt cx="336603" cy="897677"/>
          </a:xfrm>
          <a:solidFill>
            <a:srgbClr val="121718"/>
          </a:solidFill>
        </p:grpSpPr>
        <p:grpSp>
          <p:nvGrpSpPr>
            <p:cNvPr id="1434" name="Group 1433"/>
            <p:cNvGrpSpPr/>
            <p:nvPr/>
          </p:nvGrpSpPr>
          <p:grpSpPr>
            <a:xfrm>
              <a:off x="10276365" y="3862182"/>
              <a:ext cx="336603" cy="649447"/>
              <a:chOff x="10125245" y="3501118"/>
              <a:chExt cx="493843" cy="1010508"/>
            </a:xfrm>
            <a:grpFill/>
          </p:grpSpPr>
          <p:cxnSp>
            <p:nvCxnSpPr>
              <p:cNvPr id="1437" name="Straight Connector 1436"/>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38" name="Straight Connector 1437"/>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39" name="Block Arc 1438"/>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0" name="Block Arc 1439"/>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1" name="Block Arc 1440"/>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2" name="Straight Connector 1441"/>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43" name="Straight Connector 1442"/>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435" name="Oval 1434"/>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Rectangle 1435"/>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5" name="Group 1444"/>
          <p:cNvGrpSpPr/>
          <p:nvPr/>
        </p:nvGrpSpPr>
        <p:grpSpPr>
          <a:xfrm>
            <a:off x="3875842" y="5149898"/>
            <a:ext cx="336603" cy="897677"/>
            <a:chOff x="10276365" y="3613952"/>
            <a:chExt cx="336603" cy="897677"/>
          </a:xfrm>
          <a:solidFill>
            <a:srgbClr val="121718"/>
          </a:solidFill>
        </p:grpSpPr>
        <p:grpSp>
          <p:nvGrpSpPr>
            <p:cNvPr id="1446" name="Group 1445"/>
            <p:cNvGrpSpPr/>
            <p:nvPr/>
          </p:nvGrpSpPr>
          <p:grpSpPr>
            <a:xfrm>
              <a:off x="10276365" y="3862182"/>
              <a:ext cx="336603" cy="649447"/>
              <a:chOff x="10125245" y="3501118"/>
              <a:chExt cx="493843" cy="1010508"/>
            </a:xfrm>
            <a:grpFill/>
          </p:grpSpPr>
          <p:cxnSp>
            <p:nvCxnSpPr>
              <p:cNvPr id="1449" name="Straight Connector 1448"/>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50" name="Straight Connector 1449"/>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51" name="Block Arc 1450"/>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2" name="Block Arc 1451"/>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3" name="Block Arc 1452"/>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54" name="Straight Connector 1453"/>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55" name="Straight Connector 1454"/>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56" name="Straight Connector 1455"/>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447" name="Oval 1446"/>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8" name="Rectangle 1447"/>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4558665" y="5148362"/>
            <a:ext cx="336603" cy="897677"/>
            <a:chOff x="10276365" y="3613952"/>
            <a:chExt cx="336603" cy="897677"/>
          </a:xfrm>
          <a:solidFill>
            <a:srgbClr val="121718"/>
          </a:solidFill>
        </p:grpSpPr>
        <p:grpSp>
          <p:nvGrpSpPr>
            <p:cNvPr id="1458" name="Group 1457"/>
            <p:cNvGrpSpPr/>
            <p:nvPr/>
          </p:nvGrpSpPr>
          <p:grpSpPr>
            <a:xfrm>
              <a:off x="10276365" y="3862182"/>
              <a:ext cx="336603" cy="649447"/>
              <a:chOff x="10125245" y="3501118"/>
              <a:chExt cx="493843" cy="1010508"/>
            </a:xfrm>
            <a:grpFill/>
          </p:grpSpPr>
          <p:cxnSp>
            <p:nvCxnSpPr>
              <p:cNvPr id="1461" name="Straight Connector 1460"/>
              <p:cNvCxnSpPr/>
              <p:nvPr/>
            </p:nvCxnSpPr>
            <p:spPr>
              <a:xfrm flipH="1" flipV="1">
                <a:off x="10275913" y="3527403"/>
                <a:ext cx="5858" cy="984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62" name="Straight Connector 1461"/>
              <p:cNvCxnSpPr/>
              <p:nvPr/>
            </p:nvCxnSpPr>
            <p:spPr>
              <a:xfrm flipH="1" flipV="1">
                <a:off x="10466633" y="3540109"/>
                <a:ext cx="3575" cy="969223"/>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sp>
            <p:nvSpPr>
              <p:cNvPr id="1463" name="Block Arc 1462"/>
              <p:cNvSpPr/>
              <p:nvPr/>
            </p:nvSpPr>
            <p:spPr>
              <a:xfrm>
                <a:off x="10295120" y="3997541"/>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4" name="Block Arc 1463"/>
              <p:cNvSpPr/>
              <p:nvPr/>
            </p:nvSpPr>
            <p:spPr>
              <a:xfrm>
                <a:off x="10125245" y="3516460"/>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5" name="Block Arc 1464"/>
              <p:cNvSpPr/>
              <p:nvPr/>
            </p:nvSpPr>
            <p:spPr>
              <a:xfrm>
                <a:off x="10421520" y="3507813"/>
                <a:ext cx="177864" cy="209657"/>
              </a:xfrm>
              <a:prstGeom prst="blockArc">
                <a:avLst/>
              </a:prstGeom>
              <a:grpFill/>
              <a:ln w="762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66" name="Straight Connector 1465"/>
              <p:cNvCxnSpPr/>
              <p:nvPr/>
            </p:nvCxnSpPr>
            <p:spPr>
              <a:xfrm flipH="1">
                <a:off x="10142515" y="3501118"/>
                <a:ext cx="438307" cy="0"/>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67" name="Straight Connector 1466"/>
              <p:cNvCxnSpPr/>
              <p:nvPr/>
            </p:nvCxnSpPr>
            <p:spPr>
              <a:xfrm>
                <a:off x="10619088" y="3521049"/>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cxnSp>
            <p:nvCxnSpPr>
              <p:cNvPr id="1468" name="Straight Connector 1467"/>
              <p:cNvCxnSpPr/>
              <p:nvPr/>
            </p:nvCxnSpPr>
            <p:spPr>
              <a:xfrm>
                <a:off x="10127528" y="3531462"/>
                <a:ext cx="0" cy="387547"/>
              </a:xfrm>
              <a:prstGeom prst="line">
                <a:avLst/>
              </a:prstGeom>
              <a:grpFill/>
              <a:ln w="76200" cap="rnd" cmpd="sng">
                <a:solidFill>
                  <a:srgbClr val="121718"/>
                </a:solidFill>
              </a:ln>
              <a:effectLst/>
            </p:spPr>
            <p:style>
              <a:lnRef idx="2">
                <a:schemeClr val="accent1"/>
              </a:lnRef>
              <a:fillRef idx="0">
                <a:schemeClr val="accent1"/>
              </a:fillRef>
              <a:effectRef idx="1">
                <a:schemeClr val="accent1"/>
              </a:effectRef>
              <a:fontRef idx="minor">
                <a:schemeClr val="tx1"/>
              </a:fontRef>
            </p:style>
          </p:cxnSp>
        </p:grpSp>
        <p:sp>
          <p:nvSpPr>
            <p:cNvPr id="1459" name="Oval 1458"/>
            <p:cNvSpPr/>
            <p:nvPr/>
          </p:nvSpPr>
          <p:spPr>
            <a:xfrm>
              <a:off x="10374339" y="3613952"/>
              <a:ext cx="137575" cy="137574"/>
            </a:xfrm>
            <a:prstGeom prst="ellipse">
              <a:avLst/>
            </a:prstGeom>
            <a:grpFill/>
            <a:ln w="127000">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0" name="Rectangle 1459"/>
            <p:cNvSpPr/>
            <p:nvPr/>
          </p:nvSpPr>
          <p:spPr>
            <a:xfrm>
              <a:off x="10408204" y="3888927"/>
              <a:ext cx="85018" cy="309529"/>
            </a:xfrm>
            <a:prstGeom prst="rect">
              <a:avLst/>
            </a:prstGeom>
            <a:grpFill/>
            <a:ln>
              <a:solidFill>
                <a:srgbClr val="1217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9" name="Group 1468"/>
          <p:cNvGrpSpPr/>
          <p:nvPr/>
        </p:nvGrpSpPr>
        <p:grpSpPr>
          <a:xfrm>
            <a:off x="5250098" y="5143635"/>
            <a:ext cx="336603" cy="897677"/>
            <a:chOff x="10276365" y="3613952"/>
            <a:chExt cx="336603" cy="897677"/>
          </a:xfrm>
        </p:grpSpPr>
        <p:grpSp>
          <p:nvGrpSpPr>
            <p:cNvPr id="1470" name="Group 1469"/>
            <p:cNvGrpSpPr/>
            <p:nvPr/>
          </p:nvGrpSpPr>
          <p:grpSpPr>
            <a:xfrm>
              <a:off x="10276365" y="3862182"/>
              <a:ext cx="336603" cy="649447"/>
              <a:chOff x="10125245" y="3501118"/>
              <a:chExt cx="493843" cy="1010508"/>
            </a:xfrm>
          </p:grpSpPr>
          <p:cxnSp>
            <p:nvCxnSpPr>
              <p:cNvPr id="1473" name="Straight Connector 147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75" name="Block Arc 147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6" name="Block Arc 147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7" name="Block Arc 147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78" name="Straight Connector 147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71" name="Oval 147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2" name="Rectangle 147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1" name="Group 1480"/>
          <p:cNvGrpSpPr/>
          <p:nvPr/>
        </p:nvGrpSpPr>
        <p:grpSpPr>
          <a:xfrm>
            <a:off x="5922148" y="5146745"/>
            <a:ext cx="336603" cy="897677"/>
            <a:chOff x="10276365" y="3613952"/>
            <a:chExt cx="336603" cy="897677"/>
          </a:xfrm>
        </p:grpSpPr>
        <p:grpSp>
          <p:nvGrpSpPr>
            <p:cNvPr id="1482" name="Group 1481"/>
            <p:cNvGrpSpPr/>
            <p:nvPr/>
          </p:nvGrpSpPr>
          <p:grpSpPr>
            <a:xfrm>
              <a:off x="10276365" y="3862182"/>
              <a:ext cx="336603" cy="649447"/>
              <a:chOff x="10125245" y="3501118"/>
              <a:chExt cx="493843" cy="1010508"/>
            </a:xfrm>
          </p:grpSpPr>
          <p:cxnSp>
            <p:nvCxnSpPr>
              <p:cNvPr id="1485" name="Straight Connector 148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87" name="Block Arc 148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8" name="Block Arc 148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9" name="Block Arc 148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90" name="Straight Connector 148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83" name="Oval 148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4" name="Rectangle 148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3" name="Group 1492"/>
          <p:cNvGrpSpPr/>
          <p:nvPr/>
        </p:nvGrpSpPr>
        <p:grpSpPr>
          <a:xfrm>
            <a:off x="6597973" y="5153712"/>
            <a:ext cx="336603" cy="897677"/>
            <a:chOff x="10276365" y="3613952"/>
            <a:chExt cx="336603" cy="897677"/>
          </a:xfrm>
        </p:grpSpPr>
        <p:grpSp>
          <p:nvGrpSpPr>
            <p:cNvPr id="1494" name="Group 1493"/>
            <p:cNvGrpSpPr/>
            <p:nvPr/>
          </p:nvGrpSpPr>
          <p:grpSpPr>
            <a:xfrm>
              <a:off x="10276365" y="3862182"/>
              <a:ext cx="336603" cy="649447"/>
              <a:chOff x="10125245" y="3501118"/>
              <a:chExt cx="493843" cy="1010508"/>
            </a:xfrm>
          </p:grpSpPr>
          <p:cxnSp>
            <p:nvCxnSpPr>
              <p:cNvPr id="1497" name="Straight Connector 149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99" name="Block Arc 149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0" name="Block Arc 149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1" name="Block Arc 150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02" name="Straight Connector 150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03" name="Straight Connector 150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95" name="Oval 149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Rectangle 149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5" name="Group 1504"/>
          <p:cNvGrpSpPr/>
          <p:nvPr/>
        </p:nvGrpSpPr>
        <p:grpSpPr>
          <a:xfrm>
            <a:off x="7262094" y="5148986"/>
            <a:ext cx="336603" cy="897677"/>
            <a:chOff x="10276365" y="3613952"/>
            <a:chExt cx="336603" cy="897677"/>
          </a:xfrm>
        </p:grpSpPr>
        <p:grpSp>
          <p:nvGrpSpPr>
            <p:cNvPr id="1506" name="Group 1505"/>
            <p:cNvGrpSpPr/>
            <p:nvPr/>
          </p:nvGrpSpPr>
          <p:grpSpPr>
            <a:xfrm>
              <a:off x="10276365" y="3862182"/>
              <a:ext cx="336603" cy="649447"/>
              <a:chOff x="10125245" y="3501118"/>
              <a:chExt cx="493843" cy="1010508"/>
            </a:xfrm>
          </p:grpSpPr>
          <p:cxnSp>
            <p:nvCxnSpPr>
              <p:cNvPr id="1509" name="Straight Connector 150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0" name="Straight Connector 150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11" name="Block Arc 151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2" name="Block Arc 151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3" name="Block Arc 151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14" name="Straight Connector 151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5" name="Straight Connector 151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6" name="Straight Connector 151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07" name="Oval 150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8" name="Rectangle 150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1516"/>
          <p:cNvGrpSpPr/>
          <p:nvPr/>
        </p:nvGrpSpPr>
        <p:grpSpPr>
          <a:xfrm>
            <a:off x="7947801" y="5152093"/>
            <a:ext cx="336603" cy="897677"/>
            <a:chOff x="10276365" y="3613952"/>
            <a:chExt cx="336603" cy="897677"/>
          </a:xfrm>
        </p:grpSpPr>
        <p:grpSp>
          <p:nvGrpSpPr>
            <p:cNvPr id="1518" name="Group 1517"/>
            <p:cNvGrpSpPr/>
            <p:nvPr/>
          </p:nvGrpSpPr>
          <p:grpSpPr>
            <a:xfrm>
              <a:off x="10276365" y="3862182"/>
              <a:ext cx="336603" cy="649447"/>
              <a:chOff x="10125245" y="3501118"/>
              <a:chExt cx="493843" cy="1010508"/>
            </a:xfrm>
          </p:grpSpPr>
          <p:cxnSp>
            <p:nvCxnSpPr>
              <p:cNvPr id="1521" name="Straight Connector 152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2" name="Straight Connector 152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23" name="Block Arc 152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4" name="Block Arc 152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5" name="Block Arc 152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6" name="Straight Connector 152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7" name="Straight Connector 152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8" name="Straight Connector 152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19" name="Oval 151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0" name="Rectangle 151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9" name="Group 1528"/>
          <p:cNvGrpSpPr/>
          <p:nvPr/>
        </p:nvGrpSpPr>
        <p:grpSpPr>
          <a:xfrm>
            <a:off x="8614606" y="5148367"/>
            <a:ext cx="336603" cy="897677"/>
            <a:chOff x="10276365" y="3613952"/>
            <a:chExt cx="336603" cy="897677"/>
          </a:xfrm>
        </p:grpSpPr>
        <p:grpSp>
          <p:nvGrpSpPr>
            <p:cNvPr id="1530" name="Group 1529"/>
            <p:cNvGrpSpPr/>
            <p:nvPr/>
          </p:nvGrpSpPr>
          <p:grpSpPr>
            <a:xfrm>
              <a:off x="10276365" y="3862182"/>
              <a:ext cx="336603" cy="649447"/>
              <a:chOff x="10125245" y="3501118"/>
              <a:chExt cx="493843" cy="1010508"/>
            </a:xfrm>
          </p:grpSpPr>
          <p:cxnSp>
            <p:nvCxnSpPr>
              <p:cNvPr id="1533" name="Straight Connector 153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35" name="Block Arc 153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6" name="Block Arc 153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7" name="Block Arc 153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38" name="Straight Connector 153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40" name="Straight Connector 153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31" name="Oval 153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2" name="Rectangle 153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1" name="Group 1540"/>
          <p:cNvGrpSpPr/>
          <p:nvPr/>
        </p:nvGrpSpPr>
        <p:grpSpPr>
          <a:xfrm>
            <a:off x="9306039" y="5143640"/>
            <a:ext cx="336603" cy="897677"/>
            <a:chOff x="10276365" y="3613952"/>
            <a:chExt cx="336603" cy="897677"/>
          </a:xfrm>
        </p:grpSpPr>
        <p:grpSp>
          <p:nvGrpSpPr>
            <p:cNvPr id="1542" name="Group 1541"/>
            <p:cNvGrpSpPr/>
            <p:nvPr/>
          </p:nvGrpSpPr>
          <p:grpSpPr>
            <a:xfrm>
              <a:off x="10276365" y="3862182"/>
              <a:ext cx="336603" cy="649447"/>
              <a:chOff x="10125245" y="3501118"/>
              <a:chExt cx="493843" cy="1010508"/>
            </a:xfrm>
          </p:grpSpPr>
          <p:cxnSp>
            <p:nvCxnSpPr>
              <p:cNvPr id="1545" name="Straight Connector 154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47" name="Block Arc 154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8" name="Block Arc 154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9" name="Block Arc 154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50" name="Straight Connector 154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43" name="Oval 154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4" name="Rectangle 154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3" name="Group 1552"/>
          <p:cNvGrpSpPr/>
          <p:nvPr/>
        </p:nvGrpSpPr>
        <p:grpSpPr>
          <a:xfrm>
            <a:off x="9978089" y="5146750"/>
            <a:ext cx="336603" cy="897677"/>
            <a:chOff x="10276365" y="3613952"/>
            <a:chExt cx="336603" cy="897677"/>
          </a:xfrm>
        </p:grpSpPr>
        <p:grpSp>
          <p:nvGrpSpPr>
            <p:cNvPr id="1554" name="Group 1553"/>
            <p:cNvGrpSpPr/>
            <p:nvPr/>
          </p:nvGrpSpPr>
          <p:grpSpPr>
            <a:xfrm>
              <a:off x="10276365" y="3862182"/>
              <a:ext cx="336603" cy="649447"/>
              <a:chOff x="10125245" y="3501118"/>
              <a:chExt cx="493843" cy="1010508"/>
            </a:xfrm>
          </p:grpSpPr>
          <p:cxnSp>
            <p:nvCxnSpPr>
              <p:cNvPr id="1557" name="Straight Connector 155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59" name="Block Arc 155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0" name="Block Arc 155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1" name="Block Arc 156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62" name="Straight Connector 156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55" name="Oval 155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Rectangle 155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65" name="Group 1564"/>
          <p:cNvGrpSpPr/>
          <p:nvPr/>
        </p:nvGrpSpPr>
        <p:grpSpPr>
          <a:xfrm>
            <a:off x="10653914" y="5153717"/>
            <a:ext cx="336603" cy="897677"/>
            <a:chOff x="10276365" y="3613952"/>
            <a:chExt cx="336603" cy="897677"/>
          </a:xfrm>
        </p:grpSpPr>
        <p:grpSp>
          <p:nvGrpSpPr>
            <p:cNvPr id="1566" name="Group 1565"/>
            <p:cNvGrpSpPr/>
            <p:nvPr/>
          </p:nvGrpSpPr>
          <p:grpSpPr>
            <a:xfrm>
              <a:off x="10276365" y="3862182"/>
              <a:ext cx="336603" cy="649447"/>
              <a:chOff x="10125245" y="3501118"/>
              <a:chExt cx="493843" cy="1010508"/>
            </a:xfrm>
          </p:grpSpPr>
          <p:cxnSp>
            <p:nvCxnSpPr>
              <p:cNvPr id="1569" name="Straight Connector 156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0" name="Straight Connector 156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71" name="Block Arc 157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2" name="Block Arc 157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3" name="Block Arc 157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74" name="Straight Connector 157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5" name="Straight Connector 157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6" name="Straight Connector 157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67" name="Oval 156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8" name="Rectangle 156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7" name="Group 1576"/>
          <p:cNvGrpSpPr/>
          <p:nvPr/>
        </p:nvGrpSpPr>
        <p:grpSpPr>
          <a:xfrm>
            <a:off x="11318035" y="5148991"/>
            <a:ext cx="336603" cy="897677"/>
            <a:chOff x="10276365" y="3613952"/>
            <a:chExt cx="336603" cy="897677"/>
          </a:xfrm>
        </p:grpSpPr>
        <p:grpSp>
          <p:nvGrpSpPr>
            <p:cNvPr id="1578" name="Group 1577"/>
            <p:cNvGrpSpPr/>
            <p:nvPr/>
          </p:nvGrpSpPr>
          <p:grpSpPr>
            <a:xfrm>
              <a:off x="10276365" y="3862182"/>
              <a:ext cx="336603" cy="649447"/>
              <a:chOff x="10125245" y="3501118"/>
              <a:chExt cx="493843" cy="1010508"/>
            </a:xfrm>
          </p:grpSpPr>
          <p:cxnSp>
            <p:nvCxnSpPr>
              <p:cNvPr id="1581" name="Straight Connector 158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2" name="Straight Connector 158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83" name="Block Arc 158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4" name="Block Arc 158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5" name="Block Arc 158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86" name="Straight Connector 158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7" name="Straight Connector 158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8" name="Straight Connector 158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79" name="Oval 157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0" name="Rectangle 157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0" y="62401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1" name="Title 1"/>
          <p:cNvSpPr txBox="1">
            <a:spLocks/>
          </p:cNvSpPr>
          <p:nvPr/>
        </p:nvSpPr>
        <p:spPr>
          <a:xfrm>
            <a:off x="641863" y="354880"/>
            <a:ext cx="10884373" cy="101057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000" dirty="0" smtClean="0"/>
              <a:t>About </a:t>
            </a:r>
            <a:r>
              <a:rPr lang="en-US" sz="5200" b="1" dirty="0" smtClean="0">
                <a:solidFill>
                  <a:srgbClr val="F08703"/>
                </a:solidFill>
              </a:rPr>
              <a:t>2 </a:t>
            </a:r>
            <a:r>
              <a:rPr lang="en-US" sz="5200" b="1" dirty="0" smtClean="0">
                <a:solidFill>
                  <a:schemeClr val="accent1">
                    <a:lumMod val="75000"/>
                  </a:schemeClr>
                </a:solidFill>
              </a:rPr>
              <a:t>billion</a:t>
            </a:r>
            <a:r>
              <a:rPr lang="en-US" sz="5200" b="1" dirty="0" smtClean="0">
                <a:solidFill>
                  <a:srgbClr val="F08703"/>
                </a:solidFill>
              </a:rPr>
              <a:t> </a:t>
            </a:r>
            <a:r>
              <a:rPr lang="en-US" sz="5000" dirty="0" smtClean="0"/>
              <a:t>people world-wide have TB</a:t>
            </a:r>
            <a:endParaRPr lang="en-US" sz="5000" dirty="0"/>
          </a:p>
        </p:txBody>
      </p:sp>
      <p:sp>
        <p:nvSpPr>
          <p:cNvPr id="822" name="Rectangle 821"/>
          <p:cNvSpPr/>
          <p:nvPr/>
        </p:nvSpPr>
        <p:spPr>
          <a:xfrm>
            <a:off x="11891553" y="62423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992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treat patient #2?</a:t>
            </a:r>
            <a:endParaRPr lang="en-US" dirty="0"/>
          </a:p>
        </p:txBody>
      </p:sp>
      <p:sp>
        <p:nvSpPr>
          <p:cNvPr id="3" name="Content Placeholder 2"/>
          <p:cNvSpPr>
            <a:spLocks noGrp="1"/>
          </p:cNvSpPr>
          <p:nvPr>
            <p:ph idx="1"/>
          </p:nvPr>
        </p:nvSpPr>
        <p:spPr/>
        <p:txBody>
          <a:bodyPr>
            <a:normAutofit/>
          </a:bodyPr>
          <a:lstStyle/>
          <a:p>
            <a:r>
              <a:rPr lang="en-US" sz="2400" dirty="0" smtClean="0"/>
              <a:t>What are you treating? </a:t>
            </a:r>
          </a:p>
          <a:p>
            <a:r>
              <a:rPr lang="en-US" sz="2400" dirty="0" smtClean="0"/>
              <a:t>Anything special to consider about this host? </a:t>
            </a:r>
          </a:p>
          <a:p>
            <a:r>
              <a:rPr lang="en-US" sz="2400" dirty="0" smtClean="0"/>
              <a:t>How do you treat active TB?</a:t>
            </a:r>
            <a:endParaRPr lang="en-US" sz="2400" dirty="0"/>
          </a:p>
        </p:txBody>
      </p:sp>
      <p:sp>
        <p:nvSpPr>
          <p:cNvPr id="4" name="TextBox 3"/>
          <p:cNvSpPr txBox="1"/>
          <p:nvPr/>
        </p:nvSpPr>
        <p:spPr>
          <a:xfrm>
            <a:off x="4233465" y="1844422"/>
            <a:ext cx="2771011" cy="461665"/>
          </a:xfrm>
          <a:prstGeom prst="rect">
            <a:avLst/>
          </a:prstGeom>
          <a:noFill/>
        </p:spPr>
        <p:txBody>
          <a:bodyPr wrap="none" rtlCol="0">
            <a:spAutoFit/>
          </a:bodyPr>
          <a:lstStyle/>
          <a:p>
            <a:r>
              <a:rPr lang="en-US" sz="2400" dirty="0" smtClean="0">
                <a:solidFill>
                  <a:srgbClr val="F08703"/>
                </a:solidFill>
              </a:rPr>
              <a:t>Active pulmonary TB</a:t>
            </a:r>
            <a:endParaRPr lang="en-US" sz="2400" dirty="0">
              <a:solidFill>
                <a:srgbClr val="F08703"/>
              </a:solidFill>
            </a:endParaRPr>
          </a:p>
        </p:txBody>
      </p:sp>
      <p:sp>
        <p:nvSpPr>
          <p:cNvPr id="5" name="TextBox 4"/>
          <p:cNvSpPr txBox="1"/>
          <p:nvPr/>
        </p:nvSpPr>
        <p:spPr>
          <a:xfrm>
            <a:off x="6956184" y="2314305"/>
            <a:ext cx="4721870" cy="461665"/>
          </a:xfrm>
          <a:prstGeom prst="rect">
            <a:avLst/>
          </a:prstGeom>
          <a:noFill/>
        </p:spPr>
        <p:txBody>
          <a:bodyPr wrap="none" rtlCol="0">
            <a:spAutoFit/>
          </a:bodyPr>
          <a:lstStyle/>
          <a:p>
            <a:r>
              <a:rPr lang="en-US" sz="2400" dirty="0" smtClean="0">
                <a:solidFill>
                  <a:srgbClr val="F08703"/>
                </a:solidFill>
              </a:rPr>
              <a:t>Not that we know of. Screen for HIV </a:t>
            </a:r>
            <a:endParaRPr lang="en-US" sz="2400" dirty="0">
              <a:solidFill>
                <a:srgbClr val="F08703"/>
              </a:solidFill>
            </a:endParaRPr>
          </a:p>
        </p:txBody>
      </p:sp>
      <p:pic>
        <p:nvPicPr>
          <p:cNvPr id="8" name="Picture 7"/>
          <p:cNvPicPr>
            <a:picLocks noChangeAspect="1"/>
          </p:cNvPicPr>
          <p:nvPr/>
        </p:nvPicPr>
        <p:blipFill>
          <a:blip r:embed="rId3"/>
          <a:stretch>
            <a:fillRect/>
          </a:stretch>
        </p:blipFill>
        <p:spPr>
          <a:xfrm>
            <a:off x="9701840" y="2861953"/>
            <a:ext cx="2129569" cy="3344471"/>
          </a:xfrm>
          <a:prstGeom prst="rect">
            <a:avLst/>
          </a:prstGeom>
          <a:ln>
            <a:solidFill>
              <a:srgbClr val="404040"/>
            </a:solidFill>
          </a:ln>
        </p:spPr>
      </p:pic>
      <p:grpSp>
        <p:nvGrpSpPr>
          <p:cNvPr id="7" name="Group 6"/>
          <p:cNvGrpSpPr/>
          <p:nvPr/>
        </p:nvGrpSpPr>
        <p:grpSpPr>
          <a:xfrm>
            <a:off x="158750" y="148297"/>
            <a:ext cx="777875" cy="550204"/>
            <a:chOff x="904875" y="4577422"/>
            <a:chExt cx="777875" cy="550204"/>
          </a:xfrm>
        </p:grpSpPr>
        <p:sp>
          <p:nvSpPr>
            <p:cNvPr id="9" name="Rounded Rectangle 8"/>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0900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TB treatment</a:t>
            </a:r>
            <a:endParaRPr lang="en-US" dirty="0"/>
          </a:p>
        </p:txBody>
      </p:sp>
      <p:sp>
        <p:nvSpPr>
          <p:cNvPr id="3" name="Content Placeholder 2"/>
          <p:cNvSpPr>
            <a:spLocks noGrp="1"/>
          </p:cNvSpPr>
          <p:nvPr>
            <p:ph idx="1"/>
          </p:nvPr>
        </p:nvSpPr>
        <p:spPr>
          <a:xfrm>
            <a:off x="1097280" y="1845734"/>
            <a:ext cx="10058400" cy="1903583"/>
          </a:xfrm>
        </p:spPr>
        <p:txBody>
          <a:bodyPr/>
          <a:lstStyle/>
          <a:p>
            <a:r>
              <a:rPr lang="en-US" b="1" dirty="0" smtClean="0"/>
              <a:t>R</a:t>
            </a:r>
            <a:r>
              <a:rPr lang="en-US" dirty="0" smtClean="0"/>
              <a:t> - Rifampin</a:t>
            </a:r>
          </a:p>
          <a:p>
            <a:r>
              <a:rPr lang="en-US" b="1" dirty="0" smtClean="0"/>
              <a:t>I</a:t>
            </a:r>
            <a:r>
              <a:rPr lang="en-US" dirty="0" smtClean="0"/>
              <a:t> - Isoniazid</a:t>
            </a:r>
          </a:p>
          <a:p>
            <a:r>
              <a:rPr lang="en-US" b="1" dirty="0" smtClean="0"/>
              <a:t>P</a:t>
            </a:r>
            <a:r>
              <a:rPr lang="en-US" dirty="0" smtClean="0"/>
              <a:t> - Pyrazinamide</a:t>
            </a:r>
          </a:p>
          <a:p>
            <a:r>
              <a:rPr lang="en-US" b="1" dirty="0" smtClean="0"/>
              <a:t>E</a:t>
            </a:r>
            <a:r>
              <a:rPr lang="en-US" dirty="0" smtClean="0"/>
              <a:t> - </a:t>
            </a:r>
            <a:r>
              <a:rPr lang="en-US" dirty="0" err="1"/>
              <a:t>E</a:t>
            </a:r>
            <a:r>
              <a:rPr lang="en-US" dirty="0" err="1" smtClean="0"/>
              <a:t>thambutol</a:t>
            </a:r>
            <a:endParaRPr lang="en-US" dirty="0"/>
          </a:p>
        </p:txBody>
      </p:sp>
      <p:sp>
        <p:nvSpPr>
          <p:cNvPr id="4" name="Left Brace 3"/>
          <p:cNvSpPr/>
          <p:nvPr/>
        </p:nvSpPr>
        <p:spPr>
          <a:xfrm flipH="1">
            <a:off x="2860978" y="1868705"/>
            <a:ext cx="364921" cy="1693514"/>
          </a:xfrm>
          <a:prstGeom prst="leftBrace">
            <a:avLst/>
          </a:prstGeom>
          <a:ln w="57150" cmpd="sng">
            <a:solidFill>
              <a:schemeClr val="accent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349223" y="2127818"/>
            <a:ext cx="5404977" cy="1323439"/>
          </a:xfrm>
          <a:prstGeom prst="rect">
            <a:avLst/>
          </a:prstGeom>
          <a:noFill/>
        </p:spPr>
        <p:txBody>
          <a:bodyPr wrap="square" rtlCol="0">
            <a:spAutoFit/>
          </a:bodyPr>
          <a:lstStyle/>
          <a:p>
            <a:r>
              <a:rPr lang="en-US" sz="2000" dirty="0" smtClean="0">
                <a:solidFill>
                  <a:schemeClr val="tx1">
                    <a:lumMod val="75000"/>
                    <a:lumOff val="25000"/>
                  </a:schemeClr>
                </a:solidFill>
              </a:rPr>
              <a:t>2 months = intensive phase</a:t>
            </a:r>
          </a:p>
          <a:p>
            <a:r>
              <a:rPr lang="en-US" sz="2000" dirty="0" smtClean="0">
                <a:solidFill>
                  <a:schemeClr val="tx1">
                    <a:lumMod val="75000"/>
                    <a:lumOff val="25000"/>
                  </a:schemeClr>
                </a:solidFill>
              </a:rPr>
              <a:t>(if drug </a:t>
            </a:r>
            <a:r>
              <a:rPr lang="en-US" sz="2000" dirty="0" err="1" smtClean="0">
                <a:solidFill>
                  <a:schemeClr val="tx1">
                    <a:lumMod val="75000"/>
                    <a:lumOff val="25000"/>
                  </a:schemeClr>
                </a:solidFill>
              </a:rPr>
              <a:t>susceptibilites</a:t>
            </a:r>
            <a:r>
              <a:rPr lang="en-US" sz="2000" dirty="0" smtClean="0">
                <a:solidFill>
                  <a:schemeClr val="tx1">
                    <a:lumMod val="75000"/>
                    <a:lumOff val="25000"/>
                  </a:schemeClr>
                </a:solidFill>
              </a:rPr>
              <a:t> return before 2 months</a:t>
            </a:r>
          </a:p>
          <a:p>
            <a:r>
              <a:rPr lang="en-US" sz="2000" dirty="0" smtClean="0">
                <a:solidFill>
                  <a:schemeClr val="tx1">
                    <a:lumMod val="75000"/>
                    <a:lumOff val="25000"/>
                  </a:schemeClr>
                </a:solidFill>
              </a:rPr>
              <a:t>confirming pan-sensitivity, can stop </a:t>
            </a:r>
            <a:r>
              <a:rPr lang="en-US" sz="2000" dirty="0" err="1" smtClean="0">
                <a:solidFill>
                  <a:schemeClr val="tx1">
                    <a:lumMod val="75000"/>
                    <a:lumOff val="25000"/>
                  </a:schemeClr>
                </a:solidFill>
              </a:rPr>
              <a:t>ethambutol</a:t>
            </a:r>
            <a:r>
              <a:rPr lang="en-US" sz="2000" dirty="0" smtClean="0">
                <a:solidFill>
                  <a:schemeClr val="tx1">
                    <a:lumMod val="75000"/>
                    <a:lumOff val="25000"/>
                  </a:schemeClr>
                </a:solidFill>
              </a:rPr>
              <a:t> early)</a:t>
            </a:r>
            <a:endParaRPr lang="en-US" sz="2000" dirty="0">
              <a:solidFill>
                <a:schemeClr val="tx1">
                  <a:lumMod val="75000"/>
                  <a:lumOff val="25000"/>
                </a:schemeClr>
              </a:solidFill>
            </a:endParaRPr>
          </a:p>
        </p:txBody>
      </p:sp>
      <p:sp>
        <p:nvSpPr>
          <p:cNvPr id="6" name="TextBox 5"/>
          <p:cNvSpPr txBox="1"/>
          <p:nvPr/>
        </p:nvSpPr>
        <p:spPr>
          <a:xfrm>
            <a:off x="483824" y="4747119"/>
            <a:ext cx="4559737" cy="1015663"/>
          </a:xfrm>
          <a:prstGeom prst="rect">
            <a:avLst/>
          </a:prstGeom>
          <a:noFill/>
        </p:spPr>
        <p:txBody>
          <a:bodyPr wrap="none" rtlCol="0">
            <a:spAutoFit/>
          </a:bodyPr>
          <a:lstStyle/>
          <a:p>
            <a:r>
              <a:rPr lang="en-US" sz="2000" dirty="0" smtClean="0">
                <a:solidFill>
                  <a:srgbClr val="404040"/>
                </a:solidFill>
              </a:rPr>
              <a:t>Continuation phase</a:t>
            </a:r>
          </a:p>
          <a:p>
            <a:r>
              <a:rPr lang="en-US" sz="2000" dirty="0" smtClean="0">
                <a:solidFill>
                  <a:srgbClr val="404040"/>
                </a:solidFill>
              </a:rPr>
              <a:t>4 months of </a:t>
            </a:r>
            <a:r>
              <a:rPr lang="en-US" sz="2000" dirty="0" err="1">
                <a:solidFill>
                  <a:srgbClr val="404040"/>
                </a:solidFill>
              </a:rPr>
              <a:t>i</a:t>
            </a:r>
            <a:r>
              <a:rPr lang="en-US" sz="2000" dirty="0" err="1" smtClean="0">
                <a:solidFill>
                  <a:srgbClr val="404040"/>
                </a:solidFill>
              </a:rPr>
              <a:t>soniazide</a:t>
            </a:r>
            <a:r>
              <a:rPr lang="en-US" sz="2000" dirty="0" smtClean="0">
                <a:solidFill>
                  <a:srgbClr val="404040"/>
                </a:solidFill>
              </a:rPr>
              <a:t> and </a:t>
            </a:r>
            <a:r>
              <a:rPr lang="en-US" sz="2000" dirty="0">
                <a:solidFill>
                  <a:srgbClr val="404040"/>
                </a:solidFill>
              </a:rPr>
              <a:t>r</a:t>
            </a:r>
            <a:r>
              <a:rPr lang="en-US" sz="2000" dirty="0" smtClean="0">
                <a:solidFill>
                  <a:srgbClr val="404040"/>
                </a:solidFill>
              </a:rPr>
              <a:t>ifampin alone</a:t>
            </a:r>
          </a:p>
          <a:p>
            <a:endParaRPr lang="en-US" sz="2000" dirty="0"/>
          </a:p>
        </p:txBody>
      </p:sp>
      <p:sp>
        <p:nvSpPr>
          <p:cNvPr id="7" name="Down Arrow 6"/>
          <p:cNvSpPr/>
          <p:nvPr/>
        </p:nvSpPr>
        <p:spPr>
          <a:xfrm>
            <a:off x="1995776" y="3719081"/>
            <a:ext cx="362869" cy="907093"/>
          </a:xfrm>
          <a:prstGeom prst="downArrow">
            <a:avLst/>
          </a:prstGeom>
          <a:solidFill>
            <a:schemeClr val="accent1">
              <a:lumMod val="75000"/>
            </a:schemeClr>
          </a:solidFill>
          <a:ln>
            <a:solidFill>
              <a:srgbClr val="F0870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41971" y="3945854"/>
            <a:ext cx="5488384" cy="2246769"/>
          </a:xfrm>
          <a:prstGeom prst="rect">
            <a:avLst/>
          </a:prstGeom>
          <a:noFill/>
        </p:spPr>
        <p:txBody>
          <a:bodyPr wrap="square" rtlCol="0">
            <a:spAutoFit/>
          </a:bodyPr>
          <a:lstStyle/>
          <a:p>
            <a:r>
              <a:rPr lang="en-US" sz="2000" dirty="0" smtClean="0">
                <a:solidFill>
                  <a:schemeClr val="accent1">
                    <a:lumMod val="75000"/>
                  </a:schemeClr>
                </a:solidFill>
              </a:rPr>
              <a:t>Exceptions</a:t>
            </a:r>
            <a:r>
              <a:rPr lang="en-US" sz="2000" dirty="0" smtClean="0">
                <a:solidFill>
                  <a:srgbClr val="404040"/>
                </a:solidFill>
              </a:rPr>
              <a:t>:</a:t>
            </a:r>
          </a:p>
          <a:p>
            <a:r>
              <a:rPr lang="en-US" sz="2000" dirty="0" smtClean="0">
                <a:solidFill>
                  <a:srgbClr val="404040"/>
                </a:solidFill>
              </a:rPr>
              <a:t>- extend continuation phase (7 months) in patients with </a:t>
            </a:r>
            <a:r>
              <a:rPr lang="en-US" sz="2000" dirty="0" err="1" smtClean="0">
                <a:solidFill>
                  <a:srgbClr val="404040"/>
                </a:solidFill>
              </a:rPr>
              <a:t>cavitary</a:t>
            </a:r>
            <a:r>
              <a:rPr lang="en-US" sz="2000" dirty="0" smtClean="0">
                <a:solidFill>
                  <a:srgbClr val="404040"/>
                </a:solidFill>
              </a:rPr>
              <a:t> pulmonary TB and ongoing M. Tb in sputum samples at 2 months</a:t>
            </a:r>
          </a:p>
          <a:p>
            <a:r>
              <a:rPr lang="en-US" sz="2000" dirty="0" smtClean="0">
                <a:solidFill>
                  <a:srgbClr val="404040"/>
                </a:solidFill>
              </a:rPr>
              <a:t>- in </a:t>
            </a:r>
            <a:r>
              <a:rPr lang="en-US" sz="2000" dirty="0" err="1" smtClean="0">
                <a:solidFill>
                  <a:srgbClr val="404040"/>
                </a:solidFill>
              </a:rPr>
              <a:t>extrapulmonary</a:t>
            </a:r>
            <a:r>
              <a:rPr lang="en-US" sz="2000" dirty="0" smtClean="0">
                <a:solidFill>
                  <a:srgbClr val="404040"/>
                </a:solidFill>
              </a:rPr>
              <a:t> TB, continuation phase is 9-12 months</a:t>
            </a:r>
          </a:p>
          <a:p>
            <a:endParaRPr lang="en-US" sz="2000" dirty="0"/>
          </a:p>
        </p:txBody>
      </p:sp>
      <p:grpSp>
        <p:nvGrpSpPr>
          <p:cNvPr id="9" name="Group 8"/>
          <p:cNvGrpSpPr/>
          <p:nvPr/>
        </p:nvGrpSpPr>
        <p:grpSpPr>
          <a:xfrm>
            <a:off x="158750" y="148297"/>
            <a:ext cx="777875" cy="550204"/>
            <a:chOff x="904875" y="4577422"/>
            <a:chExt cx="777875" cy="550204"/>
          </a:xfrm>
        </p:grpSpPr>
        <p:sp>
          <p:nvSpPr>
            <p:cNvPr id="10" name="Rounded Rectangle 9"/>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91700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41223" y="189568"/>
            <a:ext cx="8561916" cy="688975"/>
          </a:xfrm>
        </p:spPr>
        <p:txBody>
          <a:bodyPr>
            <a:normAutofit/>
          </a:bodyPr>
          <a:lstStyle/>
          <a:p>
            <a:pPr algn="ctr"/>
            <a:r>
              <a:rPr lang="en-US" altLang="en-US" sz="4400" b="1" dirty="0" smtClean="0"/>
              <a:t>TB Drug Action</a:t>
            </a:r>
          </a:p>
        </p:txBody>
      </p:sp>
      <p:pic>
        <p:nvPicPr>
          <p:cNvPr id="3" name="Picture 2"/>
          <p:cNvPicPr>
            <a:picLocks noChangeAspect="1"/>
          </p:cNvPicPr>
          <p:nvPr/>
        </p:nvPicPr>
        <p:blipFill>
          <a:blip r:embed="rId2"/>
          <a:stretch>
            <a:fillRect/>
          </a:stretch>
        </p:blipFill>
        <p:spPr>
          <a:xfrm>
            <a:off x="0" y="1162020"/>
            <a:ext cx="12192000" cy="3364759"/>
          </a:xfrm>
          <a:prstGeom prst="rect">
            <a:avLst/>
          </a:prstGeom>
        </p:spPr>
      </p:pic>
      <p:sp>
        <p:nvSpPr>
          <p:cNvPr id="8" name="TextBox 3"/>
          <p:cNvSpPr txBox="1">
            <a:spLocks noChangeArrowheads="1"/>
          </p:cNvSpPr>
          <p:nvPr/>
        </p:nvSpPr>
        <p:spPr bwMode="auto">
          <a:xfrm>
            <a:off x="8544384" y="6291667"/>
            <a:ext cx="364761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50" dirty="0" smtClean="0">
                <a:cs typeface="Arial" charset="0"/>
              </a:rPr>
              <a:t>Guzman 2013, Chapter in Tuberculosis- Current Issues in Diagnosis and Management</a:t>
            </a:r>
          </a:p>
          <a:p>
            <a:pPr eaLnBrk="1" hangingPunct="1"/>
            <a:r>
              <a:rPr lang="en-US" sz="1050" dirty="0" err="1" smtClean="0">
                <a:cs typeface="Arial" charset="0"/>
              </a:rPr>
              <a:t>Mitchison</a:t>
            </a:r>
            <a:r>
              <a:rPr lang="en-US" sz="1050" dirty="0" smtClean="0">
                <a:cs typeface="Arial" charset="0"/>
              </a:rPr>
              <a:t> Tubercle 1985 </a:t>
            </a:r>
            <a:endParaRPr lang="en-US" sz="1050" dirty="0">
              <a:cs typeface="Arial" charset="0"/>
            </a:endParaRPr>
          </a:p>
        </p:txBody>
      </p:sp>
      <p:sp>
        <p:nvSpPr>
          <p:cNvPr id="10" name="Content Placeholder 2"/>
          <p:cNvSpPr txBox="1">
            <a:spLocks/>
          </p:cNvSpPr>
          <p:nvPr/>
        </p:nvSpPr>
        <p:spPr bwMode="auto">
          <a:xfrm>
            <a:off x="303794" y="4503406"/>
            <a:ext cx="12176455" cy="148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chemeClr val="tx2"/>
              </a:buClr>
              <a:buFont typeface="Times" pitchFamily="18" charset="0"/>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0D1D6A"/>
              </a:buClr>
              <a:buFont typeface="Times" pitchFamily="18" charset="0"/>
              <a:buChar char="•"/>
              <a:defRPr sz="16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000">
                <a:solidFill>
                  <a:schemeClr val="tx1"/>
                </a:solidFill>
                <a:latin typeface="+mn-lt"/>
                <a:ea typeface="+mn-ea"/>
              </a:defRPr>
            </a:lvl5pPr>
            <a:lvl6pPr marL="2514600" indent="-228600" algn="l" rtl="0" fontAlgn="base">
              <a:spcBef>
                <a:spcPct val="20000"/>
              </a:spcBef>
              <a:spcAft>
                <a:spcPct val="0"/>
              </a:spcAft>
              <a:buChar char="»"/>
              <a:defRPr sz="1000">
                <a:solidFill>
                  <a:schemeClr val="tx1"/>
                </a:solidFill>
                <a:latin typeface="+mn-lt"/>
                <a:ea typeface="+mn-ea"/>
              </a:defRPr>
            </a:lvl6pPr>
            <a:lvl7pPr marL="2971800" indent="-228600" algn="l" rtl="0" fontAlgn="base">
              <a:spcBef>
                <a:spcPct val="20000"/>
              </a:spcBef>
              <a:spcAft>
                <a:spcPct val="0"/>
              </a:spcAft>
              <a:buChar char="»"/>
              <a:defRPr sz="1000">
                <a:solidFill>
                  <a:schemeClr val="tx1"/>
                </a:solidFill>
                <a:latin typeface="+mn-lt"/>
                <a:ea typeface="+mn-ea"/>
              </a:defRPr>
            </a:lvl7pPr>
            <a:lvl8pPr marL="3429000" indent="-228600" algn="l" rtl="0" fontAlgn="base">
              <a:spcBef>
                <a:spcPct val="20000"/>
              </a:spcBef>
              <a:spcAft>
                <a:spcPct val="0"/>
              </a:spcAft>
              <a:buChar char="»"/>
              <a:defRPr sz="1000">
                <a:solidFill>
                  <a:schemeClr val="tx1"/>
                </a:solidFill>
                <a:latin typeface="+mn-lt"/>
                <a:ea typeface="+mn-ea"/>
              </a:defRPr>
            </a:lvl8pPr>
            <a:lvl9pPr marL="3886200" indent="-228600" algn="l" rtl="0" fontAlgn="base">
              <a:spcBef>
                <a:spcPct val="20000"/>
              </a:spcBef>
              <a:spcAft>
                <a:spcPct val="0"/>
              </a:spcAft>
              <a:buChar char="»"/>
              <a:defRPr sz="1000">
                <a:solidFill>
                  <a:schemeClr val="tx1"/>
                </a:solidFill>
                <a:latin typeface="+mn-lt"/>
                <a:ea typeface="+mn-ea"/>
              </a:defRPr>
            </a:lvl9pPr>
          </a:lstStyle>
          <a:p>
            <a:pPr>
              <a:buFont typeface="Arial" pitchFamily="34" charset="0"/>
              <a:buChar char="•"/>
              <a:defRPr/>
            </a:pPr>
            <a:r>
              <a:rPr lang="en-US" sz="2800" dirty="0" smtClean="0"/>
              <a:t>Early Bactericidal Activity – INH &gt; EMB &gt; RIF &gt; PZA</a:t>
            </a:r>
          </a:p>
          <a:p>
            <a:pPr>
              <a:buFont typeface="Arial" pitchFamily="34" charset="0"/>
              <a:buChar char="•"/>
              <a:defRPr/>
            </a:pPr>
            <a:r>
              <a:rPr lang="en-US" sz="2800" dirty="0" err="1" smtClean="0"/>
              <a:t>Longiterm</a:t>
            </a:r>
            <a:r>
              <a:rPr lang="en-US" sz="2800" dirty="0" smtClean="0"/>
              <a:t> Sterilizing </a:t>
            </a:r>
            <a:r>
              <a:rPr lang="en-US" sz="2800" dirty="0" smtClean="0"/>
              <a:t>– RIF &gt; PZA &gt; INH &gt; EMB</a:t>
            </a:r>
          </a:p>
          <a:p>
            <a:pPr>
              <a:buFont typeface="Arial" pitchFamily="34" charset="0"/>
              <a:buChar char="•"/>
              <a:defRPr/>
            </a:pPr>
            <a:r>
              <a:rPr lang="en-US" sz="2800" dirty="0" smtClean="0"/>
              <a:t>Resistance prevention – INH &gt; RIF &gt; EMB &gt; PZA</a:t>
            </a:r>
          </a:p>
          <a:p>
            <a:pPr>
              <a:buFont typeface="Arial" pitchFamily="34" charset="0"/>
              <a:buChar char="•"/>
              <a:defRPr/>
            </a:pPr>
            <a:endParaRPr lang="en-US" sz="2800" dirty="0">
              <a:latin typeface="+mj-lt"/>
            </a:endParaRPr>
          </a:p>
          <a:p>
            <a:pPr>
              <a:buFont typeface="Arial" pitchFamily="34" charset="0"/>
              <a:buChar char="•"/>
              <a:defRPr/>
            </a:pPr>
            <a:endParaRPr lang="en-US" sz="2800" dirty="0">
              <a:latin typeface="+mj-lt"/>
            </a:endParaRPr>
          </a:p>
        </p:txBody>
      </p:sp>
      <p:grpSp>
        <p:nvGrpSpPr>
          <p:cNvPr id="9" name="Group 8"/>
          <p:cNvGrpSpPr/>
          <p:nvPr/>
        </p:nvGrpSpPr>
        <p:grpSpPr>
          <a:xfrm>
            <a:off x="158750" y="148297"/>
            <a:ext cx="777875" cy="550204"/>
            <a:chOff x="904875" y="4577422"/>
            <a:chExt cx="777875" cy="550204"/>
          </a:xfrm>
        </p:grpSpPr>
        <p:sp>
          <p:nvSpPr>
            <p:cNvPr id="11" name="Rounded Rectangle 10"/>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81260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 3</a:t>
            </a:r>
            <a:endParaRPr lang="en-US" b="1" dirty="0"/>
          </a:p>
        </p:txBody>
      </p:sp>
      <p:sp>
        <p:nvSpPr>
          <p:cNvPr id="3" name="Content Placeholder 2"/>
          <p:cNvSpPr>
            <a:spLocks noGrp="1"/>
          </p:cNvSpPr>
          <p:nvPr>
            <p:ph idx="1"/>
          </p:nvPr>
        </p:nvSpPr>
        <p:spPr>
          <a:xfrm>
            <a:off x="1097280" y="1845734"/>
            <a:ext cx="10058400" cy="680359"/>
          </a:xfrm>
        </p:spPr>
        <p:txBody>
          <a:bodyPr>
            <a:noAutofit/>
          </a:bodyPr>
          <a:lstStyle/>
          <a:p>
            <a:r>
              <a:rPr lang="en-US" sz="3200" dirty="0" smtClean="0"/>
              <a:t>64 </a:t>
            </a:r>
            <a:r>
              <a:rPr lang="en-US" sz="3200" dirty="0"/>
              <a:t>year old woman, recently emigrated from Bolivia, presents with 2 months of night sweats and weight loss. In the last month she has developed hemoptysis. Her sputum is positive for M. Tb. She is also HIV positive, </a:t>
            </a:r>
            <a:r>
              <a:rPr lang="en-US" sz="3200" dirty="0" smtClean="0"/>
              <a:t>non-adherent </a:t>
            </a:r>
            <a:r>
              <a:rPr lang="en-US" sz="3200" dirty="0"/>
              <a:t>to HAART.</a:t>
            </a:r>
          </a:p>
          <a:p>
            <a:endParaRPr lang="en-US" sz="3600"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542302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treat patient #3?</a:t>
            </a:r>
            <a:endParaRPr lang="en-US" dirty="0"/>
          </a:p>
        </p:txBody>
      </p:sp>
      <p:sp>
        <p:nvSpPr>
          <p:cNvPr id="3" name="Content Placeholder 2"/>
          <p:cNvSpPr>
            <a:spLocks noGrp="1"/>
          </p:cNvSpPr>
          <p:nvPr>
            <p:ph idx="1"/>
          </p:nvPr>
        </p:nvSpPr>
        <p:spPr/>
        <p:txBody>
          <a:bodyPr>
            <a:normAutofit/>
          </a:bodyPr>
          <a:lstStyle/>
          <a:p>
            <a:r>
              <a:rPr lang="en-US" sz="2400" dirty="0" smtClean="0"/>
              <a:t>What are you treating? </a:t>
            </a:r>
          </a:p>
          <a:p>
            <a:r>
              <a:rPr lang="en-US" sz="2400" dirty="0" smtClean="0"/>
              <a:t>Anything special to consider about this host? </a:t>
            </a:r>
          </a:p>
          <a:p>
            <a:r>
              <a:rPr lang="en-US" sz="2400" dirty="0" smtClean="0"/>
              <a:t>How do you treat active TB in HIV+ hosts?</a:t>
            </a:r>
            <a:endParaRPr lang="en-US" sz="2400" dirty="0"/>
          </a:p>
        </p:txBody>
      </p:sp>
      <p:sp>
        <p:nvSpPr>
          <p:cNvPr id="4" name="TextBox 3"/>
          <p:cNvSpPr txBox="1"/>
          <p:nvPr/>
        </p:nvSpPr>
        <p:spPr>
          <a:xfrm>
            <a:off x="4233465" y="1844422"/>
            <a:ext cx="2771011" cy="461665"/>
          </a:xfrm>
          <a:prstGeom prst="rect">
            <a:avLst/>
          </a:prstGeom>
          <a:noFill/>
        </p:spPr>
        <p:txBody>
          <a:bodyPr wrap="none" rtlCol="0">
            <a:spAutoFit/>
          </a:bodyPr>
          <a:lstStyle/>
          <a:p>
            <a:r>
              <a:rPr lang="en-US" sz="2400" dirty="0" smtClean="0">
                <a:solidFill>
                  <a:srgbClr val="F08703"/>
                </a:solidFill>
              </a:rPr>
              <a:t>Active pulmonary TB</a:t>
            </a:r>
            <a:endParaRPr lang="en-US" sz="2400" dirty="0">
              <a:solidFill>
                <a:srgbClr val="F08703"/>
              </a:solidFill>
            </a:endParaRPr>
          </a:p>
        </p:txBody>
      </p:sp>
      <p:sp>
        <p:nvSpPr>
          <p:cNvPr id="5" name="TextBox 4"/>
          <p:cNvSpPr txBox="1"/>
          <p:nvPr/>
        </p:nvSpPr>
        <p:spPr>
          <a:xfrm>
            <a:off x="6956184" y="2314305"/>
            <a:ext cx="2246679" cy="461665"/>
          </a:xfrm>
          <a:prstGeom prst="rect">
            <a:avLst/>
          </a:prstGeom>
          <a:noFill/>
        </p:spPr>
        <p:txBody>
          <a:bodyPr wrap="none" rtlCol="0">
            <a:spAutoFit/>
          </a:bodyPr>
          <a:lstStyle/>
          <a:p>
            <a:r>
              <a:rPr lang="en-US" sz="2400" dirty="0" smtClean="0">
                <a:solidFill>
                  <a:srgbClr val="F08703"/>
                </a:solidFill>
              </a:rPr>
              <a:t>Yes, HIV positive</a:t>
            </a:r>
            <a:endParaRPr lang="en-US" sz="2400" dirty="0">
              <a:solidFill>
                <a:srgbClr val="F08703"/>
              </a:solidFill>
            </a:endParaRPr>
          </a:p>
        </p:txBody>
      </p:sp>
      <p:pic>
        <p:nvPicPr>
          <p:cNvPr id="7" name="Picture 6"/>
          <p:cNvPicPr>
            <a:picLocks noChangeAspect="1"/>
          </p:cNvPicPr>
          <p:nvPr/>
        </p:nvPicPr>
        <p:blipFill>
          <a:blip r:embed="rId3"/>
          <a:stretch>
            <a:fillRect/>
          </a:stretch>
        </p:blipFill>
        <p:spPr>
          <a:xfrm>
            <a:off x="6873875" y="3348766"/>
            <a:ext cx="4937124" cy="2775873"/>
          </a:xfrm>
          <a:prstGeom prst="rect">
            <a:avLst/>
          </a:prstGeom>
          <a:ln>
            <a:solidFill>
              <a:srgbClr val="404040"/>
            </a:solidFill>
          </a:ln>
        </p:spPr>
      </p:pic>
      <p:grpSp>
        <p:nvGrpSpPr>
          <p:cNvPr id="8" name="Group 7"/>
          <p:cNvGrpSpPr/>
          <p:nvPr/>
        </p:nvGrpSpPr>
        <p:grpSpPr>
          <a:xfrm>
            <a:off x="158750" y="148297"/>
            <a:ext cx="777875" cy="550204"/>
            <a:chOff x="904875" y="4577422"/>
            <a:chExt cx="777875" cy="550204"/>
          </a:xfrm>
        </p:grpSpPr>
        <p:sp>
          <p:nvSpPr>
            <p:cNvPr id="9" name="Rounded Rectangle 8"/>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hlinkClick r:id="rId4" action="ppaction://hlinksldjump">
                <a:snd r:embed="rId5"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23781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 treatment in patients with HIV</a:t>
            </a:r>
            <a:endParaRPr lang="en-US" dirty="0"/>
          </a:p>
        </p:txBody>
      </p:sp>
      <p:sp>
        <p:nvSpPr>
          <p:cNvPr id="3" name="Content Placeholder 2"/>
          <p:cNvSpPr>
            <a:spLocks noGrp="1"/>
          </p:cNvSpPr>
          <p:nvPr>
            <p:ph idx="1"/>
          </p:nvPr>
        </p:nvSpPr>
        <p:spPr/>
        <p:txBody>
          <a:bodyPr/>
          <a:lstStyle/>
          <a:p>
            <a:r>
              <a:rPr lang="en-US" dirty="0" smtClean="0"/>
              <a:t>Treatment regimen is the same but a few important things to consider:</a:t>
            </a:r>
          </a:p>
          <a:p>
            <a:r>
              <a:rPr lang="en-US" dirty="0" smtClean="0"/>
              <a:t>1. There are often drug-drug interactions between TB medications and </a:t>
            </a:r>
            <a:r>
              <a:rPr lang="en-US" dirty="0" err="1" smtClean="0"/>
              <a:t>antiretrovirals</a:t>
            </a:r>
            <a:r>
              <a:rPr lang="en-US" dirty="0" smtClean="0"/>
              <a:t> – check before prescribing </a:t>
            </a:r>
          </a:p>
          <a:p>
            <a:r>
              <a:rPr lang="en-US" dirty="0" smtClean="0"/>
              <a:t>2. Duration of treatment is longer for patients with HIV not on HAART (the continuation phase is extended to 7 months)</a:t>
            </a:r>
          </a:p>
          <a:p>
            <a:r>
              <a:rPr lang="en-US" dirty="0" smtClean="0"/>
              <a:t>3. Remember that TB can look different in HIV: </a:t>
            </a:r>
            <a:r>
              <a:rPr lang="en-US" dirty="0" err="1" smtClean="0"/>
              <a:t>extrapulmonary</a:t>
            </a:r>
            <a:r>
              <a:rPr lang="en-US" dirty="0" smtClean="0"/>
              <a:t> and CNS TB </a:t>
            </a:r>
            <a:r>
              <a:rPr lang="en-US" dirty="0" smtClean="0"/>
              <a:t>are</a:t>
            </a:r>
            <a:r>
              <a:rPr lang="en-US" dirty="0" smtClean="0"/>
              <a:t> </a:t>
            </a:r>
            <a:r>
              <a:rPr lang="en-US" dirty="0" smtClean="0"/>
              <a:t>much more common</a:t>
            </a:r>
            <a:r>
              <a:rPr lang="en-US" dirty="0"/>
              <a:t> </a:t>
            </a:r>
            <a:r>
              <a:rPr lang="en-US" dirty="0" smtClean="0"/>
              <a:t>and symptoms can progress more quickly</a:t>
            </a:r>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67297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 treatment in patients with HIV</a:t>
            </a:r>
            <a:endParaRPr lang="en-US" dirty="0"/>
          </a:p>
        </p:txBody>
      </p:sp>
      <p:sp>
        <p:nvSpPr>
          <p:cNvPr id="3" name="Content Placeholder 2"/>
          <p:cNvSpPr>
            <a:spLocks noGrp="1"/>
          </p:cNvSpPr>
          <p:nvPr>
            <p:ph idx="1"/>
          </p:nvPr>
        </p:nvSpPr>
        <p:spPr>
          <a:xfrm>
            <a:off x="1097280" y="1845733"/>
            <a:ext cx="10058400" cy="4322497"/>
          </a:xfrm>
        </p:spPr>
        <p:txBody>
          <a:bodyPr>
            <a:normAutofit lnSpcReduction="10000"/>
          </a:bodyPr>
          <a:lstStyle/>
          <a:p>
            <a:r>
              <a:rPr lang="en-US" dirty="0" smtClean="0"/>
              <a:t>Would you start this patient on HAART?</a:t>
            </a:r>
          </a:p>
          <a:p>
            <a:r>
              <a:rPr lang="en-US" dirty="0" smtClean="0"/>
              <a:t>The short answer is </a:t>
            </a:r>
            <a:r>
              <a:rPr lang="en-US" sz="2400" b="1" dirty="0" smtClean="0">
                <a:solidFill>
                  <a:srgbClr val="F08703"/>
                </a:solidFill>
              </a:rPr>
              <a:t>YES!</a:t>
            </a:r>
            <a:r>
              <a:rPr lang="en-US" sz="2400" b="1" dirty="0" smtClean="0"/>
              <a:t> </a:t>
            </a:r>
            <a:endParaRPr lang="en-US" sz="2400" b="1" dirty="0" smtClean="0"/>
          </a:p>
          <a:p>
            <a:r>
              <a:rPr lang="en-US" dirty="0" smtClean="0"/>
              <a:t>BUT, starting patients with TB and HIV on HAART can lead to a paradoxical worsening of the TB: this is due to IRIS (immune reconstitution inflammatory syndrome). </a:t>
            </a:r>
            <a:endParaRPr lang="en-US" dirty="0"/>
          </a:p>
          <a:p>
            <a:r>
              <a:rPr lang="en-US" u="sng" dirty="0" smtClean="0"/>
              <a:t>What happens</a:t>
            </a:r>
            <a:r>
              <a:rPr lang="en-US" dirty="0" smtClean="0"/>
              <a:t>: About 1-4 weeks after starting HAART, patients can develop fevers, worsening lymphadenopathy, and new infiltrates. Essentially this is due to comparative recovery of the immune system on HAART and a robust inflammatory response as the recovering immune system tries to respond to the TB. </a:t>
            </a:r>
          </a:p>
          <a:p>
            <a:r>
              <a:rPr lang="en-US" dirty="0" smtClean="0"/>
              <a:t>The lower someone’s CD4 count is to start, the greater the risk. </a:t>
            </a:r>
          </a:p>
          <a:p>
            <a:r>
              <a:rPr lang="en-US" u="sng" dirty="0" smtClean="0"/>
              <a:t>What to do about it</a:t>
            </a:r>
            <a:r>
              <a:rPr lang="en-US" dirty="0" smtClean="0"/>
              <a:t>: IRIS is usually self-limited and treated with supportive care. In severe cases, steroids can be considered, although there isn’t much data to support their use (except in TB meningitis)</a:t>
            </a:r>
          </a:p>
          <a:p>
            <a:endParaRPr lang="en-US" dirty="0" smtClean="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17802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TB treatment in patients with HIV</a:t>
            </a:r>
            <a:endParaRPr lang="en-US" dirty="0"/>
          </a:p>
        </p:txBody>
      </p:sp>
      <p:sp>
        <p:nvSpPr>
          <p:cNvPr id="3" name="Content Placeholder 2"/>
          <p:cNvSpPr>
            <a:spLocks noGrp="1"/>
          </p:cNvSpPr>
          <p:nvPr>
            <p:ph idx="1"/>
          </p:nvPr>
        </p:nvSpPr>
        <p:spPr>
          <a:xfrm>
            <a:off x="1097280" y="1845733"/>
            <a:ext cx="10058400" cy="4322497"/>
          </a:xfrm>
        </p:spPr>
        <p:txBody>
          <a:bodyPr>
            <a:normAutofit/>
          </a:bodyPr>
          <a:lstStyle/>
          <a:p>
            <a:r>
              <a:rPr lang="en-US" dirty="0" smtClean="0"/>
              <a:t>So</a:t>
            </a:r>
            <a:r>
              <a:rPr lang="is-IS" dirty="0" smtClean="0"/>
              <a:t>…. </a:t>
            </a:r>
            <a:r>
              <a:rPr lang="en-US" dirty="0"/>
              <a:t>w</a:t>
            </a:r>
            <a:r>
              <a:rPr lang="en-US" dirty="0" smtClean="0"/>
              <a:t>ould you start this patient on HAART?</a:t>
            </a:r>
          </a:p>
          <a:p>
            <a:r>
              <a:rPr lang="en-US" dirty="0" smtClean="0"/>
              <a:t>Still, </a:t>
            </a:r>
            <a:r>
              <a:rPr lang="en-US" dirty="0" smtClean="0">
                <a:solidFill>
                  <a:srgbClr val="F08703"/>
                </a:solidFill>
              </a:rPr>
              <a:t>yes</a:t>
            </a:r>
            <a:r>
              <a:rPr lang="en-US" dirty="0" smtClean="0"/>
              <a:t>. </a:t>
            </a:r>
          </a:p>
          <a:p>
            <a:r>
              <a:rPr lang="en-US" dirty="0" smtClean="0"/>
              <a:t>If the CD4 count is low, the initiation of HAART is sometimes delayed for a few weeks after the start of TB treatment</a:t>
            </a:r>
          </a:p>
          <a:p>
            <a:r>
              <a:rPr lang="en-US" dirty="0" smtClean="0"/>
              <a:t>Anywhere from 2-12 weeks depending on the CD4 count and where the TB is (IRIS from TB meningitis can be particularly </a:t>
            </a:r>
            <a:r>
              <a:rPr lang="en-US" dirty="0" smtClean="0"/>
              <a:t>dangerous; waiting a few weeks recommended)</a:t>
            </a:r>
            <a:endParaRPr lang="en-US" dirty="0" smtClean="0"/>
          </a:p>
          <a:p>
            <a:r>
              <a:rPr lang="en-US" dirty="0" smtClean="0"/>
              <a:t>It is </a:t>
            </a:r>
            <a:r>
              <a:rPr lang="en-US" b="1" dirty="0" smtClean="0"/>
              <a:t>not</a:t>
            </a:r>
            <a:r>
              <a:rPr lang="en-US" dirty="0" smtClean="0"/>
              <a:t> recommended to wait until completion of TB treatment to start HAART.</a:t>
            </a:r>
          </a:p>
          <a:p>
            <a:r>
              <a:rPr lang="en-US" dirty="0" smtClean="0"/>
              <a:t>And finally: if someone is </a:t>
            </a:r>
            <a:r>
              <a:rPr lang="en-US" i="1" dirty="0" smtClean="0"/>
              <a:t>already</a:t>
            </a:r>
            <a:r>
              <a:rPr lang="en-US" dirty="0" smtClean="0"/>
              <a:t> on HAART, do not interrupt therapy for TB </a:t>
            </a:r>
            <a:r>
              <a:rPr lang="en-US" dirty="0" smtClean="0"/>
              <a:t>treatment (though HIV regimen may need to be modified). </a:t>
            </a:r>
            <a:r>
              <a:rPr lang="en-US" dirty="0" smtClean="0"/>
              <a:t>IRIS occurs during the initiation of HAART.</a:t>
            </a:r>
          </a:p>
          <a:p>
            <a:endParaRPr lang="en-US" dirty="0" smtClean="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5424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smtClean="0"/>
              <a:t>note </a:t>
            </a:r>
            <a:r>
              <a:rPr lang="en-US" dirty="0" smtClean="0"/>
              <a:t>on treatment: drug side effects</a:t>
            </a:r>
            <a:endParaRPr lang="en-US" dirty="0"/>
          </a:p>
        </p:txBody>
      </p:sp>
      <p:sp>
        <p:nvSpPr>
          <p:cNvPr id="3" name="Content Placeholder 2"/>
          <p:cNvSpPr>
            <a:spLocks noGrp="1"/>
          </p:cNvSpPr>
          <p:nvPr>
            <p:ph idx="1"/>
          </p:nvPr>
        </p:nvSpPr>
        <p:spPr>
          <a:xfrm>
            <a:off x="1097280" y="1845734"/>
            <a:ext cx="10058400" cy="4534152"/>
          </a:xfrm>
        </p:spPr>
        <p:txBody>
          <a:bodyPr>
            <a:noAutofit/>
          </a:bodyPr>
          <a:lstStyle/>
          <a:p>
            <a:r>
              <a:rPr lang="en-US" sz="2400" dirty="0" smtClean="0"/>
              <a:t>This TB drug can cause optic neuritis, usually reversible with</a:t>
            </a:r>
          </a:p>
          <a:p>
            <a:pPr>
              <a:spcBef>
                <a:spcPts val="0"/>
              </a:spcBef>
            </a:pPr>
            <a:r>
              <a:rPr lang="en-US" sz="2400" dirty="0" smtClean="0"/>
              <a:t>discontinuation of the drug:</a:t>
            </a:r>
            <a:endParaRPr lang="en-US" sz="2400" dirty="0"/>
          </a:p>
          <a:p>
            <a:r>
              <a:rPr lang="en-US" sz="2400" dirty="0" smtClean="0"/>
              <a:t>This drug can cause peripheral neuropathy:</a:t>
            </a:r>
            <a:endParaRPr lang="en-US" sz="2400" dirty="0"/>
          </a:p>
          <a:p>
            <a:r>
              <a:rPr lang="en-US" sz="2400" dirty="0" smtClean="0"/>
              <a:t>This drug can cause gout flares:</a:t>
            </a:r>
            <a:endParaRPr lang="en-US" sz="2400" dirty="0"/>
          </a:p>
          <a:p>
            <a:r>
              <a:rPr lang="en-US" sz="2400" dirty="0" smtClean="0"/>
              <a:t>This drug turns bodily fluids orange: </a:t>
            </a:r>
            <a:endParaRPr lang="en-US" sz="2400" dirty="0"/>
          </a:p>
          <a:p>
            <a:r>
              <a:rPr lang="en-US" sz="2400" dirty="0" smtClean="0"/>
              <a:t>This drug can cause a Lupus like syndrome:</a:t>
            </a:r>
          </a:p>
          <a:p>
            <a:r>
              <a:rPr lang="en-US" sz="2400" dirty="0" smtClean="0"/>
              <a:t>This drug can cause thrombocytopenia:</a:t>
            </a:r>
          </a:p>
          <a:p>
            <a:r>
              <a:rPr lang="en-US" sz="2400" dirty="0" smtClean="0"/>
              <a:t>This drug can cause </a:t>
            </a:r>
            <a:r>
              <a:rPr lang="en-US" sz="2400" dirty="0" err="1" smtClean="0"/>
              <a:t>polyarthralgias</a:t>
            </a:r>
            <a:r>
              <a:rPr lang="en-US" sz="2400" dirty="0" smtClean="0"/>
              <a:t>:</a:t>
            </a:r>
          </a:p>
          <a:p>
            <a:r>
              <a:rPr lang="en-US" sz="2400" dirty="0" smtClean="0"/>
              <a:t>This drug has a LOT of drug-drug interactions: </a:t>
            </a:r>
            <a:endParaRPr lang="en-US" sz="2400" dirty="0" smtClean="0"/>
          </a:p>
          <a:p>
            <a:endParaRPr lang="en-US" sz="2400" dirty="0"/>
          </a:p>
          <a:p>
            <a:endParaRPr lang="en-US" sz="2400" dirty="0"/>
          </a:p>
        </p:txBody>
      </p:sp>
      <p:sp>
        <p:nvSpPr>
          <p:cNvPr id="4" name="TextBox 3"/>
          <p:cNvSpPr txBox="1"/>
          <p:nvPr/>
        </p:nvSpPr>
        <p:spPr>
          <a:xfrm>
            <a:off x="4799206" y="2160489"/>
            <a:ext cx="1652466" cy="461665"/>
          </a:xfrm>
          <a:prstGeom prst="rect">
            <a:avLst/>
          </a:prstGeom>
          <a:noFill/>
        </p:spPr>
        <p:txBody>
          <a:bodyPr wrap="none" rtlCol="0">
            <a:spAutoFit/>
          </a:bodyPr>
          <a:lstStyle/>
          <a:p>
            <a:r>
              <a:rPr lang="en-US" sz="2400" dirty="0" err="1" smtClean="0">
                <a:solidFill>
                  <a:schemeClr val="accent1">
                    <a:lumMod val="75000"/>
                  </a:schemeClr>
                </a:solidFill>
              </a:rPr>
              <a:t>Ethambutol</a:t>
            </a:r>
            <a:endParaRPr lang="en-US" sz="2400" dirty="0">
              <a:solidFill>
                <a:schemeClr val="accent1">
                  <a:lumMod val="75000"/>
                </a:schemeClr>
              </a:solidFill>
            </a:endParaRPr>
          </a:p>
        </p:txBody>
      </p:sp>
      <p:sp>
        <p:nvSpPr>
          <p:cNvPr id="5" name="TextBox 4"/>
          <p:cNvSpPr txBox="1"/>
          <p:nvPr/>
        </p:nvSpPr>
        <p:spPr>
          <a:xfrm>
            <a:off x="6704820" y="2663264"/>
            <a:ext cx="1278565" cy="461665"/>
          </a:xfrm>
          <a:prstGeom prst="rect">
            <a:avLst/>
          </a:prstGeom>
          <a:noFill/>
        </p:spPr>
        <p:txBody>
          <a:bodyPr wrap="none" rtlCol="0">
            <a:spAutoFit/>
          </a:bodyPr>
          <a:lstStyle/>
          <a:p>
            <a:r>
              <a:rPr lang="en-US" sz="2400" dirty="0" smtClean="0">
                <a:solidFill>
                  <a:schemeClr val="accent1">
                    <a:lumMod val="75000"/>
                  </a:schemeClr>
                </a:solidFill>
              </a:rPr>
              <a:t>Isoniazid</a:t>
            </a:r>
            <a:endParaRPr lang="en-US" sz="2400" dirty="0">
              <a:solidFill>
                <a:schemeClr val="accent1">
                  <a:lumMod val="75000"/>
                </a:schemeClr>
              </a:solidFill>
            </a:endParaRPr>
          </a:p>
        </p:txBody>
      </p:sp>
      <p:sp>
        <p:nvSpPr>
          <p:cNvPr id="6" name="TextBox 5"/>
          <p:cNvSpPr txBox="1"/>
          <p:nvPr/>
        </p:nvSpPr>
        <p:spPr>
          <a:xfrm>
            <a:off x="5195501" y="3177263"/>
            <a:ext cx="1870374" cy="461665"/>
          </a:xfrm>
          <a:prstGeom prst="rect">
            <a:avLst/>
          </a:prstGeom>
          <a:noFill/>
        </p:spPr>
        <p:txBody>
          <a:bodyPr wrap="none" rtlCol="0">
            <a:spAutoFit/>
          </a:bodyPr>
          <a:lstStyle/>
          <a:p>
            <a:r>
              <a:rPr lang="en-US" sz="2400" dirty="0" smtClean="0">
                <a:solidFill>
                  <a:schemeClr val="accent1">
                    <a:lumMod val="75000"/>
                  </a:schemeClr>
                </a:solidFill>
              </a:rPr>
              <a:t>Pyrazinamide</a:t>
            </a:r>
            <a:endParaRPr lang="en-US" sz="2400" dirty="0">
              <a:solidFill>
                <a:schemeClr val="accent1">
                  <a:lumMod val="75000"/>
                </a:schemeClr>
              </a:solidFill>
            </a:endParaRPr>
          </a:p>
        </p:txBody>
      </p:sp>
      <p:sp>
        <p:nvSpPr>
          <p:cNvPr id="7" name="TextBox 6"/>
          <p:cNvSpPr txBox="1"/>
          <p:nvPr/>
        </p:nvSpPr>
        <p:spPr>
          <a:xfrm>
            <a:off x="5771778" y="3691211"/>
            <a:ext cx="1303662" cy="461665"/>
          </a:xfrm>
          <a:prstGeom prst="rect">
            <a:avLst/>
          </a:prstGeom>
          <a:noFill/>
        </p:spPr>
        <p:txBody>
          <a:bodyPr wrap="none" rtlCol="0">
            <a:spAutoFit/>
          </a:bodyPr>
          <a:lstStyle/>
          <a:p>
            <a:r>
              <a:rPr lang="en-US" sz="2400" dirty="0" smtClean="0">
                <a:solidFill>
                  <a:schemeClr val="accent1">
                    <a:lumMod val="75000"/>
                  </a:schemeClr>
                </a:solidFill>
              </a:rPr>
              <a:t>Rifampin</a:t>
            </a:r>
            <a:endParaRPr lang="en-US" sz="2400" dirty="0">
              <a:solidFill>
                <a:schemeClr val="accent1">
                  <a:lumMod val="75000"/>
                </a:schemeClr>
              </a:solidFill>
            </a:endParaRPr>
          </a:p>
        </p:txBody>
      </p:sp>
      <p:sp>
        <p:nvSpPr>
          <p:cNvPr id="8" name="TextBox 7"/>
          <p:cNvSpPr txBox="1"/>
          <p:nvPr/>
        </p:nvSpPr>
        <p:spPr>
          <a:xfrm>
            <a:off x="6599651" y="4202598"/>
            <a:ext cx="1278565" cy="461665"/>
          </a:xfrm>
          <a:prstGeom prst="rect">
            <a:avLst/>
          </a:prstGeom>
          <a:noFill/>
        </p:spPr>
        <p:txBody>
          <a:bodyPr wrap="none" rtlCol="0">
            <a:spAutoFit/>
          </a:bodyPr>
          <a:lstStyle/>
          <a:p>
            <a:r>
              <a:rPr lang="en-US" sz="2400" dirty="0" smtClean="0">
                <a:solidFill>
                  <a:schemeClr val="accent1">
                    <a:lumMod val="75000"/>
                  </a:schemeClr>
                </a:solidFill>
              </a:rPr>
              <a:t>Isoniazid</a:t>
            </a:r>
            <a:endParaRPr lang="en-US" sz="2400" dirty="0">
              <a:solidFill>
                <a:schemeClr val="accent1">
                  <a:lumMod val="75000"/>
                </a:schemeClr>
              </a:solidFill>
            </a:endParaRPr>
          </a:p>
        </p:txBody>
      </p:sp>
      <p:sp>
        <p:nvSpPr>
          <p:cNvPr id="9" name="TextBox 8"/>
          <p:cNvSpPr txBox="1"/>
          <p:nvPr/>
        </p:nvSpPr>
        <p:spPr>
          <a:xfrm>
            <a:off x="5725708" y="5218428"/>
            <a:ext cx="3697346" cy="461665"/>
          </a:xfrm>
          <a:prstGeom prst="rect">
            <a:avLst/>
          </a:prstGeom>
          <a:noFill/>
        </p:spPr>
        <p:txBody>
          <a:bodyPr wrap="none" rtlCol="0">
            <a:spAutoFit/>
          </a:bodyPr>
          <a:lstStyle/>
          <a:p>
            <a:r>
              <a:rPr lang="en-US" sz="2400" dirty="0" smtClean="0">
                <a:solidFill>
                  <a:schemeClr val="accent1">
                    <a:lumMod val="75000"/>
                  </a:schemeClr>
                </a:solidFill>
              </a:rPr>
              <a:t>Rifampin AND pyrazinamide</a:t>
            </a:r>
            <a:endParaRPr lang="en-US" sz="2400" dirty="0">
              <a:solidFill>
                <a:schemeClr val="accent1">
                  <a:lumMod val="75000"/>
                </a:schemeClr>
              </a:solidFill>
            </a:endParaRPr>
          </a:p>
        </p:txBody>
      </p:sp>
      <p:sp>
        <p:nvSpPr>
          <p:cNvPr id="10" name="TextBox 9"/>
          <p:cNvSpPr txBox="1"/>
          <p:nvPr/>
        </p:nvSpPr>
        <p:spPr>
          <a:xfrm>
            <a:off x="6163772" y="4719631"/>
            <a:ext cx="1303662" cy="461665"/>
          </a:xfrm>
          <a:prstGeom prst="rect">
            <a:avLst/>
          </a:prstGeom>
          <a:noFill/>
        </p:spPr>
        <p:txBody>
          <a:bodyPr wrap="none" rtlCol="0">
            <a:spAutoFit/>
          </a:bodyPr>
          <a:lstStyle/>
          <a:p>
            <a:r>
              <a:rPr lang="en-US" sz="2400" dirty="0" smtClean="0">
                <a:solidFill>
                  <a:schemeClr val="accent1">
                    <a:lumMod val="75000"/>
                  </a:schemeClr>
                </a:solidFill>
              </a:rPr>
              <a:t>Rifampin</a:t>
            </a:r>
            <a:endParaRPr lang="en-US" sz="2400" dirty="0">
              <a:solidFill>
                <a:schemeClr val="accent1">
                  <a:lumMod val="75000"/>
                </a:schemeClr>
              </a:solidFill>
            </a:endParaRPr>
          </a:p>
        </p:txBody>
      </p:sp>
      <p:sp>
        <p:nvSpPr>
          <p:cNvPr id="11" name="TextBox 10"/>
          <p:cNvSpPr txBox="1"/>
          <p:nvPr/>
        </p:nvSpPr>
        <p:spPr>
          <a:xfrm>
            <a:off x="8270874" y="2746373"/>
            <a:ext cx="3381375" cy="1015663"/>
          </a:xfrm>
          <a:prstGeom prst="rect">
            <a:avLst/>
          </a:prstGeom>
          <a:noFill/>
          <a:ln w="38100">
            <a:solidFill>
              <a:schemeClr val="accent1">
                <a:lumMod val="75000"/>
              </a:schemeClr>
            </a:solidFill>
          </a:ln>
        </p:spPr>
        <p:txBody>
          <a:bodyPr wrap="square" rtlCol="0">
            <a:spAutoFit/>
          </a:bodyPr>
          <a:lstStyle/>
          <a:p>
            <a:r>
              <a:rPr lang="en-US" sz="2000" dirty="0" smtClean="0">
                <a:solidFill>
                  <a:srgbClr val="404040"/>
                </a:solidFill>
              </a:rPr>
              <a:t>Start patients on pyridoxine (vitamin B6) to prevent this side effect while on INH</a:t>
            </a:r>
            <a:endParaRPr lang="en-US" sz="2000" dirty="0">
              <a:solidFill>
                <a:srgbClr val="404040"/>
              </a:solidFill>
            </a:endParaRPr>
          </a:p>
        </p:txBody>
      </p:sp>
      <p:grpSp>
        <p:nvGrpSpPr>
          <p:cNvPr id="12" name="Group 11"/>
          <p:cNvGrpSpPr/>
          <p:nvPr/>
        </p:nvGrpSpPr>
        <p:grpSpPr>
          <a:xfrm>
            <a:off x="158750" y="148297"/>
            <a:ext cx="777875" cy="550204"/>
            <a:chOff x="904875" y="4577422"/>
            <a:chExt cx="777875" cy="550204"/>
          </a:xfrm>
        </p:grpSpPr>
        <p:sp>
          <p:nvSpPr>
            <p:cNvPr id="13" name="Rounded Rectangle 12"/>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
        <p:nvSpPr>
          <p:cNvPr id="15" name="TextBox 14"/>
          <p:cNvSpPr txBox="1"/>
          <p:nvPr/>
        </p:nvSpPr>
        <p:spPr>
          <a:xfrm>
            <a:off x="6886925" y="5729269"/>
            <a:ext cx="1303662" cy="461665"/>
          </a:xfrm>
          <a:prstGeom prst="rect">
            <a:avLst/>
          </a:prstGeom>
          <a:noFill/>
        </p:spPr>
        <p:txBody>
          <a:bodyPr wrap="none" rtlCol="0">
            <a:spAutoFit/>
          </a:bodyPr>
          <a:lstStyle/>
          <a:p>
            <a:r>
              <a:rPr lang="en-US" sz="2400" dirty="0" smtClean="0">
                <a:solidFill>
                  <a:schemeClr val="accent1">
                    <a:lumMod val="75000"/>
                  </a:schemeClr>
                </a:solidFill>
              </a:rPr>
              <a:t>Rifampin</a:t>
            </a:r>
            <a:endParaRPr lang="en-US" sz="2400" dirty="0">
              <a:solidFill>
                <a:schemeClr val="accent1">
                  <a:lumMod val="75000"/>
                </a:schemeClr>
              </a:solidFill>
            </a:endParaRPr>
          </a:p>
        </p:txBody>
      </p:sp>
    </p:spTree>
    <p:extLst>
      <p:ext uri="{BB962C8B-B14F-4D97-AF65-F5344CB8AC3E}">
        <p14:creationId xmlns:p14="http://schemas.microsoft.com/office/powerpoint/2010/main" val="362648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animBg="1"/>
      <p:bldP spid="11" grpId="1" animBg="1"/>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side effects: continued</a:t>
            </a:r>
            <a:endParaRPr lang="en-US" dirty="0"/>
          </a:p>
        </p:txBody>
      </p:sp>
      <p:sp>
        <p:nvSpPr>
          <p:cNvPr id="10" name="Content Placeholder 9"/>
          <p:cNvSpPr>
            <a:spLocks noGrp="1"/>
          </p:cNvSpPr>
          <p:nvPr>
            <p:ph idx="1"/>
          </p:nvPr>
        </p:nvSpPr>
        <p:spPr>
          <a:xfrm>
            <a:off x="1097280" y="1845733"/>
            <a:ext cx="10058400" cy="4534157"/>
          </a:xfrm>
        </p:spPr>
        <p:txBody>
          <a:bodyPr>
            <a:normAutofit/>
          </a:bodyPr>
          <a:lstStyle/>
          <a:p>
            <a:r>
              <a:rPr lang="en-US" sz="2400" dirty="0" smtClean="0"/>
              <a:t>These drugs can cause LFT abnormalities: </a:t>
            </a:r>
          </a:p>
          <a:p>
            <a:pPr>
              <a:spcBef>
                <a:spcPts val="0"/>
              </a:spcBef>
            </a:pPr>
            <a:r>
              <a:rPr lang="en-US" sz="2400" dirty="0" smtClean="0"/>
              <a:t>Pyrazinamide &gt; </a:t>
            </a:r>
            <a:r>
              <a:rPr lang="en-US" sz="2400" dirty="0" err="1" smtClean="0"/>
              <a:t>isoniazide</a:t>
            </a:r>
            <a:r>
              <a:rPr lang="en-US" sz="2400" dirty="0" smtClean="0"/>
              <a:t> &gt; rifampin &gt;&gt; </a:t>
            </a:r>
            <a:r>
              <a:rPr lang="en-US" sz="2400" dirty="0" err="1" smtClean="0"/>
              <a:t>ethambutol</a:t>
            </a:r>
            <a:endParaRPr lang="en-US" sz="2400" dirty="0"/>
          </a:p>
          <a:p>
            <a:r>
              <a:rPr lang="en-US" sz="2400" dirty="0" smtClean="0"/>
              <a:t>20% of people have an increase in LFTs with RIPE therapy</a:t>
            </a:r>
            <a:endParaRPr lang="en-US" sz="2400" dirty="0"/>
          </a:p>
          <a:p>
            <a:r>
              <a:rPr lang="en-US" sz="2400" dirty="0" smtClean="0"/>
              <a:t>Stop treatment if:</a:t>
            </a:r>
          </a:p>
          <a:p>
            <a:pPr marL="201168" lvl="1" indent="0">
              <a:buNone/>
            </a:pPr>
            <a:r>
              <a:rPr lang="en-US" sz="2400" dirty="0">
                <a:solidFill>
                  <a:srgbClr val="404040"/>
                </a:solidFill>
                <a:latin typeface="Wingdings"/>
                <a:ea typeface="Wingdings"/>
                <a:cs typeface="Wingdings"/>
                <a:sym typeface="Wingdings"/>
              </a:rPr>
              <a:t></a:t>
            </a:r>
            <a:r>
              <a:rPr lang="en-US" sz="2400" dirty="0">
                <a:solidFill>
                  <a:srgbClr val="404040"/>
                </a:solidFill>
                <a:sym typeface="Wingdings"/>
              </a:rPr>
              <a:t> </a:t>
            </a:r>
            <a:r>
              <a:rPr lang="en-US" sz="2400" dirty="0" smtClean="0"/>
              <a:t>Asymptomatic and AST  &gt; 5X increase </a:t>
            </a:r>
            <a:r>
              <a:rPr lang="en-US" sz="2400" dirty="0"/>
              <a:t>above </a:t>
            </a:r>
            <a:r>
              <a:rPr lang="en-US" sz="2400" dirty="0" smtClean="0"/>
              <a:t>upper limit of normal</a:t>
            </a:r>
            <a:endParaRPr lang="en-US" sz="2400" dirty="0"/>
          </a:p>
          <a:p>
            <a:pPr marL="201168" lvl="1" indent="0">
              <a:buNone/>
            </a:pPr>
            <a:r>
              <a:rPr lang="en-US" sz="2400" dirty="0" smtClean="0">
                <a:solidFill>
                  <a:srgbClr val="404040"/>
                </a:solidFill>
                <a:latin typeface="Wingdings"/>
                <a:ea typeface="Wingdings"/>
                <a:cs typeface="Wingdings"/>
                <a:sym typeface="Wingdings"/>
              </a:rPr>
              <a:t></a:t>
            </a:r>
            <a:r>
              <a:rPr lang="en-US" sz="2400" dirty="0" smtClean="0">
                <a:solidFill>
                  <a:srgbClr val="404040"/>
                </a:solidFill>
                <a:ea typeface="Wingdings"/>
                <a:cs typeface="Wingdings"/>
                <a:sym typeface="Wingdings"/>
              </a:rPr>
              <a:t> </a:t>
            </a:r>
            <a:r>
              <a:rPr lang="en-US" sz="2400" dirty="0" smtClean="0"/>
              <a:t>Symptomatic and AST  &gt; 3X increase </a:t>
            </a:r>
            <a:r>
              <a:rPr lang="en-US" sz="2400" dirty="0"/>
              <a:t>above </a:t>
            </a:r>
            <a:r>
              <a:rPr lang="en-US" sz="2400" dirty="0" smtClean="0"/>
              <a:t>upper limit of normal</a:t>
            </a:r>
          </a:p>
          <a:p>
            <a:pPr marL="201168" lvl="1" indent="0">
              <a:buNone/>
            </a:pPr>
            <a:r>
              <a:rPr lang="en-US" sz="2400" dirty="0" smtClean="0">
                <a:solidFill>
                  <a:srgbClr val="404040"/>
                </a:solidFill>
                <a:latin typeface="Wingdings"/>
                <a:ea typeface="Wingdings"/>
                <a:cs typeface="Wingdings"/>
                <a:sym typeface="Wingdings"/>
              </a:rPr>
              <a:t></a:t>
            </a:r>
            <a:r>
              <a:rPr lang="en-US" sz="2400" dirty="0" smtClean="0">
                <a:solidFill>
                  <a:srgbClr val="404040"/>
                </a:solidFill>
                <a:ea typeface="Wingdings"/>
                <a:cs typeface="Wingdings"/>
                <a:sym typeface="Wingdings"/>
              </a:rPr>
              <a:t> </a:t>
            </a:r>
            <a:r>
              <a:rPr lang="en-US" sz="2400" dirty="0" smtClean="0"/>
              <a:t>Baseline abnormal LFTS and AST &gt; 3X increase </a:t>
            </a:r>
            <a:r>
              <a:rPr lang="en-US" sz="2400" dirty="0"/>
              <a:t>above </a:t>
            </a:r>
            <a:r>
              <a:rPr lang="en-US" sz="2400" dirty="0" smtClean="0"/>
              <a:t>upper limit of normal</a:t>
            </a:r>
          </a:p>
          <a:p>
            <a:r>
              <a:rPr lang="en-US" sz="2400" dirty="0" smtClean="0"/>
              <a:t>After improvement in LFTs, can restart medications. Reintroduce rifampin first (+/- </a:t>
            </a:r>
            <a:r>
              <a:rPr lang="en-US" sz="2400" dirty="0" err="1" smtClean="0"/>
              <a:t>ethambutol</a:t>
            </a:r>
            <a:r>
              <a:rPr lang="en-US" sz="2400" dirty="0" smtClean="0"/>
              <a:t>). Then INH. May avoid pyrazinamide.</a:t>
            </a:r>
          </a:p>
          <a:p>
            <a:endParaRPr lang="en-US" dirty="0"/>
          </a:p>
        </p:txBody>
      </p:sp>
      <p:sp>
        <p:nvSpPr>
          <p:cNvPr id="3" name="TextBox 2"/>
          <p:cNvSpPr txBox="1"/>
          <p:nvPr/>
        </p:nvSpPr>
        <p:spPr>
          <a:xfrm>
            <a:off x="6335824" y="1814587"/>
            <a:ext cx="1532541" cy="461665"/>
          </a:xfrm>
          <a:prstGeom prst="rect">
            <a:avLst/>
          </a:prstGeom>
          <a:noFill/>
        </p:spPr>
        <p:txBody>
          <a:bodyPr wrap="none" rtlCol="0">
            <a:spAutoFit/>
          </a:bodyPr>
          <a:lstStyle/>
          <a:p>
            <a:r>
              <a:rPr lang="en-US" sz="2400" dirty="0" smtClean="0">
                <a:solidFill>
                  <a:schemeClr val="accent1">
                    <a:lumMod val="75000"/>
                  </a:schemeClr>
                </a:solidFill>
              </a:rPr>
              <a:t>all of them</a:t>
            </a:r>
            <a:endParaRPr lang="en-US" sz="2400" dirty="0">
              <a:solidFill>
                <a:schemeClr val="accent1">
                  <a:lumMod val="75000"/>
                </a:schemeClr>
              </a:solidFill>
            </a:endParaRPr>
          </a:p>
        </p:txBody>
      </p:sp>
      <p:grpSp>
        <p:nvGrpSpPr>
          <p:cNvPr id="5" name="Group 4"/>
          <p:cNvGrpSpPr/>
          <p:nvPr/>
        </p:nvGrpSpPr>
        <p:grpSpPr>
          <a:xfrm>
            <a:off x="158750" y="148297"/>
            <a:ext cx="777875" cy="550204"/>
            <a:chOff x="904875" y="4577422"/>
            <a:chExt cx="777875" cy="550204"/>
          </a:xfrm>
        </p:grpSpPr>
        <p:sp>
          <p:nvSpPr>
            <p:cNvPr id="6" name="Rounded Rectangle 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hlinkClick r:id="rId2" action="ppaction://hlinksldjump">
                <a:snd r:embed="rId3"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7290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Picture 821"/>
          <p:cNvPicPr>
            <a:picLocks noChangeAspect="1"/>
          </p:cNvPicPr>
          <p:nvPr/>
        </p:nvPicPr>
        <p:blipFill>
          <a:blip r:embed="rId2"/>
          <a:stretch>
            <a:fillRect/>
          </a:stretch>
        </p:blipFill>
        <p:spPr>
          <a:xfrm>
            <a:off x="291414" y="1196712"/>
            <a:ext cx="11781092" cy="5452120"/>
          </a:xfrm>
          <a:prstGeom prst="rect">
            <a:avLst/>
          </a:prstGeom>
        </p:spPr>
      </p:pic>
      <p:grpSp>
        <p:nvGrpSpPr>
          <p:cNvPr id="3" name="Group 2"/>
          <p:cNvGrpSpPr/>
          <p:nvPr/>
        </p:nvGrpSpPr>
        <p:grpSpPr>
          <a:xfrm>
            <a:off x="482360" y="1536857"/>
            <a:ext cx="336603" cy="897677"/>
            <a:chOff x="10276365" y="3613952"/>
            <a:chExt cx="336603" cy="897677"/>
          </a:xfrm>
          <a:solidFill>
            <a:srgbClr val="FF6600"/>
          </a:solidFill>
        </p:grpSpPr>
        <p:grpSp>
          <p:nvGrpSpPr>
            <p:cNvPr id="4" name="Group 3"/>
            <p:cNvGrpSpPr/>
            <p:nvPr/>
          </p:nvGrpSpPr>
          <p:grpSpPr>
            <a:xfrm>
              <a:off x="10276365" y="3862182"/>
              <a:ext cx="336603" cy="649447"/>
              <a:chOff x="10125245" y="3501118"/>
              <a:chExt cx="493843" cy="1010508"/>
            </a:xfrm>
            <a:grpFill/>
          </p:grpSpPr>
          <p:cxnSp>
            <p:nvCxnSpPr>
              <p:cNvPr id="7" name="Straight Connector 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9" name="Block Arc 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lock Arc 1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 name="Oval 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173793" y="1532130"/>
            <a:ext cx="336603" cy="897677"/>
            <a:chOff x="10276365" y="3613952"/>
            <a:chExt cx="336603" cy="897677"/>
          </a:xfrm>
          <a:solidFill>
            <a:srgbClr val="FF6600"/>
          </a:solidFill>
        </p:grpSpPr>
        <p:grpSp>
          <p:nvGrpSpPr>
            <p:cNvPr id="16" name="Group 15"/>
            <p:cNvGrpSpPr/>
            <p:nvPr/>
          </p:nvGrpSpPr>
          <p:grpSpPr>
            <a:xfrm>
              <a:off x="10276365" y="3862182"/>
              <a:ext cx="336603" cy="649447"/>
              <a:chOff x="10125245" y="3501118"/>
              <a:chExt cx="493843" cy="1010508"/>
            </a:xfrm>
            <a:grpFill/>
          </p:grpSpPr>
          <p:cxnSp>
            <p:nvCxnSpPr>
              <p:cNvPr id="19" name="Straight Connector 1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 name="Block Arc 2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7" name="Oval 1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1845843" y="1535240"/>
            <a:ext cx="336603" cy="897677"/>
            <a:chOff x="10276365" y="3613952"/>
            <a:chExt cx="336603" cy="897677"/>
          </a:xfrm>
          <a:solidFill>
            <a:srgbClr val="FF6600"/>
          </a:solidFill>
        </p:grpSpPr>
        <p:grpSp>
          <p:nvGrpSpPr>
            <p:cNvPr id="76" name="Group 75"/>
            <p:cNvGrpSpPr/>
            <p:nvPr/>
          </p:nvGrpSpPr>
          <p:grpSpPr>
            <a:xfrm>
              <a:off x="10276365" y="3862182"/>
              <a:ext cx="336603" cy="649447"/>
              <a:chOff x="10125245" y="3501118"/>
              <a:chExt cx="493843" cy="1010508"/>
            </a:xfrm>
            <a:grpFill/>
          </p:grpSpPr>
          <p:cxnSp>
            <p:nvCxnSpPr>
              <p:cNvPr id="79" name="Straight Connector 7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81" name="Block Arc 8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Block Arc 8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Block Arc 8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4" name="Straight Connector 8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77" name="Oval 7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521668" y="1542207"/>
            <a:ext cx="336603" cy="897677"/>
            <a:chOff x="10276365" y="3613952"/>
            <a:chExt cx="336603" cy="897677"/>
          </a:xfrm>
          <a:solidFill>
            <a:srgbClr val="FF6600"/>
          </a:solidFill>
        </p:grpSpPr>
        <p:grpSp>
          <p:nvGrpSpPr>
            <p:cNvPr id="112" name="Group 111"/>
            <p:cNvGrpSpPr/>
            <p:nvPr/>
          </p:nvGrpSpPr>
          <p:grpSpPr>
            <a:xfrm>
              <a:off x="10276365" y="3862182"/>
              <a:ext cx="336603" cy="649447"/>
              <a:chOff x="10125245" y="3501118"/>
              <a:chExt cx="493843" cy="1010508"/>
            </a:xfrm>
            <a:grpFill/>
          </p:grpSpPr>
          <p:cxnSp>
            <p:nvCxnSpPr>
              <p:cNvPr id="115" name="Straight Connector 11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7" name="Block Arc 11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 name="Block Arc 11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9" name="Block Arc 11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 name="Straight Connector 11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3" name="Oval 11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3185789" y="1537481"/>
            <a:ext cx="336603" cy="897677"/>
            <a:chOff x="10276365" y="3613952"/>
            <a:chExt cx="336603" cy="897677"/>
          </a:xfrm>
          <a:solidFill>
            <a:srgbClr val="FF6600"/>
          </a:solidFill>
        </p:grpSpPr>
        <p:grpSp>
          <p:nvGrpSpPr>
            <p:cNvPr id="124" name="Group 123"/>
            <p:cNvGrpSpPr/>
            <p:nvPr/>
          </p:nvGrpSpPr>
          <p:grpSpPr>
            <a:xfrm>
              <a:off x="10276365" y="3862182"/>
              <a:ext cx="336603" cy="649447"/>
              <a:chOff x="10125245" y="3501118"/>
              <a:chExt cx="493843" cy="1010508"/>
            </a:xfrm>
            <a:grpFill/>
          </p:grpSpPr>
          <p:cxnSp>
            <p:nvCxnSpPr>
              <p:cNvPr id="127" name="Straight Connector 12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9" name="Block Arc 12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 name="Block Arc 12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1" name="Block Arc 13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 name="Straight Connector 13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5" name="Oval 12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 name="Group 182"/>
          <p:cNvGrpSpPr/>
          <p:nvPr/>
        </p:nvGrpSpPr>
        <p:grpSpPr>
          <a:xfrm>
            <a:off x="3871496" y="1540588"/>
            <a:ext cx="336603" cy="897677"/>
            <a:chOff x="10276365" y="3613952"/>
            <a:chExt cx="336603" cy="897677"/>
          </a:xfrm>
          <a:solidFill>
            <a:srgbClr val="FF6600"/>
          </a:solidFill>
        </p:grpSpPr>
        <p:grpSp>
          <p:nvGrpSpPr>
            <p:cNvPr id="184" name="Group 183"/>
            <p:cNvGrpSpPr/>
            <p:nvPr/>
          </p:nvGrpSpPr>
          <p:grpSpPr>
            <a:xfrm>
              <a:off x="10276365" y="3862182"/>
              <a:ext cx="336603" cy="649447"/>
              <a:chOff x="10125245" y="3501118"/>
              <a:chExt cx="493843" cy="1010508"/>
            </a:xfrm>
            <a:grpFill/>
          </p:grpSpPr>
          <p:cxnSp>
            <p:nvCxnSpPr>
              <p:cNvPr id="187" name="Straight Connector 18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89" name="Block Arc 18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0" name="Block Arc 18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1" name="Block Arc 19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2" name="Straight Connector 19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85" name="Oval 18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4554319" y="1539052"/>
            <a:ext cx="336603" cy="897677"/>
            <a:chOff x="10276365" y="3613952"/>
            <a:chExt cx="336603" cy="897677"/>
          </a:xfrm>
          <a:solidFill>
            <a:srgbClr val="FF6600"/>
          </a:solidFill>
        </p:grpSpPr>
        <p:grpSp>
          <p:nvGrpSpPr>
            <p:cNvPr id="220" name="Group 219"/>
            <p:cNvGrpSpPr/>
            <p:nvPr/>
          </p:nvGrpSpPr>
          <p:grpSpPr>
            <a:xfrm>
              <a:off x="10276365" y="3862182"/>
              <a:ext cx="336603" cy="649447"/>
              <a:chOff x="10125245" y="3501118"/>
              <a:chExt cx="493843" cy="1010508"/>
            </a:xfrm>
            <a:grpFill/>
          </p:grpSpPr>
          <p:cxnSp>
            <p:nvCxnSpPr>
              <p:cNvPr id="223" name="Straight Connector 22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25" name="Block Arc 22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6" name="Block Arc 22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7" name="Block Arc 22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8" name="Straight Connector 22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21" name="Oval 22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5245752" y="1534325"/>
            <a:ext cx="336603" cy="897677"/>
            <a:chOff x="10276365" y="3613952"/>
            <a:chExt cx="336603" cy="897677"/>
          </a:xfrm>
        </p:grpSpPr>
        <p:grpSp>
          <p:nvGrpSpPr>
            <p:cNvPr id="232" name="Group 231"/>
            <p:cNvGrpSpPr/>
            <p:nvPr/>
          </p:nvGrpSpPr>
          <p:grpSpPr>
            <a:xfrm>
              <a:off x="10276365" y="3862182"/>
              <a:ext cx="336603" cy="649447"/>
              <a:chOff x="10125245" y="3501118"/>
              <a:chExt cx="493843" cy="1010508"/>
            </a:xfrm>
          </p:grpSpPr>
          <p:cxnSp>
            <p:nvCxnSpPr>
              <p:cNvPr id="235" name="Straight Connector 23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37" name="Block Arc 23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8" name="Block Arc 23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9" name="Block Arc 23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0" name="Straight Connector 23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33" name="Oval 23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5917802" y="1537435"/>
            <a:ext cx="336603" cy="897677"/>
            <a:chOff x="10276365" y="3613952"/>
            <a:chExt cx="336603" cy="897677"/>
          </a:xfrm>
        </p:grpSpPr>
        <p:grpSp>
          <p:nvGrpSpPr>
            <p:cNvPr id="244" name="Group 243"/>
            <p:cNvGrpSpPr/>
            <p:nvPr/>
          </p:nvGrpSpPr>
          <p:grpSpPr>
            <a:xfrm>
              <a:off x="10276365" y="3862182"/>
              <a:ext cx="336603" cy="649447"/>
              <a:chOff x="10125245" y="3501118"/>
              <a:chExt cx="493843" cy="1010508"/>
            </a:xfrm>
          </p:grpSpPr>
          <p:cxnSp>
            <p:nvCxnSpPr>
              <p:cNvPr id="247" name="Straight Connector 24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49" name="Block Arc 24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0" name="Block Arc 24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1" name="Block Arc 25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52" name="Straight Connector 25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45" name="Oval 24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6593627" y="1544402"/>
            <a:ext cx="336603" cy="897677"/>
            <a:chOff x="10276365" y="3613952"/>
            <a:chExt cx="336603" cy="897677"/>
          </a:xfrm>
        </p:grpSpPr>
        <p:grpSp>
          <p:nvGrpSpPr>
            <p:cNvPr id="256" name="Group 255"/>
            <p:cNvGrpSpPr/>
            <p:nvPr/>
          </p:nvGrpSpPr>
          <p:grpSpPr>
            <a:xfrm>
              <a:off x="10276365" y="3862182"/>
              <a:ext cx="336603" cy="649447"/>
              <a:chOff x="10125245" y="3501118"/>
              <a:chExt cx="493843" cy="1010508"/>
            </a:xfrm>
          </p:grpSpPr>
          <p:cxnSp>
            <p:nvCxnSpPr>
              <p:cNvPr id="259" name="Straight Connector 25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61" name="Block Arc 26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2" name="Block Arc 26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3" name="Block Arc 26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4" name="Straight Connector 26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57" name="Oval 25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7" name="Group 266"/>
          <p:cNvGrpSpPr/>
          <p:nvPr/>
        </p:nvGrpSpPr>
        <p:grpSpPr>
          <a:xfrm>
            <a:off x="7257748" y="1539676"/>
            <a:ext cx="336603" cy="897677"/>
            <a:chOff x="10276365" y="3613952"/>
            <a:chExt cx="336603" cy="897677"/>
          </a:xfrm>
        </p:grpSpPr>
        <p:grpSp>
          <p:nvGrpSpPr>
            <p:cNvPr id="268" name="Group 267"/>
            <p:cNvGrpSpPr/>
            <p:nvPr/>
          </p:nvGrpSpPr>
          <p:grpSpPr>
            <a:xfrm>
              <a:off x="10276365" y="3862182"/>
              <a:ext cx="336603" cy="649447"/>
              <a:chOff x="10125245" y="3501118"/>
              <a:chExt cx="493843" cy="1010508"/>
            </a:xfrm>
          </p:grpSpPr>
          <p:cxnSp>
            <p:nvCxnSpPr>
              <p:cNvPr id="271" name="Straight Connector 27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73" name="Block Arc 27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4" name="Block Arc 27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5" name="Block Arc 27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76" name="Straight Connector 27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69" name="Oval 26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7943455" y="1542783"/>
            <a:ext cx="336603" cy="897677"/>
            <a:chOff x="10276365" y="3613952"/>
            <a:chExt cx="336603" cy="897677"/>
          </a:xfrm>
        </p:grpSpPr>
        <p:grpSp>
          <p:nvGrpSpPr>
            <p:cNvPr id="280" name="Group 279"/>
            <p:cNvGrpSpPr/>
            <p:nvPr/>
          </p:nvGrpSpPr>
          <p:grpSpPr>
            <a:xfrm>
              <a:off x="10276365" y="3862182"/>
              <a:ext cx="336603" cy="649447"/>
              <a:chOff x="10125245" y="3501118"/>
              <a:chExt cx="493843" cy="1010508"/>
            </a:xfrm>
          </p:grpSpPr>
          <p:cxnSp>
            <p:nvCxnSpPr>
              <p:cNvPr id="283" name="Straight Connector 28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85" name="Block Arc 28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6" name="Block Arc 28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7" name="Block Arc 28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8" name="Straight Connector 28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81" name="Oval 28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1" name="Group 290"/>
          <p:cNvGrpSpPr/>
          <p:nvPr/>
        </p:nvGrpSpPr>
        <p:grpSpPr>
          <a:xfrm>
            <a:off x="8610260" y="1539057"/>
            <a:ext cx="336603" cy="897677"/>
            <a:chOff x="10276365" y="3613952"/>
            <a:chExt cx="336603" cy="897677"/>
          </a:xfrm>
        </p:grpSpPr>
        <p:grpSp>
          <p:nvGrpSpPr>
            <p:cNvPr id="292" name="Group 291"/>
            <p:cNvGrpSpPr/>
            <p:nvPr/>
          </p:nvGrpSpPr>
          <p:grpSpPr>
            <a:xfrm>
              <a:off x="10276365" y="3862182"/>
              <a:ext cx="336603" cy="649447"/>
              <a:chOff x="10125245" y="3501118"/>
              <a:chExt cx="493843" cy="1010508"/>
            </a:xfrm>
          </p:grpSpPr>
          <p:cxnSp>
            <p:nvCxnSpPr>
              <p:cNvPr id="295" name="Straight Connector 29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297" name="Block Arc 29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8" name="Block Arc 29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9" name="Block Arc 29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0" name="Straight Connector 29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293" name="Oval 29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3" name="Group 302"/>
          <p:cNvGrpSpPr/>
          <p:nvPr/>
        </p:nvGrpSpPr>
        <p:grpSpPr>
          <a:xfrm>
            <a:off x="9301693" y="1534330"/>
            <a:ext cx="336603" cy="897677"/>
            <a:chOff x="10276365" y="3613952"/>
            <a:chExt cx="336603" cy="897677"/>
          </a:xfrm>
        </p:grpSpPr>
        <p:grpSp>
          <p:nvGrpSpPr>
            <p:cNvPr id="304" name="Group 303"/>
            <p:cNvGrpSpPr/>
            <p:nvPr/>
          </p:nvGrpSpPr>
          <p:grpSpPr>
            <a:xfrm>
              <a:off x="10276365" y="3862182"/>
              <a:ext cx="336603" cy="649447"/>
              <a:chOff x="10125245" y="3501118"/>
              <a:chExt cx="493843" cy="1010508"/>
            </a:xfrm>
          </p:grpSpPr>
          <p:cxnSp>
            <p:nvCxnSpPr>
              <p:cNvPr id="307" name="Straight Connector 30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09" name="Block Arc 30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0" name="Block Arc 30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1" name="Block Arc 31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2" name="Straight Connector 31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05" name="Oval 30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5" name="Group 314"/>
          <p:cNvGrpSpPr/>
          <p:nvPr/>
        </p:nvGrpSpPr>
        <p:grpSpPr>
          <a:xfrm>
            <a:off x="9973743" y="1537440"/>
            <a:ext cx="336603" cy="897677"/>
            <a:chOff x="10276365" y="3613952"/>
            <a:chExt cx="336603" cy="897677"/>
          </a:xfrm>
        </p:grpSpPr>
        <p:grpSp>
          <p:nvGrpSpPr>
            <p:cNvPr id="316" name="Group 315"/>
            <p:cNvGrpSpPr/>
            <p:nvPr/>
          </p:nvGrpSpPr>
          <p:grpSpPr>
            <a:xfrm>
              <a:off x="10276365" y="3862182"/>
              <a:ext cx="336603" cy="649447"/>
              <a:chOff x="10125245" y="3501118"/>
              <a:chExt cx="493843" cy="1010508"/>
            </a:xfrm>
          </p:grpSpPr>
          <p:cxnSp>
            <p:nvCxnSpPr>
              <p:cNvPr id="319" name="Straight Connector 31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21" name="Block Arc 32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2" name="Block Arc 32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3" name="Block Arc 32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4" name="Straight Connector 32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17" name="Oval 31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7" name="Group 326"/>
          <p:cNvGrpSpPr/>
          <p:nvPr/>
        </p:nvGrpSpPr>
        <p:grpSpPr>
          <a:xfrm>
            <a:off x="10649568" y="1544407"/>
            <a:ext cx="336603" cy="897677"/>
            <a:chOff x="10276365" y="3613952"/>
            <a:chExt cx="336603" cy="897677"/>
          </a:xfrm>
        </p:grpSpPr>
        <p:grpSp>
          <p:nvGrpSpPr>
            <p:cNvPr id="328" name="Group 327"/>
            <p:cNvGrpSpPr/>
            <p:nvPr/>
          </p:nvGrpSpPr>
          <p:grpSpPr>
            <a:xfrm>
              <a:off x="10276365" y="3862182"/>
              <a:ext cx="336603" cy="649447"/>
              <a:chOff x="10125245" y="3501118"/>
              <a:chExt cx="493843" cy="1010508"/>
            </a:xfrm>
          </p:grpSpPr>
          <p:cxnSp>
            <p:nvCxnSpPr>
              <p:cNvPr id="331" name="Straight Connector 33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33" name="Block Arc 33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4" name="Block Arc 33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5" name="Block Arc 33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6" name="Straight Connector 33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29" name="Oval 32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11313689" y="1539681"/>
            <a:ext cx="336603" cy="897677"/>
            <a:chOff x="10276365" y="3613952"/>
            <a:chExt cx="336603" cy="897677"/>
          </a:xfrm>
        </p:grpSpPr>
        <p:grpSp>
          <p:nvGrpSpPr>
            <p:cNvPr id="340" name="Group 339"/>
            <p:cNvGrpSpPr/>
            <p:nvPr/>
          </p:nvGrpSpPr>
          <p:grpSpPr>
            <a:xfrm>
              <a:off x="10276365" y="3862182"/>
              <a:ext cx="336603" cy="649447"/>
              <a:chOff x="10125245" y="3501118"/>
              <a:chExt cx="493843" cy="1010508"/>
            </a:xfrm>
          </p:grpSpPr>
          <p:cxnSp>
            <p:nvCxnSpPr>
              <p:cNvPr id="343" name="Straight Connector 34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45" name="Block Arc 34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6" name="Block Arc 34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7" name="Block Arc 34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48" name="Straight Connector 34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41" name="Oval 34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364"/>
          <p:cNvGrpSpPr/>
          <p:nvPr/>
        </p:nvGrpSpPr>
        <p:grpSpPr>
          <a:xfrm>
            <a:off x="484533" y="2740692"/>
            <a:ext cx="336603" cy="897677"/>
            <a:chOff x="10276365" y="3613952"/>
            <a:chExt cx="336603" cy="897677"/>
          </a:xfrm>
          <a:solidFill>
            <a:srgbClr val="FF6600"/>
          </a:solidFill>
        </p:grpSpPr>
        <p:grpSp>
          <p:nvGrpSpPr>
            <p:cNvPr id="558" name="Group 557"/>
            <p:cNvGrpSpPr/>
            <p:nvPr/>
          </p:nvGrpSpPr>
          <p:grpSpPr>
            <a:xfrm>
              <a:off x="10276365" y="3862182"/>
              <a:ext cx="336603" cy="649447"/>
              <a:chOff x="10125245" y="3501118"/>
              <a:chExt cx="493843" cy="1010508"/>
            </a:xfrm>
            <a:grpFill/>
          </p:grpSpPr>
          <p:cxnSp>
            <p:nvCxnSpPr>
              <p:cNvPr id="561" name="Straight Connector 56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63" name="Block Arc 56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4" name="Block Arc 56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5" name="Block Arc 56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66" name="Straight Connector 56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59" name="Oval 55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Rectangle 55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365"/>
          <p:cNvGrpSpPr/>
          <p:nvPr/>
        </p:nvGrpSpPr>
        <p:grpSpPr>
          <a:xfrm>
            <a:off x="1175966" y="2735965"/>
            <a:ext cx="336603" cy="897677"/>
            <a:chOff x="10276365" y="3613952"/>
            <a:chExt cx="336603" cy="897677"/>
          </a:xfrm>
          <a:solidFill>
            <a:srgbClr val="FF6600"/>
          </a:solidFill>
        </p:grpSpPr>
        <p:grpSp>
          <p:nvGrpSpPr>
            <p:cNvPr id="547" name="Group 546"/>
            <p:cNvGrpSpPr/>
            <p:nvPr/>
          </p:nvGrpSpPr>
          <p:grpSpPr>
            <a:xfrm>
              <a:off x="10276365" y="3862182"/>
              <a:ext cx="336603" cy="649447"/>
              <a:chOff x="10125245" y="3501118"/>
              <a:chExt cx="493843" cy="1010508"/>
            </a:xfrm>
            <a:grpFill/>
          </p:grpSpPr>
          <p:cxnSp>
            <p:nvCxnSpPr>
              <p:cNvPr id="550" name="Straight Connector 549"/>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52" name="Block Arc 551"/>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3" name="Block Arc 552"/>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4" name="Block Arc 553"/>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5" name="Straight Connector 554"/>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48" name="Oval 547"/>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Rectangle 548"/>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366"/>
          <p:cNvGrpSpPr/>
          <p:nvPr/>
        </p:nvGrpSpPr>
        <p:grpSpPr>
          <a:xfrm>
            <a:off x="1848016" y="2739075"/>
            <a:ext cx="336603" cy="897677"/>
            <a:chOff x="10276365" y="3613952"/>
            <a:chExt cx="336603" cy="897677"/>
          </a:xfrm>
          <a:solidFill>
            <a:srgbClr val="FF6600"/>
          </a:solidFill>
        </p:grpSpPr>
        <p:grpSp>
          <p:nvGrpSpPr>
            <p:cNvPr id="536" name="Group 535"/>
            <p:cNvGrpSpPr/>
            <p:nvPr/>
          </p:nvGrpSpPr>
          <p:grpSpPr>
            <a:xfrm>
              <a:off x="10276365" y="3862182"/>
              <a:ext cx="336603" cy="649447"/>
              <a:chOff x="10125245" y="3501118"/>
              <a:chExt cx="493843" cy="1010508"/>
            </a:xfrm>
            <a:grpFill/>
          </p:grpSpPr>
          <p:cxnSp>
            <p:nvCxnSpPr>
              <p:cNvPr id="539" name="Straight Connector 53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41" name="Block Arc 54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2" name="Block Arc 54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3" name="Block Arc 54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44" name="Straight Connector 54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37" name="Oval 53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Rectangle 53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367"/>
          <p:cNvGrpSpPr/>
          <p:nvPr/>
        </p:nvGrpSpPr>
        <p:grpSpPr>
          <a:xfrm>
            <a:off x="2523841" y="2746042"/>
            <a:ext cx="336603" cy="897677"/>
            <a:chOff x="10276365" y="3613952"/>
            <a:chExt cx="336603" cy="897677"/>
          </a:xfrm>
          <a:solidFill>
            <a:srgbClr val="FF6600"/>
          </a:solidFill>
        </p:grpSpPr>
        <p:grpSp>
          <p:nvGrpSpPr>
            <p:cNvPr id="525" name="Group 524"/>
            <p:cNvGrpSpPr/>
            <p:nvPr/>
          </p:nvGrpSpPr>
          <p:grpSpPr>
            <a:xfrm>
              <a:off x="10276365" y="3862182"/>
              <a:ext cx="336603" cy="649447"/>
              <a:chOff x="10125245" y="3501118"/>
              <a:chExt cx="493843" cy="1010508"/>
            </a:xfrm>
            <a:grpFill/>
          </p:grpSpPr>
          <p:cxnSp>
            <p:nvCxnSpPr>
              <p:cNvPr id="528" name="Straight Connector 527"/>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30" name="Block Arc 529"/>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1" name="Block Arc 530"/>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2" name="Block Arc 531"/>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33" name="Straight Connector 532"/>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26" name="Oval 525"/>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Rectangle 526"/>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368"/>
          <p:cNvGrpSpPr/>
          <p:nvPr/>
        </p:nvGrpSpPr>
        <p:grpSpPr>
          <a:xfrm>
            <a:off x="3187962" y="2741316"/>
            <a:ext cx="336603" cy="897677"/>
            <a:chOff x="10276365" y="3613952"/>
            <a:chExt cx="336603" cy="897677"/>
          </a:xfrm>
          <a:solidFill>
            <a:srgbClr val="FF6600"/>
          </a:solidFill>
        </p:grpSpPr>
        <p:grpSp>
          <p:nvGrpSpPr>
            <p:cNvPr id="514" name="Group 513"/>
            <p:cNvGrpSpPr/>
            <p:nvPr/>
          </p:nvGrpSpPr>
          <p:grpSpPr>
            <a:xfrm>
              <a:off x="10276365" y="3862182"/>
              <a:ext cx="336603" cy="649447"/>
              <a:chOff x="10125245" y="3501118"/>
              <a:chExt cx="493843" cy="1010508"/>
            </a:xfrm>
            <a:grpFill/>
          </p:grpSpPr>
          <p:cxnSp>
            <p:nvCxnSpPr>
              <p:cNvPr id="517" name="Straight Connector 51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19" name="Block Arc 51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0" name="Block Arc 51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1" name="Block Arc 52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22" name="Straight Connector 52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15" name="Oval 51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Rectangle 51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3873669" y="2744423"/>
            <a:ext cx="336603" cy="897677"/>
            <a:chOff x="10276365" y="3613952"/>
            <a:chExt cx="336603" cy="897677"/>
          </a:xfrm>
        </p:grpSpPr>
        <p:grpSp>
          <p:nvGrpSpPr>
            <p:cNvPr id="503" name="Group 502"/>
            <p:cNvGrpSpPr/>
            <p:nvPr/>
          </p:nvGrpSpPr>
          <p:grpSpPr>
            <a:xfrm>
              <a:off x="10276365" y="3862182"/>
              <a:ext cx="336603" cy="649447"/>
              <a:chOff x="10125245" y="3501118"/>
              <a:chExt cx="493843" cy="1010508"/>
            </a:xfrm>
          </p:grpSpPr>
          <p:cxnSp>
            <p:nvCxnSpPr>
              <p:cNvPr id="506" name="Straight Connector 505"/>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508" name="Block Arc 507"/>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9" name="Block Arc 508"/>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0" name="Block Arc 509"/>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11" name="Straight Connector 510"/>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504" name="Oval 503"/>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Rectangle 504"/>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4556492" y="2742887"/>
            <a:ext cx="336603" cy="897677"/>
            <a:chOff x="10276365" y="3613952"/>
            <a:chExt cx="336603" cy="897677"/>
          </a:xfrm>
        </p:grpSpPr>
        <p:grpSp>
          <p:nvGrpSpPr>
            <p:cNvPr id="492" name="Group 491"/>
            <p:cNvGrpSpPr/>
            <p:nvPr/>
          </p:nvGrpSpPr>
          <p:grpSpPr>
            <a:xfrm>
              <a:off x="10276365" y="3862182"/>
              <a:ext cx="336603" cy="649447"/>
              <a:chOff x="10125245" y="3501118"/>
              <a:chExt cx="493843" cy="1010508"/>
            </a:xfrm>
          </p:grpSpPr>
          <p:cxnSp>
            <p:nvCxnSpPr>
              <p:cNvPr id="495" name="Straight Connector 49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97" name="Block Arc 49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8" name="Block Arc 49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9" name="Block Arc 49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00" name="Straight Connector 49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93" name="Oval 49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Rectangle 49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5247925" y="2738160"/>
            <a:ext cx="336603" cy="897677"/>
            <a:chOff x="10276365" y="3613952"/>
            <a:chExt cx="336603" cy="897677"/>
          </a:xfrm>
        </p:grpSpPr>
        <p:grpSp>
          <p:nvGrpSpPr>
            <p:cNvPr id="481" name="Group 480"/>
            <p:cNvGrpSpPr/>
            <p:nvPr/>
          </p:nvGrpSpPr>
          <p:grpSpPr>
            <a:xfrm>
              <a:off x="10276365" y="3862182"/>
              <a:ext cx="336603" cy="649447"/>
              <a:chOff x="10125245" y="3501118"/>
              <a:chExt cx="493843" cy="1010508"/>
            </a:xfrm>
          </p:grpSpPr>
          <p:cxnSp>
            <p:nvCxnSpPr>
              <p:cNvPr id="484" name="Straight Connector 483"/>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86" name="Block Arc 485"/>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7" name="Block Arc 486"/>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8" name="Block Arc 487"/>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9" name="Straight Connector 488"/>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82" name="Oval 481"/>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Rectangle 482"/>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372"/>
          <p:cNvGrpSpPr/>
          <p:nvPr/>
        </p:nvGrpSpPr>
        <p:grpSpPr>
          <a:xfrm>
            <a:off x="5919975" y="2741270"/>
            <a:ext cx="336603" cy="897677"/>
            <a:chOff x="10276365" y="3613952"/>
            <a:chExt cx="336603" cy="897677"/>
          </a:xfrm>
        </p:grpSpPr>
        <p:grpSp>
          <p:nvGrpSpPr>
            <p:cNvPr id="470" name="Group 469"/>
            <p:cNvGrpSpPr/>
            <p:nvPr/>
          </p:nvGrpSpPr>
          <p:grpSpPr>
            <a:xfrm>
              <a:off x="10276365" y="3862182"/>
              <a:ext cx="336603" cy="649447"/>
              <a:chOff x="10125245" y="3501118"/>
              <a:chExt cx="493843" cy="1010508"/>
            </a:xfrm>
          </p:grpSpPr>
          <p:cxnSp>
            <p:nvCxnSpPr>
              <p:cNvPr id="473" name="Straight Connector 47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75" name="Block Arc 47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6" name="Block Arc 47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7" name="Block Arc 47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78" name="Straight Connector 47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71" name="Oval 47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Rectangle 47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373"/>
          <p:cNvGrpSpPr/>
          <p:nvPr/>
        </p:nvGrpSpPr>
        <p:grpSpPr>
          <a:xfrm>
            <a:off x="6595800" y="2748237"/>
            <a:ext cx="336603" cy="897677"/>
            <a:chOff x="10276365" y="3613952"/>
            <a:chExt cx="336603" cy="897677"/>
          </a:xfrm>
        </p:grpSpPr>
        <p:grpSp>
          <p:nvGrpSpPr>
            <p:cNvPr id="459" name="Group 458"/>
            <p:cNvGrpSpPr/>
            <p:nvPr/>
          </p:nvGrpSpPr>
          <p:grpSpPr>
            <a:xfrm>
              <a:off x="10276365" y="3862182"/>
              <a:ext cx="336603" cy="649447"/>
              <a:chOff x="10125245" y="3501118"/>
              <a:chExt cx="493843" cy="1010508"/>
            </a:xfrm>
          </p:grpSpPr>
          <p:cxnSp>
            <p:nvCxnSpPr>
              <p:cNvPr id="462" name="Straight Connector 461"/>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64" name="Block Arc 463"/>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5" name="Block Arc 464"/>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6" name="Block Arc 465"/>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7" name="Straight Connector 466"/>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60" name="Oval 459"/>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Rectangle 460"/>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374"/>
          <p:cNvGrpSpPr/>
          <p:nvPr/>
        </p:nvGrpSpPr>
        <p:grpSpPr>
          <a:xfrm>
            <a:off x="7259921" y="2743511"/>
            <a:ext cx="336603" cy="897677"/>
            <a:chOff x="10276365" y="3613952"/>
            <a:chExt cx="336603" cy="897677"/>
          </a:xfrm>
        </p:grpSpPr>
        <p:grpSp>
          <p:nvGrpSpPr>
            <p:cNvPr id="448" name="Group 447"/>
            <p:cNvGrpSpPr/>
            <p:nvPr/>
          </p:nvGrpSpPr>
          <p:grpSpPr>
            <a:xfrm>
              <a:off x="10276365" y="3862182"/>
              <a:ext cx="336603" cy="649447"/>
              <a:chOff x="10125245" y="3501118"/>
              <a:chExt cx="493843" cy="1010508"/>
            </a:xfrm>
          </p:grpSpPr>
          <p:cxnSp>
            <p:nvCxnSpPr>
              <p:cNvPr id="451" name="Straight Connector 45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53" name="Block Arc 45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4" name="Block Arc 45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5" name="Block Arc 45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56" name="Straight Connector 45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49" name="Oval 44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Rectangle 44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375"/>
          <p:cNvGrpSpPr/>
          <p:nvPr/>
        </p:nvGrpSpPr>
        <p:grpSpPr>
          <a:xfrm>
            <a:off x="7945628" y="2746618"/>
            <a:ext cx="336603" cy="897677"/>
            <a:chOff x="10276365" y="3613952"/>
            <a:chExt cx="336603" cy="897677"/>
          </a:xfrm>
        </p:grpSpPr>
        <p:grpSp>
          <p:nvGrpSpPr>
            <p:cNvPr id="437" name="Group 436"/>
            <p:cNvGrpSpPr/>
            <p:nvPr/>
          </p:nvGrpSpPr>
          <p:grpSpPr>
            <a:xfrm>
              <a:off x="10276365" y="3862182"/>
              <a:ext cx="336603" cy="649447"/>
              <a:chOff x="10125245" y="3501118"/>
              <a:chExt cx="493843" cy="1010508"/>
            </a:xfrm>
          </p:grpSpPr>
          <p:cxnSp>
            <p:nvCxnSpPr>
              <p:cNvPr id="440" name="Straight Connector 439"/>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42" name="Block Arc 441"/>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3" name="Block Arc 442"/>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4" name="Block Arc 443"/>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45" name="Straight Connector 444"/>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38" name="Oval 437"/>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Rectangle 438"/>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8612433" y="2742892"/>
            <a:ext cx="336603" cy="897677"/>
            <a:chOff x="10276365" y="3613952"/>
            <a:chExt cx="336603" cy="897677"/>
          </a:xfrm>
        </p:grpSpPr>
        <p:grpSp>
          <p:nvGrpSpPr>
            <p:cNvPr id="426" name="Group 425"/>
            <p:cNvGrpSpPr/>
            <p:nvPr/>
          </p:nvGrpSpPr>
          <p:grpSpPr>
            <a:xfrm>
              <a:off x="10276365" y="3862182"/>
              <a:ext cx="336603" cy="649447"/>
              <a:chOff x="10125245" y="3501118"/>
              <a:chExt cx="493843" cy="1010508"/>
            </a:xfrm>
          </p:grpSpPr>
          <p:cxnSp>
            <p:nvCxnSpPr>
              <p:cNvPr id="429" name="Straight Connector 42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31" name="Block Arc 43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2" name="Block Arc 43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3" name="Block Arc 43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34" name="Straight Connector 43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27" name="Oval 42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Rectangle 42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377"/>
          <p:cNvGrpSpPr/>
          <p:nvPr/>
        </p:nvGrpSpPr>
        <p:grpSpPr>
          <a:xfrm>
            <a:off x="9303866" y="2738165"/>
            <a:ext cx="336603" cy="897677"/>
            <a:chOff x="10276365" y="3613952"/>
            <a:chExt cx="336603" cy="897677"/>
          </a:xfrm>
        </p:grpSpPr>
        <p:grpSp>
          <p:nvGrpSpPr>
            <p:cNvPr id="415" name="Group 414"/>
            <p:cNvGrpSpPr/>
            <p:nvPr/>
          </p:nvGrpSpPr>
          <p:grpSpPr>
            <a:xfrm>
              <a:off x="10276365" y="3862182"/>
              <a:ext cx="336603" cy="649447"/>
              <a:chOff x="10125245" y="3501118"/>
              <a:chExt cx="493843" cy="1010508"/>
            </a:xfrm>
          </p:grpSpPr>
          <p:cxnSp>
            <p:nvCxnSpPr>
              <p:cNvPr id="418" name="Straight Connector 417"/>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20" name="Block Arc 419"/>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1" name="Block Arc 420"/>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2" name="Block Arc 421"/>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23" name="Straight Connector 422"/>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16" name="Oval 415"/>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Rectangle 416"/>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378"/>
          <p:cNvGrpSpPr/>
          <p:nvPr/>
        </p:nvGrpSpPr>
        <p:grpSpPr>
          <a:xfrm>
            <a:off x="9975916" y="2741275"/>
            <a:ext cx="336603" cy="897677"/>
            <a:chOff x="10276365" y="3613952"/>
            <a:chExt cx="336603" cy="897677"/>
          </a:xfrm>
        </p:grpSpPr>
        <p:grpSp>
          <p:nvGrpSpPr>
            <p:cNvPr id="404" name="Group 403"/>
            <p:cNvGrpSpPr/>
            <p:nvPr/>
          </p:nvGrpSpPr>
          <p:grpSpPr>
            <a:xfrm>
              <a:off x="10276365" y="3862182"/>
              <a:ext cx="336603" cy="649447"/>
              <a:chOff x="10125245" y="3501118"/>
              <a:chExt cx="493843" cy="1010508"/>
            </a:xfrm>
          </p:grpSpPr>
          <p:cxnSp>
            <p:nvCxnSpPr>
              <p:cNvPr id="407" name="Straight Connector 40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09" name="Block Arc 40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0" name="Block Arc 40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1" name="Block Arc 41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12" name="Straight Connector 41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05" name="Oval 40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379"/>
          <p:cNvGrpSpPr/>
          <p:nvPr/>
        </p:nvGrpSpPr>
        <p:grpSpPr>
          <a:xfrm>
            <a:off x="10651741" y="2748242"/>
            <a:ext cx="336603" cy="897677"/>
            <a:chOff x="10276365" y="3613952"/>
            <a:chExt cx="336603" cy="897677"/>
          </a:xfrm>
        </p:grpSpPr>
        <p:grpSp>
          <p:nvGrpSpPr>
            <p:cNvPr id="393" name="Group 392"/>
            <p:cNvGrpSpPr/>
            <p:nvPr/>
          </p:nvGrpSpPr>
          <p:grpSpPr>
            <a:xfrm>
              <a:off x="10276365" y="3862182"/>
              <a:ext cx="336603" cy="649447"/>
              <a:chOff x="10125245" y="3501118"/>
              <a:chExt cx="493843" cy="1010508"/>
            </a:xfrm>
          </p:grpSpPr>
          <p:cxnSp>
            <p:nvCxnSpPr>
              <p:cNvPr id="396" name="Straight Connector 395"/>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98" name="Block Arc 397"/>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9" name="Block Arc 398"/>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0" name="Block Arc 399"/>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1" name="Straight Connector 400"/>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94" name="Oval 393"/>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380"/>
          <p:cNvGrpSpPr/>
          <p:nvPr/>
        </p:nvGrpSpPr>
        <p:grpSpPr>
          <a:xfrm>
            <a:off x="11315862" y="2743516"/>
            <a:ext cx="336603" cy="897677"/>
            <a:chOff x="10276365" y="3613952"/>
            <a:chExt cx="336603" cy="897677"/>
          </a:xfrm>
        </p:grpSpPr>
        <p:grpSp>
          <p:nvGrpSpPr>
            <p:cNvPr id="382" name="Group 381"/>
            <p:cNvGrpSpPr/>
            <p:nvPr/>
          </p:nvGrpSpPr>
          <p:grpSpPr>
            <a:xfrm>
              <a:off x="10276365" y="3862182"/>
              <a:ext cx="336603" cy="649447"/>
              <a:chOff x="10125245" y="3501118"/>
              <a:chExt cx="493843" cy="1010508"/>
            </a:xfrm>
          </p:grpSpPr>
          <p:cxnSp>
            <p:nvCxnSpPr>
              <p:cNvPr id="385" name="Straight Connector 38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87" name="Block Arc 38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8" name="Block Arc 38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9" name="Block Arc 38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90" name="Straight Connector 38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83" name="Oval 38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Rectangle 38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1" name="Group 1180"/>
          <p:cNvGrpSpPr/>
          <p:nvPr/>
        </p:nvGrpSpPr>
        <p:grpSpPr>
          <a:xfrm>
            <a:off x="484533" y="3942332"/>
            <a:ext cx="336603" cy="897677"/>
            <a:chOff x="10276365" y="3613952"/>
            <a:chExt cx="336603" cy="897677"/>
          </a:xfrm>
          <a:solidFill>
            <a:srgbClr val="FF6600"/>
          </a:solidFill>
        </p:grpSpPr>
        <p:grpSp>
          <p:nvGrpSpPr>
            <p:cNvPr id="1182" name="Group 1181"/>
            <p:cNvGrpSpPr/>
            <p:nvPr/>
          </p:nvGrpSpPr>
          <p:grpSpPr>
            <a:xfrm>
              <a:off x="10276365" y="3862182"/>
              <a:ext cx="336603" cy="649447"/>
              <a:chOff x="10125245" y="3501118"/>
              <a:chExt cx="493843" cy="1010508"/>
            </a:xfrm>
            <a:grpFill/>
          </p:grpSpPr>
          <p:cxnSp>
            <p:nvCxnSpPr>
              <p:cNvPr id="1185" name="Straight Connector 118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87" name="Block Arc 118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8" name="Block Arc 118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9" name="Block Arc 118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90" name="Straight Connector 118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1" name="Straight Connector 119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83" name="Oval 118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Rectangle 118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3" name="Group 1192"/>
          <p:cNvGrpSpPr/>
          <p:nvPr/>
        </p:nvGrpSpPr>
        <p:grpSpPr>
          <a:xfrm>
            <a:off x="1175966" y="3937605"/>
            <a:ext cx="336603" cy="897677"/>
            <a:chOff x="10276365" y="3613952"/>
            <a:chExt cx="336603" cy="897677"/>
          </a:xfrm>
          <a:solidFill>
            <a:srgbClr val="FF6600"/>
          </a:solidFill>
        </p:grpSpPr>
        <p:grpSp>
          <p:nvGrpSpPr>
            <p:cNvPr id="1194" name="Group 1193"/>
            <p:cNvGrpSpPr/>
            <p:nvPr/>
          </p:nvGrpSpPr>
          <p:grpSpPr>
            <a:xfrm>
              <a:off x="10276365" y="3862182"/>
              <a:ext cx="336603" cy="649447"/>
              <a:chOff x="10125245" y="3501118"/>
              <a:chExt cx="493843" cy="1010508"/>
            </a:xfrm>
            <a:grpFill/>
          </p:grpSpPr>
          <p:cxnSp>
            <p:nvCxnSpPr>
              <p:cNvPr id="1197" name="Straight Connector 119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99" name="Block Arc 119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0" name="Block Arc 119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1" name="Block Arc 120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2" name="Straight Connector 120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3" name="Straight Connector 120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95" name="Oval 119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Rectangle 119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5" name="Group 1204"/>
          <p:cNvGrpSpPr/>
          <p:nvPr/>
        </p:nvGrpSpPr>
        <p:grpSpPr>
          <a:xfrm>
            <a:off x="1848016" y="3940715"/>
            <a:ext cx="336603" cy="897677"/>
            <a:chOff x="10276365" y="3613952"/>
            <a:chExt cx="336603" cy="897677"/>
          </a:xfrm>
          <a:solidFill>
            <a:srgbClr val="FF6600"/>
          </a:solidFill>
        </p:grpSpPr>
        <p:grpSp>
          <p:nvGrpSpPr>
            <p:cNvPr id="1206" name="Group 1205"/>
            <p:cNvGrpSpPr/>
            <p:nvPr/>
          </p:nvGrpSpPr>
          <p:grpSpPr>
            <a:xfrm>
              <a:off x="10276365" y="3862182"/>
              <a:ext cx="336603" cy="649447"/>
              <a:chOff x="10125245" y="3501118"/>
              <a:chExt cx="493843" cy="1010508"/>
            </a:xfrm>
            <a:grpFill/>
          </p:grpSpPr>
          <p:cxnSp>
            <p:nvCxnSpPr>
              <p:cNvPr id="1209" name="Straight Connector 120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11" name="Block Arc 121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2" name="Block Arc 121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3" name="Block Arc 121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14" name="Straight Connector 121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5" name="Straight Connector 121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07" name="Oval 120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Rectangle 120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7" name="Group 1216"/>
          <p:cNvGrpSpPr/>
          <p:nvPr/>
        </p:nvGrpSpPr>
        <p:grpSpPr>
          <a:xfrm>
            <a:off x="2523841" y="3947682"/>
            <a:ext cx="336603" cy="897677"/>
            <a:chOff x="10276365" y="3613952"/>
            <a:chExt cx="336603" cy="897677"/>
          </a:xfrm>
          <a:solidFill>
            <a:srgbClr val="FF6600"/>
          </a:solidFill>
        </p:grpSpPr>
        <p:grpSp>
          <p:nvGrpSpPr>
            <p:cNvPr id="1218" name="Group 1217"/>
            <p:cNvGrpSpPr/>
            <p:nvPr/>
          </p:nvGrpSpPr>
          <p:grpSpPr>
            <a:xfrm>
              <a:off x="10276365" y="3862182"/>
              <a:ext cx="336603" cy="649447"/>
              <a:chOff x="10125245" y="3501118"/>
              <a:chExt cx="493843" cy="1010508"/>
            </a:xfrm>
            <a:grpFill/>
          </p:grpSpPr>
          <p:cxnSp>
            <p:nvCxnSpPr>
              <p:cNvPr id="1221" name="Straight Connector 122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23" name="Block Arc 122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4" name="Block Arc 122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5" name="Block Arc 122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26" name="Straight Connector 122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7" name="Straight Connector 122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19" name="Oval 121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Rectangle 121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9" name="Group 1228"/>
          <p:cNvGrpSpPr/>
          <p:nvPr/>
        </p:nvGrpSpPr>
        <p:grpSpPr>
          <a:xfrm>
            <a:off x="3187962" y="3942956"/>
            <a:ext cx="336603" cy="897677"/>
            <a:chOff x="10276365" y="3613952"/>
            <a:chExt cx="336603" cy="897677"/>
          </a:xfrm>
          <a:solidFill>
            <a:srgbClr val="FF6600"/>
          </a:solidFill>
        </p:grpSpPr>
        <p:grpSp>
          <p:nvGrpSpPr>
            <p:cNvPr id="1230" name="Group 1229"/>
            <p:cNvGrpSpPr/>
            <p:nvPr/>
          </p:nvGrpSpPr>
          <p:grpSpPr>
            <a:xfrm>
              <a:off x="10276365" y="3862182"/>
              <a:ext cx="336603" cy="649447"/>
              <a:chOff x="10125245" y="3501118"/>
              <a:chExt cx="493843" cy="1010508"/>
            </a:xfrm>
            <a:grpFill/>
          </p:grpSpPr>
          <p:cxnSp>
            <p:nvCxnSpPr>
              <p:cNvPr id="1233" name="Straight Connector 123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35" name="Block Arc 123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6" name="Block Arc 123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7" name="Block Arc 123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38" name="Straight Connector 123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9" name="Straight Connector 123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31" name="Oval 123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Rectangle 123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1" name="Group 1240"/>
          <p:cNvGrpSpPr/>
          <p:nvPr/>
        </p:nvGrpSpPr>
        <p:grpSpPr>
          <a:xfrm>
            <a:off x="3873669" y="3946063"/>
            <a:ext cx="336603" cy="897677"/>
            <a:chOff x="10276365" y="3613952"/>
            <a:chExt cx="336603" cy="897677"/>
          </a:xfrm>
          <a:solidFill>
            <a:schemeClr val="bg2">
              <a:lumMod val="10000"/>
            </a:schemeClr>
          </a:solidFill>
        </p:grpSpPr>
        <p:grpSp>
          <p:nvGrpSpPr>
            <p:cNvPr id="1242" name="Group 1241"/>
            <p:cNvGrpSpPr/>
            <p:nvPr/>
          </p:nvGrpSpPr>
          <p:grpSpPr>
            <a:xfrm>
              <a:off x="10276365" y="3862182"/>
              <a:ext cx="336603" cy="649447"/>
              <a:chOff x="10125245" y="3501118"/>
              <a:chExt cx="493843" cy="1010508"/>
            </a:xfrm>
            <a:grpFill/>
          </p:grpSpPr>
          <p:cxnSp>
            <p:nvCxnSpPr>
              <p:cNvPr id="1245" name="Straight Connector 1244"/>
              <p:cNvCxnSpPr/>
              <p:nvPr/>
            </p:nvCxnSpPr>
            <p:spPr>
              <a:xfrm flipH="1" flipV="1">
                <a:off x="10275913" y="3527403"/>
                <a:ext cx="5858" cy="984223"/>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H="1" flipV="1">
                <a:off x="10466633" y="3540109"/>
                <a:ext cx="3575" cy="969223"/>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47" name="Block Arc 1246"/>
              <p:cNvSpPr/>
              <p:nvPr/>
            </p:nvSpPr>
            <p:spPr>
              <a:xfrm>
                <a:off x="10295120" y="3997541"/>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8" name="Block Arc 1247"/>
              <p:cNvSpPr/>
              <p:nvPr/>
            </p:nvSpPr>
            <p:spPr>
              <a:xfrm>
                <a:off x="10125245" y="3516460"/>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9" name="Block Arc 1248"/>
              <p:cNvSpPr/>
              <p:nvPr/>
            </p:nvSpPr>
            <p:spPr>
              <a:xfrm>
                <a:off x="10421520" y="3507813"/>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50" name="Straight Connector 1249"/>
              <p:cNvCxnSpPr/>
              <p:nvPr/>
            </p:nvCxnSpPr>
            <p:spPr>
              <a:xfrm flipH="1">
                <a:off x="10142515" y="3501118"/>
                <a:ext cx="438307" cy="0"/>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51" name="Straight Connector 1250"/>
              <p:cNvCxnSpPr/>
              <p:nvPr/>
            </p:nvCxnSpPr>
            <p:spPr>
              <a:xfrm>
                <a:off x="10619088" y="3521049"/>
                <a:ext cx="0" cy="387547"/>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a:off x="10127528" y="3531462"/>
                <a:ext cx="0" cy="387547"/>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43" name="Oval 1242"/>
            <p:cNvSpPr/>
            <p:nvPr/>
          </p:nvSpPr>
          <p:spPr>
            <a:xfrm>
              <a:off x="10374339" y="3613952"/>
              <a:ext cx="137575" cy="137574"/>
            </a:xfrm>
            <a:prstGeom prst="ellipse">
              <a:avLst/>
            </a:prstGeom>
            <a:grp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Rectangle 1243"/>
            <p:cNvSpPr/>
            <p:nvPr/>
          </p:nvSpPr>
          <p:spPr>
            <a:xfrm>
              <a:off x="10408204" y="3888927"/>
              <a:ext cx="85018" cy="309529"/>
            </a:xfrm>
            <a:prstGeom prst="rect">
              <a:avLst/>
            </a:prstGeom>
            <a:grp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3" name="Group 1252"/>
          <p:cNvGrpSpPr/>
          <p:nvPr/>
        </p:nvGrpSpPr>
        <p:grpSpPr>
          <a:xfrm>
            <a:off x="4556492" y="3944527"/>
            <a:ext cx="336603" cy="897677"/>
            <a:chOff x="10276365" y="3613952"/>
            <a:chExt cx="336603" cy="897677"/>
          </a:xfrm>
          <a:solidFill>
            <a:schemeClr val="bg2">
              <a:lumMod val="10000"/>
            </a:schemeClr>
          </a:solidFill>
        </p:grpSpPr>
        <p:grpSp>
          <p:nvGrpSpPr>
            <p:cNvPr id="1254" name="Group 1253"/>
            <p:cNvGrpSpPr/>
            <p:nvPr/>
          </p:nvGrpSpPr>
          <p:grpSpPr>
            <a:xfrm>
              <a:off x="10276365" y="3862182"/>
              <a:ext cx="336603" cy="649447"/>
              <a:chOff x="10125245" y="3501118"/>
              <a:chExt cx="493843" cy="1010508"/>
            </a:xfrm>
            <a:grpFill/>
          </p:grpSpPr>
          <p:cxnSp>
            <p:nvCxnSpPr>
              <p:cNvPr id="1257" name="Straight Connector 1256"/>
              <p:cNvCxnSpPr/>
              <p:nvPr/>
            </p:nvCxnSpPr>
            <p:spPr>
              <a:xfrm flipH="1" flipV="1">
                <a:off x="10275913" y="3527403"/>
                <a:ext cx="5858" cy="984223"/>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H="1" flipV="1">
                <a:off x="10466633" y="3540109"/>
                <a:ext cx="3575" cy="969223"/>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59" name="Block Arc 1258"/>
              <p:cNvSpPr/>
              <p:nvPr/>
            </p:nvSpPr>
            <p:spPr>
              <a:xfrm>
                <a:off x="10295120" y="3997541"/>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0" name="Block Arc 1259"/>
              <p:cNvSpPr/>
              <p:nvPr/>
            </p:nvSpPr>
            <p:spPr>
              <a:xfrm>
                <a:off x="10125245" y="3516460"/>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1" name="Block Arc 1260"/>
              <p:cNvSpPr/>
              <p:nvPr/>
            </p:nvSpPr>
            <p:spPr>
              <a:xfrm>
                <a:off x="10421520" y="3507813"/>
                <a:ext cx="177864" cy="209657"/>
              </a:xfrm>
              <a:prstGeom prst="blockArc">
                <a:avLst/>
              </a:prstGeom>
              <a:grp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62" name="Straight Connector 1261"/>
              <p:cNvCxnSpPr/>
              <p:nvPr/>
            </p:nvCxnSpPr>
            <p:spPr>
              <a:xfrm flipH="1">
                <a:off x="10142515" y="3501118"/>
                <a:ext cx="438307" cy="0"/>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63" name="Straight Connector 1262"/>
              <p:cNvCxnSpPr/>
              <p:nvPr/>
            </p:nvCxnSpPr>
            <p:spPr>
              <a:xfrm>
                <a:off x="10619088" y="3521049"/>
                <a:ext cx="0" cy="387547"/>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a:off x="10127528" y="3531462"/>
                <a:ext cx="0" cy="387547"/>
              </a:xfrm>
              <a:prstGeom prst="line">
                <a:avLst/>
              </a:prstGeom>
              <a:grpFill/>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55" name="Oval 1254"/>
            <p:cNvSpPr/>
            <p:nvPr/>
          </p:nvSpPr>
          <p:spPr>
            <a:xfrm>
              <a:off x="10374339" y="3613952"/>
              <a:ext cx="137575" cy="137574"/>
            </a:xfrm>
            <a:prstGeom prst="ellipse">
              <a:avLst/>
            </a:prstGeom>
            <a:grp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Rectangle 1255"/>
            <p:cNvSpPr/>
            <p:nvPr/>
          </p:nvSpPr>
          <p:spPr>
            <a:xfrm>
              <a:off x="10408204" y="3888927"/>
              <a:ext cx="85018" cy="309529"/>
            </a:xfrm>
            <a:prstGeom prst="rect">
              <a:avLst/>
            </a:prstGeom>
            <a:grp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5" name="Group 1264"/>
          <p:cNvGrpSpPr/>
          <p:nvPr/>
        </p:nvGrpSpPr>
        <p:grpSpPr>
          <a:xfrm>
            <a:off x="5247925" y="3939800"/>
            <a:ext cx="336603" cy="897677"/>
            <a:chOff x="10276365" y="3613952"/>
            <a:chExt cx="336603" cy="897677"/>
          </a:xfrm>
        </p:grpSpPr>
        <p:grpSp>
          <p:nvGrpSpPr>
            <p:cNvPr id="1266" name="Group 1265"/>
            <p:cNvGrpSpPr/>
            <p:nvPr/>
          </p:nvGrpSpPr>
          <p:grpSpPr>
            <a:xfrm>
              <a:off x="10276365" y="3862182"/>
              <a:ext cx="336603" cy="649447"/>
              <a:chOff x="10125245" y="3501118"/>
              <a:chExt cx="493843" cy="1010508"/>
            </a:xfrm>
          </p:grpSpPr>
          <p:cxnSp>
            <p:nvCxnSpPr>
              <p:cNvPr id="1269" name="Straight Connector 126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71" name="Block Arc 127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2" name="Block Arc 127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3" name="Block Arc 127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74" name="Straight Connector 127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5" name="Straight Connector 127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67" name="Oval 126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Rectangle 126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7" name="Group 1276"/>
          <p:cNvGrpSpPr/>
          <p:nvPr/>
        </p:nvGrpSpPr>
        <p:grpSpPr>
          <a:xfrm>
            <a:off x="5919975" y="3942910"/>
            <a:ext cx="336603" cy="897677"/>
            <a:chOff x="10276365" y="3613952"/>
            <a:chExt cx="336603" cy="897677"/>
          </a:xfrm>
        </p:grpSpPr>
        <p:grpSp>
          <p:nvGrpSpPr>
            <p:cNvPr id="1278" name="Group 1277"/>
            <p:cNvGrpSpPr/>
            <p:nvPr/>
          </p:nvGrpSpPr>
          <p:grpSpPr>
            <a:xfrm>
              <a:off x="10276365" y="3862182"/>
              <a:ext cx="336603" cy="649447"/>
              <a:chOff x="10125245" y="3501118"/>
              <a:chExt cx="493843" cy="1010508"/>
            </a:xfrm>
          </p:grpSpPr>
          <p:cxnSp>
            <p:nvCxnSpPr>
              <p:cNvPr id="1281" name="Straight Connector 128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83" name="Block Arc 128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4" name="Block Arc 128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5" name="Block Arc 128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86" name="Straight Connector 128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7" name="Straight Connector 128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79" name="Oval 127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Rectangle 127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9" name="Group 1288"/>
          <p:cNvGrpSpPr/>
          <p:nvPr/>
        </p:nvGrpSpPr>
        <p:grpSpPr>
          <a:xfrm>
            <a:off x="6595800" y="3949877"/>
            <a:ext cx="336603" cy="897677"/>
            <a:chOff x="10276365" y="3613952"/>
            <a:chExt cx="336603" cy="897677"/>
          </a:xfrm>
        </p:grpSpPr>
        <p:grpSp>
          <p:nvGrpSpPr>
            <p:cNvPr id="1290" name="Group 1289"/>
            <p:cNvGrpSpPr/>
            <p:nvPr/>
          </p:nvGrpSpPr>
          <p:grpSpPr>
            <a:xfrm>
              <a:off x="10276365" y="3862182"/>
              <a:ext cx="336603" cy="649447"/>
              <a:chOff x="10125245" y="3501118"/>
              <a:chExt cx="493843" cy="1010508"/>
            </a:xfrm>
          </p:grpSpPr>
          <p:cxnSp>
            <p:nvCxnSpPr>
              <p:cNvPr id="1293" name="Straight Connector 129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295" name="Block Arc 129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6" name="Block Arc 129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7" name="Block Arc 129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98" name="Straight Connector 129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299" name="Straight Connector 129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291" name="Oval 129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Rectangle 129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1" name="Group 1300"/>
          <p:cNvGrpSpPr/>
          <p:nvPr/>
        </p:nvGrpSpPr>
        <p:grpSpPr>
          <a:xfrm>
            <a:off x="7259921" y="3945151"/>
            <a:ext cx="336603" cy="897677"/>
            <a:chOff x="10276365" y="3613952"/>
            <a:chExt cx="336603" cy="897677"/>
          </a:xfrm>
        </p:grpSpPr>
        <p:grpSp>
          <p:nvGrpSpPr>
            <p:cNvPr id="1302" name="Group 1301"/>
            <p:cNvGrpSpPr/>
            <p:nvPr/>
          </p:nvGrpSpPr>
          <p:grpSpPr>
            <a:xfrm>
              <a:off x="10276365" y="3862182"/>
              <a:ext cx="336603" cy="649447"/>
              <a:chOff x="10125245" y="3501118"/>
              <a:chExt cx="493843" cy="1010508"/>
            </a:xfrm>
          </p:grpSpPr>
          <p:cxnSp>
            <p:nvCxnSpPr>
              <p:cNvPr id="1305" name="Straight Connector 130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07" name="Block Arc 130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8" name="Block Arc 130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9" name="Block Arc 130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10" name="Straight Connector 130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1" name="Straight Connector 131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03" name="Oval 130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Rectangle 130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3" name="Group 1312"/>
          <p:cNvGrpSpPr/>
          <p:nvPr/>
        </p:nvGrpSpPr>
        <p:grpSpPr>
          <a:xfrm>
            <a:off x="7945628" y="3948258"/>
            <a:ext cx="336603" cy="897677"/>
            <a:chOff x="10276365" y="3613952"/>
            <a:chExt cx="336603" cy="897677"/>
          </a:xfrm>
        </p:grpSpPr>
        <p:grpSp>
          <p:nvGrpSpPr>
            <p:cNvPr id="1314" name="Group 1313"/>
            <p:cNvGrpSpPr/>
            <p:nvPr/>
          </p:nvGrpSpPr>
          <p:grpSpPr>
            <a:xfrm>
              <a:off x="10276365" y="3862182"/>
              <a:ext cx="336603" cy="649447"/>
              <a:chOff x="10125245" y="3501118"/>
              <a:chExt cx="493843" cy="1010508"/>
            </a:xfrm>
          </p:grpSpPr>
          <p:cxnSp>
            <p:nvCxnSpPr>
              <p:cNvPr id="1317" name="Straight Connector 131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18" name="Straight Connector 131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19" name="Block Arc 131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0" name="Block Arc 131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1" name="Block Arc 132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2" name="Straight Connector 132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23" name="Straight Connector 132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24" name="Straight Connector 132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15" name="Oval 131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Rectangle 131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5" name="Group 1324"/>
          <p:cNvGrpSpPr/>
          <p:nvPr/>
        </p:nvGrpSpPr>
        <p:grpSpPr>
          <a:xfrm>
            <a:off x="8612433" y="3944532"/>
            <a:ext cx="336603" cy="897677"/>
            <a:chOff x="10276365" y="3613952"/>
            <a:chExt cx="336603" cy="897677"/>
          </a:xfrm>
        </p:grpSpPr>
        <p:grpSp>
          <p:nvGrpSpPr>
            <p:cNvPr id="1326" name="Group 1325"/>
            <p:cNvGrpSpPr/>
            <p:nvPr/>
          </p:nvGrpSpPr>
          <p:grpSpPr>
            <a:xfrm>
              <a:off x="10276365" y="3862182"/>
              <a:ext cx="336603" cy="649447"/>
              <a:chOff x="10125245" y="3501118"/>
              <a:chExt cx="493843" cy="1010508"/>
            </a:xfrm>
          </p:grpSpPr>
          <p:cxnSp>
            <p:nvCxnSpPr>
              <p:cNvPr id="1329" name="Straight Connector 132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0" name="Straight Connector 132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31" name="Block Arc 133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2" name="Block Arc 133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3" name="Block Arc 133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34" name="Straight Connector 133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5" name="Straight Connector 133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36" name="Straight Connector 133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27" name="Oval 132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8" name="Rectangle 132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7" name="Group 1336"/>
          <p:cNvGrpSpPr/>
          <p:nvPr/>
        </p:nvGrpSpPr>
        <p:grpSpPr>
          <a:xfrm>
            <a:off x="9303866" y="3939805"/>
            <a:ext cx="336603" cy="897677"/>
            <a:chOff x="10276365" y="3613952"/>
            <a:chExt cx="336603" cy="897677"/>
          </a:xfrm>
        </p:grpSpPr>
        <p:grpSp>
          <p:nvGrpSpPr>
            <p:cNvPr id="1338" name="Group 1337"/>
            <p:cNvGrpSpPr/>
            <p:nvPr/>
          </p:nvGrpSpPr>
          <p:grpSpPr>
            <a:xfrm>
              <a:off x="10276365" y="3862182"/>
              <a:ext cx="336603" cy="649447"/>
              <a:chOff x="10125245" y="3501118"/>
              <a:chExt cx="493843" cy="1010508"/>
            </a:xfrm>
          </p:grpSpPr>
          <p:cxnSp>
            <p:nvCxnSpPr>
              <p:cNvPr id="1341" name="Straight Connector 134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2" name="Straight Connector 134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43" name="Block Arc 134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4" name="Block Arc 134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5" name="Block Arc 134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46" name="Straight Connector 134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7" name="Straight Connector 134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8" name="Straight Connector 134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39" name="Oval 133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0" name="Rectangle 133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9" name="Group 1348"/>
          <p:cNvGrpSpPr/>
          <p:nvPr/>
        </p:nvGrpSpPr>
        <p:grpSpPr>
          <a:xfrm>
            <a:off x="9975916" y="3942915"/>
            <a:ext cx="336603" cy="897677"/>
            <a:chOff x="10276365" y="3613952"/>
            <a:chExt cx="336603" cy="897677"/>
          </a:xfrm>
        </p:grpSpPr>
        <p:grpSp>
          <p:nvGrpSpPr>
            <p:cNvPr id="1350" name="Group 1349"/>
            <p:cNvGrpSpPr/>
            <p:nvPr/>
          </p:nvGrpSpPr>
          <p:grpSpPr>
            <a:xfrm>
              <a:off x="10276365" y="3862182"/>
              <a:ext cx="336603" cy="649447"/>
              <a:chOff x="10125245" y="3501118"/>
              <a:chExt cx="493843" cy="1010508"/>
            </a:xfrm>
          </p:grpSpPr>
          <p:cxnSp>
            <p:nvCxnSpPr>
              <p:cNvPr id="1353" name="Straight Connector 135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4" name="Straight Connector 135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55" name="Block Arc 135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6" name="Block Arc 135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7" name="Block Arc 135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58" name="Straight Connector 135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9" name="Straight Connector 135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0" name="Straight Connector 135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51" name="Oval 135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2" name="Rectangle 135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1" name="Group 1360"/>
          <p:cNvGrpSpPr/>
          <p:nvPr/>
        </p:nvGrpSpPr>
        <p:grpSpPr>
          <a:xfrm>
            <a:off x="10651741" y="3949882"/>
            <a:ext cx="336603" cy="897677"/>
            <a:chOff x="10276365" y="3613952"/>
            <a:chExt cx="336603" cy="897677"/>
          </a:xfrm>
        </p:grpSpPr>
        <p:grpSp>
          <p:nvGrpSpPr>
            <p:cNvPr id="1362" name="Group 1361"/>
            <p:cNvGrpSpPr/>
            <p:nvPr/>
          </p:nvGrpSpPr>
          <p:grpSpPr>
            <a:xfrm>
              <a:off x="10276365" y="3862182"/>
              <a:ext cx="336603" cy="649447"/>
              <a:chOff x="10125245" y="3501118"/>
              <a:chExt cx="493843" cy="1010508"/>
            </a:xfrm>
          </p:grpSpPr>
          <p:cxnSp>
            <p:nvCxnSpPr>
              <p:cNvPr id="1365" name="Straight Connector 136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6" name="Straight Connector 136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67" name="Block Arc 136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8" name="Block Arc 136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9" name="Block Arc 136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70" name="Straight Connector 136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1" name="Straight Connector 137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63" name="Oval 136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4" name="Rectangle 136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3" name="Group 1372"/>
          <p:cNvGrpSpPr/>
          <p:nvPr/>
        </p:nvGrpSpPr>
        <p:grpSpPr>
          <a:xfrm>
            <a:off x="11315862" y="3945156"/>
            <a:ext cx="336603" cy="897677"/>
            <a:chOff x="10276365" y="3613952"/>
            <a:chExt cx="336603" cy="897677"/>
          </a:xfrm>
        </p:grpSpPr>
        <p:grpSp>
          <p:nvGrpSpPr>
            <p:cNvPr id="1374" name="Group 1373"/>
            <p:cNvGrpSpPr/>
            <p:nvPr/>
          </p:nvGrpSpPr>
          <p:grpSpPr>
            <a:xfrm>
              <a:off x="10276365" y="3862182"/>
              <a:ext cx="336603" cy="649447"/>
              <a:chOff x="10125245" y="3501118"/>
              <a:chExt cx="493843" cy="1010508"/>
            </a:xfrm>
          </p:grpSpPr>
          <p:cxnSp>
            <p:nvCxnSpPr>
              <p:cNvPr id="1377" name="Straight Connector 137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79" name="Block Arc 137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0" name="Block Arc 137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1" name="Block Arc 138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82" name="Straight Connector 138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3" name="Straight Connector 138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75" name="Oval 137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6" name="Rectangle 137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5" name="Group 1384"/>
          <p:cNvGrpSpPr/>
          <p:nvPr/>
        </p:nvGrpSpPr>
        <p:grpSpPr>
          <a:xfrm>
            <a:off x="486706" y="5146167"/>
            <a:ext cx="336603" cy="897677"/>
            <a:chOff x="10276365" y="3613952"/>
            <a:chExt cx="336603" cy="897677"/>
          </a:xfrm>
          <a:solidFill>
            <a:srgbClr val="FF6600"/>
          </a:solidFill>
        </p:grpSpPr>
        <p:grpSp>
          <p:nvGrpSpPr>
            <p:cNvPr id="1386" name="Group 1385"/>
            <p:cNvGrpSpPr/>
            <p:nvPr/>
          </p:nvGrpSpPr>
          <p:grpSpPr>
            <a:xfrm>
              <a:off x="10276365" y="3862182"/>
              <a:ext cx="336603" cy="649447"/>
              <a:chOff x="10125245" y="3501118"/>
              <a:chExt cx="493843" cy="1010508"/>
            </a:xfrm>
            <a:grpFill/>
          </p:grpSpPr>
          <p:cxnSp>
            <p:nvCxnSpPr>
              <p:cNvPr id="1389" name="Straight Connector 138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0" name="Straight Connector 138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391" name="Block Arc 139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2" name="Block Arc 139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3" name="Block Arc 139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94" name="Straight Connector 139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5" name="Straight Connector 139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6" name="Straight Connector 139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87" name="Oval 138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8" name="Rectangle 138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1178139" y="5141440"/>
            <a:ext cx="336603" cy="897677"/>
            <a:chOff x="10276365" y="3613952"/>
            <a:chExt cx="336603" cy="897677"/>
          </a:xfrm>
          <a:solidFill>
            <a:srgbClr val="FF6600"/>
          </a:solidFill>
        </p:grpSpPr>
        <p:grpSp>
          <p:nvGrpSpPr>
            <p:cNvPr id="1398" name="Group 1397"/>
            <p:cNvGrpSpPr/>
            <p:nvPr/>
          </p:nvGrpSpPr>
          <p:grpSpPr>
            <a:xfrm>
              <a:off x="10276365" y="3862182"/>
              <a:ext cx="336603" cy="649447"/>
              <a:chOff x="10125245" y="3501118"/>
              <a:chExt cx="493843" cy="1010508"/>
            </a:xfrm>
            <a:grpFill/>
          </p:grpSpPr>
          <p:cxnSp>
            <p:nvCxnSpPr>
              <p:cNvPr id="1401" name="Straight Connector 140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2" name="Straight Connector 140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03" name="Block Arc 140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4" name="Block Arc 140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5" name="Block Arc 140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06" name="Straight Connector 140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7" name="Straight Connector 140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8" name="Straight Connector 140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99" name="Oval 139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0" name="Rectangle 139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9" name="Group 1408"/>
          <p:cNvGrpSpPr/>
          <p:nvPr/>
        </p:nvGrpSpPr>
        <p:grpSpPr>
          <a:xfrm>
            <a:off x="1850189" y="5144550"/>
            <a:ext cx="336603" cy="897677"/>
            <a:chOff x="10276365" y="3613952"/>
            <a:chExt cx="336603" cy="897677"/>
          </a:xfrm>
          <a:solidFill>
            <a:srgbClr val="FF6600"/>
          </a:solidFill>
        </p:grpSpPr>
        <p:grpSp>
          <p:nvGrpSpPr>
            <p:cNvPr id="1410" name="Group 1409"/>
            <p:cNvGrpSpPr/>
            <p:nvPr/>
          </p:nvGrpSpPr>
          <p:grpSpPr>
            <a:xfrm>
              <a:off x="10276365" y="3862182"/>
              <a:ext cx="336603" cy="649447"/>
              <a:chOff x="10125245" y="3501118"/>
              <a:chExt cx="493843" cy="1010508"/>
            </a:xfrm>
            <a:grpFill/>
          </p:grpSpPr>
          <p:cxnSp>
            <p:nvCxnSpPr>
              <p:cNvPr id="1413" name="Straight Connector 141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15" name="Block Arc 141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6" name="Block Arc 141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7" name="Block Arc 141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18" name="Straight Connector 141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20" name="Straight Connector 141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11" name="Oval 141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2" name="Rectangle 141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1" name="Group 1420"/>
          <p:cNvGrpSpPr/>
          <p:nvPr/>
        </p:nvGrpSpPr>
        <p:grpSpPr>
          <a:xfrm>
            <a:off x="2526014" y="5151517"/>
            <a:ext cx="336603" cy="897677"/>
            <a:chOff x="10276365" y="3613952"/>
            <a:chExt cx="336603" cy="897677"/>
          </a:xfrm>
          <a:solidFill>
            <a:srgbClr val="FF6600"/>
          </a:solidFill>
        </p:grpSpPr>
        <p:grpSp>
          <p:nvGrpSpPr>
            <p:cNvPr id="1422" name="Group 1421"/>
            <p:cNvGrpSpPr/>
            <p:nvPr/>
          </p:nvGrpSpPr>
          <p:grpSpPr>
            <a:xfrm>
              <a:off x="10276365" y="3862182"/>
              <a:ext cx="336603" cy="649447"/>
              <a:chOff x="10125245" y="3501118"/>
              <a:chExt cx="493843" cy="1010508"/>
            </a:xfrm>
            <a:grpFill/>
          </p:grpSpPr>
          <p:cxnSp>
            <p:nvCxnSpPr>
              <p:cNvPr id="1425" name="Straight Connector 142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26" name="Straight Connector 142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27" name="Block Arc 142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8" name="Block Arc 142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9" name="Block Arc 142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30" name="Straight Connector 142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1" name="Straight Connector 143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2" name="Straight Connector 143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23" name="Oval 142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4" name="Rectangle 142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3" name="Group 1432"/>
          <p:cNvGrpSpPr/>
          <p:nvPr/>
        </p:nvGrpSpPr>
        <p:grpSpPr>
          <a:xfrm>
            <a:off x="3190135" y="5146791"/>
            <a:ext cx="336603" cy="897677"/>
            <a:chOff x="10276365" y="3613952"/>
            <a:chExt cx="336603" cy="897677"/>
          </a:xfrm>
          <a:solidFill>
            <a:srgbClr val="FF6600"/>
          </a:solidFill>
        </p:grpSpPr>
        <p:grpSp>
          <p:nvGrpSpPr>
            <p:cNvPr id="1434" name="Group 1433"/>
            <p:cNvGrpSpPr/>
            <p:nvPr/>
          </p:nvGrpSpPr>
          <p:grpSpPr>
            <a:xfrm>
              <a:off x="10276365" y="3862182"/>
              <a:ext cx="336603" cy="649447"/>
              <a:chOff x="10125245" y="3501118"/>
              <a:chExt cx="493843" cy="1010508"/>
            </a:xfrm>
            <a:grpFill/>
          </p:grpSpPr>
          <p:cxnSp>
            <p:nvCxnSpPr>
              <p:cNvPr id="1437" name="Straight Connector 143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8" name="Straight Connector 143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39" name="Block Arc 143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0" name="Block Arc 143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1" name="Block Arc 144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2" name="Straight Connector 144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43" name="Straight Connector 144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35" name="Oval 143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Rectangle 143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5" name="Group 1444"/>
          <p:cNvGrpSpPr/>
          <p:nvPr/>
        </p:nvGrpSpPr>
        <p:grpSpPr>
          <a:xfrm>
            <a:off x="3875842" y="5149898"/>
            <a:ext cx="336603" cy="897677"/>
            <a:chOff x="10276365" y="3613952"/>
            <a:chExt cx="336603" cy="897677"/>
          </a:xfrm>
        </p:grpSpPr>
        <p:grpSp>
          <p:nvGrpSpPr>
            <p:cNvPr id="1446" name="Group 1445"/>
            <p:cNvGrpSpPr/>
            <p:nvPr/>
          </p:nvGrpSpPr>
          <p:grpSpPr>
            <a:xfrm>
              <a:off x="10276365" y="3862182"/>
              <a:ext cx="336603" cy="649447"/>
              <a:chOff x="10125245" y="3501118"/>
              <a:chExt cx="493843" cy="1010508"/>
            </a:xfrm>
          </p:grpSpPr>
          <p:cxnSp>
            <p:nvCxnSpPr>
              <p:cNvPr id="1449" name="Straight Connector 144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50" name="Straight Connector 144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51" name="Block Arc 145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2" name="Block Arc 145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3" name="Block Arc 145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54" name="Straight Connector 145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55" name="Straight Connector 145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56" name="Straight Connector 145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47" name="Oval 144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8" name="Rectangle 144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4558665" y="5148362"/>
            <a:ext cx="336603" cy="897677"/>
            <a:chOff x="10276365" y="3613952"/>
            <a:chExt cx="336603" cy="897677"/>
          </a:xfrm>
        </p:grpSpPr>
        <p:grpSp>
          <p:nvGrpSpPr>
            <p:cNvPr id="1458" name="Group 1457"/>
            <p:cNvGrpSpPr/>
            <p:nvPr/>
          </p:nvGrpSpPr>
          <p:grpSpPr>
            <a:xfrm>
              <a:off x="10276365" y="3862182"/>
              <a:ext cx="336603" cy="649447"/>
              <a:chOff x="10125245" y="3501118"/>
              <a:chExt cx="493843" cy="1010508"/>
            </a:xfrm>
          </p:grpSpPr>
          <p:cxnSp>
            <p:nvCxnSpPr>
              <p:cNvPr id="1461" name="Straight Connector 146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62" name="Straight Connector 146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63" name="Block Arc 146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4" name="Block Arc 146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5" name="Block Arc 146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66" name="Straight Connector 146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67" name="Straight Connector 146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68" name="Straight Connector 146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59" name="Oval 145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0" name="Rectangle 145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9" name="Group 1468"/>
          <p:cNvGrpSpPr/>
          <p:nvPr/>
        </p:nvGrpSpPr>
        <p:grpSpPr>
          <a:xfrm>
            <a:off x="5250098" y="5143635"/>
            <a:ext cx="336603" cy="897677"/>
            <a:chOff x="10276365" y="3613952"/>
            <a:chExt cx="336603" cy="897677"/>
          </a:xfrm>
        </p:grpSpPr>
        <p:grpSp>
          <p:nvGrpSpPr>
            <p:cNvPr id="1470" name="Group 1469"/>
            <p:cNvGrpSpPr/>
            <p:nvPr/>
          </p:nvGrpSpPr>
          <p:grpSpPr>
            <a:xfrm>
              <a:off x="10276365" y="3862182"/>
              <a:ext cx="336603" cy="649447"/>
              <a:chOff x="10125245" y="3501118"/>
              <a:chExt cx="493843" cy="1010508"/>
            </a:xfrm>
          </p:grpSpPr>
          <p:cxnSp>
            <p:nvCxnSpPr>
              <p:cNvPr id="1473" name="Straight Connector 147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75" name="Block Arc 147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6" name="Block Arc 147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7" name="Block Arc 147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78" name="Straight Connector 147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71" name="Oval 147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2" name="Rectangle 147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1" name="Group 1480"/>
          <p:cNvGrpSpPr/>
          <p:nvPr/>
        </p:nvGrpSpPr>
        <p:grpSpPr>
          <a:xfrm>
            <a:off x="5922148" y="5146745"/>
            <a:ext cx="336603" cy="897677"/>
            <a:chOff x="10276365" y="3613952"/>
            <a:chExt cx="336603" cy="897677"/>
          </a:xfrm>
        </p:grpSpPr>
        <p:grpSp>
          <p:nvGrpSpPr>
            <p:cNvPr id="1482" name="Group 1481"/>
            <p:cNvGrpSpPr/>
            <p:nvPr/>
          </p:nvGrpSpPr>
          <p:grpSpPr>
            <a:xfrm>
              <a:off x="10276365" y="3862182"/>
              <a:ext cx="336603" cy="649447"/>
              <a:chOff x="10125245" y="3501118"/>
              <a:chExt cx="493843" cy="1010508"/>
            </a:xfrm>
          </p:grpSpPr>
          <p:cxnSp>
            <p:nvCxnSpPr>
              <p:cNvPr id="1485" name="Straight Connector 148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87" name="Block Arc 148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8" name="Block Arc 148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9" name="Block Arc 148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90" name="Straight Connector 148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83" name="Oval 148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4" name="Rectangle 148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3" name="Group 1492"/>
          <p:cNvGrpSpPr/>
          <p:nvPr/>
        </p:nvGrpSpPr>
        <p:grpSpPr>
          <a:xfrm>
            <a:off x="6597973" y="5153712"/>
            <a:ext cx="336603" cy="897677"/>
            <a:chOff x="10276365" y="3613952"/>
            <a:chExt cx="336603" cy="897677"/>
          </a:xfrm>
        </p:grpSpPr>
        <p:grpSp>
          <p:nvGrpSpPr>
            <p:cNvPr id="1494" name="Group 1493"/>
            <p:cNvGrpSpPr/>
            <p:nvPr/>
          </p:nvGrpSpPr>
          <p:grpSpPr>
            <a:xfrm>
              <a:off x="10276365" y="3862182"/>
              <a:ext cx="336603" cy="649447"/>
              <a:chOff x="10125245" y="3501118"/>
              <a:chExt cx="493843" cy="1010508"/>
            </a:xfrm>
          </p:grpSpPr>
          <p:cxnSp>
            <p:nvCxnSpPr>
              <p:cNvPr id="1497" name="Straight Connector 149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499" name="Block Arc 149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0" name="Block Arc 149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1" name="Block Arc 150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02" name="Straight Connector 150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03" name="Straight Connector 150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495" name="Oval 149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Rectangle 149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5" name="Group 1504"/>
          <p:cNvGrpSpPr/>
          <p:nvPr/>
        </p:nvGrpSpPr>
        <p:grpSpPr>
          <a:xfrm>
            <a:off x="7262094" y="5148986"/>
            <a:ext cx="336603" cy="897677"/>
            <a:chOff x="10276365" y="3613952"/>
            <a:chExt cx="336603" cy="897677"/>
          </a:xfrm>
        </p:grpSpPr>
        <p:grpSp>
          <p:nvGrpSpPr>
            <p:cNvPr id="1506" name="Group 1505"/>
            <p:cNvGrpSpPr/>
            <p:nvPr/>
          </p:nvGrpSpPr>
          <p:grpSpPr>
            <a:xfrm>
              <a:off x="10276365" y="3862182"/>
              <a:ext cx="336603" cy="649447"/>
              <a:chOff x="10125245" y="3501118"/>
              <a:chExt cx="493843" cy="1010508"/>
            </a:xfrm>
          </p:grpSpPr>
          <p:cxnSp>
            <p:nvCxnSpPr>
              <p:cNvPr id="1509" name="Straight Connector 150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0" name="Straight Connector 150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11" name="Block Arc 151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2" name="Block Arc 151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3" name="Block Arc 151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14" name="Straight Connector 151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5" name="Straight Connector 151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16" name="Straight Connector 151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07" name="Oval 150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8" name="Rectangle 150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1516"/>
          <p:cNvGrpSpPr/>
          <p:nvPr/>
        </p:nvGrpSpPr>
        <p:grpSpPr>
          <a:xfrm>
            <a:off x="7947801" y="5152093"/>
            <a:ext cx="336603" cy="897677"/>
            <a:chOff x="10276365" y="3613952"/>
            <a:chExt cx="336603" cy="897677"/>
          </a:xfrm>
        </p:grpSpPr>
        <p:grpSp>
          <p:nvGrpSpPr>
            <p:cNvPr id="1518" name="Group 1517"/>
            <p:cNvGrpSpPr/>
            <p:nvPr/>
          </p:nvGrpSpPr>
          <p:grpSpPr>
            <a:xfrm>
              <a:off x="10276365" y="3862182"/>
              <a:ext cx="336603" cy="649447"/>
              <a:chOff x="10125245" y="3501118"/>
              <a:chExt cx="493843" cy="1010508"/>
            </a:xfrm>
          </p:grpSpPr>
          <p:cxnSp>
            <p:nvCxnSpPr>
              <p:cNvPr id="1521" name="Straight Connector 152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2" name="Straight Connector 152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23" name="Block Arc 152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4" name="Block Arc 152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5" name="Block Arc 152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6" name="Straight Connector 152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7" name="Straight Connector 152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28" name="Straight Connector 152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19" name="Oval 151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0" name="Rectangle 151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9" name="Group 1528"/>
          <p:cNvGrpSpPr/>
          <p:nvPr/>
        </p:nvGrpSpPr>
        <p:grpSpPr>
          <a:xfrm>
            <a:off x="8614606" y="5148367"/>
            <a:ext cx="336603" cy="897677"/>
            <a:chOff x="10276365" y="3613952"/>
            <a:chExt cx="336603" cy="897677"/>
          </a:xfrm>
        </p:grpSpPr>
        <p:grpSp>
          <p:nvGrpSpPr>
            <p:cNvPr id="1530" name="Group 1529"/>
            <p:cNvGrpSpPr/>
            <p:nvPr/>
          </p:nvGrpSpPr>
          <p:grpSpPr>
            <a:xfrm>
              <a:off x="10276365" y="3862182"/>
              <a:ext cx="336603" cy="649447"/>
              <a:chOff x="10125245" y="3501118"/>
              <a:chExt cx="493843" cy="1010508"/>
            </a:xfrm>
          </p:grpSpPr>
          <p:cxnSp>
            <p:nvCxnSpPr>
              <p:cNvPr id="1533" name="Straight Connector 153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35" name="Block Arc 153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6" name="Block Arc 153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7" name="Block Arc 153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38" name="Straight Connector 153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40" name="Straight Connector 153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31" name="Oval 153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2" name="Rectangle 153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1" name="Group 1540"/>
          <p:cNvGrpSpPr/>
          <p:nvPr/>
        </p:nvGrpSpPr>
        <p:grpSpPr>
          <a:xfrm>
            <a:off x="9306039" y="5143640"/>
            <a:ext cx="336603" cy="897677"/>
            <a:chOff x="10276365" y="3613952"/>
            <a:chExt cx="336603" cy="897677"/>
          </a:xfrm>
        </p:grpSpPr>
        <p:grpSp>
          <p:nvGrpSpPr>
            <p:cNvPr id="1542" name="Group 1541"/>
            <p:cNvGrpSpPr/>
            <p:nvPr/>
          </p:nvGrpSpPr>
          <p:grpSpPr>
            <a:xfrm>
              <a:off x="10276365" y="3862182"/>
              <a:ext cx="336603" cy="649447"/>
              <a:chOff x="10125245" y="3501118"/>
              <a:chExt cx="493843" cy="1010508"/>
            </a:xfrm>
          </p:grpSpPr>
          <p:cxnSp>
            <p:nvCxnSpPr>
              <p:cNvPr id="1545" name="Straight Connector 154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47" name="Block Arc 154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8" name="Block Arc 154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9" name="Block Arc 154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50" name="Straight Connector 154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43" name="Oval 154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4" name="Rectangle 154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3" name="Group 1552"/>
          <p:cNvGrpSpPr/>
          <p:nvPr/>
        </p:nvGrpSpPr>
        <p:grpSpPr>
          <a:xfrm>
            <a:off x="9978089" y="5146750"/>
            <a:ext cx="336603" cy="897677"/>
            <a:chOff x="10276365" y="3613952"/>
            <a:chExt cx="336603" cy="897677"/>
          </a:xfrm>
        </p:grpSpPr>
        <p:grpSp>
          <p:nvGrpSpPr>
            <p:cNvPr id="1554" name="Group 1553"/>
            <p:cNvGrpSpPr/>
            <p:nvPr/>
          </p:nvGrpSpPr>
          <p:grpSpPr>
            <a:xfrm>
              <a:off x="10276365" y="3862182"/>
              <a:ext cx="336603" cy="649447"/>
              <a:chOff x="10125245" y="3501118"/>
              <a:chExt cx="493843" cy="1010508"/>
            </a:xfrm>
          </p:grpSpPr>
          <p:cxnSp>
            <p:nvCxnSpPr>
              <p:cNvPr id="1557" name="Straight Connector 155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59" name="Block Arc 155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0" name="Block Arc 155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1" name="Block Arc 156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62" name="Straight Connector 156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55" name="Oval 155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Rectangle 155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65" name="Group 1564"/>
          <p:cNvGrpSpPr/>
          <p:nvPr/>
        </p:nvGrpSpPr>
        <p:grpSpPr>
          <a:xfrm>
            <a:off x="10653914" y="5153717"/>
            <a:ext cx="336603" cy="897677"/>
            <a:chOff x="10276365" y="3613952"/>
            <a:chExt cx="336603" cy="897677"/>
          </a:xfrm>
        </p:grpSpPr>
        <p:grpSp>
          <p:nvGrpSpPr>
            <p:cNvPr id="1566" name="Group 1565"/>
            <p:cNvGrpSpPr/>
            <p:nvPr/>
          </p:nvGrpSpPr>
          <p:grpSpPr>
            <a:xfrm>
              <a:off x="10276365" y="3862182"/>
              <a:ext cx="336603" cy="649447"/>
              <a:chOff x="10125245" y="3501118"/>
              <a:chExt cx="493843" cy="1010508"/>
            </a:xfrm>
          </p:grpSpPr>
          <p:cxnSp>
            <p:nvCxnSpPr>
              <p:cNvPr id="1569" name="Straight Connector 156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0" name="Straight Connector 156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71" name="Block Arc 157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2" name="Block Arc 157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3" name="Block Arc 157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74" name="Straight Connector 157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5" name="Straight Connector 157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6" name="Straight Connector 157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67" name="Oval 156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8" name="Rectangle 156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7" name="Group 1576"/>
          <p:cNvGrpSpPr/>
          <p:nvPr/>
        </p:nvGrpSpPr>
        <p:grpSpPr>
          <a:xfrm>
            <a:off x="11318035" y="5148991"/>
            <a:ext cx="336603" cy="897677"/>
            <a:chOff x="10276365" y="3613952"/>
            <a:chExt cx="336603" cy="897677"/>
          </a:xfrm>
        </p:grpSpPr>
        <p:grpSp>
          <p:nvGrpSpPr>
            <p:cNvPr id="1578" name="Group 1577"/>
            <p:cNvGrpSpPr/>
            <p:nvPr/>
          </p:nvGrpSpPr>
          <p:grpSpPr>
            <a:xfrm>
              <a:off x="10276365" y="3862182"/>
              <a:ext cx="336603" cy="649447"/>
              <a:chOff x="10125245" y="3501118"/>
              <a:chExt cx="493843" cy="1010508"/>
            </a:xfrm>
          </p:grpSpPr>
          <p:cxnSp>
            <p:nvCxnSpPr>
              <p:cNvPr id="1581" name="Straight Connector 158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2" name="Straight Connector 158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83" name="Block Arc 158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4" name="Block Arc 158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5" name="Block Arc 158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86" name="Straight Connector 158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7" name="Straight Connector 158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8" name="Straight Connector 158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79" name="Oval 157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0" name="Rectangle 157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0" y="62401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1" name="Title 1"/>
          <p:cNvSpPr txBox="1">
            <a:spLocks/>
          </p:cNvSpPr>
          <p:nvPr/>
        </p:nvSpPr>
        <p:spPr>
          <a:xfrm>
            <a:off x="669185" y="368535"/>
            <a:ext cx="11171165" cy="101057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000" dirty="0" smtClean="0"/>
              <a:t>That’s almost </a:t>
            </a:r>
            <a:r>
              <a:rPr lang="en-US" sz="5200" b="1" dirty="0" smtClean="0">
                <a:solidFill>
                  <a:schemeClr val="accent1">
                    <a:lumMod val="75000"/>
                  </a:schemeClr>
                </a:solidFill>
              </a:rPr>
              <a:t>1/3</a:t>
            </a:r>
            <a:r>
              <a:rPr lang="en-US" sz="5000" dirty="0" smtClean="0"/>
              <a:t> of the world’s population</a:t>
            </a:r>
            <a:endParaRPr lang="en-US" sz="5000" dirty="0"/>
          </a:p>
        </p:txBody>
      </p:sp>
      <p:sp>
        <p:nvSpPr>
          <p:cNvPr id="823" name="Rectangle 822"/>
          <p:cNvSpPr/>
          <p:nvPr/>
        </p:nvSpPr>
        <p:spPr>
          <a:xfrm>
            <a:off x="11891553" y="62423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8040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word on multi-drug resistant TB </a:t>
            </a:r>
            <a:br>
              <a:rPr lang="en-US" dirty="0" smtClean="0"/>
            </a:br>
            <a:r>
              <a:rPr lang="en-US" dirty="0" smtClean="0"/>
              <a:t>(MDR TB)</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  When MTB is resistant to INH and Rifampin, it is said to be multi-drug resistant (MDR)</a:t>
            </a:r>
          </a:p>
          <a:p>
            <a:pPr>
              <a:buFont typeface="Arial" panose="020B0604020202020204" pitchFamily="34" charset="0"/>
              <a:buChar char="•"/>
            </a:pPr>
            <a:r>
              <a:rPr lang="en-US" dirty="0" smtClean="0"/>
              <a:t>  Increasingly </a:t>
            </a:r>
            <a:r>
              <a:rPr lang="en-US" dirty="0"/>
              <a:t>common </a:t>
            </a:r>
          </a:p>
          <a:p>
            <a:pPr>
              <a:buFont typeface="Arial" panose="020B0604020202020204" pitchFamily="34" charset="0"/>
              <a:buChar char="•"/>
            </a:pPr>
            <a:r>
              <a:rPr lang="en-US" dirty="0" smtClean="0"/>
              <a:t>  </a:t>
            </a:r>
            <a:r>
              <a:rPr lang="en-US" dirty="0"/>
              <a:t>Treatment is now with at least 4 or 5 second line drugs (plus PZA) for 9-24 </a:t>
            </a:r>
            <a:r>
              <a:rPr lang="en-US" dirty="0" smtClean="0"/>
              <a:t>months</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53" y="1067850"/>
            <a:ext cx="8810875" cy="553711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158750" y="148297"/>
            <a:ext cx="777875" cy="550204"/>
            <a:chOff x="904875" y="4577422"/>
            <a:chExt cx="777875" cy="550204"/>
          </a:xfrm>
        </p:grpSpPr>
        <p:sp>
          <p:nvSpPr>
            <p:cNvPr id="6" name="Rounded Rectangle 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00879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83687" y="355822"/>
            <a:ext cx="8561916" cy="688975"/>
          </a:xfrm>
        </p:spPr>
        <p:txBody>
          <a:bodyPr>
            <a:normAutofit/>
          </a:bodyPr>
          <a:lstStyle/>
          <a:p>
            <a:pPr algn="ctr"/>
            <a:r>
              <a:rPr lang="en-US" altLang="en-US" sz="4000" b="1" dirty="0" smtClean="0"/>
              <a:t>MDR-TB </a:t>
            </a:r>
            <a:r>
              <a:rPr lang="en-US" altLang="en-US" sz="4000" b="1" dirty="0" smtClean="0"/>
              <a:t>Therapy: 2</a:t>
            </a:r>
            <a:r>
              <a:rPr lang="en-US" altLang="en-US" sz="4000" b="1" baseline="30000" dirty="0" smtClean="0"/>
              <a:t>nd</a:t>
            </a:r>
            <a:r>
              <a:rPr lang="en-US" altLang="en-US" sz="4000" b="1" dirty="0" smtClean="0"/>
              <a:t> line drugs </a:t>
            </a:r>
            <a:endParaRPr lang="en-US" altLang="en-US" sz="4000" b="1" dirty="0" smtClean="0"/>
          </a:p>
        </p:txBody>
      </p:sp>
      <p:sp>
        <p:nvSpPr>
          <p:cNvPr id="10" name="TextBox 9"/>
          <p:cNvSpPr txBox="1"/>
          <p:nvPr/>
        </p:nvSpPr>
        <p:spPr>
          <a:xfrm>
            <a:off x="8912217" y="6357864"/>
            <a:ext cx="3279783" cy="492443"/>
          </a:xfrm>
          <a:prstGeom prst="rect">
            <a:avLst/>
          </a:prstGeom>
          <a:noFill/>
        </p:spPr>
        <p:txBody>
          <a:bodyPr wrap="square" rtlCol="0">
            <a:spAutoFit/>
          </a:bodyPr>
          <a:lstStyle/>
          <a:p>
            <a:r>
              <a:rPr lang="en-US" sz="1300" dirty="0" smtClean="0"/>
              <a:t>WHO Guidelines for Programmatic Management of MDR TB 2016 update</a:t>
            </a:r>
            <a:endParaRPr lang="en-US" sz="1300" dirty="0"/>
          </a:p>
        </p:txBody>
      </p:sp>
      <p:pic>
        <p:nvPicPr>
          <p:cNvPr id="2" name="Picture 1" descr="Screen Shot 2017-04-18 at 7.07.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09" y="1393835"/>
            <a:ext cx="11294272" cy="4698206"/>
          </a:xfrm>
          <a:prstGeom prst="rect">
            <a:avLst/>
          </a:prstGeom>
        </p:spPr>
      </p:pic>
      <p:grpSp>
        <p:nvGrpSpPr>
          <p:cNvPr id="11" name="Group 10"/>
          <p:cNvGrpSpPr/>
          <p:nvPr/>
        </p:nvGrpSpPr>
        <p:grpSpPr>
          <a:xfrm>
            <a:off x="158750" y="148297"/>
            <a:ext cx="777875" cy="550204"/>
            <a:chOff x="904875" y="4577422"/>
            <a:chExt cx="777875" cy="550204"/>
          </a:xfrm>
        </p:grpSpPr>
        <p:sp>
          <p:nvSpPr>
            <p:cNvPr id="12" name="Rounded Rectangle 11"/>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3551988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883687" y="355822"/>
            <a:ext cx="8561916" cy="688975"/>
          </a:xfrm>
        </p:spPr>
        <p:txBody>
          <a:bodyPr>
            <a:normAutofit/>
          </a:bodyPr>
          <a:lstStyle/>
          <a:p>
            <a:pPr algn="ctr"/>
            <a:r>
              <a:rPr lang="en-US" altLang="en-US" sz="4000" b="1" dirty="0" smtClean="0"/>
              <a:t>MDR-TB </a:t>
            </a:r>
            <a:r>
              <a:rPr lang="en-US" altLang="en-US" sz="4000" b="1" dirty="0" smtClean="0"/>
              <a:t>Therapy: 2</a:t>
            </a:r>
            <a:r>
              <a:rPr lang="en-US" altLang="en-US" sz="4000" b="1" baseline="30000" dirty="0" smtClean="0"/>
              <a:t>nd</a:t>
            </a:r>
            <a:r>
              <a:rPr lang="en-US" altLang="en-US" sz="4000" b="1" dirty="0" smtClean="0"/>
              <a:t> line drugs </a:t>
            </a:r>
            <a:endParaRPr lang="en-US" altLang="en-US" sz="4000" b="1" dirty="0" smtClean="0"/>
          </a:p>
        </p:txBody>
      </p:sp>
      <p:pic>
        <p:nvPicPr>
          <p:cNvPr id="5" name="Picture 4"/>
          <p:cNvPicPr>
            <a:picLocks noChangeAspect="1"/>
          </p:cNvPicPr>
          <p:nvPr/>
        </p:nvPicPr>
        <p:blipFill rotWithShape="1">
          <a:blip r:embed="rId2"/>
          <a:srcRect l="-5230" t="2217" r="10499"/>
          <a:stretch/>
        </p:blipFill>
        <p:spPr>
          <a:xfrm>
            <a:off x="504596" y="1225157"/>
            <a:ext cx="6434552" cy="5543777"/>
          </a:xfrm>
          <a:prstGeom prst="rect">
            <a:avLst/>
          </a:prstGeom>
        </p:spPr>
      </p:pic>
      <p:sp>
        <p:nvSpPr>
          <p:cNvPr id="6" name="TextBox 5"/>
          <p:cNvSpPr txBox="1"/>
          <p:nvPr/>
        </p:nvSpPr>
        <p:spPr>
          <a:xfrm>
            <a:off x="920232" y="5833729"/>
            <a:ext cx="2001098" cy="923330"/>
          </a:xfrm>
          <a:prstGeom prst="rect">
            <a:avLst/>
          </a:prstGeom>
          <a:noFill/>
        </p:spPr>
        <p:txBody>
          <a:bodyPr wrap="square" rtlCol="0">
            <a:spAutoFit/>
          </a:bodyPr>
          <a:lstStyle/>
          <a:p>
            <a:r>
              <a:rPr lang="en-US" dirty="0" smtClean="0"/>
              <a:t>Curry Center</a:t>
            </a:r>
          </a:p>
          <a:p>
            <a:r>
              <a:rPr lang="en-US" dirty="0" smtClean="0"/>
              <a:t>DR-TB guidelines, </a:t>
            </a:r>
          </a:p>
          <a:p>
            <a:r>
              <a:rPr lang="en-US" dirty="0" smtClean="0"/>
              <a:t>3</a:t>
            </a:r>
            <a:r>
              <a:rPr lang="en-US" baseline="30000" dirty="0" smtClean="0"/>
              <a:t>rd</a:t>
            </a:r>
            <a:r>
              <a:rPr lang="en-US" dirty="0" smtClean="0"/>
              <a:t> edition</a:t>
            </a:r>
            <a:endParaRPr lang="en-US" dirty="0"/>
          </a:p>
        </p:txBody>
      </p:sp>
      <p:grpSp>
        <p:nvGrpSpPr>
          <p:cNvPr id="7" name="Group 6"/>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23156265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word on extensively-drug resistant TB (XDR TB)</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 When MTB is resistant to INH, rifampin, fluoroquinolones, and aminoglycosides, it is called extensively drug resistant (XDR TB)</a:t>
            </a:r>
          </a:p>
          <a:p>
            <a:pPr>
              <a:buFont typeface="Arial" panose="020B0604020202020204" pitchFamily="34" charset="0"/>
              <a:buChar char="•"/>
            </a:pPr>
            <a:r>
              <a:rPr lang="en-US" dirty="0"/>
              <a:t> </a:t>
            </a:r>
            <a:r>
              <a:rPr lang="en-US" dirty="0" smtClean="0"/>
              <a:t>First reported in 2006, now in &gt; 100 countries (including the USA, though still quite rare)</a:t>
            </a:r>
          </a:p>
          <a:p>
            <a:pPr>
              <a:buFont typeface="Arial" panose="020B0604020202020204" pitchFamily="34" charset="0"/>
              <a:buChar char="•"/>
            </a:pPr>
            <a:r>
              <a:rPr lang="en-US" dirty="0"/>
              <a:t> </a:t>
            </a:r>
            <a:r>
              <a:rPr lang="en-US" dirty="0" smtClean="0"/>
              <a:t>Multiple 2</a:t>
            </a:r>
            <a:r>
              <a:rPr lang="en-US" baseline="30000" dirty="0" smtClean="0"/>
              <a:t>nd</a:t>
            </a:r>
            <a:r>
              <a:rPr lang="en-US" dirty="0" smtClean="0"/>
              <a:t> and 3</a:t>
            </a:r>
            <a:r>
              <a:rPr lang="en-US" baseline="30000" dirty="0" smtClean="0"/>
              <a:t>rd</a:t>
            </a:r>
            <a:r>
              <a:rPr lang="en-US" dirty="0" smtClean="0"/>
              <a:t> line agents used for months, often with significant drug toxicity</a:t>
            </a:r>
          </a:p>
          <a:p>
            <a:pPr>
              <a:buFont typeface="Arial" panose="020B0604020202020204" pitchFamily="34" charset="0"/>
              <a:buChar char="•"/>
            </a:pPr>
            <a:r>
              <a:rPr lang="en-US" dirty="0"/>
              <a:t> </a:t>
            </a:r>
            <a:r>
              <a:rPr lang="en-US" dirty="0" smtClean="0"/>
              <a:t>Sometimes, no effective therapy is available </a:t>
            </a:r>
          </a:p>
          <a:p>
            <a:pPr>
              <a:buFont typeface="Arial" panose="020B0604020202020204" pitchFamily="34" charset="0"/>
              <a:buChar char="•"/>
            </a:pPr>
            <a:r>
              <a:rPr lang="en-US" dirty="0"/>
              <a:t> </a:t>
            </a:r>
            <a:r>
              <a:rPr lang="en-US" dirty="0" smtClean="0"/>
              <a:t>XDR TB is a significant threat to global health. Please watch </a:t>
            </a:r>
            <a:r>
              <a:rPr lang="en-US" dirty="0"/>
              <a:t>this short video: </a:t>
            </a:r>
            <a:r>
              <a:rPr lang="en-US" dirty="0">
                <a:hlinkClick r:id="rId2"/>
              </a:rPr>
              <a:t>https://</a:t>
            </a:r>
            <a:r>
              <a:rPr lang="en-US" dirty="0" smtClean="0">
                <a:hlinkClick r:id="rId2"/>
              </a:rPr>
              <a:t>www.ted.com/talks/james_nachtwey_fights_xdrtb</a:t>
            </a:r>
            <a:endParaRPr lang="en-US" dirty="0" smtClean="0"/>
          </a:p>
          <a:p>
            <a:pPr marL="0" indent="0">
              <a:buNone/>
            </a:pPr>
            <a:r>
              <a:rPr lang="en-US" dirty="0" smtClean="0"/>
              <a:t>  </a:t>
            </a:r>
          </a:p>
          <a:p>
            <a:pPr>
              <a:buFont typeface="Arial" panose="020B0604020202020204" pitchFamily="34" charset="0"/>
              <a:buChar char="•"/>
            </a:pPr>
            <a:endParaRPr lang="en-US" dirty="0"/>
          </a:p>
        </p:txBody>
      </p:sp>
      <p:grpSp>
        <p:nvGrpSpPr>
          <p:cNvPr id="4" name="Group 3"/>
          <p:cNvGrpSpPr/>
          <p:nvPr/>
        </p:nvGrpSpPr>
        <p:grpSpPr>
          <a:xfrm>
            <a:off x="158750" y="148297"/>
            <a:ext cx="777875" cy="550204"/>
            <a:chOff x="904875" y="4577422"/>
            <a:chExt cx="777875" cy="550204"/>
          </a:xfrm>
        </p:grpSpPr>
        <p:sp>
          <p:nvSpPr>
            <p:cNvPr id="5" name="Rounded Rectangle 4"/>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55781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Congratulations!</a:t>
            </a:r>
            <a:endParaRPr lang="en-US" sz="5400" dirty="0"/>
          </a:p>
        </p:txBody>
      </p:sp>
      <p:sp>
        <p:nvSpPr>
          <p:cNvPr id="3" name="Content Placeholder 2"/>
          <p:cNvSpPr>
            <a:spLocks noGrp="1"/>
          </p:cNvSpPr>
          <p:nvPr>
            <p:ph idx="1"/>
          </p:nvPr>
        </p:nvSpPr>
        <p:spPr/>
        <p:txBody>
          <a:bodyPr>
            <a:normAutofit/>
          </a:bodyPr>
          <a:lstStyle/>
          <a:p>
            <a:r>
              <a:rPr lang="en-US" sz="3200" i="1" dirty="0" smtClean="0"/>
              <a:t>Please</a:t>
            </a:r>
            <a:r>
              <a:rPr lang="en-US" sz="3200" dirty="0" smtClean="0"/>
              <a:t> take the post-module quiz here</a:t>
            </a:r>
          </a:p>
          <a:p>
            <a:endParaRPr lang="en-US" sz="3200" dirty="0"/>
          </a:p>
          <a:p>
            <a:endParaRPr lang="en-US" sz="3200" dirty="0"/>
          </a:p>
        </p:txBody>
      </p:sp>
      <p:sp>
        <p:nvSpPr>
          <p:cNvPr id="4" name="Right Arrow 3"/>
          <p:cNvSpPr/>
          <p:nvPr/>
        </p:nvSpPr>
        <p:spPr>
          <a:xfrm rot="19009160">
            <a:off x="254823" y="4409942"/>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6487136">
            <a:off x="2838807" y="4837622"/>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5146882" y="4967955"/>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200000">
            <a:off x="7049494" y="4890243"/>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3863359">
            <a:off x="9131244" y="4775016"/>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696398">
            <a:off x="10749756" y="3977681"/>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7845913">
            <a:off x="11063262" y="1939923"/>
            <a:ext cx="811850"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155656">
            <a:off x="93641" y="2321812"/>
            <a:ext cx="811851" cy="55547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D88FDD9F-396E-4B33-9E9C-FEF670638DD9}" type="slidenum">
              <a:rPr lang="en-US" smtClean="0"/>
              <a:t>74</a:t>
            </a:fld>
            <a:endParaRPr lang="en-US" dirty="0"/>
          </a:p>
        </p:txBody>
      </p:sp>
      <p:sp>
        <p:nvSpPr>
          <p:cNvPr id="14" name="TextBox 13"/>
          <p:cNvSpPr txBox="1"/>
          <p:nvPr/>
        </p:nvSpPr>
        <p:spPr>
          <a:xfrm>
            <a:off x="1146806" y="2886488"/>
            <a:ext cx="11395532" cy="1323439"/>
          </a:xfrm>
          <a:prstGeom prst="rect">
            <a:avLst/>
          </a:prstGeom>
          <a:noFill/>
        </p:spPr>
        <p:txBody>
          <a:bodyPr wrap="square" rtlCol="0">
            <a:spAutoFit/>
          </a:bodyPr>
          <a:lstStyle/>
          <a:p>
            <a:r>
              <a:rPr lang="en-US" sz="4000" dirty="0">
                <a:hlinkClick r:id="rId2"/>
              </a:rPr>
              <a:t>https://</a:t>
            </a:r>
            <a:r>
              <a:rPr lang="en-US" sz="4000" dirty="0" smtClean="0">
                <a:hlinkClick r:id="rId2"/>
              </a:rPr>
              <a:t>goo.gl/forms/gv9RpcZAGpMwReO03</a:t>
            </a:r>
            <a:endParaRPr lang="en-US" sz="4000" dirty="0" smtClean="0"/>
          </a:p>
          <a:p>
            <a:endParaRPr lang="en-US" sz="4000" dirty="0"/>
          </a:p>
        </p:txBody>
      </p:sp>
      <p:grpSp>
        <p:nvGrpSpPr>
          <p:cNvPr id="15" name="Group 14"/>
          <p:cNvGrpSpPr/>
          <p:nvPr/>
        </p:nvGrpSpPr>
        <p:grpSpPr>
          <a:xfrm>
            <a:off x="158750" y="148297"/>
            <a:ext cx="777875" cy="550204"/>
            <a:chOff x="904875" y="4577422"/>
            <a:chExt cx="777875" cy="550204"/>
          </a:xfrm>
        </p:grpSpPr>
        <p:sp>
          <p:nvSpPr>
            <p:cNvPr id="16" name="Rounded Rectangle 15"/>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hlinkClick r:id="rId3" action="ppaction://hlinksldjump">
                <a:snd r:embed="rId4"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786436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 name="Picture 821"/>
          <p:cNvPicPr>
            <a:picLocks noChangeAspect="1"/>
          </p:cNvPicPr>
          <p:nvPr/>
        </p:nvPicPr>
        <p:blipFill>
          <a:blip r:embed="rId2"/>
          <a:stretch>
            <a:fillRect/>
          </a:stretch>
        </p:blipFill>
        <p:spPr>
          <a:xfrm>
            <a:off x="291414" y="1196712"/>
            <a:ext cx="11781092" cy="5452120"/>
          </a:xfrm>
          <a:prstGeom prst="rect">
            <a:avLst/>
          </a:prstGeom>
          <a:solidFill>
            <a:srgbClr val="FF6600"/>
          </a:solidFill>
          <a:ln>
            <a:noFill/>
          </a:ln>
        </p:spPr>
      </p:pic>
      <p:grpSp>
        <p:nvGrpSpPr>
          <p:cNvPr id="3" name="Group 2"/>
          <p:cNvGrpSpPr/>
          <p:nvPr/>
        </p:nvGrpSpPr>
        <p:grpSpPr>
          <a:xfrm>
            <a:off x="482360" y="1536857"/>
            <a:ext cx="336603" cy="897677"/>
            <a:chOff x="10276365" y="3613952"/>
            <a:chExt cx="336603" cy="897677"/>
          </a:xfrm>
          <a:solidFill>
            <a:srgbClr val="FF6600"/>
          </a:solidFill>
        </p:grpSpPr>
        <p:grpSp>
          <p:nvGrpSpPr>
            <p:cNvPr id="4" name="Group 3"/>
            <p:cNvGrpSpPr/>
            <p:nvPr/>
          </p:nvGrpSpPr>
          <p:grpSpPr>
            <a:xfrm>
              <a:off x="10276365" y="3862182"/>
              <a:ext cx="336603" cy="649447"/>
              <a:chOff x="10125245" y="3501118"/>
              <a:chExt cx="493843" cy="1010508"/>
            </a:xfrm>
            <a:grpFill/>
          </p:grpSpPr>
          <p:cxnSp>
            <p:nvCxnSpPr>
              <p:cNvPr id="7" name="Straight Connector 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9" name="Block Arc 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Block Arc 1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 name="Oval 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173793" y="1532130"/>
            <a:ext cx="336603" cy="897677"/>
            <a:chOff x="10276365" y="3613952"/>
            <a:chExt cx="336603" cy="897677"/>
          </a:xfrm>
          <a:solidFill>
            <a:srgbClr val="FF6600"/>
          </a:solidFill>
        </p:grpSpPr>
        <p:grpSp>
          <p:nvGrpSpPr>
            <p:cNvPr id="16" name="Group 15"/>
            <p:cNvGrpSpPr/>
            <p:nvPr/>
          </p:nvGrpSpPr>
          <p:grpSpPr>
            <a:xfrm>
              <a:off x="10276365" y="3862182"/>
              <a:ext cx="336603" cy="649447"/>
              <a:chOff x="10125245" y="3501118"/>
              <a:chExt cx="493843" cy="1010508"/>
            </a:xfrm>
            <a:grpFill/>
          </p:grpSpPr>
          <p:cxnSp>
            <p:nvCxnSpPr>
              <p:cNvPr id="19" name="Straight Connector 1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1" name="Block Arc 2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lock Arc 2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Block Arc 2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7" name="Oval 1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1845843" y="1535240"/>
            <a:ext cx="336603" cy="897677"/>
            <a:chOff x="10276365" y="3613952"/>
            <a:chExt cx="336603" cy="897677"/>
          </a:xfrm>
          <a:solidFill>
            <a:srgbClr val="FF6600"/>
          </a:solidFill>
        </p:grpSpPr>
        <p:grpSp>
          <p:nvGrpSpPr>
            <p:cNvPr id="76" name="Group 75"/>
            <p:cNvGrpSpPr/>
            <p:nvPr/>
          </p:nvGrpSpPr>
          <p:grpSpPr>
            <a:xfrm>
              <a:off x="10276365" y="3862182"/>
              <a:ext cx="336603" cy="649447"/>
              <a:chOff x="10125245" y="3501118"/>
              <a:chExt cx="493843" cy="1010508"/>
            </a:xfrm>
            <a:grpFill/>
          </p:grpSpPr>
          <p:cxnSp>
            <p:nvCxnSpPr>
              <p:cNvPr id="79" name="Straight Connector 7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81" name="Block Arc 8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2" name="Block Arc 8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3" name="Block Arc 8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4" name="Straight Connector 8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77" name="Oval 7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2521668" y="1542207"/>
            <a:ext cx="336603" cy="897677"/>
            <a:chOff x="10276365" y="3613952"/>
            <a:chExt cx="336603" cy="897677"/>
          </a:xfrm>
          <a:solidFill>
            <a:srgbClr val="FF6600"/>
          </a:solidFill>
        </p:grpSpPr>
        <p:grpSp>
          <p:nvGrpSpPr>
            <p:cNvPr id="112" name="Group 111"/>
            <p:cNvGrpSpPr/>
            <p:nvPr/>
          </p:nvGrpSpPr>
          <p:grpSpPr>
            <a:xfrm>
              <a:off x="10276365" y="3862182"/>
              <a:ext cx="336603" cy="649447"/>
              <a:chOff x="10125245" y="3501118"/>
              <a:chExt cx="493843" cy="1010508"/>
            </a:xfrm>
            <a:grpFill/>
          </p:grpSpPr>
          <p:cxnSp>
            <p:nvCxnSpPr>
              <p:cNvPr id="115" name="Straight Connector 11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7" name="Block Arc 11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 name="Block Arc 11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9" name="Block Arc 11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 name="Straight Connector 11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3" name="Oval 11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ectangle 11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3" name="Group 122"/>
          <p:cNvGrpSpPr/>
          <p:nvPr/>
        </p:nvGrpSpPr>
        <p:grpSpPr>
          <a:xfrm>
            <a:off x="3185789" y="1537481"/>
            <a:ext cx="336603" cy="897677"/>
            <a:chOff x="10276365" y="3613952"/>
            <a:chExt cx="336603" cy="897677"/>
          </a:xfrm>
          <a:solidFill>
            <a:srgbClr val="FF6600"/>
          </a:solidFill>
        </p:grpSpPr>
        <p:grpSp>
          <p:nvGrpSpPr>
            <p:cNvPr id="124" name="Group 123"/>
            <p:cNvGrpSpPr/>
            <p:nvPr/>
          </p:nvGrpSpPr>
          <p:grpSpPr>
            <a:xfrm>
              <a:off x="10276365" y="3862182"/>
              <a:ext cx="336603" cy="649447"/>
              <a:chOff x="10125245" y="3501118"/>
              <a:chExt cx="493843" cy="1010508"/>
            </a:xfrm>
            <a:grpFill/>
          </p:grpSpPr>
          <p:cxnSp>
            <p:nvCxnSpPr>
              <p:cNvPr id="127" name="Straight Connector 12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9" name="Block Arc 12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 name="Block Arc 12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1" name="Block Arc 13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 name="Straight Connector 13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5" name="Oval 12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3" name="Group 182"/>
          <p:cNvGrpSpPr/>
          <p:nvPr/>
        </p:nvGrpSpPr>
        <p:grpSpPr>
          <a:xfrm>
            <a:off x="3871496" y="1540588"/>
            <a:ext cx="336603" cy="897677"/>
            <a:chOff x="10276365" y="3613952"/>
            <a:chExt cx="336603" cy="897677"/>
          </a:xfrm>
          <a:solidFill>
            <a:srgbClr val="FF6600"/>
          </a:solidFill>
        </p:grpSpPr>
        <p:grpSp>
          <p:nvGrpSpPr>
            <p:cNvPr id="184" name="Group 183"/>
            <p:cNvGrpSpPr/>
            <p:nvPr/>
          </p:nvGrpSpPr>
          <p:grpSpPr>
            <a:xfrm>
              <a:off x="10276365" y="3862182"/>
              <a:ext cx="336603" cy="649447"/>
              <a:chOff x="10125245" y="3501118"/>
              <a:chExt cx="493843" cy="1010508"/>
            </a:xfrm>
            <a:grpFill/>
          </p:grpSpPr>
          <p:cxnSp>
            <p:nvCxnSpPr>
              <p:cNvPr id="187" name="Straight Connector 18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89" name="Block Arc 18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0" name="Block Arc 18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1" name="Block Arc 19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92" name="Straight Connector 19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85" name="Oval 18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9" name="Group 218"/>
          <p:cNvGrpSpPr/>
          <p:nvPr/>
        </p:nvGrpSpPr>
        <p:grpSpPr>
          <a:xfrm>
            <a:off x="4554319" y="1539052"/>
            <a:ext cx="336603" cy="897677"/>
            <a:chOff x="10276365" y="3613952"/>
            <a:chExt cx="336603" cy="897677"/>
          </a:xfrm>
          <a:solidFill>
            <a:srgbClr val="FF6600"/>
          </a:solidFill>
        </p:grpSpPr>
        <p:grpSp>
          <p:nvGrpSpPr>
            <p:cNvPr id="220" name="Group 219"/>
            <p:cNvGrpSpPr/>
            <p:nvPr/>
          </p:nvGrpSpPr>
          <p:grpSpPr>
            <a:xfrm>
              <a:off x="10276365" y="3862182"/>
              <a:ext cx="336603" cy="649447"/>
              <a:chOff x="10125245" y="3501118"/>
              <a:chExt cx="493843" cy="1010508"/>
            </a:xfrm>
            <a:grpFill/>
          </p:grpSpPr>
          <p:cxnSp>
            <p:nvCxnSpPr>
              <p:cNvPr id="223" name="Straight Connector 22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25" name="Block Arc 22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6" name="Block Arc 22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7" name="Block Arc 22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8" name="Straight Connector 22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21" name="Oval 22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Rectangle 22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5245752" y="1534325"/>
            <a:ext cx="336603" cy="897677"/>
            <a:chOff x="10276365" y="3613952"/>
            <a:chExt cx="336603" cy="897677"/>
          </a:xfrm>
          <a:solidFill>
            <a:srgbClr val="FF6600"/>
          </a:solidFill>
        </p:grpSpPr>
        <p:grpSp>
          <p:nvGrpSpPr>
            <p:cNvPr id="232" name="Group 231"/>
            <p:cNvGrpSpPr/>
            <p:nvPr/>
          </p:nvGrpSpPr>
          <p:grpSpPr>
            <a:xfrm>
              <a:off x="10276365" y="3862182"/>
              <a:ext cx="336603" cy="649447"/>
              <a:chOff x="10125245" y="3501118"/>
              <a:chExt cx="493843" cy="1010508"/>
            </a:xfrm>
            <a:grpFill/>
          </p:grpSpPr>
          <p:cxnSp>
            <p:nvCxnSpPr>
              <p:cNvPr id="235" name="Straight Connector 23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37" name="Block Arc 23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8" name="Block Arc 23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9" name="Block Arc 23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40" name="Straight Connector 23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33" name="Oval 23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4" name="Rectangle 23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3" name="Group 242"/>
          <p:cNvGrpSpPr/>
          <p:nvPr/>
        </p:nvGrpSpPr>
        <p:grpSpPr>
          <a:xfrm>
            <a:off x="5917802" y="1537435"/>
            <a:ext cx="336603" cy="897677"/>
            <a:chOff x="10276365" y="3613952"/>
            <a:chExt cx="336603" cy="897677"/>
          </a:xfrm>
          <a:solidFill>
            <a:srgbClr val="FF6600"/>
          </a:solidFill>
        </p:grpSpPr>
        <p:grpSp>
          <p:nvGrpSpPr>
            <p:cNvPr id="244" name="Group 243"/>
            <p:cNvGrpSpPr/>
            <p:nvPr/>
          </p:nvGrpSpPr>
          <p:grpSpPr>
            <a:xfrm>
              <a:off x="10276365" y="3862182"/>
              <a:ext cx="336603" cy="649447"/>
              <a:chOff x="10125245" y="3501118"/>
              <a:chExt cx="493843" cy="1010508"/>
            </a:xfrm>
            <a:grpFill/>
          </p:grpSpPr>
          <p:cxnSp>
            <p:nvCxnSpPr>
              <p:cNvPr id="247" name="Straight Connector 24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49" name="Block Arc 24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0" name="Block Arc 24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1" name="Block Arc 25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52" name="Straight Connector 25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45" name="Oval 24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Rectangle 24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5" name="Group 254"/>
          <p:cNvGrpSpPr/>
          <p:nvPr/>
        </p:nvGrpSpPr>
        <p:grpSpPr>
          <a:xfrm>
            <a:off x="6593627" y="1544402"/>
            <a:ext cx="336603" cy="897677"/>
            <a:chOff x="10276365" y="3613952"/>
            <a:chExt cx="336603" cy="897677"/>
          </a:xfrm>
          <a:solidFill>
            <a:srgbClr val="FF6600"/>
          </a:solidFill>
        </p:grpSpPr>
        <p:grpSp>
          <p:nvGrpSpPr>
            <p:cNvPr id="256" name="Group 255"/>
            <p:cNvGrpSpPr/>
            <p:nvPr/>
          </p:nvGrpSpPr>
          <p:grpSpPr>
            <a:xfrm>
              <a:off x="10276365" y="3862182"/>
              <a:ext cx="336603" cy="649447"/>
              <a:chOff x="10125245" y="3501118"/>
              <a:chExt cx="493843" cy="1010508"/>
            </a:xfrm>
            <a:grpFill/>
          </p:grpSpPr>
          <p:cxnSp>
            <p:nvCxnSpPr>
              <p:cNvPr id="259" name="Straight Connector 25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61" name="Block Arc 26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2" name="Block Arc 26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3" name="Block Arc 26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4" name="Straight Connector 26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5" name="Straight Connector 26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57" name="Oval 25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Rectangle 25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7" name="Group 266"/>
          <p:cNvGrpSpPr/>
          <p:nvPr/>
        </p:nvGrpSpPr>
        <p:grpSpPr>
          <a:xfrm>
            <a:off x="7257748" y="1539676"/>
            <a:ext cx="336603" cy="897677"/>
            <a:chOff x="10276365" y="3613952"/>
            <a:chExt cx="336603" cy="897677"/>
          </a:xfrm>
          <a:solidFill>
            <a:srgbClr val="FF6600"/>
          </a:solidFill>
        </p:grpSpPr>
        <p:grpSp>
          <p:nvGrpSpPr>
            <p:cNvPr id="268" name="Group 267"/>
            <p:cNvGrpSpPr/>
            <p:nvPr/>
          </p:nvGrpSpPr>
          <p:grpSpPr>
            <a:xfrm>
              <a:off x="10276365" y="3862182"/>
              <a:ext cx="336603" cy="649447"/>
              <a:chOff x="10125245" y="3501118"/>
              <a:chExt cx="493843" cy="1010508"/>
            </a:xfrm>
            <a:grpFill/>
          </p:grpSpPr>
          <p:cxnSp>
            <p:nvCxnSpPr>
              <p:cNvPr id="271" name="Straight Connector 27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73" name="Block Arc 27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4" name="Block Arc 27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5" name="Block Arc 27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76" name="Straight Connector 27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69" name="Oval 26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Rectangle 26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9" name="Group 278"/>
          <p:cNvGrpSpPr/>
          <p:nvPr/>
        </p:nvGrpSpPr>
        <p:grpSpPr>
          <a:xfrm>
            <a:off x="7943455" y="1542783"/>
            <a:ext cx="336603" cy="897677"/>
            <a:chOff x="10276365" y="3613952"/>
            <a:chExt cx="336603" cy="897677"/>
          </a:xfrm>
          <a:solidFill>
            <a:srgbClr val="FF6600"/>
          </a:solidFill>
        </p:grpSpPr>
        <p:grpSp>
          <p:nvGrpSpPr>
            <p:cNvPr id="280" name="Group 279"/>
            <p:cNvGrpSpPr/>
            <p:nvPr/>
          </p:nvGrpSpPr>
          <p:grpSpPr>
            <a:xfrm>
              <a:off x="10276365" y="3862182"/>
              <a:ext cx="336603" cy="649447"/>
              <a:chOff x="10125245" y="3501118"/>
              <a:chExt cx="493843" cy="1010508"/>
            </a:xfrm>
            <a:grpFill/>
          </p:grpSpPr>
          <p:cxnSp>
            <p:nvCxnSpPr>
              <p:cNvPr id="283" name="Straight Connector 28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85" name="Block Arc 28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6" name="Block Arc 28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7" name="Block Arc 28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8" name="Straight Connector 28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89" name="Straight Connector 28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0" name="Straight Connector 28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81" name="Oval 28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Rectangle 28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1" name="Group 290"/>
          <p:cNvGrpSpPr/>
          <p:nvPr/>
        </p:nvGrpSpPr>
        <p:grpSpPr>
          <a:xfrm>
            <a:off x="8610260" y="1539057"/>
            <a:ext cx="336603" cy="897677"/>
            <a:chOff x="10276365" y="3613952"/>
            <a:chExt cx="336603" cy="897677"/>
          </a:xfrm>
          <a:solidFill>
            <a:srgbClr val="FF6600"/>
          </a:solidFill>
        </p:grpSpPr>
        <p:grpSp>
          <p:nvGrpSpPr>
            <p:cNvPr id="292" name="Group 291"/>
            <p:cNvGrpSpPr/>
            <p:nvPr/>
          </p:nvGrpSpPr>
          <p:grpSpPr>
            <a:xfrm>
              <a:off x="10276365" y="3862182"/>
              <a:ext cx="336603" cy="649447"/>
              <a:chOff x="10125245" y="3501118"/>
              <a:chExt cx="493843" cy="1010508"/>
            </a:xfrm>
            <a:grpFill/>
          </p:grpSpPr>
          <p:cxnSp>
            <p:nvCxnSpPr>
              <p:cNvPr id="295" name="Straight Connector 29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297" name="Block Arc 29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8" name="Block Arc 29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9" name="Block Arc 29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0" name="Straight Connector 29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93" name="Oval 29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ectangle 29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3" name="Group 302"/>
          <p:cNvGrpSpPr/>
          <p:nvPr/>
        </p:nvGrpSpPr>
        <p:grpSpPr>
          <a:xfrm>
            <a:off x="9301693" y="1534330"/>
            <a:ext cx="336603" cy="897677"/>
            <a:chOff x="10276365" y="3613952"/>
            <a:chExt cx="336603" cy="897677"/>
          </a:xfrm>
          <a:solidFill>
            <a:srgbClr val="FF6600"/>
          </a:solidFill>
        </p:grpSpPr>
        <p:grpSp>
          <p:nvGrpSpPr>
            <p:cNvPr id="304" name="Group 303"/>
            <p:cNvGrpSpPr/>
            <p:nvPr/>
          </p:nvGrpSpPr>
          <p:grpSpPr>
            <a:xfrm>
              <a:off x="10276365" y="3862182"/>
              <a:ext cx="336603" cy="649447"/>
              <a:chOff x="10125245" y="3501118"/>
              <a:chExt cx="493843" cy="1010508"/>
            </a:xfrm>
            <a:grpFill/>
          </p:grpSpPr>
          <p:cxnSp>
            <p:nvCxnSpPr>
              <p:cNvPr id="307" name="Straight Connector 30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09" name="Block Arc 30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0" name="Block Arc 30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1" name="Block Arc 31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12" name="Straight Connector 31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305" name="Oval 30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Rectangle 30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5" name="Group 314"/>
          <p:cNvGrpSpPr/>
          <p:nvPr/>
        </p:nvGrpSpPr>
        <p:grpSpPr>
          <a:xfrm>
            <a:off x="9973743" y="1537440"/>
            <a:ext cx="336603" cy="897677"/>
            <a:chOff x="10276365" y="3613952"/>
            <a:chExt cx="336603" cy="897677"/>
          </a:xfrm>
          <a:solidFill>
            <a:srgbClr val="FF6600"/>
          </a:solidFill>
        </p:grpSpPr>
        <p:grpSp>
          <p:nvGrpSpPr>
            <p:cNvPr id="316" name="Group 315"/>
            <p:cNvGrpSpPr/>
            <p:nvPr/>
          </p:nvGrpSpPr>
          <p:grpSpPr>
            <a:xfrm>
              <a:off x="10276365" y="3862182"/>
              <a:ext cx="336603" cy="649447"/>
              <a:chOff x="10125245" y="3501118"/>
              <a:chExt cx="493843" cy="1010508"/>
            </a:xfrm>
            <a:grpFill/>
          </p:grpSpPr>
          <p:cxnSp>
            <p:nvCxnSpPr>
              <p:cNvPr id="319" name="Straight Connector 31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0" name="Straight Connector 31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321" name="Block Arc 32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2" name="Block Arc 32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3" name="Block Arc 32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4" name="Straight Connector 32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5" name="Straight Connector 32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317" name="Oval 31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8" name="Rectangle 31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7" name="Group 326"/>
          <p:cNvGrpSpPr/>
          <p:nvPr/>
        </p:nvGrpSpPr>
        <p:grpSpPr>
          <a:xfrm>
            <a:off x="10649568" y="1544407"/>
            <a:ext cx="336603" cy="897677"/>
            <a:chOff x="10276365" y="3613952"/>
            <a:chExt cx="336603" cy="897677"/>
          </a:xfrm>
        </p:grpSpPr>
        <p:grpSp>
          <p:nvGrpSpPr>
            <p:cNvPr id="328" name="Group 327"/>
            <p:cNvGrpSpPr/>
            <p:nvPr/>
          </p:nvGrpSpPr>
          <p:grpSpPr>
            <a:xfrm>
              <a:off x="10276365" y="3862182"/>
              <a:ext cx="336603" cy="649447"/>
              <a:chOff x="10125245" y="3501118"/>
              <a:chExt cx="493843" cy="1010508"/>
            </a:xfrm>
          </p:grpSpPr>
          <p:cxnSp>
            <p:nvCxnSpPr>
              <p:cNvPr id="331" name="Straight Connector 33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33" name="Block Arc 33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4" name="Block Arc 33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5" name="Block Arc 33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36" name="Straight Connector 33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29" name="Oval 32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Rectangle 32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39" name="Group 338"/>
          <p:cNvGrpSpPr/>
          <p:nvPr/>
        </p:nvGrpSpPr>
        <p:grpSpPr>
          <a:xfrm>
            <a:off x="11313689" y="1539681"/>
            <a:ext cx="336603" cy="897677"/>
            <a:chOff x="10276365" y="3613952"/>
            <a:chExt cx="336603" cy="897677"/>
          </a:xfrm>
        </p:grpSpPr>
        <p:grpSp>
          <p:nvGrpSpPr>
            <p:cNvPr id="340" name="Group 339"/>
            <p:cNvGrpSpPr/>
            <p:nvPr/>
          </p:nvGrpSpPr>
          <p:grpSpPr>
            <a:xfrm>
              <a:off x="10276365" y="3862182"/>
              <a:ext cx="336603" cy="649447"/>
              <a:chOff x="10125245" y="3501118"/>
              <a:chExt cx="493843" cy="1010508"/>
            </a:xfrm>
          </p:grpSpPr>
          <p:cxnSp>
            <p:nvCxnSpPr>
              <p:cNvPr id="343" name="Straight Connector 34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45" name="Block Arc 34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6" name="Block Arc 34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7" name="Block Arc 34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48" name="Straight Connector 34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50" name="Straight Connector 34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41" name="Oval 34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2" name="Rectangle 34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5" name="Group 364"/>
          <p:cNvGrpSpPr/>
          <p:nvPr/>
        </p:nvGrpSpPr>
        <p:grpSpPr>
          <a:xfrm>
            <a:off x="484533" y="2740692"/>
            <a:ext cx="336603" cy="897677"/>
            <a:chOff x="10276365" y="3613952"/>
            <a:chExt cx="336603" cy="897677"/>
          </a:xfrm>
          <a:solidFill>
            <a:srgbClr val="FF6600"/>
          </a:solidFill>
        </p:grpSpPr>
        <p:grpSp>
          <p:nvGrpSpPr>
            <p:cNvPr id="558" name="Group 557"/>
            <p:cNvGrpSpPr/>
            <p:nvPr/>
          </p:nvGrpSpPr>
          <p:grpSpPr>
            <a:xfrm>
              <a:off x="10276365" y="3862182"/>
              <a:ext cx="336603" cy="649447"/>
              <a:chOff x="10125245" y="3501118"/>
              <a:chExt cx="493843" cy="1010508"/>
            </a:xfrm>
            <a:grpFill/>
          </p:grpSpPr>
          <p:cxnSp>
            <p:nvCxnSpPr>
              <p:cNvPr id="561" name="Straight Connector 56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2" name="Straight Connector 56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63" name="Block Arc 56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4" name="Block Arc 56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65" name="Block Arc 56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66" name="Straight Connector 56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59" name="Oval 55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Rectangle 55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6" name="Group 365"/>
          <p:cNvGrpSpPr/>
          <p:nvPr/>
        </p:nvGrpSpPr>
        <p:grpSpPr>
          <a:xfrm>
            <a:off x="1175966" y="2735965"/>
            <a:ext cx="336603" cy="897677"/>
            <a:chOff x="10276365" y="3613952"/>
            <a:chExt cx="336603" cy="897677"/>
          </a:xfrm>
          <a:solidFill>
            <a:srgbClr val="FF6600"/>
          </a:solidFill>
        </p:grpSpPr>
        <p:grpSp>
          <p:nvGrpSpPr>
            <p:cNvPr id="547" name="Group 546"/>
            <p:cNvGrpSpPr/>
            <p:nvPr/>
          </p:nvGrpSpPr>
          <p:grpSpPr>
            <a:xfrm>
              <a:off x="10276365" y="3862182"/>
              <a:ext cx="336603" cy="649447"/>
              <a:chOff x="10125245" y="3501118"/>
              <a:chExt cx="493843" cy="1010508"/>
            </a:xfrm>
            <a:grpFill/>
          </p:grpSpPr>
          <p:cxnSp>
            <p:nvCxnSpPr>
              <p:cNvPr id="550" name="Straight Connector 549"/>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52" name="Block Arc 551"/>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3" name="Block Arc 552"/>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54" name="Block Arc 553"/>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55" name="Straight Connector 554"/>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6" name="Straight Connector 555"/>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57" name="Straight Connector 556"/>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48" name="Oval 547"/>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9" name="Rectangle 548"/>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7" name="Group 366"/>
          <p:cNvGrpSpPr/>
          <p:nvPr/>
        </p:nvGrpSpPr>
        <p:grpSpPr>
          <a:xfrm>
            <a:off x="1848016" y="2739075"/>
            <a:ext cx="336603" cy="897677"/>
            <a:chOff x="10276365" y="3613952"/>
            <a:chExt cx="336603" cy="897677"/>
          </a:xfrm>
          <a:solidFill>
            <a:srgbClr val="FF6600"/>
          </a:solidFill>
        </p:grpSpPr>
        <p:grpSp>
          <p:nvGrpSpPr>
            <p:cNvPr id="536" name="Group 535"/>
            <p:cNvGrpSpPr/>
            <p:nvPr/>
          </p:nvGrpSpPr>
          <p:grpSpPr>
            <a:xfrm>
              <a:off x="10276365" y="3862182"/>
              <a:ext cx="336603" cy="649447"/>
              <a:chOff x="10125245" y="3501118"/>
              <a:chExt cx="493843" cy="1010508"/>
            </a:xfrm>
            <a:grpFill/>
          </p:grpSpPr>
          <p:cxnSp>
            <p:nvCxnSpPr>
              <p:cNvPr id="539" name="Straight Connector 53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41" name="Block Arc 54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2" name="Block Arc 54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3" name="Block Arc 54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44" name="Straight Connector 54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46" name="Straight Connector 54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37" name="Oval 53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Rectangle 53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8" name="Group 367"/>
          <p:cNvGrpSpPr/>
          <p:nvPr/>
        </p:nvGrpSpPr>
        <p:grpSpPr>
          <a:xfrm>
            <a:off x="2523841" y="2746042"/>
            <a:ext cx="336603" cy="897677"/>
            <a:chOff x="10276365" y="3613952"/>
            <a:chExt cx="336603" cy="897677"/>
          </a:xfrm>
          <a:solidFill>
            <a:srgbClr val="FF6600"/>
          </a:solidFill>
        </p:grpSpPr>
        <p:grpSp>
          <p:nvGrpSpPr>
            <p:cNvPr id="525" name="Group 524"/>
            <p:cNvGrpSpPr/>
            <p:nvPr/>
          </p:nvGrpSpPr>
          <p:grpSpPr>
            <a:xfrm>
              <a:off x="10276365" y="3862182"/>
              <a:ext cx="336603" cy="649447"/>
              <a:chOff x="10125245" y="3501118"/>
              <a:chExt cx="493843" cy="1010508"/>
            </a:xfrm>
            <a:grpFill/>
          </p:grpSpPr>
          <p:cxnSp>
            <p:nvCxnSpPr>
              <p:cNvPr id="528" name="Straight Connector 527"/>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9" name="Straight Connector 528"/>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30" name="Block Arc 529"/>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1" name="Block Arc 530"/>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2" name="Block Arc 531"/>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33" name="Straight Connector 532"/>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26" name="Oval 525"/>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7" name="Rectangle 526"/>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69" name="Group 368"/>
          <p:cNvGrpSpPr/>
          <p:nvPr/>
        </p:nvGrpSpPr>
        <p:grpSpPr>
          <a:xfrm>
            <a:off x="3187962" y="2741316"/>
            <a:ext cx="336603" cy="897677"/>
            <a:chOff x="10276365" y="3613952"/>
            <a:chExt cx="336603" cy="897677"/>
          </a:xfrm>
          <a:solidFill>
            <a:srgbClr val="FF6600"/>
          </a:solidFill>
        </p:grpSpPr>
        <p:grpSp>
          <p:nvGrpSpPr>
            <p:cNvPr id="514" name="Group 513"/>
            <p:cNvGrpSpPr/>
            <p:nvPr/>
          </p:nvGrpSpPr>
          <p:grpSpPr>
            <a:xfrm>
              <a:off x="10276365" y="3862182"/>
              <a:ext cx="336603" cy="649447"/>
              <a:chOff x="10125245" y="3501118"/>
              <a:chExt cx="493843" cy="1010508"/>
            </a:xfrm>
            <a:grpFill/>
          </p:grpSpPr>
          <p:cxnSp>
            <p:nvCxnSpPr>
              <p:cNvPr id="517" name="Straight Connector 51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8" name="Straight Connector 51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19" name="Block Arc 51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0" name="Block Arc 51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1" name="Block Arc 52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22" name="Straight Connector 52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3" name="Straight Connector 52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24" name="Straight Connector 52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15" name="Oval 51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6" name="Rectangle 51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3873669" y="2744423"/>
            <a:ext cx="336603" cy="897677"/>
            <a:chOff x="10276365" y="3613952"/>
            <a:chExt cx="336603" cy="897677"/>
          </a:xfrm>
          <a:solidFill>
            <a:srgbClr val="FF6600"/>
          </a:solidFill>
        </p:grpSpPr>
        <p:grpSp>
          <p:nvGrpSpPr>
            <p:cNvPr id="503" name="Group 502"/>
            <p:cNvGrpSpPr/>
            <p:nvPr/>
          </p:nvGrpSpPr>
          <p:grpSpPr>
            <a:xfrm>
              <a:off x="10276365" y="3862182"/>
              <a:ext cx="336603" cy="649447"/>
              <a:chOff x="10125245" y="3501118"/>
              <a:chExt cx="493843" cy="1010508"/>
            </a:xfrm>
            <a:grpFill/>
          </p:grpSpPr>
          <p:cxnSp>
            <p:nvCxnSpPr>
              <p:cNvPr id="506" name="Straight Connector 505"/>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07" name="Straight Connector 506"/>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508" name="Block Arc 507"/>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09" name="Block Arc 508"/>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10" name="Block Arc 509"/>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11" name="Straight Connector 510"/>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2" name="Straight Connector 511"/>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504" name="Oval 503"/>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5" name="Rectangle 504"/>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4556492" y="2742887"/>
            <a:ext cx="336603" cy="897677"/>
            <a:chOff x="10276365" y="3613952"/>
            <a:chExt cx="336603" cy="897677"/>
          </a:xfrm>
          <a:solidFill>
            <a:srgbClr val="FF6600"/>
          </a:solidFill>
        </p:grpSpPr>
        <p:grpSp>
          <p:nvGrpSpPr>
            <p:cNvPr id="492" name="Group 491"/>
            <p:cNvGrpSpPr/>
            <p:nvPr/>
          </p:nvGrpSpPr>
          <p:grpSpPr>
            <a:xfrm>
              <a:off x="10276365" y="3862182"/>
              <a:ext cx="336603" cy="649447"/>
              <a:chOff x="10125245" y="3501118"/>
              <a:chExt cx="493843" cy="1010508"/>
            </a:xfrm>
            <a:grpFill/>
          </p:grpSpPr>
          <p:cxnSp>
            <p:nvCxnSpPr>
              <p:cNvPr id="495" name="Straight Connector 49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96" name="Straight Connector 49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97" name="Block Arc 49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8" name="Block Arc 49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9" name="Block Arc 49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00" name="Straight Connector 49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502" name="Straight Connector 50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93" name="Oval 49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4" name="Rectangle 49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5247925" y="2738160"/>
            <a:ext cx="336603" cy="897677"/>
            <a:chOff x="10276365" y="3613952"/>
            <a:chExt cx="336603" cy="897677"/>
          </a:xfrm>
          <a:solidFill>
            <a:srgbClr val="FF6600"/>
          </a:solidFill>
        </p:grpSpPr>
        <p:grpSp>
          <p:nvGrpSpPr>
            <p:cNvPr id="481" name="Group 480"/>
            <p:cNvGrpSpPr/>
            <p:nvPr/>
          </p:nvGrpSpPr>
          <p:grpSpPr>
            <a:xfrm>
              <a:off x="10276365" y="3862182"/>
              <a:ext cx="336603" cy="649447"/>
              <a:chOff x="10125245" y="3501118"/>
              <a:chExt cx="493843" cy="1010508"/>
            </a:xfrm>
            <a:grpFill/>
          </p:grpSpPr>
          <p:cxnSp>
            <p:nvCxnSpPr>
              <p:cNvPr id="484" name="Straight Connector 483"/>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85" name="Straight Connector 484"/>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86" name="Block Arc 485"/>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7" name="Block Arc 486"/>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8" name="Block Arc 487"/>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9" name="Straight Connector 488"/>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82" name="Oval 481"/>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Rectangle 482"/>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3" name="Group 372"/>
          <p:cNvGrpSpPr/>
          <p:nvPr/>
        </p:nvGrpSpPr>
        <p:grpSpPr>
          <a:xfrm>
            <a:off x="5919975" y="2741270"/>
            <a:ext cx="336603" cy="897677"/>
            <a:chOff x="10276365" y="3613952"/>
            <a:chExt cx="336603" cy="897677"/>
          </a:xfrm>
          <a:solidFill>
            <a:srgbClr val="FF6600"/>
          </a:solidFill>
        </p:grpSpPr>
        <p:grpSp>
          <p:nvGrpSpPr>
            <p:cNvPr id="470" name="Group 469"/>
            <p:cNvGrpSpPr/>
            <p:nvPr/>
          </p:nvGrpSpPr>
          <p:grpSpPr>
            <a:xfrm>
              <a:off x="10276365" y="3862182"/>
              <a:ext cx="336603" cy="649447"/>
              <a:chOff x="10125245" y="3501118"/>
              <a:chExt cx="493843" cy="1010508"/>
            </a:xfrm>
            <a:grpFill/>
          </p:grpSpPr>
          <p:cxnSp>
            <p:nvCxnSpPr>
              <p:cNvPr id="473" name="Straight Connector 47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75" name="Block Arc 47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6" name="Block Arc 47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7" name="Block Arc 47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78" name="Straight Connector 47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71" name="Oval 47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2" name="Rectangle 47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4" name="Group 373"/>
          <p:cNvGrpSpPr/>
          <p:nvPr/>
        </p:nvGrpSpPr>
        <p:grpSpPr>
          <a:xfrm>
            <a:off x="6595800" y="2748237"/>
            <a:ext cx="336603" cy="897677"/>
            <a:chOff x="10276365" y="3613952"/>
            <a:chExt cx="336603" cy="897677"/>
          </a:xfrm>
          <a:solidFill>
            <a:srgbClr val="FF6600"/>
          </a:solidFill>
        </p:grpSpPr>
        <p:grpSp>
          <p:nvGrpSpPr>
            <p:cNvPr id="459" name="Group 458"/>
            <p:cNvGrpSpPr/>
            <p:nvPr/>
          </p:nvGrpSpPr>
          <p:grpSpPr>
            <a:xfrm>
              <a:off x="10276365" y="3862182"/>
              <a:ext cx="336603" cy="649447"/>
              <a:chOff x="10125245" y="3501118"/>
              <a:chExt cx="493843" cy="1010508"/>
            </a:xfrm>
            <a:grpFill/>
          </p:grpSpPr>
          <p:cxnSp>
            <p:nvCxnSpPr>
              <p:cNvPr id="462" name="Straight Connector 461"/>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64" name="Block Arc 463"/>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5" name="Block Arc 464"/>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6" name="Block Arc 465"/>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67" name="Straight Connector 466"/>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60" name="Oval 459"/>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1" name="Rectangle 460"/>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5" name="Group 374"/>
          <p:cNvGrpSpPr/>
          <p:nvPr/>
        </p:nvGrpSpPr>
        <p:grpSpPr>
          <a:xfrm>
            <a:off x="7259921" y="2743511"/>
            <a:ext cx="336603" cy="897677"/>
            <a:chOff x="10276365" y="3613952"/>
            <a:chExt cx="336603" cy="897677"/>
          </a:xfrm>
          <a:solidFill>
            <a:srgbClr val="FF6600"/>
          </a:solidFill>
        </p:grpSpPr>
        <p:grpSp>
          <p:nvGrpSpPr>
            <p:cNvPr id="448" name="Group 447"/>
            <p:cNvGrpSpPr/>
            <p:nvPr/>
          </p:nvGrpSpPr>
          <p:grpSpPr>
            <a:xfrm>
              <a:off x="10276365" y="3862182"/>
              <a:ext cx="336603" cy="649447"/>
              <a:chOff x="10125245" y="3501118"/>
              <a:chExt cx="493843" cy="1010508"/>
            </a:xfrm>
            <a:grpFill/>
          </p:grpSpPr>
          <p:cxnSp>
            <p:nvCxnSpPr>
              <p:cNvPr id="451" name="Straight Connector 45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52" name="Straight Connector 45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53" name="Block Arc 45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4" name="Block Arc 45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55" name="Block Arc 45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56" name="Straight Connector 45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49" name="Oval 44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0" name="Rectangle 44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6" name="Group 375"/>
          <p:cNvGrpSpPr/>
          <p:nvPr/>
        </p:nvGrpSpPr>
        <p:grpSpPr>
          <a:xfrm>
            <a:off x="7945628" y="2746618"/>
            <a:ext cx="336603" cy="897677"/>
            <a:chOff x="10276365" y="3613952"/>
            <a:chExt cx="336603" cy="897677"/>
          </a:xfrm>
          <a:solidFill>
            <a:srgbClr val="FF6600"/>
          </a:solidFill>
        </p:grpSpPr>
        <p:grpSp>
          <p:nvGrpSpPr>
            <p:cNvPr id="437" name="Group 436"/>
            <p:cNvGrpSpPr/>
            <p:nvPr/>
          </p:nvGrpSpPr>
          <p:grpSpPr>
            <a:xfrm>
              <a:off x="10276365" y="3862182"/>
              <a:ext cx="336603" cy="649447"/>
              <a:chOff x="10125245" y="3501118"/>
              <a:chExt cx="493843" cy="1010508"/>
            </a:xfrm>
            <a:grpFill/>
          </p:grpSpPr>
          <p:cxnSp>
            <p:nvCxnSpPr>
              <p:cNvPr id="440" name="Straight Connector 439"/>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41" name="Straight Connector 440"/>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42" name="Block Arc 441"/>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3" name="Block Arc 442"/>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4" name="Block Arc 443"/>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45" name="Straight Connector 444"/>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46" name="Straight Connector 445"/>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47" name="Straight Connector 446"/>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38" name="Oval 437"/>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9" name="Rectangle 438"/>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8612433" y="2742892"/>
            <a:ext cx="336603" cy="897677"/>
            <a:chOff x="10276365" y="3613952"/>
            <a:chExt cx="336603" cy="897677"/>
          </a:xfrm>
          <a:solidFill>
            <a:srgbClr val="FF6600"/>
          </a:solidFill>
        </p:grpSpPr>
        <p:grpSp>
          <p:nvGrpSpPr>
            <p:cNvPr id="426" name="Group 425"/>
            <p:cNvGrpSpPr/>
            <p:nvPr/>
          </p:nvGrpSpPr>
          <p:grpSpPr>
            <a:xfrm>
              <a:off x="10276365" y="3862182"/>
              <a:ext cx="336603" cy="649447"/>
              <a:chOff x="10125245" y="3501118"/>
              <a:chExt cx="493843" cy="1010508"/>
            </a:xfrm>
            <a:grpFill/>
          </p:grpSpPr>
          <p:cxnSp>
            <p:nvCxnSpPr>
              <p:cNvPr id="429" name="Straight Connector 42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30" name="Straight Connector 42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431" name="Block Arc 43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2" name="Block Arc 43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3" name="Block Arc 43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34" name="Straight Connector 43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35" name="Straight Connector 43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436" name="Straight Connector 43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427" name="Oval 42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Rectangle 42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8" name="Group 377"/>
          <p:cNvGrpSpPr/>
          <p:nvPr/>
        </p:nvGrpSpPr>
        <p:grpSpPr>
          <a:xfrm>
            <a:off x="9303866" y="2738165"/>
            <a:ext cx="336603" cy="897677"/>
            <a:chOff x="10276365" y="3613952"/>
            <a:chExt cx="336603" cy="897677"/>
          </a:xfrm>
        </p:grpSpPr>
        <p:grpSp>
          <p:nvGrpSpPr>
            <p:cNvPr id="415" name="Group 414"/>
            <p:cNvGrpSpPr/>
            <p:nvPr/>
          </p:nvGrpSpPr>
          <p:grpSpPr>
            <a:xfrm>
              <a:off x="10276365" y="3862182"/>
              <a:ext cx="336603" cy="649447"/>
              <a:chOff x="10125245" y="3501118"/>
              <a:chExt cx="493843" cy="1010508"/>
            </a:xfrm>
          </p:grpSpPr>
          <p:cxnSp>
            <p:nvCxnSpPr>
              <p:cNvPr id="418" name="Straight Connector 417"/>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9" name="Straight Connector 418"/>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20" name="Block Arc 419"/>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1" name="Block Arc 420"/>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22" name="Block Arc 421"/>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23" name="Straight Connector 422"/>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4" name="Straight Connector 423"/>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25" name="Straight Connector 424"/>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16" name="Oval 415"/>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7" name="Rectangle 416"/>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9" name="Group 378"/>
          <p:cNvGrpSpPr/>
          <p:nvPr/>
        </p:nvGrpSpPr>
        <p:grpSpPr>
          <a:xfrm>
            <a:off x="9975916" y="2741275"/>
            <a:ext cx="336603" cy="897677"/>
            <a:chOff x="10276365" y="3613952"/>
            <a:chExt cx="336603" cy="897677"/>
          </a:xfrm>
        </p:grpSpPr>
        <p:grpSp>
          <p:nvGrpSpPr>
            <p:cNvPr id="404" name="Group 403"/>
            <p:cNvGrpSpPr/>
            <p:nvPr/>
          </p:nvGrpSpPr>
          <p:grpSpPr>
            <a:xfrm>
              <a:off x="10276365" y="3862182"/>
              <a:ext cx="336603" cy="649447"/>
              <a:chOff x="10125245" y="3501118"/>
              <a:chExt cx="493843" cy="1010508"/>
            </a:xfrm>
          </p:grpSpPr>
          <p:cxnSp>
            <p:nvCxnSpPr>
              <p:cNvPr id="407" name="Straight Connector 40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8" name="Straight Connector 40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409" name="Block Arc 40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0" name="Block Arc 40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11" name="Block Arc 41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12" name="Straight Connector 41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14" name="Straight Connector 41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405" name="Oval 40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6" name="Rectangle 40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0" name="Group 379"/>
          <p:cNvGrpSpPr/>
          <p:nvPr/>
        </p:nvGrpSpPr>
        <p:grpSpPr>
          <a:xfrm>
            <a:off x="10651741" y="2748242"/>
            <a:ext cx="336603" cy="897677"/>
            <a:chOff x="10276365" y="3613952"/>
            <a:chExt cx="336603" cy="897677"/>
          </a:xfrm>
        </p:grpSpPr>
        <p:grpSp>
          <p:nvGrpSpPr>
            <p:cNvPr id="393" name="Group 392"/>
            <p:cNvGrpSpPr/>
            <p:nvPr/>
          </p:nvGrpSpPr>
          <p:grpSpPr>
            <a:xfrm>
              <a:off x="10276365" y="3862182"/>
              <a:ext cx="336603" cy="649447"/>
              <a:chOff x="10125245" y="3501118"/>
              <a:chExt cx="493843" cy="1010508"/>
            </a:xfrm>
          </p:grpSpPr>
          <p:cxnSp>
            <p:nvCxnSpPr>
              <p:cNvPr id="396" name="Straight Connector 395"/>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7" name="Straight Connector 396"/>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98" name="Block Arc 397"/>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9" name="Block Arc 398"/>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0" name="Block Arc 399"/>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01" name="Straight Connector 400"/>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94" name="Oval 393"/>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5" name="Rectangle 394"/>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380"/>
          <p:cNvGrpSpPr/>
          <p:nvPr/>
        </p:nvGrpSpPr>
        <p:grpSpPr>
          <a:xfrm>
            <a:off x="11315862" y="2743516"/>
            <a:ext cx="336603" cy="897677"/>
            <a:chOff x="10276365" y="3613952"/>
            <a:chExt cx="336603" cy="897677"/>
          </a:xfrm>
        </p:grpSpPr>
        <p:grpSp>
          <p:nvGrpSpPr>
            <p:cNvPr id="382" name="Group 381"/>
            <p:cNvGrpSpPr/>
            <p:nvPr/>
          </p:nvGrpSpPr>
          <p:grpSpPr>
            <a:xfrm>
              <a:off x="10276365" y="3862182"/>
              <a:ext cx="336603" cy="649447"/>
              <a:chOff x="10125245" y="3501118"/>
              <a:chExt cx="493843" cy="1010508"/>
            </a:xfrm>
          </p:grpSpPr>
          <p:cxnSp>
            <p:nvCxnSpPr>
              <p:cNvPr id="385" name="Straight Connector 38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87" name="Block Arc 38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8" name="Block Arc 38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9" name="Block Arc 38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90" name="Straight Connector 38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1" name="Straight Connector 39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92" name="Straight Connector 39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383" name="Oval 38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Rectangle 38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81" name="Group 1180"/>
          <p:cNvGrpSpPr/>
          <p:nvPr/>
        </p:nvGrpSpPr>
        <p:grpSpPr>
          <a:xfrm>
            <a:off x="484533" y="3942332"/>
            <a:ext cx="336603" cy="897677"/>
            <a:chOff x="10276365" y="3613952"/>
            <a:chExt cx="336603" cy="897677"/>
          </a:xfrm>
          <a:solidFill>
            <a:srgbClr val="FF6600"/>
          </a:solidFill>
        </p:grpSpPr>
        <p:grpSp>
          <p:nvGrpSpPr>
            <p:cNvPr id="1182" name="Group 1181"/>
            <p:cNvGrpSpPr/>
            <p:nvPr/>
          </p:nvGrpSpPr>
          <p:grpSpPr>
            <a:xfrm>
              <a:off x="10276365" y="3862182"/>
              <a:ext cx="336603" cy="649447"/>
              <a:chOff x="10125245" y="3501118"/>
              <a:chExt cx="493843" cy="1010508"/>
            </a:xfrm>
            <a:grpFill/>
          </p:grpSpPr>
          <p:cxnSp>
            <p:nvCxnSpPr>
              <p:cNvPr id="1185" name="Straight Connector 118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86" name="Straight Connector 118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87" name="Block Arc 118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8" name="Block Arc 118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89" name="Block Arc 118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90" name="Straight Connector 118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1" name="Straight Connector 119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2" name="Straight Connector 119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83" name="Oval 118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Rectangle 118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93" name="Group 1192"/>
          <p:cNvGrpSpPr/>
          <p:nvPr/>
        </p:nvGrpSpPr>
        <p:grpSpPr>
          <a:xfrm>
            <a:off x="1175966" y="3937605"/>
            <a:ext cx="336603" cy="897677"/>
            <a:chOff x="10276365" y="3613952"/>
            <a:chExt cx="336603" cy="897677"/>
          </a:xfrm>
          <a:solidFill>
            <a:srgbClr val="FF6600"/>
          </a:solidFill>
        </p:grpSpPr>
        <p:grpSp>
          <p:nvGrpSpPr>
            <p:cNvPr id="1194" name="Group 1193"/>
            <p:cNvGrpSpPr/>
            <p:nvPr/>
          </p:nvGrpSpPr>
          <p:grpSpPr>
            <a:xfrm>
              <a:off x="10276365" y="3862182"/>
              <a:ext cx="336603" cy="649447"/>
              <a:chOff x="10125245" y="3501118"/>
              <a:chExt cx="493843" cy="1010508"/>
            </a:xfrm>
            <a:grpFill/>
          </p:grpSpPr>
          <p:cxnSp>
            <p:nvCxnSpPr>
              <p:cNvPr id="1197" name="Straight Connector 119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198" name="Straight Connector 119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199" name="Block Arc 119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0" name="Block Arc 119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01" name="Block Arc 120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02" name="Straight Connector 120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3" name="Straight Connector 120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04" name="Straight Connector 120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195" name="Oval 119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Rectangle 119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05" name="Group 1204"/>
          <p:cNvGrpSpPr/>
          <p:nvPr/>
        </p:nvGrpSpPr>
        <p:grpSpPr>
          <a:xfrm>
            <a:off x="1848016" y="3940715"/>
            <a:ext cx="336603" cy="897677"/>
            <a:chOff x="10276365" y="3613952"/>
            <a:chExt cx="336603" cy="897677"/>
          </a:xfrm>
          <a:solidFill>
            <a:srgbClr val="FF6600"/>
          </a:solidFill>
        </p:grpSpPr>
        <p:grpSp>
          <p:nvGrpSpPr>
            <p:cNvPr id="1206" name="Group 1205"/>
            <p:cNvGrpSpPr/>
            <p:nvPr/>
          </p:nvGrpSpPr>
          <p:grpSpPr>
            <a:xfrm>
              <a:off x="10276365" y="3862182"/>
              <a:ext cx="336603" cy="649447"/>
              <a:chOff x="10125245" y="3501118"/>
              <a:chExt cx="493843" cy="1010508"/>
            </a:xfrm>
            <a:grpFill/>
          </p:grpSpPr>
          <p:cxnSp>
            <p:nvCxnSpPr>
              <p:cNvPr id="1209" name="Straight Connector 120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0" name="Straight Connector 120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11" name="Block Arc 121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2" name="Block Arc 121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13" name="Block Arc 121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14" name="Straight Connector 121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5" name="Straight Connector 121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16" name="Straight Connector 121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07" name="Oval 120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Rectangle 120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17" name="Group 1216"/>
          <p:cNvGrpSpPr/>
          <p:nvPr/>
        </p:nvGrpSpPr>
        <p:grpSpPr>
          <a:xfrm>
            <a:off x="2523841" y="3947682"/>
            <a:ext cx="336603" cy="897677"/>
            <a:chOff x="10276365" y="3613952"/>
            <a:chExt cx="336603" cy="897677"/>
          </a:xfrm>
          <a:solidFill>
            <a:srgbClr val="FF6600"/>
          </a:solidFill>
        </p:grpSpPr>
        <p:grpSp>
          <p:nvGrpSpPr>
            <p:cNvPr id="1218" name="Group 1217"/>
            <p:cNvGrpSpPr/>
            <p:nvPr/>
          </p:nvGrpSpPr>
          <p:grpSpPr>
            <a:xfrm>
              <a:off x="10276365" y="3862182"/>
              <a:ext cx="336603" cy="649447"/>
              <a:chOff x="10125245" y="3501118"/>
              <a:chExt cx="493843" cy="1010508"/>
            </a:xfrm>
            <a:grpFill/>
          </p:grpSpPr>
          <p:cxnSp>
            <p:nvCxnSpPr>
              <p:cNvPr id="1221" name="Straight Connector 122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2" name="Straight Connector 122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23" name="Block Arc 122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4" name="Block Arc 122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25" name="Block Arc 122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26" name="Straight Connector 122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7" name="Straight Connector 122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28" name="Straight Connector 122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19" name="Oval 121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Rectangle 121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29" name="Group 1228"/>
          <p:cNvGrpSpPr/>
          <p:nvPr/>
        </p:nvGrpSpPr>
        <p:grpSpPr>
          <a:xfrm>
            <a:off x="3187962" y="3942956"/>
            <a:ext cx="336603" cy="897677"/>
            <a:chOff x="10276365" y="3613952"/>
            <a:chExt cx="336603" cy="897677"/>
          </a:xfrm>
          <a:solidFill>
            <a:srgbClr val="FF6600"/>
          </a:solidFill>
        </p:grpSpPr>
        <p:grpSp>
          <p:nvGrpSpPr>
            <p:cNvPr id="1230" name="Group 1229"/>
            <p:cNvGrpSpPr/>
            <p:nvPr/>
          </p:nvGrpSpPr>
          <p:grpSpPr>
            <a:xfrm>
              <a:off x="10276365" y="3862182"/>
              <a:ext cx="336603" cy="649447"/>
              <a:chOff x="10125245" y="3501118"/>
              <a:chExt cx="493843" cy="1010508"/>
            </a:xfrm>
            <a:grpFill/>
          </p:grpSpPr>
          <p:cxnSp>
            <p:nvCxnSpPr>
              <p:cNvPr id="1233" name="Straight Connector 123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4" name="Straight Connector 123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35" name="Block Arc 123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6" name="Block Arc 123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37" name="Block Arc 123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38" name="Straight Connector 123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39" name="Straight Connector 123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40" name="Straight Connector 123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31" name="Oval 123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Rectangle 123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41" name="Group 1240"/>
          <p:cNvGrpSpPr/>
          <p:nvPr/>
        </p:nvGrpSpPr>
        <p:grpSpPr>
          <a:xfrm>
            <a:off x="3873669" y="3946063"/>
            <a:ext cx="336603" cy="897677"/>
            <a:chOff x="10276365" y="3613952"/>
            <a:chExt cx="336603" cy="897677"/>
          </a:xfrm>
          <a:solidFill>
            <a:srgbClr val="FF6600"/>
          </a:solidFill>
        </p:grpSpPr>
        <p:grpSp>
          <p:nvGrpSpPr>
            <p:cNvPr id="1242" name="Group 1241"/>
            <p:cNvGrpSpPr/>
            <p:nvPr/>
          </p:nvGrpSpPr>
          <p:grpSpPr>
            <a:xfrm>
              <a:off x="10276365" y="3862182"/>
              <a:ext cx="336603" cy="649447"/>
              <a:chOff x="10125245" y="3501118"/>
              <a:chExt cx="493843" cy="1010508"/>
            </a:xfrm>
            <a:grpFill/>
          </p:grpSpPr>
          <p:cxnSp>
            <p:nvCxnSpPr>
              <p:cNvPr id="1245" name="Straight Connector 124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46" name="Straight Connector 124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47" name="Block Arc 124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8" name="Block Arc 124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49" name="Block Arc 124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50" name="Straight Connector 124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51" name="Straight Connector 125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52" name="Straight Connector 125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43" name="Oval 124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Rectangle 124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53" name="Group 1252"/>
          <p:cNvGrpSpPr/>
          <p:nvPr/>
        </p:nvGrpSpPr>
        <p:grpSpPr>
          <a:xfrm>
            <a:off x="4556492" y="3944527"/>
            <a:ext cx="336603" cy="897677"/>
            <a:chOff x="10276365" y="3613952"/>
            <a:chExt cx="336603" cy="897677"/>
          </a:xfrm>
          <a:solidFill>
            <a:srgbClr val="FF6600"/>
          </a:solidFill>
        </p:grpSpPr>
        <p:grpSp>
          <p:nvGrpSpPr>
            <p:cNvPr id="1254" name="Group 1253"/>
            <p:cNvGrpSpPr/>
            <p:nvPr/>
          </p:nvGrpSpPr>
          <p:grpSpPr>
            <a:xfrm>
              <a:off x="10276365" y="3862182"/>
              <a:ext cx="336603" cy="649447"/>
              <a:chOff x="10125245" y="3501118"/>
              <a:chExt cx="493843" cy="1010508"/>
            </a:xfrm>
            <a:grpFill/>
          </p:grpSpPr>
          <p:cxnSp>
            <p:nvCxnSpPr>
              <p:cNvPr id="1257" name="Straight Connector 125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58" name="Straight Connector 125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59" name="Block Arc 125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0" name="Block Arc 125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61" name="Block Arc 126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62" name="Straight Connector 126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63" name="Straight Connector 126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64" name="Straight Connector 126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55" name="Oval 125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Rectangle 125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65" name="Group 1264"/>
          <p:cNvGrpSpPr/>
          <p:nvPr/>
        </p:nvGrpSpPr>
        <p:grpSpPr>
          <a:xfrm>
            <a:off x="5247925" y="3939800"/>
            <a:ext cx="336603" cy="897677"/>
            <a:chOff x="10276365" y="3613952"/>
            <a:chExt cx="336603" cy="897677"/>
          </a:xfrm>
          <a:solidFill>
            <a:srgbClr val="FF6600"/>
          </a:solidFill>
        </p:grpSpPr>
        <p:grpSp>
          <p:nvGrpSpPr>
            <p:cNvPr id="1266" name="Group 1265"/>
            <p:cNvGrpSpPr/>
            <p:nvPr/>
          </p:nvGrpSpPr>
          <p:grpSpPr>
            <a:xfrm>
              <a:off x="10276365" y="3862182"/>
              <a:ext cx="336603" cy="649447"/>
              <a:chOff x="10125245" y="3501118"/>
              <a:chExt cx="493843" cy="1010508"/>
            </a:xfrm>
            <a:grpFill/>
          </p:grpSpPr>
          <p:cxnSp>
            <p:nvCxnSpPr>
              <p:cNvPr id="1269" name="Straight Connector 126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70" name="Straight Connector 126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71" name="Block Arc 127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2" name="Block Arc 127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73" name="Block Arc 127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74" name="Straight Connector 127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75" name="Straight Connector 127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76" name="Straight Connector 127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67" name="Oval 126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Rectangle 126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77" name="Group 1276"/>
          <p:cNvGrpSpPr/>
          <p:nvPr/>
        </p:nvGrpSpPr>
        <p:grpSpPr>
          <a:xfrm>
            <a:off x="5919975" y="3942910"/>
            <a:ext cx="336603" cy="897677"/>
            <a:chOff x="10276365" y="3613952"/>
            <a:chExt cx="336603" cy="897677"/>
          </a:xfrm>
          <a:solidFill>
            <a:srgbClr val="FF6600"/>
          </a:solidFill>
        </p:grpSpPr>
        <p:grpSp>
          <p:nvGrpSpPr>
            <p:cNvPr id="1278" name="Group 1277"/>
            <p:cNvGrpSpPr/>
            <p:nvPr/>
          </p:nvGrpSpPr>
          <p:grpSpPr>
            <a:xfrm>
              <a:off x="10276365" y="3862182"/>
              <a:ext cx="336603" cy="649447"/>
              <a:chOff x="10125245" y="3501118"/>
              <a:chExt cx="493843" cy="1010508"/>
            </a:xfrm>
            <a:grpFill/>
          </p:grpSpPr>
          <p:cxnSp>
            <p:nvCxnSpPr>
              <p:cNvPr id="1281" name="Straight Connector 128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2" name="Straight Connector 128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83" name="Block Arc 128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4" name="Block Arc 128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85" name="Block Arc 128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86" name="Straight Connector 128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7" name="Straight Connector 128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88" name="Straight Connector 128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79" name="Oval 127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Rectangle 127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89" name="Group 1288"/>
          <p:cNvGrpSpPr/>
          <p:nvPr/>
        </p:nvGrpSpPr>
        <p:grpSpPr>
          <a:xfrm>
            <a:off x="6595800" y="3949877"/>
            <a:ext cx="336603" cy="897677"/>
            <a:chOff x="10276365" y="3613952"/>
            <a:chExt cx="336603" cy="897677"/>
          </a:xfrm>
          <a:solidFill>
            <a:srgbClr val="FF6600"/>
          </a:solidFill>
        </p:grpSpPr>
        <p:grpSp>
          <p:nvGrpSpPr>
            <p:cNvPr id="1290" name="Group 1289"/>
            <p:cNvGrpSpPr/>
            <p:nvPr/>
          </p:nvGrpSpPr>
          <p:grpSpPr>
            <a:xfrm>
              <a:off x="10276365" y="3862182"/>
              <a:ext cx="336603" cy="649447"/>
              <a:chOff x="10125245" y="3501118"/>
              <a:chExt cx="493843" cy="1010508"/>
            </a:xfrm>
            <a:grpFill/>
          </p:grpSpPr>
          <p:cxnSp>
            <p:nvCxnSpPr>
              <p:cNvPr id="1293" name="Straight Connector 129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94" name="Straight Connector 129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295" name="Block Arc 129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6" name="Block Arc 129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97" name="Block Arc 129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98" name="Straight Connector 129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299" name="Straight Connector 129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00" name="Straight Connector 129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291" name="Oval 129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Rectangle 129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01" name="Group 1300"/>
          <p:cNvGrpSpPr/>
          <p:nvPr/>
        </p:nvGrpSpPr>
        <p:grpSpPr>
          <a:xfrm>
            <a:off x="7259921" y="3945151"/>
            <a:ext cx="336603" cy="897677"/>
            <a:chOff x="10276365" y="3613952"/>
            <a:chExt cx="336603" cy="897677"/>
          </a:xfrm>
          <a:solidFill>
            <a:srgbClr val="FF6600"/>
          </a:solidFill>
        </p:grpSpPr>
        <p:grpSp>
          <p:nvGrpSpPr>
            <p:cNvPr id="1302" name="Group 1301"/>
            <p:cNvGrpSpPr/>
            <p:nvPr/>
          </p:nvGrpSpPr>
          <p:grpSpPr>
            <a:xfrm>
              <a:off x="10276365" y="3862182"/>
              <a:ext cx="336603" cy="649447"/>
              <a:chOff x="10125245" y="3501118"/>
              <a:chExt cx="493843" cy="1010508"/>
            </a:xfrm>
            <a:grpFill/>
          </p:grpSpPr>
          <p:cxnSp>
            <p:nvCxnSpPr>
              <p:cNvPr id="1305" name="Straight Connector 130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06" name="Straight Connector 130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307" name="Block Arc 130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8" name="Block Arc 130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09" name="Block Arc 130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10" name="Straight Connector 130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11" name="Straight Connector 131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12" name="Straight Connector 131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03" name="Oval 130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Rectangle 130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13" name="Group 1312"/>
          <p:cNvGrpSpPr/>
          <p:nvPr/>
        </p:nvGrpSpPr>
        <p:grpSpPr>
          <a:xfrm>
            <a:off x="7945628" y="3948258"/>
            <a:ext cx="336603" cy="897677"/>
            <a:chOff x="10276365" y="3613952"/>
            <a:chExt cx="336603" cy="897677"/>
          </a:xfrm>
          <a:solidFill>
            <a:srgbClr val="FF6600"/>
          </a:solidFill>
        </p:grpSpPr>
        <p:grpSp>
          <p:nvGrpSpPr>
            <p:cNvPr id="1314" name="Group 1313"/>
            <p:cNvGrpSpPr/>
            <p:nvPr/>
          </p:nvGrpSpPr>
          <p:grpSpPr>
            <a:xfrm>
              <a:off x="10276365" y="3862182"/>
              <a:ext cx="336603" cy="649447"/>
              <a:chOff x="10125245" y="3501118"/>
              <a:chExt cx="493843" cy="1010508"/>
            </a:xfrm>
            <a:grpFill/>
          </p:grpSpPr>
          <p:cxnSp>
            <p:nvCxnSpPr>
              <p:cNvPr id="1317" name="Straight Connector 131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18" name="Straight Connector 131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319" name="Block Arc 131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0" name="Block Arc 131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21" name="Block Arc 132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22" name="Straight Connector 132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23" name="Straight Connector 132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24" name="Straight Connector 132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15" name="Oval 131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Rectangle 131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25" name="Group 1324"/>
          <p:cNvGrpSpPr/>
          <p:nvPr/>
        </p:nvGrpSpPr>
        <p:grpSpPr>
          <a:xfrm>
            <a:off x="8612433" y="3944532"/>
            <a:ext cx="336603" cy="897677"/>
            <a:chOff x="10276365" y="3613952"/>
            <a:chExt cx="336603" cy="897677"/>
          </a:xfrm>
          <a:solidFill>
            <a:srgbClr val="FF6600"/>
          </a:solidFill>
        </p:grpSpPr>
        <p:grpSp>
          <p:nvGrpSpPr>
            <p:cNvPr id="1326" name="Group 1325"/>
            <p:cNvGrpSpPr/>
            <p:nvPr/>
          </p:nvGrpSpPr>
          <p:grpSpPr>
            <a:xfrm>
              <a:off x="10276365" y="3862182"/>
              <a:ext cx="336603" cy="649447"/>
              <a:chOff x="10125245" y="3501118"/>
              <a:chExt cx="493843" cy="1010508"/>
            </a:xfrm>
            <a:grpFill/>
          </p:grpSpPr>
          <p:cxnSp>
            <p:nvCxnSpPr>
              <p:cNvPr id="1329" name="Straight Connector 132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0" name="Straight Connector 132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331" name="Block Arc 133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2" name="Block Arc 133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33" name="Block Arc 133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34" name="Straight Connector 133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5" name="Straight Connector 133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36" name="Straight Connector 133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27" name="Oval 132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8" name="Rectangle 132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7" name="Group 1336"/>
          <p:cNvGrpSpPr/>
          <p:nvPr/>
        </p:nvGrpSpPr>
        <p:grpSpPr>
          <a:xfrm>
            <a:off x="9303866" y="3939805"/>
            <a:ext cx="336603" cy="897677"/>
            <a:chOff x="10276365" y="3613952"/>
            <a:chExt cx="336603" cy="897677"/>
          </a:xfrm>
        </p:grpSpPr>
        <p:grpSp>
          <p:nvGrpSpPr>
            <p:cNvPr id="1338" name="Group 1337"/>
            <p:cNvGrpSpPr/>
            <p:nvPr/>
          </p:nvGrpSpPr>
          <p:grpSpPr>
            <a:xfrm>
              <a:off x="10276365" y="3862182"/>
              <a:ext cx="336603" cy="649447"/>
              <a:chOff x="10125245" y="3501118"/>
              <a:chExt cx="493843" cy="1010508"/>
            </a:xfrm>
          </p:grpSpPr>
          <p:cxnSp>
            <p:nvCxnSpPr>
              <p:cNvPr id="1341" name="Straight Connector 134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2" name="Straight Connector 134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43" name="Block Arc 134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4" name="Block Arc 134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45" name="Block Arc 134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46" name="Straight Connector 134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7" name="Straight Connector 134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48" name="Straight Connector 134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39" name="Oval 133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0" name="Rectangle 133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49" name="Group 1348"/>
          <p:cNvGrpSpPr/>
          <p:nvPr/>
        </p:nvGrpSpPr>
        <p:grpSpPr>
          <a:xfrm>
            <a:off x="9975916" y="3942915"/>
            <a:ext cx="336603" cy="897677"/>
            <a:chOff x="10276365" y="3613952"/>
            <a:chExt cx="336603" cy="897677"/>
          </a:xfrm>
        </p:grpSpPr>
        <p:grpSp>
          <p:nvGrpSpPr>
            <p:cNvPr id="1350" name="Group 1349"/>
            <p:cNvGrpSpPr/>
            <p:nvPr/>
          </p:nvGrpSpPr>
          <p:grpSpPr>
            <a:xfrm>
              <a:off x="10276365" y="3862182"/>
              <a:ext cx="336603" cy="649447"/>
              <a:chOff x="10125245" y="3501118"/>
              <a:chExt cx="493843" cy="1010508"/>
            </a:xfrm>
          </p:grpSpPr>
          <p:cxnSp>
            <p:nvCxnSpPr>
              <p:cNvPr id="1353" name="Straight Connector 1352"/>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4" name="Straight Connector 1353"/>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55" name="Block Arc 1354"/>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6" name="Block Arc 1355"/>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57" name="Block Arc 1356"/>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58" name="Straight Connector 1357"/>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59" name="Straight Connector 1358"/>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0" name="Straight Connector 1359"/>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51" name="Oval 1350"/>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2" name="Rectangle 1351"/>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61" name="Group 1360"/>
          <p:cNvGrpSpPr/>
          <p:nvPr/>
        </p:nvGrpSpPr>
        <p:grpSpPr>
          <a:xfrm>
            <a:off x="10651741" y="3949882"/>
            <a:ext cx="336603" cy="897677"/>
            <a:chOff x="10276365" y="3613952"/>
            <a:chExt cx="336603" cy="897677"/>
          </a:xfrm>
        </p:grpSpPr>
        <p:grpSp>
          <p:nvGrpSpPr>
            <p:cNvPr id="1362" name="Group 1361"/>
            <p:cNvGrpSpPr/>
            <p:nvPr/>
          </p:nvGrpSpPr>
          <p:grpSpPr>
            <a:xfrm>
              <a:off x="10276365" y="3862182"/>
              <a:ext cx="336603" cy="649447"/>
              <a:chOff x="10125245" y="3501118"/>
              <a:chExt cx="493843" cy="1010508"/>
            </a:xfrm>
          </p:grpSpPr>
          <p:cxnSp>
            <p:nvCxnSpPr>
              <p:cNvPr id="1365" name="Straight Connector 136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66" name="Straight Connector 136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67" name="Block Arc 136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8" name="Block Arc 136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69" name="Block Arc 136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70" name="Straight Connector 136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1" name="Straight Connector 137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2" name="Straight Connector 137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63" name="Oval 136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4" name="Rectangle 136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3" name="Group 1372"/>
          <p:cNvGrpSpPr/>
          <p:nvPr/>
        </p:nvGrpSpPr>
        <p:grpSpPr>
          <a:xfrm>
            <a:off x="11315862" y="3945156"/>
            <a:ext cx="336603" cy="897677"/>
            <a:chOff x="10276365" y="3613952"/>
            <a:chExt cx="336603" cy="897677"/>
          </a:xfrm>
        </p:grpSpPr>
        <p:grpSp>
          <p:nvGrpSpPr>
            <p:cNvPr id="1374" name="Group 1373"/>
            <p:cNvGrpSpPr/>
            <p:nvPr/>
          </p:nvGrpSpPr>
          <p:grpSpPr>
            <a:xfrm>
              <a:off x="10276365" y="3862182"/>
              <a:ext cx="336603" cy="649447"/>
              <a:chOff x="10125245" y="3501118"/>
              <a:chExt cx="493843" cy="1010508"/>
            </a:xfrm>
          </p:grpSpPr>
          <p:cxnSp>
            <p:nvCxnSpPr>
              <p:cNvPr id="1377" name="Straight Connector 137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78" name="Straight Connector 137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379" name="Block Arc 137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0" name="Block Arc 137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81" name="Block Arc 138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82" name="Straight Connector 138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3" name="Straight Connector 138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384" name="Straight Connector 138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375" name="Oval 137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6" name="Rectangle 137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85" name="Group 1384"/>
          <p:cNvGrpSpPr/>
          <p:nvPr/>
        </p:nvGrpSpPr>
        <p:grpSpPr>
          <a:xfrm>
            <a:off x="486706" y="5146167"/>
            <a:ext cx="336603" cy="897677"/>
            <a:chOff x="10276365" y="3613952"/>
            <a:chExt cx="336603" cy="897677"/>
          </a:xfrm>
          <a:solidFill>
            <a:srgbClr val="FF6600"/>
          </a:solidFill>
        </p:grpSpPr>
        <p:grpSp>
          <p:nvGrpSpPr>
            <p:cNvPr id="1386" name="Group 1385"/>
            <p:cNvGrpSpPr/>
            <p:nvPr/>
          </p:nvGrpSpPr>
          <p:grpSpPr>
            <a:xfrm>
              <a:off x="10276365" y="3862182"/>
              <a:ext cx="336603" cy="649447"/>
              <a:chOff x="10125245" y="3501118"/>
              <a:chExt cx="493843" cy="1010508"/>
            </a:xfrm>
            <a:grpFill/>
          </p:grpSpPr>
          <p:cxnSp>
            <p:nvCxnSpPr>
              <p:cNvPr id="1389" name="Straight Connector 138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0" name="Straight Connector 138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391" name="Block Arc 139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2" name="Block Arc 139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93" name="Block Arc 139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94" name="Straight Connector 139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5" name="Straight Connector 139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396" name="Straight Connector 139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87" name="Oval 138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8" name="Rectangle 138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97" name="Group 1396"/>
          <p:cNvGrpSpPr/>
          <p:nvPr/>
        </p:nvGrpSpPr>
        <p:grpSpPr>
          <a:xfrm>
            <a:off x="1178139" y="5141440"/>
            <a:ext cx="336603" cy="897677"/>
            <a:chOff x="10276365" y="3613952"/>
            <a:chExt cx="336603" cy="897677"/>
          </a:xfrm>
          <a:solidFill>
            <a:srgbClr val="FF6600"/>
          </a:solidFill>
        </p:grpSpPr>
        <p:grpSp>
          <p:nvGrpSpPr>
            <p:cNvPr id="1398" name="Group 1397"/>
            <p:cNvGrpSpPr/>
            <p:nvPr/>
          </p:nvGrpSpPr>
          <p:grpSpPr>
            <a:xfrm>
              <a:off x="10276365" y="3862182"/>
              <a:ext cx="336603" cy="649447"/>
              <a:chOff x="10125245" y="3501118"/>
              <a:chExt cx="493843" cy="1010508"/>
            </a:xfrm>
            <a:grpFill/>
          </p:grpSpPr>
          <p:cxnSp>
            <p:nvCxnSpPr>
              <p:cNvPr id="1401" name="Straight Connector 140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2" name="Straight Connector 140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03" name="Block Arc 140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4" name="Block Arc 140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5" name="Block Arc 140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06" name="Straight Connector 140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7" name="Straight Connector 140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08" name="Straight Connector 140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399" name="Oval 139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0" name="Rectangle 139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09" name="Group 1408"/>
          <p:cNvGrpSpPr/>
          <p:nvPr/>
        </p:nvGrpSpPr>
        <p:grpSpPr>
          <a:xfrm>
            <a:off x="1850189" y="5144550"/>
            <a:ext cx="336603" cy="897677"/>
            <a:chOff x="10276365" y="3613952"/>
            <a:chExt cx="336603" cy="897677"/>
          </a:xfrm>
          <a:solidFill>
            <a:srgbClr val="FF6600"/>
          </a:solidFill>
        </p:grpSpPr>
        <p:grpSp>
          <p:nvGrpSpPr>
            <p:cNvPr id="1410" name="Group 1409"/>
            <p:cNvGrpSpPr/>
            <p:nvPr/>
          </p:nvGrpSpPr>
          <p:grpSpPr>
            <a:xfrm>
              <a:off x="10276365" y="3862182"/>
              <a:ext cx="336603" cy="649447"/>
              <a:chOff x="10125245" y="3501118"/>
              <a:chExt cx="493843" cy="1010508"/>
            </a:xfrm>
            <a:grpFill/>
          </p:grpSpPr>
          <p:cxnSp>
            <p:nvCxnSpPr>
              <p:cNvPr id="1413" name="Straight Connector 141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14" name="Straight Connector 141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15" name="Block Arc 141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6" name="Block Arc 141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17" name="Block Arc 141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18" name="Straight Connector 141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19" name="Straight Connector 141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20" name="Straight Connector 141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11" name="Oval 141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2" name="Rectangle 141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21" name="Group 1420"/>
          <p:cNvGrpSpPr/>
          <p:nvPr/>
        </p:nvGrpSpPr>
        <p:grpSpPr>
          <a:xfrm>
            <a:off x="2526014" y="5151517"/>
            <a:ext cx="336603" cy="897677"/>
            <a:chOff x="10276365" y="3613952"/>
            <a:chExt cx="336603" cy="897677"/>
          </a:xfrm>
          <a:solidFill>
            <a:srgbClr val="FF6600"/>
          </a:solidFill>
        </p:grpSpPr>
        <p:grpSp>
          <p:nvGrpSpPr>
            <p:cNvPr id="1422" name="Group 1421"/>
            <p:cNvGrpSpPr/>
            <p:nvPr/>
          </p:nvGrpSpPr>
          <p:grpSpPr>
            <a:xfrm>
              <a:off x="10276365" y="3862182"/>
              <a:ext cx="336603" cy="649447"/>
              <a:chOff x="10125245" y="3501118"/>
              <a:chExt cx="493843" cy="1010508"/>
            </a:xfrm>
            <a:grpFill/>
          </p:grpSpPr>
          <p:cxnSp>
            <p:nvCxnSpPr>
              <p:cNvPr id="1425" name="Straight Connector 142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26" name="Straight Connector 142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27" name="Block Arc 142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8" name="Block Arc 142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29" name="Block Arc 142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30" name="Straight Connector 142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1" name="Straight Connector 143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2" name="Straight Connector 143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23" name="Oval 142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4" name="Rectangle 142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33" name="Group 1432"/>
          <p:cNvGrpSpPr/>
          <p:nvPr/>
        </p:nvGrpSpPr>
        <p:grpSpPr>
          <a:xfrm>
            <a:off x="3190135" y="5146791"/>
            <a:ext cx="336603" cy="897677"/>
            <a:chOff x="10276365" y="3613952"/>
            <a:chExt cx="336603" cy="897677"/>
          </a:xfrm>
          <a:solidFill>
            <a:srgbClr val="FF6600"/>
          </a:solidFill>
        </p:grpSpPr>
        <p:grpSp>
          <p:nvGrpSpPr>
            <p:cNvPr id="1434" name="Group 1433"/>
            <p:cNvGrpSpPr/>
            <p:nvPr/>
          </p:nvGrpSpPr>
          <p:grpSpPr>
            <a:xfrm>
              <a:off x="10276365" y="3862182"/>
              <a:ext cx="336603" cy="649447"/>
              <a:chOff x="10125245" y="3501118"/>
              <a:chExt cx="493843" cy="1010508"/>
            </a:xfrm>
            <a:grpFill/>
          </p:grpSpPr>
          <p:cxnSp>
            <p:nvCxnSpPr>
              <p:cNvPr id="1437" name="Straight Connector 143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38" name="Straight Connector 143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39" name="Block Arc 143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0" name="Block Arc 143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41" name="Block Arc 144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42" name="Straight Connector 144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43" name="Straight Connector 144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44" name="Straight Connector 144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35" name="Oval 143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Rectangle 143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45" name="Group 1444"/>
          <p:cNvGrpSpPr/>
          <p:nvPr/>
        </p:nvGrpSpPr>
        <p:grpSpPr>
          <a:xfrm>
            <a:off x="3875842" y="5149898"/>
            <a:ext cx="336603" cy="897677"/>
            <a:chOff x="10276365" y="3613952"/>
            <a:chExt cx="336603" cy="897677"/>
          </a:xfrm>
          <a:solidFill>
            <a:srgbClr val="FF6600"/>
          </a:solidFill>
        </p:grpSpPr>
        <p:grpSp>
          <p:nvGrpSpPr>
            <p:cNvPr id="1446" name="Group 1445"/>
            <p:cNvGrpSpPr/>
            <p:nvPr/>
          </p:nvGrpSpPr>
          <p:grpSpPr>
            <a:xfrm>
              <a:off x="10276365" y="3862182"/>
              <a:ext cx="336603" cy="649447"/>
              <a:chOff x="10125245" y="3501118"/>
              <a:chExt cx="493843" cy="1010508"/>
            </a:xfrm>
            <a:grpFill/>
          </p:grpSpPr>
          <p:cxnSp>
            <p:nvCxnSpPr>
              <p:cNvPr id="1449" name="Straight Connector 144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50" name="Straight Connector 144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51" name="Block Arc 145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2" name="Block Arc 145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3" name="Block Arc 145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54" name="Straight Connector 145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55" name="Straight Connector 145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56" name="Straight Connector 145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47" name="Oval 144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8" name="Rectangle 144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57" name="Group 1456"/>
          <p:cNvGrpSpPr/>
          <p:nvPr/>
        </p:nvGrpSpPr>
        <p:grpSpPr>
          <a:xfrm>
            <a:off x="4558665" y="5148362"/>
            <a:ext cx="336603" cy="897677"/>
            <a:chOff x="10276365" y="3613952"/>
            <a:chExt cx="336603" cy="897677"/>
          </a:xfrm>
          <a:solidFill>
            <a:srgbClr val="FF6600"/>
          </a:solidFill>
        </p:grpSpPr>
        <p:grpSp>
          <p:nvGrpSpPr>
            <p:cNvPr id="1458" name="Group 1457"/>
            <p:cNvGrpSpPr/>
            <p:nvPr/>
          </p:nvGrpSpPr>
          <p:grpSpPr>
            <a:xfrm>
              <a:off x="10276365" y="3862182"/>
              <a:ext cx="336603" cy="649447"/>
              <a:chOff x="10125245" y="3501118"/>
              <a:chExt cx="493843" cy="1010508"/>
            </a:xfrm>
            <a:grpFill/>
          </p:grpSpPr>
          <p:cxnSp>
            <p:nvCxnSpPr>
              <p:cNvPr id="1461" name="Straight Connector 146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62" name="Straight Connector 146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63" name="Block Arc 146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4" name="Block Arc 146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65" name="Block Arc 146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66" name="Straight Connector 146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67" name="Straight Connector 146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68" name="Straight Connector 146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59" name="Oval 145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0" name="Rectangle 145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69" name="Group 1468"/>
          <p:cNvGrpSpPr/>
          <p:nvPr/>
        </p:nvGrpSpPr>
        <p:grpSpPr>
          <a:xfrm>
            <a:off x="5250098" y="5143635"/>
            <a:ext cx="336603" cy="897677"/>
            <a:chOff x="10276365" y="3613952"/>
            <a:chExt cx="336603" cy="897677"/>
          </a:xfrm>
          <a:solidFill>
            <a:srgbClr val="FF6600"/>
          </a:solidFill>
        </p:grpSpPr>
        <p:grpSp>
          <p:nvGrpSpPr>
            <p:cNvPr id="1470" name="Group 1469"/>
            <p:cNvGrpSpPr/>
            <p:nvPr/>
          </p:nvGrpSpPr>
          <p:grpSpPr>
            <a:xfrm>
              <a:off x="10276365" y="3862182"/>
              <a:ext cx="336603" cy="649447"/>
              <a:chOff x="10125245" y="3501118"/>
              <a:chExt cx="493843" cy="1010508"/>
            </a:xfrm>
            <a:grpFill/>
          </p:grpSpPr>
          <p:cxnSp>
            <p:nvCxnSpPr>
              <p:cNvPr id="1473" name="Straight Connector 147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74" name="Straight Connector 147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75" name="Block Arc 147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6" name="Block Arc 147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77" name="Block Arc 147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78" name="Straight Connector 147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71" name="Oval 147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2" name="Rectangle 147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81" name="Group 1480"/>
          <p:cNvGrpSpPr/>
          <p:nvPr/>
        </p:nvGrpSpPr>
        <p:grpSpPr>
          <a:xfrm>
            <a:off x="5922148" y="5146745"/>
            <a:ext cx="336603" cy="897677"/>
            <a:chOff x="10276365" y="3613952"/>
            <a:chExt cx="336603" cy="897677"/>
          </a:xfrm>
          <a:solidFill>
            <a:srgbClr val="FF6600"/>
          </a:solidFill>
        </p:grpSpPr>
        <p:grpSp>
          <p:nvGrpSpPr>
            <p:cNvPr id="1482" name="Group 1481"/>
            <p:cNvGrpSpPr/>
            <p:nvPr/>
          </p:nvGrpSpPr>
          <p:grpSpPr>
            <a:xfrm>
              <a:off x="10276365" y="3862182"/>
              <a:ext cx="336603" cy="649447"/>
              <a:chOff x="10125245" y="3501118"/>
              <a:chExt cx="493843" cy="1010508"/>
            </a:xfrm>
            <a:grpFill/>
          </p:grpSpPr>
          <p:cxnSp>
            <p:nvCxnSpPr>
              <p:cNvPr id="1485" name="Straight Connector 1484"/>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87" name="Block Arc 1486"/>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8" name="Block Arc 1487"/>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89" name="Block Arc 1488"/>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490" name="Straight Connector 1489"/>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83" name="Oval 1482"/>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4" name="Rectangle 1483"/>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93" name="Group 1492"/>
          <p:cNvGrpSpPr/>
          <p:nvPr/>
        </p:nvGrpSpPr>
        <p:grpSpPr>
          <a:xfrm>
            <a:off x="6597973" y="5153712"/>
            <a:ext cx="336603" cy="897677"/>
            <a:chOff x="10276365" y="3613952"/>
            <a:chExt cx="336603" cy="897677"/>
          </a:xfrm>
          <a:solidFill>
            <a:srgbClr val="FF6600"/>
          </a:solidFill>
        </p:grpSpPr>
        <p:grpSp>
          <p:nvGrpSpPr>
            <p:cNvPr id="1494" name="Group 1493"/>
            <p:cNvGrpSpPr/>
            <p:nvPr/>
          </p:nvGrpSpPr>
          <p:grpSpPr>
            <a:xfrm>
              <a:off x="10276365" y="3862182"/>
              <a:ext cx="336603" cy="649447"/>
              <a:chOff x="10125245" y="3501118"/>
              <a:chExt cx="493843" cy="1010508"/>
            </a:xfrm>
            <a:grpFill/>
          </p:grpSpPr>
          <p:cxnSp>
            <p:nvCxnSpPr>
              <p:cNvPr id="1497" name="Straight Connector 1496"/>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499" name="Block Arc 1498"/>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0" name="Block Arc 1499"/>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01" name="Block Arc 1500"/>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02" name="Straight Connector 1501"/>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03" name="Straight Connector 1502"/>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04" name="Straight Connector 1503"/>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495" name="Oval 1494"/>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Rectangle 1495"/>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05" name="Group 1504"/>
          <p:cNvGrpSpPr/>
          <p:nvPr/>
        </p:nvGrpSpPr>
        <p:grpSpPr>
          <a:xfrm>
            <a:off x="7262094" y="5148986"/>
            <a:ext cx="336603" cy="897677"/>
            <a:chOff x="10276365" y="3613952"/>
            <a:chExt cx="336603" cy="897677"/>
          </a:xfrm>
          <a:solidFill>
            <a:srgbClr val="FF6600"/>
          </a:solidFill>
        </p:grpSpPr>
        <p:grpSp>
          <p:nvGrpSpPr>
            <p:cNvPr id="1506" name="Group 1505"/>
            <p:cNvGrpSpPr/>
            <p:nvPr/>
          </p:nvGrpSpPr>
          <p:grpSpPr>
            <a:xfrm>
              <a:off x="10276365" y="3862182"/>
              <a:ext cx="336603" cy="649447"/>
              <a:chOff x="10125245" y="3501118"/>
              <a:chExt cx="493843" cy="1010508"/>
            </a:xfrm>
            <a:grpFill/>
          </p:grpSpPr>
          <p:cxnSp>
            <p:nvCxnSpPr>
              <p:cNvPr id="1509" name="Straight Connector 1508"/>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10" name="Straight Connector 1509"/>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11" name="Block Arc 1510"/>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2" name="Block Arc 1511"/>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13" name="Block Arc 1512"/>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14" name="Straight Connector 1513"/>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15" name="Straight Connector 1514"/>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16" name="Straight Connector 1515"/>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507" name="Oval 1506"/>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8" name="Rectangle 1507"/>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17" name="Group 1516"/>
          <p:cNvGrpSpPr/>
          <p:nvPr/>
        </p:nvGrpSpPr>
        <p:grpSpPr>
          <a:xfrm>
            <a:off x="7947801" y="5152093"/>
            <a:ext cx="336603" cy="897677"/>
            <a:chOff x="10276365" y="3613952"/>
            <a:chExt cx="336603" cy="897677"/>
          </a:xfrm>
          <a:solidFill>
            <a:srgbClr val="FF6600"/>
          </a:solidFill>
        </p:grpSpPr>
        <p:grpSp>
          <p:nvGrpSpPr>
            <p:cNvPr id="1518" name="Group 1517"/>
            <p:cNvGrpSpPr/>
            <p:nvPr/>
          </p:nvGrpSpPr>
          <p:grpSpPr>
            <a:xfrm>
              <a:off x="10276365" y="3862182"/>
              <a:ext cx="336603" cy="649447"/>
              <a:chOff x="10125245" y="3501118"/>
              <a:chExt cx="493843" cy="1010508"/>
            </a:xfrm>
            <a:grpFill/>
          </p:grpSpPr>
          <p:cxnSp>
            <p:nvCxnSpPr>
              <p:cNvPr id="1521" name="Straight Connector 1520"/>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22" name="Straight Connector 1521"/>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23" name="Block Arc 1522"/>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4" name="Block Arc 1523"/>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25" name="Block Arc 1524"/>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26" name="Straight Connector 1525"/>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27" name="Straight Connector 1526"/>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28" name="Straight Connector 1527"/>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519" name="Oval 1518"/>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0" name="Rectangle 1519"/>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9" name="Group 1528"/>
          <p:cNvGrpSpPr/>
          <p:nvPr/>
        </p:nvGrpSpPr>
        <p:grpSpPr>
          <a:xfrm>
            <a:off x="8614606" y="5148367"/>
            <a:ext cx="336603" cy="897677"/>
            <a:chOff x="10276365" y="3613952"/>
            <a:chExt cx="336603" cy="897677"/>
          </a:xfrm>
          <a:solidFill>
            <a:srgbClr val="FF6600"/>
          </a:solidFill>
        </p:grpSpPr>
        <p:grpSp>
          <p:nvGrpSpPr>
            <p:cNvPr id="1530" name="Group 1529"/>
            <p:cNvGrpSpPr/>
            <p:nvPr/>
          </p:nvGrpSpPr>
          <p:grpSpPr>
            <a:xfrm>
              <a:off x="10276365" y="3862182"/>
              <a:ext cx="336603" cy="649447"/>
              <a:chOff x="10125245" y="3501118"/>
              <a:chExt cx="493843" cy="1010508"/>
            </a:xfrm>
            <a:grpFill/>
          </p:grpSpPr>
          <p:cxnSp>
            <p:nvCxnSpPr>
              <p:cNvPr id="1533" name="Straight Connector 1532"/>
              <p:cNvCxnSpPr/>
              <p:nvPr/>
            </p:nvCxnSpPr>
            <p:spPr>
              <a:xfrm flipH="1" flipV="1">
                <a:off x="10275913" y="3527403"/>
                <a:ext cx="5858" cy="984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34" name="Straight Connector 1533"/>
              <p:cNvCxnSpPr/>
              <p:nvPr/>
            </p:nvCxnSpPr>
            <p:spPr>
              <a:xfrm flipH="1" flipV="1">
                <a:off x="10466633" y="3540109"/>
                <a:ext cx="3575" cy="969223"/>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35" name="Block Arc 1534"/>
              <p:cNvSpPr/>
              <p:nvPr/>
            </p:nvSpPr>
            <p:spPr>
              <a:xfrm>
                <a:off x="10295120" y="3997541"/>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6" name="Block Arc 1535"/>
              <p:cNvSpPr/>
              <p:nvPr/>
            </p:nvSpPr>
            <p:spPr>
              <a:xfrm>
                <a:off x="10125245" y="3516460"/>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37" name="Block Arc 1536"/>
              <p:cNvSpPr/>
              <p:nvPr/>
            </p:nvSpPr>
            <p:spPr>
              <a:xfrm>
                <a:off x="10421520" y="3507813"/>
                <a:ext cx="177864" cy="209657"/>
              </a:xfrm>
              <a:prstGeom prst="blockArc">
                <a:avLst/>
              </a:prstGeom>
              <a:grpFill/>
              <a:ln w="762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38" name="Straight Connector 1537"/>
              <p:cNvCxnSpPr/>
              <p:nvPr/>
            </p:nvCxnSpPr>
            <p:spPr>
              <a:xfrm flipH="1">
                <a:off x="10142515" y="3501118"/>
                <a:ext cx="438307" cy="0"/>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39" name="Straight Connector 1538"/>
              <p:cNvCxnSpPr/>
              <p:nvPr/>
            </p:nvCxnSpPr>
            <p:spPr>
              <a:xfrm>
                <a:off x="10619088" y="3521049"/>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540" name="Straight Connector 1539"/>
              <p:cNvCxnSpPr/>
              <p:nvPr/>
            </p:nvCxnSpPr>
            <p:spPr>
              <a:xfrm>
                <a:off x="10127528" y="3531462"/>
                <a:ext cx="0" cy="387547"/>
              </a:xfrm>
              <a:prstGeom prst="line">
                <a:avLst/>
              </a:prstGeom>
              <a:grpFill/>
              <a:ln w="76200" cap="rnd"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1531" name="Oval 1530"/>
            <p:cNvSpPr/>
            <p:nvPr/>
          </p:nvSpPr>
          <p:spPr>
            <a:xfrm>
              <a:off x="10374339" y="3613952"/>
              <a:ext cx="137575" cy="137574"/>
            </a:xfrm>
            <a:prstGeom prst="ellipse">
              <a:avLst/>
            </a:prstGeom>
            <a:grpFill/>
            <a:ln w="1270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2" name="Rectangle 1531"/>
            <p:cNvSpPr/>
            <p:nvPr/>
          </p:nvSpPr>
          <p:spPr>
            <a:xfrm>
              <a:off x="10408204" y="3888927"/>
              <a:ext cx="85018" cy="309529"/>
            </a:xfrm>
            <a:prstGeom prst="rect">
              <a:avLst/>
            </a:prstGeom>
            <a:grp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41" name="Group 1540"/>
          <p:cNvGrpSpPr/>
          <p:nvPr/>
        </p:nvGrpSpPr>
        <p:grpSpPr>
          <a:xfrm>
            <a:off x="9306039" y="5143640"/>
            <a:ext cx="336603" cy="897677"/>
            <a:chOff x="10276365" y="3613952"/>
            <a:chExt cx="336603" cy="897677"/>
          </a:xfrm>
        </p:grpSpPr>
        <p:grpSp>
          <p:nvGrpSpPr>
            <p:cNvPr id="1542" name="Group 1541"/>
            <p:cNvGrpSpPr/>
            <p:nvPr/>
          </p:nvGrpSpPr>
          <p:grpSpPr>
            <a:xfrm>
              <a:off x="10276365" y="3862182"/>
              <a:ext cx="336603" cy="649447"/>
              <a:chOff x="10125245" y="3501118"/>
              <a:chExt cx="493843" cy="1010508"/>
            </a:xfrm>
          </p:grpSpPr>
          <p:cxnSp>
            <p:nvCxnSpPr>
              <p:cNvPr id="1545" name="Straight Connector 1544"/>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47" name="Block Arc 1546"/>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8" name="Block Arc 1547"/>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49" name="Block Arc 1548"/>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50" name="Straight Connector 1549"/>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43" name="Oval 1542"/>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4" name="Rectangle 1543"/>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53" name="Group 1552"/>
          <p:cNvGrpSpPr/>
          <p:nvPr/>
        </p:nvGrpSpPr>
        <p:grpSpPr>
          <a:xfrm>
            <a:off x="9978089" y="5146750"/>
            <a:ext cx="336603" cy="897677"/>
            <a:chOff x="10276365" y="3613952"/>
            <a:chExt cx="336603" cy="897677"/>
          </a:xfrm>
        </p:grpSpPr>
        <p:grpSp>
          <p:nvGrpSpPr>
            <p:cNvPr id="1554" name="Group 1553"/>
            <p:cNvGrpSpPr/>
            <p:nvPr/>
          </p:nvGrpSpPr>
          <p:grpSpPr>
            <a:xfrm>
              <a:off x="10276365" y="3862182"/>
              <a:ext cx="336603" cy="649447"/>
              <a:chOff x="10125245" y="3501118"/>
              <a:chExt cx="493843" cy="1010508"/>
            </a:xfrm>
          </p:grpSpPr>
          <p:cxnSp>
            <p:nvCxnSpPr>
              <p:cNvPr id="1557" name="Straight Connector 1556"/>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59" name="Block Arc 1558"/>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0" name="Block Arc 1559"/>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61" name="Block Arc 1560"/>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62" name="Straight Connector 1561"/>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55" name="Oval 1554"/>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Rectangle 1555"/>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65" name="Group 1564"/>
          <p:cNvGrpSpPr/>
          <p:nvPr/>
        </p:nvGrpSpPr>
        <p:grpSpPr>
          <a:xfrm>
            <a:off x="10653914" y="5153717"/>
            <a:ext cx="336603" cy="897677"/>
            <a:chOff x="10276365" y="3613952"/>
            <a:chExt cx="336603" cy="897677"/>
          </a:xfrm>
        </p:grpSpPr>
        <p:grpSp>
          <p:nvGrpSpPr>
            <p:cNvPr id="1566" name="Group 1565"/>
            <p:cNvGrpSpPr/>
            <p:nvPr/>
          </p:nvGrpSpPr>
          <p:grpSpPr>
            <a:xfrm>
              <a:off x="10276365" y="3862182"/>
              <a:ext cx="336603" cy="649447"/>
              <a:chOff x="10125245" y="3501118"/>
              <a:chExt cx="493843" cy="1010508"/>
            </a:xfrm>
          </p:grpSpPr>
          <p:cxnSp>
            <p:nvCxnSpPr>
              <p:cNvPr id="1569" name="Straight Connector 1568"/>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0" name="Straight Connector 1569"/>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71" name="Block Arc 1570"/>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2" name="Block Arc 1571"/>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73" name="Block Arc 1572"/>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74" name="Straight Connector 1573"/>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5" name="Straight Connector 1574"/>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76" name="Straight Connector 1575"/>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67" name="Oval 1566"/>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8" name="Rectangle 1567"/>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77" name="Group 1576"/>
          <p:cNvGrpSpPr/>
          <p:nvPr/>
        </p:nvGrpSpPr>
        <p:grpSpPr>
          <a:xfrm>
            <a:off x="11318035" y="5148991"/>
            <a:ext cx="336603" cy="897677"/>
            <a:chOff x="10276365" y="3613952"/>
            <a:chExt cx="336603" cy="897677"/>
          </a:xfrm>
        </p:grpSpPr>
        <p:grpSp>
          <p:nvGrpSpPr>
            <p:cNvPr id="1578" name="Group 1577"/>
            <p:cNvGrpSpPr/>
            <p:nvPr/>
          </p:nvGrpSpPr>
          <p:grpSpPr>
            <a:xfrm>
              <a:off x="10276365" y="3862182"/>
              <a:ext cx="336603" cy="649447"/>
              <a:chOff x="10125245" y="3501118"/>
              <a:chExt cx="493843" cy="1010508"/>
            </a:xfrm>
          </p:grpSpPr>
          <p:cxnSp>
            <p:nvCxnSpPr>
              <p:cNvPr id="1581" name="Straight Connector 1580"/>
              <p:cNvCxnSpPr/>
              <p:nvPr/>
            </p:nvCxnSpPr>
            <p:spPr>
              <a:xfrm flipH="1" flipV="1">
                <a:off x="10275913" y="3527403"/>
                <a:ext cx="5858" cy="984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2" name="Straight Connector 1581"/>
              <p:cNvCxnSpPr/>
              <p:nvPr/>
            </p:nvCxnSpPr>
            <p:spPr>
              <a:xfrm flipH="1" flipV="1">
                <a:off x="10466633" y="3540109"/>
                <a:ext cx="3575" cy="969223"/>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1583" name="Block Arc 1582"/>
              <p:cNvSpPr/>
              <p:nvPr/>
            </p:nvSpPr>
            <p:spPr>
              <a:xfrm>
                <a:off x="10295120" y="3997541"/>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4" name="Block Arc 1583"/>
              <p:cNvSpPr/>
              <p:nvPr/>
            </p:nvSpPr>
            <p:spPr>
              <a:xfrm>
                <a:off x="10125245" y="3516460"/>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85" name="Block Arc 1584"/>
              <p:cNvSpPr/>
              <p:nvPr/>
            </p:nvSpPr>
            <p:spPr>
              <a:xfrm>
                <a:off x="10421520" y="3507813"/>
                <a:ext cx="177864" cy="209657"/>
              </a:xfrm>
              <a:prstGeom prst="blockArc">
                <a:avLst/>
              </a:prstGeom>
              <a:solidFill>
                <a:srgbClr val="121718"/>
              </a:solidFill>
              <a:ln w="762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86" name="Straight Connector 1585"/>
              <p:cNvCxnSpPr/>
              <p:nvPr/>
            </p:nvCxnSpPr>
            <p:spPr>
              <a:xfrm flipH="1">
                <a:off x="10142515" y="3501118"/>
                <a:ext cx="438307" cy="0"/>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7" name="Straight Connector 1586"/>
              <p:cNvCxnSpPr/>
              <p:nvPr/>
            </p:nvCxnSpPr>
            <p:spPr>
              <a:xfrm>
                <a:off x="10619088" y="3521049"/>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1588" name="Straight Connector 1587"/>
              <p:cNvCxnSpPr/>
              <p:nvPr/>
            </p:nvCxnSpPr>
            <p:spPr>
              <a:xfrm>
                <a:off x="10127528" y="3531462"/>
                <a:ext cx="0" cy="387547"/>
              </a:xfrm>
              <a:prstGeom prst="line">
                <a:avLst/>
              </a:prstGeom>
              <a:ln w="76200" cap="rnd"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grpSp>
        <p:sp>
          <p:nvSpPr>
            <p:cNvPr id="1579" name="Oval 1578"/>
            <p:cNvSpPr/>
            <p:nvPr/>
          </p:nvSpPr>
          <p:spPr>
            <a:xfrm>
              <a:off x="10374339" y="3613952"/>
              <a:ext cx="137575" cy="137574"/>
            </a:xfrm>
            <a:prstGeom prst="ellipse">
              <a:avLst/>
            </a:prstGeom>
            <a:solidFill>
              <a:schemeClr val="bg2">
                <a:lumMod val="10000"/>
              </a:schemeClr>
            </a:solidFill>
            <a:ln w="1270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0" name="Rectangle 1579"/>
            <p:cNvSpPr/>
            <p:nvPr/>
          </p:nvSpPr>
          <p:spPr>
            <a:xfrm>
              <a:off x="10408204" y="3888927"/>
              <a:ext cx="85018" cy="309529"/>
            </a:xfrm>
            <a:prstGeom prst="rect">
              <a:avLst/>
            </a:prstGeom>
            <a:solidFill>
              <a:srgbClr val="1217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0" y="62401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1" name="Title 1"/>
          <p:cNvSpPr txBox="1">
            <a:spLocks/>
          </p:cNvSpPr>
          <p:nvPr/>
        </p:nvSpPr>
        <p:spPr>
          <a:xfrm>
            <a:off x="218507" y="368535"/>
            <a:ext cx="11758404" cy="101057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t>In some countries in Asia/Africa, it’s almost </a:t>
            </a:r>
            <a:r>
              <a:rPr lang="en-US" b="1" dirty="0" smtClean="0">
                <a:solidFill>
                  <a:schemeClr val="accent1">
                    <a:lumMod val="75000"/>
                  </a:schemeClr>
                </a:solidFill>
              </a:rPr>
              <a:t>80%</a:t>
            </a:r>
            <a:r>
              <a:rPr lang="en-US" dirty="0" smtClean="0"/>
              <a:t>!</a:t>
            </a:r>
            <a:endParaRPr lang="en-US" dirty="0"/>
          </a:p>
        </p:txBody>
      </p:sp>
      <p:sp>
        <p:nvSpPr>
          <p:cNvPr id="823" name="Rectangle 822"/>
          <p:cNvSpPr/>
          <p:nvPr/>
        </p:nvSpPr>
        <p:spPr>
          <a:xfrm>
            <a:off x="11891553" y="6242334"/>
            <a:ext cx="300447" cy="4096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356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5980" y="5013463"/>
            <a:ext cx="7724171" cy="1326476"/>
          </a:xfrm>
          <a:prstGeom prst="rect">
            <a:avLst/>
          </a:prstGeom>
        </p:spPr>
      </p:pic>
      <p:pic>
        <p:nvPicPr>
          <p:cNvPr id="4" name="Picture 3"/>
          <p:cNvPicPr>
            <a:picLocks noChangeAspect="1"/>
          </p:cNvPicPr>
          <p:nvPr/>
        </p:nvPicPr>
        <p:blipFill>
          <a:blip r:embed="rId4"/>
          <a:stretch>
            <a:fillRect/>
          </a:stretch>
        </p:blipFill>
        <p:spPr>
          <a:xfrm>
            <a:off x="1470497" y="802159"/>
            <a:ext cx="9424394" cy="4531170"/>
          </a:xfrm>
          <a:prstGeom prst="rect">
            <a:avLst/>
          </a:prstGeom>
        </p:spPr>
      </p:pic>
      <p:sp>
        <p:nvSpPr>
          <p:cNvPr id="5" name="TextBox 4"/>
          <p:cNvSpPr txBox="1"/>
          <p:nvPr/>
        </p:nvSpPr>
        <p:spPr>
          <a:xfrm>
            <a:off x="1386924" y="250680"/>
            <a:ext cx="9597499" cy="523220"/>
          </a:xfrm>
          <a:prstGeom prst="rect">
            <a:avLst/>
          </a:prstGeom>
          <a:noFill/>
        </p:spPr>
        <p:txBody>
          <a:bodyPr wrap="none" rtlCol="0">
            <a:spAutoFit/>
          </a:bodyPr>
          <a:lstStyle/>
          <a:p>
            <a:r>
              <a:rPr lang="en-US" sz="2800" dirty="0" smtClean="0">
                <a:solidFill>
                  <a:srgbClr val="404040"/>
                </a:solidFill>
              </a:rPr>
              <a:t>Deaths from Tuberculosis in 2012 per million persons by country</a:t>
            </a:r>
            <a:endParaRPr lang="en-US" sz="2800" dirty="0">
              <a:solidFill>
                <a:srgbClr val="404040"/>
              </a:solidFill>
            </a:endParaRPr>
          </a:p>
        </p:txBody>
      </p:sp>
      <p:sp>
        <p:nvSpPr>
          <p:cNvPr id="6" name="TextBox 5"/>
          <p:cNvSpPr txBox="1"/>
          <p:nvPr/>
        </p:nvSpPr>
        <p:spPr>
          <a:xfrm>
            <a:off x="10888624" y="5631789"/>
            <a:ext cx="1303376" cy="584776"/>
          </a:xfrm>
          <a:prstGeom prst="rect">
            <a:avLst/>
          </a:prstGeom>
          <a:noFill/>
        </p:spPr>
        <p:txBody>
          <a:bodyPr wrap="square" rtlCol="0">
            <a:spAutoFit/>
          </a:bodyPr>
          <a:lstStyle/>
          <a:p>
            <a:r>
              <a:rPr lang="en-US" sz="1600" dirty="0" smtClean="0">
                <a:solidFill>
                  <a:srgbClr val="404040"/>
                </a:solidFill>
              </a:rPr>
              <a:t>Data from the WHO</a:t>
            </a:r>
            <a:endParaRPr lang="en-US" sz="1600" dirty="0">
              <a:solidFill>
                <a:srgbClr val="404040"/>
              </a:solidFill>
            </a:endParaRPr>
          </a:p>
        </p:txBody>
      </p:sp>
      <p:grpSp>
        <p:nvGrpSpPr>
          <p:cNvPr id="7" name="Group 6"/>
          <p:cNvGrpSpPr/>
          <p:nvPr/>
        </p:nvGrpSpPr>
        <p:grpSpPr>
          <a:xfrm>
            <a:off x="158750" y="148297"/>
            <a:ext cx="777875" cy="550204"/>
            <a:chOff x="904875" y="4577422"/>
            <a:chExt cx="777875" cy="550204"/>
          </a:xfrm>
        </p:grpSpPr>
        <p:sp>
          <p:nvSpPr>
            <p:cNvPr id="8" name="Rounded Rectangle 7"/>
            <p:cNvSpPr/>
            <p:nvPr/>
          </p:nvSpPr>
          <p:spPr>
            <a:xfrm>
              <a:off x="904875" y="4577422"/>
              <a:ext cx="777875" cy="550204"/>
            </a:xfrm>
            <a:prstGeom prst="roundRect">
              <a:avLst/>
            </a:prstGeom>
            <a:solidFill>
              <a:schemeClr val="accent1"/>
            </a:solidFill>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hlinkClick r:id="rId5" action="ppaction://hlinksldjump">
                <a:snd r:embed="rId6" name="Click"/>
              </a:hlinkClick>
            </p:cNvPr>
            <p:cNvSpPr txBox="1"/>
            <p:nvPr/>
          </p:nvSpPr>
          <p:spPr>
            <a:xfrm>
              <a:off x="952500" y="4603750"/>
              <a:ext cx="661058" cy="461665"/>
            </a:xfrm>
            <a:prstGeom prst="rect">
              <a:avLst/>
            </a:prstGeom>
            <a:solidFill>
              <a:schemeClr val="accent1"/>
            </a:solidFill>
          </p:spPr>
          <p:txBody>
            <a:bodyPr wrap="none" rtlCol="0">
              <a:spAutoFit/>
            </a:bodyPr>
            <a:lstStyle/>
            <a:p>
              <a:r>
                <a:rPr lang="en-US" sz="2400" b="1" dirty="0" err="1" smtClean="0">
                  <a:solidFill>
                    <a:srgbClr val="404040"/>
                  </a:solidFill>
                </a:rPr>
                <a:t>ToC</a:t>
              </a:r>
              <a:endParaRPr lang="en-US" sz="2400" b="1" dirty="0">
                <a:solidFill>
                  <a:srgbClr val="404040"/>
                </a:solidFill>
              </a:endParaRPr>
            </a:p>
          </p:txBody>
        </p:sp>
      </p:grpSp>
    </p:spTree>
    <p:extLst>
      <p:ext uri="{BB962C8B-B14F-4D97-AF65-F5344CB8AC3E}">
        <p14:creationId xmlns:p14="http://schemas.microsoft.com/office/powerpoint/2010/main" val="4286850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Custom 4">
      <a:dk1>
        <a:srgbClr val="000000"/>
      </a:dk1>
      <a:lt1>
        <a:srgbClr val="FFFFFF"/>
      </a:lt1>
      <a:dk2>
        <a:srgbClr val="434342"/>
      </a:dk2>
      <a:lt2>
        <a:srgbClr val="CDD7D9"/>
      </a:lt2>
      <a:accent1>
        <a:srgbClr val="FDAC46"/>
      </a:accent1>
      <a:accent2>
        <a:srgbClr val="F97749"/>
      </a:accent2>
      <a:accent3>
        <a:srgbClr val="08A1D9"/>
      </a:accent3>
      <a:accent4>
        <a:srgbClr val="7C984A"/>
      </a:accent4>
      <a:accent5>
        <a:srgbClr val="C2AD8D"/>
      </a:accent5>
      <a:accent6>
        <a:srgbClr val="506E94"/>
      </a:accent6>
      <a:hlink>
        <a:srgbClr val="5F5F5F"/>
      </a:hlink>
      <a:folHlink>
        <a:srgbClr val="96969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3188</TotalTime>
  <Words>5086</Words>
  <Application>Microsoft Office PowerPoint</Application>
  <PresentationFormat>Custom</PresentationFormat>
  <Paragraphs>600</Paragraphs>
  <Slides>74</Slides>
  <Notes>21</Notes>
  <HiddenSlides>1</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Retrospect</vt:lpstr>
      <vt:lpstr>Mycobacterium Tuberculosis</vt:lpstr>
      <vt:lpstr>Welcome to the module on Tuberculosis</vt:lpstr>
      <vt:lpstr>This module works a lot better in “presentation” mode</vt:lpstr>
      <vt:lpstr>Table of contents</vt:lpstr>
      <vt:lpstr>Part 1: Epidemiology</vt:lpstr>
      <vt:lpstr>PowerPoint Presentation</vt:lpstr>
      <vt:lpstr>PowerPoint Presentation</vt:lpstr>
      <vt:lpstr>PowerPoint Presentation</vt:lpstr>
      <vt:lpstr>PowerPoint Presentation</vt:lpstr>
      <vt:lpstr>Tuberculosis is also:</vt:lpstr>
      <vt:lpstr>Side note on TB and HIV</vt:lpstr>
      <vt:lpstr>Part 2: Pathogenesis</vt:lpstr>
      <vt:lpstr>TB is spread through aerosolized droplets</vt:lpstr>
      <vt:lpstr>TB is spread through aerosolized droplets</vt:lpstr>
      <vt:lpstr>TB is spread through aerosolized droplets</vt:lpstr>
      <vt:lpstr>PowerPoint Presentation</vt:lpstr>
      <vt:lpstr>Latent infection</vt:lpstr>
      <vt:lpstr>Latent tuberculosis infection (LTBI)</vt:lpstr>
      <vt:lpstr>Granulomas!</vt:lpstr>
      <vt:lpstr>Latent infection</vt:lpstr>
      <vt:lpstr>Active infection</vt:lpstr>
      <vt:lpstr>Active infection</vt:lpstr>
      <vt:lpstr>Cavitary tuberculosis</vt:lpstr>
      <vt:lpstr>Food for thought</vt:lpstr>
      <vt:lpstr>Active infection</vt:lpstr>
      <vt:lpstr>PowerPoint Presentation</vt:lpstr>
      <vt:lpstr>Part 3: Diagnosis</vt:lpstr>
      <vt:lpstr>Part 3: Diagnosis</vt:lpstr>
      <vt:lpstr>PowerPoint Presentation</vt:lpstr>
      <vt:lpstr>Part 3: Diagnosis</vt:lpstr>
      <vt:lpstr>Tuberculin skin test (TST)</vt:lpstr>
      <vt:lpstr>Tuberculin skin test (TST)</vt:lpstr>
      <vt:lpstr>Interferon gamma release assay (IGRA)</vt:lpstr>
      <vt:lpstr>IGRA: inside the test tube of someone without latent TB</vt:lpstr>
      <vt:lpstr>IGRA: inside the test tube of someone without latent TB</vt:lpstr>
      <vt:lpstr>IGRA: inside the test tube of someone with latent TB</vt:lpstr>
      <vt:lpstr>IGRA: inside the test tube of someone with latent TB</vt:lpstr>
      <vt:lpstr>Interferon gamma release assay (IGRA)</vt:lpstr>
      <vt:lpstr>How to interpret an IGRA</vt:lpstr>
      <vt:lpstr>How to interpret an IGRA</vt:lpstr>
      <vt:lpstr>How to interpret an IGRA</vt:lpstr>
      <vt:lpstr>How to interpret an IGRA</vt:lpstr>
      <vt:lpstr>Which test to choose?</vt:lpstr>
      <vt:lpstr>Part 3: Diagnosis</vt:lpstr>
      <vt:lpstr>Part 3: Diagnosis</vt:lpstr>
      <vt:lpstr>What tests to send to work-up active TB?</vt:lpstr>
      <vt:lpstr>Acid fast bacilli stain</vt:lpstr>
      <vt:lpstr>When to get a bronchoscopy?</vt:lpstr>
      <vt:lpstr>Imaging</vt:lpstr>
      <vt:lpstr>Wait, what if there is concern that the patient has extrapulmonary TB?</vt:lpstr>
      <vt:lpstr>Part 4: Treatment</vt:lpstr>
      <vt:lpstr>Patient # 1</vt:lpstr>
      <vt:lpstr>How would you treat patient #1?</vt:lpstr>
      <vt:lpstr>Latent TB treatment</vt:lpstr>
      <vt:lpstr>Latent TB treatment</vt:lpstr>
      <vt:lpstr>Taking INH for 9 months can be hard </vt:lpstr>
      <vt:lpstr>Latent TB treatment</vt:lpstr>
      <vt:lpstr>Monitoring on  LTBI Therapy</vt:lpstr>
      <vt:lpstr>Patient # 2</vt:lpstr>
      <vt:lpstr>How would you treat patient #2?</vt:lpstr>
      <vt:lpstr>Active TB treatment</vt:lpstr>
      <vt:lpstr>TB Drug Action</vt:lpstr>
      <vt:lpstr>Patient # 3</vt:lpstr>
      <vt:lpstr>How would you treat patient #3?</vt:lpstr>
      <vt:lpstr>TB treatment in patients with HIV</vt:lpstr>
      <vt:lpstr>TB treatment in patients with HIV</vt:lpstr>
      <vt:lpstr>TB treatment in patients with HIV</vt:lpstr>
      <vt:lpstr>A note on treatment: drug side effects</vt:lpstr>
      <vt:lpstr>Drug side effects: continued</vt:lpstr>
      <vt:lpstr>A word on multi-drug resistant TB  (MDR TB)</vt:lpstr>
      <vt:lpstr>MDR-TB Therapy: 2nd line drugs </vt:lpstr>
      <vt:lpstr>MDR-TB Therapy: 2nd line drugs </vt:lpstr>
      <vt:lpstr>A word on extensively-drug resistant TB (XDR TB)</vt:lpstr>
      <vt:lpstr>Congratulations!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Hale,Andrew J., M.D. (BIDMC - Infectious Disease)</dc:creator>
  <cp:lastModifiedBy>Hale,Andrew J., M.D. (BIDMC - Infectious Disease)</cp:lastModifiedBy>
  <cp:revision>183</cp:revision>
  <dcterms:created xsi:type="dcterms:W3CDTF">2014-09-12T02:11:56Z</dcterms:created>
  <dcterms:modified xsi:type="dcterms:W3CDTF">2017-06-06T22:06:13Z</dcterms:modified>
</cp:coreProperties>
</file>