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0"/>
  </p:notesMasterIdLst>
  <p:sldIdLst>
    <p:sldId id="256" r:id="rId2"/>
    <p:sldId id="366" r:id="rId3"/>
    <p:sldId id="367" r:id="rId4"/>
    <p:sldId id="258" r:id="rId5"/>
    <p:sldId id="259" r:id="rId6"/>
    <p:sldId id="394" r:id="rId7"/>
    <p:sldId id="262" r:id="rId8"/>
    <p:sldId id="298" r:id="rId9"/>
    <p:sldId id="324" r:id="rId10"/>
    <p:sldId id="323" r:id="rId11"/>
    <p:sldId id="325" r:id="rId12"/>
    <p:sldId id="328" r:id="rId13"/>
    <p:sldId id="330" r:id="rId14"/>
    <p:sldId id="331" r:id="rId15"/>
    <p:sldId id="266" r:id="rId16"/>
    <p:sldId id="268" r:id="rId17"/>
    <p:sldId id="269" r:id="rId18"/>
    <p:sldId id="332" r:id="rId19"/>
    <p:sldId id="344" r:id="rId20"/>
    <p:sldId id="270" r:id="rId21"/>
    <p:sldId id="286" r:id="rId22"/>
    <p:sldId id="287" r:id="rId23"/>
    <p:sldId id="345" r:id="rId24"/>
    <p:sldId id="333" r:id="rId25"/>
    <p:sldId id="271" r:id="rId26"/>
    <p:sldId id="302" r:id="rId27"/>
    <p:sldId id="293" r:id="rId28"/>
    <p:sldId id="336" r:id="rId29"/>
    <p:sldId id="334" r:id="rId30"/>
    <p:sldId id="337" r:id="rId31"/>
    <p:sldId id="335" r:id="rId32"/>
    <p:sldId id="317" r:id="rId33"/>
    <p:sldId id="395" r:id="rId34"/>
    <p:sldId id="295" r:id="rId35"/>
    <p:sldId id="299" r:id="rId36"/>
    <p:sldId id="307" r:id="rId37"/>
    <p:sldId id="296" r:id="rId38"/>
    <p:sldId id="303" r:id="rId39"/>
    <p:sldId id="304" r:id="rId40"/>
    <p:sldId id="396" r:id="rId41"/>
    <p:sldId id="280" r:id="rId42"/>
    <p:sldId id="274" r:id="rId43"/>
    <p:sldId id="275" r:id="rId44"/>
    <p:sldId id="276" r:id="rId45"/>
    <p:sldId id="277" r:id="rId46"/>
    <p:sldId id="278" r:id="rId47"/>
    <p:sldId id="282" r:id="rId48"/>
    <p:sldId id="279" r:id="rId49"/>
    <p:sldId id="285" r:id="rId50"/>
    <p:sldId id="368" r:id="rId51"/>
    <p:sldId id="369" r:id="rId52"/>
    <p:sldId id="292" r:id="rId53"/>
    <p:sldId id="305" r:id="rId54"/>
    <p:sldId id="397" r:id="rId55"/>
    <p:sldId id="308" r:id="rId56"/>
    <p:sldId id="319" r:id="rId57"/>
    <p:sldId id="318" r:id="rId58"/>
    <p:sldId id="310" r:id="rId59"/>
    <p:sldId id="371" r:id="rId60"/>
    <p:sldId id="372" r:id="rId61"/>
    <p:sldId id="373" r:id="rId62"/>
    <p:sldId id="374" r:id="rId63"/>
    <p:sldId id="398" r:id="rId64"/>
    <p:sldId id="311" r:id="rId65"/>
    <p:sldId id="283" r:id="rId66"/>
    <p:sldId id="312" r:id="rId67"/>
    <p:sldId id="378" r:id="rId68"/>
    <p:sldId id="313" r:id="rId69"/>
    <p:sldId id="314" r:id="rId70"/>
    <p:sldId id="379" r:id="rId71"/>
    <p:sldId id="284" r:id="rId72"/>
    <p:sldId id="399" r:id="rId73"/>
    <p:sldId id="315" r:id="rId74"/>
    <p:sldId id="380" r:id="rId75"/>
    <p:sldId id="381" r:id="rId76"/>
    <p:sldId id="382" r:id="rId77"/>
    <p:sldId id="384" r:id="rId78"/>
    <p:sldId id="348" r:id="rId79"/>
    <p:sldId id="346" r:id="rId80"/>
    <p:sldId id="349" r:id="rId81"/>
    <p:sldId id="347" r:id="rId82"/>
    <p:sldId id="338" r:id="rId83"/>
    <p:sldId id="339" r:id="rId84"/>
    <p:sldId id="400" r:id="rId85"/>
    <p:sldId id="375" r:id="rId86"/>
    <p:sldId id="377" r:id="rId87"/>
    <p:sldId id="389" r:id="rId88"/>
    <p:sldId id="390" r:id="rId89"/>
    <p:sldId id="352" r:id="rId90"/>
    <p:sldId id="387" r:id="rId91"/>
    <p:sldId id="391" r:id="rId92"/>
    <p:sldId id="353" r:id="rId93"/>
    <p:sldId id="392" r:id="rId94"/>
    <p:sldId id="388" r:id="rId95"/>
    <p:sldId id="393" r:id="rId96"/>
    <p:sldId id="341" r:id="rId97"/>
    <p:sldId id="343" r:id="rId98"/>
    <p:sldId id="322"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6403" autoAdjust="0"/>
  </p:normalViewPr>
  <p:slideViewPr>
    <p:cSldViewPr snapToGrid="0">
      <p:cViewPr varScale="1">
        <p:scale>
          <a:sx n="89" d="100"/>
          <a:sy n="89" d="100"/>
        </p:scale>
        <p:origin x="-618" y="-96"/>
      </p:cViewPr>
      <p:guideLst>
        <p:guide orient="horz" pos="2160"/>
        <p:guide pos="3840"/>
      </p:guideLst>
    </p:cSldViewPr>
  </p:slideViewPr>
  <p:outlineViewPr>
    <p:cViewPr>
      <p:scale>
        <a:sx n="33" d="100"/>
        <a:sy n="33" d="100"/>
      </p:scale>
      <p:origin x="42" y="9282"/>
    </p:cViewPr>
  </p:outlineViewPr>
  <p:notesTextViewPr>
    <p:cViewPr>
      <p:scale>
        <a:sx n="1" d="1"/>
        <a:sy n="1" d="1"/>
      </p:scale>
      <p:origin x="0" y="0"/>
    </p:cViewPr>
  </p:notesTextViewPr>
  <p:sorterViewPr>
    <p:cViewPr>
      <p:scale>
        <a:sx n="100" d="100"/>
        <a:sy n="100" d="100"/>
      </p:scale>
      <p:origin x="0" y="103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Sheet1!$A$1:$A$8</c:f>
              <c:strCache>
                <c:ptCount val="8"/>
                <c:pt idx="0">
                  <c:v>Staphylococcus aureus</c:v>
                </c:pt>
                <c:pt idx="1">
                  <c:v>Streptococcus viridans</c:v>
                </c:pt>
                <c:pt idx="2">
                  <c:v>Enterococcus</c:v>
                </c:pt>
                <c:pt idx="3">
                  <c:v>Coagulase-negative staphyolococcus</c:v>
                </c:pt>
                <c:pt idx="4">
                  <c:v>Streptococcus bovis (aka gallolyticus)</c:v>
                </c:pt>
                <c:pt idx="5">
                  <c:v>HACEK Group </c:v>
                </c:pt>
                <c:pt idx="6">
                  <c:v>Other non-HACEK gram-negative organisms</c:v>
                </c:pt>
                <c:pt idx="7">
                  <c:v>Fungi</c:v>
                </c:pt>
              </c:strCache>
            </c:strRef>
          </c:cat>
          <c:val>
            <c:numRef>
              <c:f>Sheet1!$B$1:$B$8</c:f>
              <c:numCache>
                <c:formatCode>0%</c:formatCode>
                <c:ptCount val="8"/>
                <c:pt idx="0">
                  <c:v>0.31</c:v>
                </c:pt>
                <c:pt idx="1">
                  <c:v>0.17</c:v>
                </c:pt>
                <c:pt idx="2">
                  <c:v>0.11</c:v>
                </c:pt>
                <c:pt idx="3">
                  <c:v>0.11</c:v>
                </c:pt>
                <c:pt idx="4">
                  <c:v>7.0000000000000007E-2</c:v>
                </c:pt>
                <c:pt idx="5">
                  <c:v>0.02</c:v>
                </c:pt>
                <c:pt idx="6">
                  <c:v>0.02</c:v>
                </c:pt>
                <c:pt idx="7">
                  <c:v>0.02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0D84C-5C16-49BD-AE4F-80A050BC0C44}" type="datetimeFigureOut">
              <a:rPr lang="en-US" smtClean="0"/>
              <a:t>5/15/2017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13FCB-AFD0-4A17-930C-D969A8D60426}" type="slidenum">
              <a:rPr lang="en-US" smtClean="0"/>
              <a:t>‹#›</a:t>
            </a:fld>
            <a:endParaRPr lang="en-US"/>
          </a:p>
        </p:txBody>
      </p:sp>
    </p:spTree>
    <p:extLst>
      <p:ext uri="{BB962C8B-B14F-4D97-AF65-F5344CB8AC3E}">
        <p14:creationId xmlns:p14="http://schemas.microsoft.com/office/powerpoint/2010/main" val="204571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13FCB-AFD0-4A17-930C-D969A8D60426}" type="slidenum">
              <a:rPr lang="en-US" smtClean="0"/>
              <a:t>7</a:t>
            </a:fld>
            <a:endParaRPr lang="en-US"/>
          </a:p>
        </p:txBody>
      </p:sp>
    </p:spTree>
    <p:extLst>
      <p:ext uri="{BB962C8B-B14F-4D97-AF65-F5344CB8AC3E}">
        <p14:creationId xmlns:p14="http://schemas.microsoft.com/office/powerpoint/2010/main" val="58847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adapted from Jason Freed,</a:t>
            </a:r>
            <a:r>
              <a:rPr lang="en-US" baseline="0" dirty="0" smtClean="0"/>
              <a:t> MD</a:t>
            </a:r>
            <a:endParaRPr lang="en-US" dirty="0"/>
          </a:p>
        </p:txBody>
      </p:sp>
      <p:sp>
        <p:nvSpPr>
          <p:cNvPr id="4" name="Slide Number Placeholder 3"/>
          <p:cNvSpPr>
            <a:spLocks noGrp="1"/>
          </p:cNvSpPr>
          <p:nvPr>
            <p:ph type="sldNum" sz="quarter" idx="10"/>
          </p:nvPr>
        </p:nvSpPr>
        <p:spPr/>
        <p:txBody>
          <a:bodyPr/>
          <a:lstStyle/>
          <a:p>
            <a:fld id="{B2913FCB-AFD0-4A17-930C-D969A8D60426}" type="slidenum">
              <a:rPr lang="en-US" smtClean="0"/>
              <a:t>12</a:t>
            </a:fld>
            <a:endParaRPr lang="en-US"/>
          </a:p>
        </p:txBody>
      </p:sp>
    </p:spTree>
    <p:extLst>
      <p:ext uri="{BB962C8B-B14F-4D97-AF65-F5344CB8AC3E}">
        <p14:creationId xmlns:p14="http://schemas.microsoft.com/office/powerpoint/2010/main" val="59084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can make comment about infected</a:t>
            </a:r>
            <a:r>
              <a:rPr lang="en-US" baseline="0" dirty="0" smtClean="0"/>
              <a:t> aortic aneurysm </a:t>
            </a:r>
            <a:endParaRPr lang="en-US" dirty="0"/>
          </a:p>
        </p:txBody>
      </p:sp>
      <p:sp>
        <p:nvSpPr>
          <p:cNvPr id="4" name="Slide Number Placeholder 3"/>
          <p:cNvSpPr>
            <a:spLocks noGrp="1"/>
          </p:cNvSpPr>
          <p:nvPr>
            <p:ph type="sldNum" sz="quarter" idx="10"/>
          </p:nvPr>
        </p:nvSpPr>
        <p:spPr/>
        <p:txBody>
          <a:bodyPr/>
          <a:lstStyle/>
          <a:p>
            <a:fld id="{B2913FCB-AFD0-4A17-930C-D969A8D60426}" type="slidenum">
              <a:rPr lang="en-US" smtClean="0"/>
              <a:t>23</a:t>
            </a:fld>
            <a:endParaRPr lang="en-US"/>
          </a:p>
        </p:txBody>
      </p:sp>
    </p:spTree>
    <p:extLst>
      <p:ext uri="{BB962C8B-B14F-4D97-AF65-F5344CB8AC3E}">
        <p14:creationId xmlns:p14="http://schemas.microsoft.com/office/powerpoint/2010/main" val="305482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13FCB-AFD0-4A17-930C-D969A8D60426}" type="slidenum">
              <a:rPr lang="en-US" smtClean="0"/>
              <a:t>34</a:t>
            </a:fld>
            <a:endParaRPr lang="en-US"/>
          </a:p>
        </p:txBody>
      </p:sp>
    </p:spTree>
    <p:extLst>
      <p:ext uri="{BB962C8B-B14F-4D97-AF65-F5344CB8AC3E}">
        <p14:creationId xmlns:p14="http://schemas.microsoft.com/office/powerpoint/2010/main" val="373446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38D11C-62B5-40D8-BA58-29890148E873}"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FDD9F-396E-4B33-9E9C-FEF670638D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90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3A8C4-698A-4166-8A79-A0F3795A6A03}"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6525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781C9B-26B5-441E-935E-E75148BC71C6}"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187557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1149D7-8B0D-4AEB-A815-9BF26B90665F}"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270802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EE0C0-2FC9-4489-876F-73584E60BD0F}"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FDD9F-396E-4B33-9E9C-FEF670638D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8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C39CAA-2C2C-44DE-B40A-18EA5A9824D9}"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253726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2F52B-79DF-4DE4-9FCE-F02DEED1CD4F}" type="datetime1">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345441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715D01-1715-44B3-A62B-5E079870FE3E}" type="datetime1">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216886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24BE78-C155-4AFC-A4BA-EDDD96061E06}" type="datetime1">
              <a:rPr lang="en-US" smtClean="0"/>
              <a:t>5/15/2017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162177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B5E721-51A1-45A4-99A8-24313DB7D46E}" type="datetime1">
              <a:rPr lang="en-US" smtClean="0"/>
              <a:t>5/15/2017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8FDD9F-396E-4B33-9E9C-FEF670638DD9}" type="slidenum">
              <a:rPr lang="en-US" smtClean="0"/>
              <a:t>‹#›</a:t>
            </a:fld>
            <a:endParaRPr lang="en-US"/>
          </a:p>
        </p:txBody>
      </p:sp>
    </p:spTree>
    <p:extLst>
      <p:ext uri="{BB962C8B-B14F-4D97-AF65-F5344CB8AC3E}">
        <p14:creationId xmlns:p14="http://schemas.microsoft.com/office/powerpoint/2010/main" val="394223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B82C0-E9BD-43C3-9664-CC01B5CAD107}"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FDD9F-396E-4B33-9E9C-FEF670638DD9}" type="slidenum">
              <a:rPr lang="en-US" smtClean="0"/>
              <a:t>‹#›</a:t>
            </a:fld>
            <a:endParaRPr lang="en-US"/>
          </a:p>
        </p:txBody>
      </p:sp>
    </p:spTree>
    <p:extLst>
      <p:ext uri="{BB962C8B-B14F-4D97-AF65-F5344CB8AC3E}">
        <p14:creationId xmlns:p14="http://schemas.microsoft.com/office/powerpoint/2010/main" val="138855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658389-F3FC-4B2E-884B-BF656E40717F}" type="datetime1">
              <a:rPr lang="en-US" smtClean="0"/>
              <a:t>5/15/2017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8FDD9F-396E-4B33-9E9C-FEF670638DD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714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10ZW70g7buH0R7vky6v6BlEoBLsh959LtSyUngkUJQCc/viewform?usp=send_for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chart" Target="../charts/chart1.xml"/><Relationship Id="rId9"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wilkes.med.ucla.edu/ARMain.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hyperlink" Target="http://circ.ahajournals.org/content/early/2015/09/15/CIR.0000000000000296.full.pdf+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nejm.org/doi/pdf/10.1056/NEJMra055111" TargetMode="Externa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cid.oxfordjournals.org/content/47/1/23.full.pdf+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id.oxfordjournals.org/content/48/6/713.full.pdf+html" TargetMode="External"/><Relationship Id="rId2" Type="http://schemas.openxmlformats.org/officeDocument/2006/relationships/hyperlink" Target="http://circ.ahajournals.org/content/early/2015/09/15/CIR.0000000000000296.full.pdf+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nejm.org/doi/pdf/10.1056/NEJMoa1112843"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33.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4.xml"/><Relationship Id="rId4" Type="http://schemas.openxmlformats.org/officeDocument/2006/relationships/slide" Target="slide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docs.google.com/forms/d/1TRJvIkDluspNB8TZ38L_wLvlARbR5fz2287uIQakhPI/viewform?usp=send_for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Infectious Endocarditis</a:t>
            </a:r>
            <a:endParaRPr lang="en-US" sz="9600" dirty="0"/>
          </a:p>
        </p:txBody>
      </p:sp>
      <p:sp>
        <p:nvSpPr>
          <p:cNvPr id="5" name="Slide Number Placeholder 4"/>
          <p:cNvSpPr>
            <a:spLocks noGrp="1"/>
          </p:cNvSpPr>
          <p:nvPr>
            <p:ph type="sldNum" sz="quarter" idx="12"/>
          </p:nvPr>
        </p:nvSpPr>
        <p:spPr/>
        <p:txBody>
          <a:bodyPr/>
          <a:lstStyle/>
          <a:p>
            <a:fld id="{D88FDD9F-396E-4B33-9E9C-FEF670638DD9}" type="slidenum">
              <a:rPr lang="en-US" smtClean="0"/>
              <a:t>1</a:t>
            </a:fld>
            <a:endParaRPr lang="en-US"/>
          </a:p>
        </p:txBody>
      </p:sp>
    </p:spTree>
    <p:extLst>
      <p:ext uri="{BB962C8B-B14F-4D97-AF65-F5344CB8AC3E}">
        <p14:creationId xmlns:p14="http://schemas.microsoft.com/office/powerpoint/2010/main" val="3408650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3513" y="2971231"/>
            <a:ext cx="9276522" cy="3350059"/>
            <a:chOff x="2146852" y="1061164"/>
            <a:chExt cx="5685183" cy="2450662"/>
          </a:xfrm>
        </p:grpSpPr>
        <p:sp>
          <p:nvSpPr>
            <p:cNvPr id="2" name="Rectangle 1"/>
            <p:cNvSpPr/>
            <p:nvPr/>
          </p:nvSpPr>
          <p:spPr>
            <a:xfrm>
              <a:off x="2146852" y="1068852"/>
              <a:ext cx="5685183" cy="24429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208177" y="1061164"/>
              <a:ext cx="3562532" cy="566475"/>
              <a:chOff x="798490" y="2055129"/>
              <a:chExt cx="1622738" cy="404738"/>
            </a:xfrm>
          </p:grpSpPr>
          <p:sp>
            <p:nvSpPr>
              <p:cNvPr id="4" name="Rectangle 3"/>
              <p:cNvSpPr/>
              <p:nvPr/>
            </p:nvSpPr>
            <p:spPr>
              <a:xfrm>
                <a:off x="798490" y="2055129"/>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a:off x="3710609" y="336367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5286" y="337029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7078" y="338355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1755" y="339017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49689"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4366"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6158"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0835"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5638" y="341005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80315"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107" y="342993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6784" y="343656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27850"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52527"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4319"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28996"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29300" y="2460214"/>
            <a:ext cx="2769704" cy="523220"/>
          </a:xfrm>
          <a:prstGeom prst="rect">
            <a:avLst/>
          </a:prstGeom>
          <a:noFill/>
          <a:ln>
            <a:solidFill>
              <a:srgbClr val="7030A0"/>
            </a:solidFill>
          </a:ln>
        </p:spPr>
        <p:txBody>
          <a:bodyPr wrap="square" rtlCol="0">
            <a:spAutoFit/>
          </a:bodyPr>
          <a:lstStyle/>
          <a:p>
            <a:r>
              <a:rPr lang="en-US" sz="2800" b="1" dirty="0" smtClean="0">
                <a:solidFill>
                  <a:srgbClr val="7030A0"/>
                </a:solidFill>
              </a:rPr>
              <a:t>Exposed collagen </a:t>
            </a:r>
            <a:endParaRPr lang="en-US" sz="2800" b="1" dirty="0">
              <a:solidFill>
                <a:srgbClr val="7030A0"/>
              </a:solidFill>
            </a:endParaRPr>
          </a:p>
        </p:txBody>
      </p:sp>
      <p:cxnSp>
        <p:nvCxnSpPr>
          <p:cNvPr id="28" name="Straight Arrow Connector 27"/>
          <p:cNvCxnSpPr/>
          <p:nvPr/>
        </p:nvCxnSpPr>
        <p:spPr>
          <a:xfrm flipH="1">
            <a:off x="8405194" y="2980346"/>
            <a:ext cx="666877" cy="49597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5400000">
            <a:off x="5399631" y="977692"/>
            <a:ext cx="1085865" cy="2402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61965" y="3905793"/>
            <a:ext cx="6582922" cy="707886"/>
          </a:xfrm>
          <a:prstGeom prst="rect">
            <a:avLst/>
          </a:prstGeom>
          <a:noFill/>
        </p:spPr>
        <p:txBody>
          <a:bodyPr wrap="square" rtlCol="0">
            <a:spAutoFit/>
          </a:bodyPr>
          <a:lstStyle/>
          <a:p>
            <a:r>
              <a:rPr lang="en-US" sz="4000" b="1" dirty="0" smtClean="0"/>
              <a:t>Damaged Heart Valve surface</a:t>
            </a:r>
            <a:endParaRPr lang="en-US" sz="4000" b="1" dirty="0"/>
          </a:p>
        </p:txBody>
      </p:sp>
      <p:sp>
        <p:nvSpPr>
          <p:cNvPr id="33" name="TextBox 32"/>
          <p:cNvSpPr txBox="1"/>
          <p:nvPr/>
        </p:nvSpPr>
        <p:spPr>
          <a:xfrm>
            <a:off x="5186418" y="1866299"/>
            <a:ext cx="1997860" cy="584775"/>
          </a:xfrm>
          <a:prstGeom prst="rect">
            <a:avLst/>
          </a:prstGeom>
          <a:noFill/>
        </p:spPr>
        <p:txBody>
          <a:bodyPr wrap="square" rtlCol="0">
            <a:spAutoFit/>
          </a:bodyPr>
          <a:lstStyle/>
          <a:p>
            <a:r>
              <a:rPr lang="en-US" sz="3200" dirty="0" smtClean="0"/>
              <a:t>Platelet</a:t>
            </a:r>
            <a:endParaRPr lang="en-US" sz="3200" dirty="0"/>
          </a:p>
        </p:txBody>
      </p:sp>
      <p:sp>
        <p:nvSpPr>
          <p:cNvPr id="9" name="Slide Number Placeholder 8"/>
          <p:cNvSpPr>
            <a:spLocks noGrp="1"/>
          </p:cNvSpPr>
          <p:nvPr>
            <p:ph type="sldNum" sz="quarter" idx="12"/>
          </p:nvPr>
        </p:nvSpPr>
        <p:spPr/>
        <p:txBody>
          <a:bodyPr/>
          <a:lstStyle/>
          <a:p>
            <a:fld id="{D88FDD9F-396E-4B33-9E9C-FEF670638DD9}" type="slidenum">
              <a:rPr lang="en-US" smtClean="0"/>
              <a:t>10</a:t>
            </a:fld>
            <a:endParaRPr lang="en-US"/>
          </a:p>
        </p:txBody>
      </p:sp>
    </p:spTree>
    <p:extLst>
      <p:ext uri="{BB962C8B-B14F-4D97-AF65-F5344CB8AC3E}">
        <p14:creationId xmlns:p14="http://schemas.microsoft.com/office/powerpoint/2010/main" val="3647553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3513" y="2971231"/>
            <a:ext cx="9276522" cy="3350059"/>
            <a:chOff x="2146852" y="1061164"/>
            <a:chExt cx="5685183" cy="2450662"/>
          </a:xfrm>
        </p:grpSpPr>
        <p:sp>
          <p:nvSpPr>
            <p:cNvPr id="2" name="Rectangle 1"/>
            <p:cNvSpPr/>
            <p:nvPr/>
          </p:nvSpPr>
          <p:spPr>
            <a:xfrm>
              <a:off x="2146852" y="1068852"/>
              <a:ext cx="5685183" cy="24429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208177" y="1061164"/>
              <a:ext cx="3562532" cy="566475"/>
              <a:chOff x="798490" y="2055129"/>
              <a:chExt cx="1622738" cy="404738"/>
            </a:xfrm>
          </p:grpSpPr>
          <p:sp>
            <p:nvSpPr>
              <p:cNvPr id="4" name="Rectangle 3"/>
              <p:cNvSpPr/>
              <p:nvPr/>
            </p:nvSpPr>
            <p:spPr>
              <a:xfrm>
                <a:off x="798490" y="2055129"/>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a:off x="3710609" y="336367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5286" y="337029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7078" y="338355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1755" y="339017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49689"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4366"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6158"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0835"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5638" y="341005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80315"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107" y="342993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6784" y="343656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27850"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52527"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4319"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28996"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29300" y="2460214"/>
            <a:ext cx="2769704" cy="523220"/>
          </a:xfrm>
          <a:prstGeom prst="rect">
            <a:avLst/>
          </a:prstGeom>
          <a:noFill/>
          <a:ln>
            <a:solidFill>
              <a:srgbClr val="7030A0"/>
            </a:solidFill>
          </a:ln>
        </p:spPr>
        <p:txBody>
          <a:bodyPr wrap="square" rtlCol="0">
            <a:spAutoFit/>
          </a:bodyPr>
          <a:lstStyle/>
          <a:p>
            <a:r>
              <a:rPr lang="en-US" sz="2800" b="1" dirty="0" smtClean="0">
                <a:solidFill>
                  <a:srgbClr val="7030A0"/>
                </a:solidFill>
              </a:rPr>
              <a:t>Exposed collagen </a:t>
            </a:r>
            <a:endParaRPr lang="en-US" sz="2800" b="1" dirty="0">
              <a:solidFill>
                <a:srgbClr val="7030A0"/>
              </a:solidFill>
            </a:endParaRPr>
          </a:p>
        </p:txBody>
      </p:sp>
      <p:cxnSp>
        <p:nvCxnSpPr>
          <p:cNvPr id="28" name="Straight Arrow Connector 27"/>
          <p:cNvCxnSpPr/>
          <p:nvPr/>
        </p:nvCxnSpPr>
        <p:spPr>
          <a:xfrm flipH="1">
            <a:off x="8405194" y="2980346"/>
            <a:ext cx="666877" cy="49597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5400000">
            <a:off x="5440146" y="1619539"/>
            <a:ext cx="1085865" cy="2402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61965" y="3905793"/>
            <a:ext cx="6582922" cy="707886"/>
          </a:xfrm>
          <a:prstGeom prst="rect">
            <a:avLst/>
          </a:prstGeom>
          <a:noFill/>
        </p:spPr>
        <p:txBody>
          <a:bodyPr wrap="square" rtlCol="0">
            <a:spAutoFit/>
          </a:bodyPr>
          <a:lstStyle/>
          <a:p>
            <a:r>
              <a:rPr lang="en-US" sz="4000" b="1" dirty="0" smtClean="0"/>
              <a:t>Damaged Heart Valve surface</a:t>
            </a:r>
            <a:endParaRPr lang="en-US" sz="4000" b="1" dirty="0"/>
          </a:p>
        </p:txBody>
      </p:sp>
      <p:sp>
        <p:nvSpPr>
          <p:cNvPr id="33" name="TextBox 32"/>
          <p:cNvSpPr txBox="1"/>
          <p:nvPr/>
        </p:nvSpPr>
        <p:spPr>
          <a:xfrm>
            <a:off x="5226933" y="2508146"/>
            <a:ext cx="1997860" cy="584775"/>
          </a:xfrm>
          <a:prstGeom prst="rect">
            <a:avLst/>
          </a:prstGeom>
          <a:noFill/>
        </p:spPr>
        <p:txBody>
          <a:bodyPr wrap="square" rtlCol="0">
            <a:spAutoFit/>
          </a:bodyPr>
          <a:lstStyle/>
          <a:p>
            <a:r>
              <a:rPr lang="en-US" sz="3200" dirty="0" smtClean="0"/>
              <a:t>Platelet</a:t>
            </a:r>
            <a:endParaRPr lang="en-US" sz="3200" dirty="0"/>
          </a:p>
        </p:txBody>
      </p:sp>
      <p:sp>
        <p:nvSpPr>
          <p:cNvPr id="9" name="Slide Number Placeholder 8"/>
          <p:cNvSpPr>
            <a:spLocks noGrp="1"/>
          </p:cNvSpPr>
          <p:nvPr>
            <p:ph type="sldNum" sz="quarter" idx="12"/>
          </p:nvPr>
        </p:nvSpPr>
        <p:spPr/>
        <p:txBody>
          <a:bodyPr/>
          <a:lstStyle/>
          <a:p>
            <a:fld id="{D88FDD9F-396E-4B33-9E9C-FEF670638DD9}" type="slidenum">
              <a:rPr lang="en-US" smtClean="0"/>
              <a:t>11</a:t>
            </a:fld>
            <a:endParaRPr lang="en-US"/>
          </a:p>
        </p:txBody>
      </p:sp>
    </p:spTree>
    <p:extLst>
      <p:ext uri="{BB962C8B-B14F-4D97-AF65-F5344CB8AC3E}">
        <p14:creationId xmlns:p14="http://schemas.microsoft.com/office/powerpoint/2010/main" val="235346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Oval 48"/>
          <p:cNvSpPr/>
          <p:nvPr/>
        </p:nvSpPr>
        <p:spPr>
          <a:xfrm>
            <a:off x="2732125" y="-3680591"/>
            <a:ext cx="7213600" cy="4038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Oval 49"/>
          <p:cNvSpPr/>
          <p:nvPr/>
        </p:nvSpPr>
        <p:spPr>
          <a:xfrm>
            <a:off x="3036925" y="-3490091"/>
            <a:ext cx="6604000" cy="3657600"/>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Curved Left Arrow 44"/>
          <p:cNvSpPr/>
          <p:nvPr/>
        </p:nvSpPr>
        <p:spPr>
          <a:xfrm>
            <a:off x="6079375" y="307976"/>
            <a:ext cx="60959" cy="3016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urved Right Arrow 45"/>
          <p:cNvSpPr/>
          <p:nvPr/>
        </p:nvSpPr>
        <p:spPr>
          <a:xfrm>
            <a:off x="6156154" y="304800"/>
            <a:ext cx="71387" cy="3238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p:cNvSpPr/>
          <p:nvPr/>
        </p:nvSpPr>
        <p:spPr>
          <a:xfrm>
            <a:off x="6140295" y="573041"/>
            <a:ext cx="200068" cy="330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Oval 43"/>
          <p:cNvSpPr/>
          <p:nvPr/>
        </p:nvSpPr>
        <p:spPr>
          <a:xfrm>
            <a:off x="5967393" y="569866"/>
            <a:ext cx="200068" cy="330200"/>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Oval 1"/>
          <p:cNvSpPr/>
          <p:nvPr/>
        </p:nvSpPr>
        <p:spPr>
          <a:xfrm>
            <a:off x="2438400" y="1981200"/>
            <a:ext cx="7213600" cy="4038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Oval 2"/>
          <p:cNvSpPr/>
          <p:nvPr/>
        </p:nvSpPr>
        <p:spPr>
          <a:xfrm>
            <a:off x="2743200" y="2171700"/>
            <a:ext cx="6604000" cy="3657600"/>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Oval 5"/>
          <p:cNvSpPr/>
          <p:nvPr/>
        </p:nvSpPr>
        <p:spPr>
          <a:xfrm>
            <a:off x="3873500" y="5379138"/>
            <a:ext cx="10160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7416800" y="5334000"/>
            <a:ext cx="10160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Oval 9"/>
          <p:cNvSpPr/>
          <p:nvPr/>
        </p:nvSpPr>
        <p:spPr>
          <a:xfrm>
            <a:off x="8445500" y="4800600"/>
            <a:ext cx="10160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4020640" y="5616205"/>
            <a:ext cx="1625600" cy="233397"/>
          </a:xfrm>
          <a:prstGeom prst="rect">
            <a:avLst/>
          </a:prstGeom>
          <a:noFill/>
        </p:spPr>
        <p:txBody>
          <a:bodyPr wrap="square" rtlCol="0">
            <a:spAutoFit/>
          </a:bodyPr>
          <a:lstStyle/>
          <a:p>
            <a:pPr>
              <a:lnSpc>
                <a:spcPts val="1100"/>
              </a:lnSpc>
            </a:pPr>
            <a:r>
              <a:rPr lang="en-US" sz="2400" b="1" dirty="0" smtClean="0">
                <a:latin typeface="Bodoni MT Condensed" panose="02070606080606020203" pitchFamily="18" charset="0"/>
              </a:rPr>
              <a:t>GPVI</a:t>
            </a:r>
            <a:endParaRPr lang="en-US" sz="2400" b="1" dirty="0">
              <a:latin typeface="Bodoni MT Condensed" panose="02070606080606020203" pitchFamily="18" charset="0"/>
            </a:endParaRPr>
          </a:p>
        </p:txBody>
      </p:sp>
      <p:sp>
        <p:nvSpPr>
          <p:cNvPr id="15" name="TextBox 14"/>
          <p:cNvSpPr txBox="1"/>
          <p:nvPr/>
        </p:nvSpPr>
        <p:spPr>
          <a:xfrm>
            <a:off x="7137400" y="5532750"/>
            <a:ext cx="1625600" cy="233397"/>
          </a:xfrm>
          <a:prstGeom prst="rect">
            <a:avLst/>
          </a:prstGeom>
          <a:noFill/>
        </p:spPr>
        <p:txBody>
          <a:bodyPr wrap="square" rtlCol="0">
            <a:spAutoFit/>
          </a:bodyPr>
          <a:lstStyle/>
          <a:p>
            <a:pPr algn="ctr">
              <a:lnSpc>
                <a:spcPts val="1100"/>
              </a:lnSpc>
            </a:pPr>
            <a:r>
              <a:rPr lang="en-US" sz="1600" dirty="0" smtClean="0">
                <a:latin typeface="Bodoni MT Condensed" panose="02070606080606020203" pitchFamily="18" charset="0"/>
              </a:rPr>
              <a:t>ADP Receptor </a:t>
            </a:r>
            <a:endParaRPr lang="en-US" sz="1600" dirty="0">
              <a:latin typeface="Bodoni MT Condensed" panose="02070606080606020203" pitchFamily="18" charset="0"/>
            </a:endParaRPr>
          </a:p>
        </p:txBody>
      </p:sp>
      <p:sp>
        <p:nvSpPr>
          <p:cNvPr id="16" name="TextBox 15"/>
          <p:cNvSpPr txBox="1"/>
          <p:nvPr/>
        </p:nvSpPr>
        <p:spPr>
          <a:xfrm>
            <a:off x="8128000" y="4896134"/>
            <a:ext cx="1625600" cy="374461"/>
          </a:xfrm>
          <a:prstGeom prst="rect">
            <a:avLst/>
          </a:prstGeom>
          <a:noFill/>
        </p:spPr>
        <p:txBody>
          <a:bodyPr wrap="square" rtlCol="0">
            <a:spAutoFit/>
          </a:bodyPr>
          <a:lstStyle/>
          <a:p>
            <a:pPr algn="ctr">
              <a:lnSpc>
                <a:spcPts val="1100"/>
              </a:lnSpc>
            </a:pPr>
            <a:r>
              <a:rPr lang="en-US" sz="1600" dirty="0" smtClean="0">
                <a:latin typeface="Bodoni MT Condensed" panose="02070606080606020203" pitchFamily="18" charset="0"/>
              </a:rPr>
              <a:t>TxA2</a:t>
            </a:r>
          </a:p>
          <a:p>
            <a:pPr algn="ctr">
              <a:lnSpc>
                <a:spcPts val="1100"/>
              </a:lnSpc>
            </a:pPr>
            <a:r>
              <a:rPr lang="en-US" sz="1600" dirty="0" smtClean="0">
                <a:latin typeface="Bodoni MT Condensed" panose="02070606080606020203" pitchFamily="18" charset="0"/>
              </a:rPr>
              <a:t>Receptor</a:t>
            </a:r>
            <a:endParaRPr lang="en-US" sz="1600" dirty="0">
              <a:latin typeface="Bodoni MT Condensed" panose="02070606080606020203" pitchFamily="18" charset="0"/>
            </a:endParaRPr>
          </a:p>
        </p:txBody>
      </p:sp>
      <p:sp>
        <p:nvSpPr>
          <p:cNvPr id="17" name="Rectangle 16"/>
          <p:cNvSpPr/>
          <p:nvPr/>
        </p:nvSpPr>
        <p:spPr>
          <a:xfrm rot="780000">
            <a:off x="6089329" y="1965420"/>
            <a:ext cx="60959" cy="246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780000">
            <a:off x="6224270" y="1965367"/>
            <a:ext cx="60959" cy="25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rved Left Arrow 17"/>
          <p:cNvSpPr/>
          <p:nvPr/>
        </p:nvSpPr>
        <p:spPr>
          <a:xfrm>
            <a:off x="6111875" y="1679576"/>
            <a:ext cx="60959" cy="3016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a:off x="6188655" y="1676401"/>
            <a:ext cx="71387" cy="3238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6170478" y="1352550"/>
            <a:ext cx="200068" cy="330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 name="Oval 23"/>
          <p:cNvSpPr/>
          <p:nvPr/>
        </p:nvSpPr>
        <p:spPr>
          <a:xfrm>
            <a:off x="5997575" y="1349375"/>
            <a:ext cx="200068" cy="330200"/>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TextBox 26"/>
          <p:cNvSpPr txBox="1"/>
          <p:nvPr/>
        </p:nvSpPr>
        <p:spPr>
          <a:xfrm>
            <a:off x="5588000" y="1443004"/>
            <a:ext cx="1860549" cy="233397"/>
          </a:xfrm>
          <a:prstGeom prst="rect">
            <a:avLst/>
          </a:prstGeom>
          <a:noFill/>
        </p:spPr>
        <p:txBody>
          <a:bodyPr wrap="square" rtlCol="0">
            <a:spAutoFit/>
          </a:bodyPr>
          <a:lstStyle/>
          <a:p>
            <a:pPr>
              <a:lnSpc>
                <a:spcPts val="1100"/>
              </a:lnSpc>
            </a:pPr>
            <a:r>
              <a:rPr lang="en-US" sz="1600" dirty="0" smtClean="0">
                <a:latin typeface="Bodoni MT Condensed" panose="02070606080606020203" pitchFamily="18" charset="0"/>
              </a:rPr>
              <a:t>GP </a:t>
            </a:r>
            <a:r>
              <a:rPr lang="en-US" sz="1600" dirty="0" err="1" smtClean="0">
                <a:latin typeface="Bodoni MT Condensed" panose="02070606080606020203" pitchFamily="18" charset="0"/>
              </a:rPr>
              <a:t>IIb</a:t>
            </a:r>
            <a:r>
              <a:rPr lang="en-US" sz="1600" dirty="0" smtClean="0">
                <a:latin typeface="Bodoni MT Condensed" panose="02070606080606020203" pitchFamily="18" charset="0"/>
              </a:rPr>
              <a:t> </a:t>
            </a:r>
            <a:r>
              <a:rPr lang="en-US" sz="1600" dirty="0" err="1" smtClean="0">
                <a:latin typeface="Bodoni MT Condensed" panose="02070606080606020203" pitchFamily="18" charset="0"/>
              </a:rPr>
              <a:t>IIIa</a:t>
            </a:r>
            <a:endParaRPr lang="en-US" sz="1600" dirty="0">
              <a:latin typeface="Bodoni MT Condensed" panose="02070606080606020203" pitchFamily="18" charset="0"/>
            </a:endParaRPr>
          </a:p>
        </p:txBody>
      </p:sp>
      <p:sp>
        <p:nvSpPr>
          <p:cNvPr id="32" name="TextBox 31"/>
          <p:cNvSpPr txBox="1"/>
          <p:nvPr/>
        </p:nvSpPr>
        <p:spPr>
          <a:xfrm>
            <a:off x="6103564" y="998491"/>
            <a:ext cx="1860549" cy="233397"/>
          </a:xfrm>
          <a:prstGeom prst="rect">
            <a:avLst/>
          </a:prstGeom>
          <a:noFill/>
        </p:spPr>
        <p:txBody>
          <a:bodyPr wrap="square" rtlCol="0">
            <a:spAutoFit/>
          </a:bodyPr>
          <a:lstStyle/>
          <a:p>
            <a:pPr>
              <a:lnSpc>
                <a:spcPts val="1100"/>
              </a:lnSpc>
            </a:pPr>
            <a:r>
              <a:rPr lang="en-US" sz="1600" dirty="0" smtClean="0">
                <a:latin typeface="Bodoni MT Condensed" panose="02070606080606020203" pitchFamily="18" charset="0"/>
              </a:rPr>
              <a:t>Fibrinogen</a:t>
            </a:r>
            <a:endParaRPr lang="en-US" sz="1600" dirty="0">
              <a:latin typeface="Bodoni MT Condensed" panose="02070606080606020203" pitchFamily="18" charset="0"/>
            </a:endParaRPr>
          </a:p>
        </p:txBody>
      </p:sp>
      <p:cxnSp>
        <p:nvCxnSpPr>
          <p:cNvPr id="2048" name="Straight Connector 2047"/>
          <p:cNvCxnSpPr/>
          <p:nvPr/>
        </p:nvCxnSpPr>
        <p:spPr>
          <a:xfrm>
            <a:off x="6140295" y="903241"/>
            <a:ext cx="31721" cy="422368"/>
          </a:xfrm>
          <a:prstGeom prst="line">
            <a:avLst/>
          </a:prstGeom>
        </p:spPr>
        <p:style>
          <a:lnRef idx="3">
            <a:schemeClr val="accent4"/>
          </a:lnRef>
          <a:fillRef idx="0">
            <a:schemeClr val="accent4"/>
          </a:fillRef>
          <a:effectRef idx="2">
            <a:schemeClr val="accent4"/>
          </a:effectRef>
          <a:fontRef idx="minor">
            <a:schemeClr val="tx1"/>
          </a:fontRef>
        </p:style>
      </p:cxnSp>
      <p:sp>
        <p:nvSpPr>
          <p:cNvPr id="30" name="Oval 29"/>
          <p:cNvSpPr/>
          <p:nvPr/>
        </p:nvSpPr>
        <p:spPr>
          <a:xfrm>
            <a:off x="6108716" y="1109662"/>
            <a:ext cx="85768"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143596" y="1314450"/>
            <a:ext cx="85768"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97411" y="865141"/>
            <a:ext cx="85768"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780000">
            <a:off x="6184233" y="154383"/>
            <a:ext cx="60959" cy="246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780000">
            <a:off x="6047075" y="169440"/>
            <a:ext cx="60959" cy="25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1 51"/>
          <p:cNvSpPr/>
          <p:nvPr/>
        </p:nvSpPr>
        <p:spPr>
          <a:xfrm>
            <a:off x="7753101" y="2865177"/>
            <a:ext cx="1187699" cy="701154"/>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3" name="TextBox 52"/>
          <p:cNvSpPr txBox="1"/>
          <p:nvPr/>
        </p:nvSpPr>
        <p:spPr>
          <a:xfrm>
            <a:off x="7518400" y="3043593"/>
            <a:ext cx="1625600" cy="374461"/>
          </a:xfrm>
          <a:prstGeom prst="rect">
            <a:avLst/>
          </a:prstGeom>
          <a:noFill/>
        </p:spPr>
        <p:txBody>
          <a:bodyPr wrap="square" rtlCol="0">
            <a:spAutoFit/>
          </a:bodyPr>
          <a:lstStyle/>
          <a:p>
            <a:pPr algn="ctr">
              <a:lnSpc>
                <a:spcPts val="1100"/>
              </a:lnSpc>
            </a:pPr>
            <a:r>
              <a:rPr lang="en-US" sz="1600" dirty="0" smtClean="0">
                <a:latin typeface="Bodoni MT Condensed" panose="02070606080606020203" pitchFamily="18" charset="0"/>
              </a:rPr>
              <a:t>TxA2</a:t>
            </a:r>
          </a:p>
          <a:p>
            <a:pPr algn="ctr">
              <a:lnSpc>
                <a:spcPts val="1100"/>
              </a:lnSpc>
            </a:pPr>
            <a:r>
              <a:rPr lang="en-US" sz="1600" dirty="0" smtClean="0">
                <a:latin typeface="Bodoni MT Condensed" panose="02070606080606020203" pitchFamily="18" charset="0"/>
              </a:rPr>
              <a:t>Synth</a:t>
            </a:r>
            <a:endParaRPr lang="en-US" sz="1600" dirty="0">
              <a:latin typeface="Bodoni MT Condensed" panose="02070606080606020203" pitchFamily="18" charset="0"/>
            </a:endParaRPr>
          </a:p>
        </p:txBody>
      </p:sp>
      <p:sp>
        <p:nvSpPr>
          <p:cNvPr id="54" name="Explosion 1 53"/>
          <p:cNvSpPr/>
          <p:nvPr/>
        </p:nvSpPr>
        <p:spPr>
          <a:xfrm>
            <a:off x="6315075" y="1599772"/>
            <a:ext cx="1406525" cy="762428"/>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5" name="TextBox 54"/>
          <p:cNvSpPr txBox="1"/>
          <p:nvPr/>
        </p:nvSpPr>
        <p:spPr>
          <a:xfrm>
            <a:off x="6197600" y="1861120"/>
            <a:ext cx="1625600" cy="233397"/>
          </a:xfrm>
          <a:prstGeom prst="rect">
            <a:avLst/>
          </a:prstGeom>
          <a:noFill/>
        </p:spPr>
        <p:txBody>
          <a:bodyPr wrap="square" rtlCol="0">
            <a:spAutoFit/>
          </a:bodyPr>
          <a:lstStyle/>
          <a:p>
            <a:pPr algn="ctr">
              <a:lnSpc>
                <a:spcPts val="1100"/>
              </a:lnSpc>
            </a:pPr>
            <a:r>
              <a:rPr lang="en-US" sz="1600" dirty="0" smtClean="0">
                <a:latin typeface="Bodoni MT Condensed" panose="02070606080606020203" pitchFamily="18" charset="0"/>
              </a:rPr>
              <a:t>Aggregation</a:t>
            </a:r>
            <a:endParaRPr lang="en-US" sz="1600" dirty="0">
              <a:latin typeface="Bodoni MT Condensed" panose="02070606080606020203" pitchFamily="18" charset="0"/>
            </a:endParaRPr>
          </a:p>
        </p:txBody>
      </p:sp>
      <p:sp>
        <p:nvSpPr>
          <p:cNvPr id="56" name="Explosion 1 55"/>
          <p:cNvSpPr/>
          <p:nvPr/>
        </p:nvSpPr>
        <p:spPr>
          <a:xfrm>
            <a:off x="4603501" y="1732838"/>
            <a:ext cx="1187699" cy="701154"/>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TextBox 56"/>
          <p:cNvSpPr txBox="1"/>
          <p:nvPr/>
        </p:nvSpPr>
        <p:spPr>
          <a:xfrm>
            <a:off x="4368800" y="1911254"/>
            <a:ext cx="1625600" cy="374461"/>
          </a:xfrm>
          <a:prstGeom prst="rect">
            <a:avLst/>
          </a:prstGeom>
          <a:noFill/>
        </p:spPr>
        <p:txBody>
          <a:bodyPr wrap="square" rtlCol="0">
            <a:spAutoFit/>
          </a:bodyPr>
          <a:lstStyle/>
          <a:p>
            <a:pPr algn="ctr">
              <a:lnSpc>
                <a:spcPts val="1100"/>
              </a:lnSpc>
            </a:pPr>
            <a:r>
              <a:rPr lang="en-US" sz="1600" dirty="0" smtClean="0">
                <a:latin typeface="Bodoni MT Condensed" panose="02070606080606020203" pitchFamily="18" charset="0"/>
              </a:rPr>
              <a:t>Shape </a:t>
            </a:r>
          </a:p>
          <a:p>
            <a:pPr algn="ctr">
              <a:lnSpc>
                <a:spcPts val="1100"/>
              </a:lnSpc>
            </a:pPr>
            <a:r>
              <a:rPr lang="en-US" sz="1600" dirty="0" smtClean="0">
                <a:latin typeface="Bodoni MT Condensed" panose="02070606080606020203" pitchFamily="18" charset="0"/>
              </a:rPr>
              <a:t>Change</a:t>
            </a:r>
            <a:endParaRPr lang="en-US" sz="1600" dirty="0">
              <a:latin typeface="Bodoni MT Condensed" panose="02070606080606020203" pitchFamily="18" charset="0"/>
            </a:endParaRPr>
          </a:p>
        </p:txBody>
      </p:sp>
      <p:sp>
        <p:nvSpPr>
          <p:cNvPr id="60" name="Oval 59"/>
          <p:cNvSpPr/>
          <p:nvPr/>
        </p:nvSpPr>
        <p:spPr>
          <a:xfrm>
            <a:off x="6969617" y="2438400"/>
            <a:ext cx="863601" cy="5378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1" name="TextBox 60"/>
          <p:cNvSpPr txBox="1"/>
          <p:nvPr/>
        </p:nvSpPr>
        <p:spPr>
          <a:xfrm>
            <a:off x="6756400" y="2510520"/>
            <a:ext cx="1371600" cy="374461"/>
          </a:xfrm>
          <a:prstGeom prst="rect">
            <a:avLst/>
          </a:prstGeom>
          <a:noFill/>
        </p:spPr>
        <p:txBody>
          <a:bodyPr wrap="square" rtlCol="0">
            <a:spAutoFit/>
          </a:bodyPr>
          <a:lstStyle/>
          <a:p>
            <a:pPr algn="ctr">
              <a:lnSpc>
                <a:spcPts val="1100"/>
              </a:lnSpc>
            </a:pPr>
            <a:r>
              <a:rPr lang="en-US" sz="1600" dirty="0" smtClean="0">
                <a:latin typeface="Bodoni MT Condensed" panose="02070606080606020203" pitchFamily="18" charset="0"/>
              </a:rPr>
              <a:t>Dense</a:t>
            </a:r>
          </a:p>
          <a:p>
            <a:pPr algn="ctr">
              <a:lnSpc>
                <a:spcPts val="1100"/>
              </a:lnSpc>
            </a:pPr>
            <a:r>
              <a:rPr lang="en-US" sz="1600" dirty="0" smtClean="0">
                <a:latin typeface="Bodoni MT Condensed" panose="02070606080606020203" pitchFamily="18" charset="0"/>
              </a:rPr>
              <a:t>Granule</a:t>
            </a:r>
            <a:endParaRPr lang="en-US" sz="1600" dirty="0">
              <a:latin typeface="Bodoni MT Condensed" panose="02070606080606020203" pitchFamily="18" charset="0"/>
            </a:endParaRPr>
          </a:p>
        </p:txBody>
      </p:sp>
      <p:sp>
        <p:nvSpPr>
          <p:cNvPr id="2052" name="TextBox 2051"/>
          <p:cNvSpPr txBox="1"/>
          <p:nvPr/>
        </p:nvSpPr>
        <p:spPr>
          <a:xfrm>
            <a:off x="4767997" y="3566331"/>
            <a:ext cx="2598856" cy="1077218"/>
          </a:xfrm>
          <a:prstGeom prst="rect">
            <a:avLst/>
          </a:prstGeom>
          <a:noFill/>
        </p:spPr>
        <p:txBody>
          <a:bodyPr wrap="square" rtlCol="0">
            <a:spAutoFit/>
          </a:bodyPr>
          <a:lstStyle/>
          <a:p>
            <a:pPr algn="ctr"/>
            <a:r>
              <a:rPr lang="en-US" sz="3200" b="1" dirty="0" smtClean="0"/>
              <a:t>Platelet Activation</a:t>
            </a:r>
            <a:endParaRPr lang="en-US" sz="3200" b="1" dirty="0"/>
          </a:p>
        </p:txBody>
      </p:sp>
      <p:sp>
        <p:nvSpPr>
          <p:cNvPr id="74" name="TextBox 73"/>
          <p:cNvSpPr txBox="1"/>
          <p:nvPr/>
        </p:nvSpPr>
        <p:spPr>
          <a:xfrm>
            <a:off x="1233877" y="6031150"/>
            <a:ext cx="3067860" cy="830997"/>
          </a:xfrm>
          <a:prstGeom prst="rect">
            <a:avLst/>
          </a:prstGeom>
          <a:noFill/>
        </p:spPr>
        <p:txBody>
          <a:bodyPr wrap="square" rtlCol="0">
            <a:spAutoFit/>
          </a:bodyPr>
          <a:lstStyle/>
          <a:p>
            <a:r>
              <a:rPr lang="en-US" sz="2400" dirty="0" smtClean="0">
                <a:solidFill>
                  <a:srgbClr val="7030A0"/>
                </a:solidFill>
                <a:latin typeface="Gill Sans Ultra Bold Condensed" panose="020B0A06020104020203" pitchFamily="34" charset="0"/>
              </a:rPr>
              <a:t>Exposed sub-endothelial Collagen</a:t>
            </a:r>
            <a:endParaRPr lang="en-US" sz="2400" dirty="0">
              <a:solidFill>
                <a:srgbClr val="7030A0"/>
              </a:solidFill>
              <a:latin typeface="Gill Sans Ultra Bold Condensed" panose="020B0A06020104020203" pitchFamily="34" charset="0"/>
            </a:endParaRPr>
          </a:p>
        </p:txBody>
      </p:sp>
      <p:sp>
        <p:nvSpPr>
          <p:cNvPr id="77" name="TextBox 76"/>
          <p:cNvSpPr txBox="1"/>
          <p:nvPr/>
        </p:nvSpPr>
        <p:spPr>
          <a:xfrm>
            <a:off x="7620000" y="6214646"/>
            <a:ext cx="1883509" cy="338554"/>
          </a:xfrm>
          <a:prstGeom prst="rect">
            <a:avLst/>
          </a:prstGeom>
          <a:noFill/>
        </p:spPr>
        <p:txBody>
          <a:bodyPr wrap="square" rtlCol="0">
            <a:spAutoFit/>
          </a:bodyPr>
          <a:lstStyle/>
          <a:p>
            <a:r>
              <a:rPr lang="en-US" sz="1600" dirty="0" smtClean="0">
                <a:latin typeface="Gill Sans Ultra Bold Condensed" panose="020B0A06020104020203" pitchFamily="34" charset="0"/>
              </a:rPr>
              <a:t>ADP</a:t>
            </a:r>
            <a:endParaRPr lang="en-US" sz="1600" dirty="0">
              <a:latin typeface="Gill Sans Ultra Bold Condensed" panose="020B0A06020104020203" pitchFamily="34" charset="0"/>
            </a:endParaRPr>
          </a:p>
        </p:txBody>
      </p:sp>
      <p:sp>
        <p:nvSpPr>
          <p:cNvPr id="78" name="TextBox 77"/>
          <p:cNvSpPr txBox="1"/>
          <p:nvPr/>
        </p:nvSpPr>
        <p:spPr>
          <a:xfrm>
            <a:off x="8636000" y="5833646"/>
            <a:ext cx="1883509" cy="338554"/>
          </a:xfrm>
          <a:prstGeom prst="rect">
            <a:avLst/>
          </a:prstGeom>
          <a:noFill/>
        </p:spPr>
        <p:txBody>
          <a:bodyPr wrap="square" rtlCol="0">
            <a:spAutoFit/>
          </a:bodyPr>
          <a:lstStyle/>
          <a:p>
            <a:r>
              <a:rPr lang="en-US" sz="1600" dirty="0" smtClean="0">
                <a:latin typeface="Gill Sans Ultra Bold Condensed" panose="020B0A06020104020203" pitchFamily="34" charset="0"/>
              </a:rPr>
              <a:t>TxA2</a:t>
            </a:r>
            <a:endParaRPr lang="en-US" sz="1600" dirty="0">
              <a:latin typeface="Gill Sans Ultra Bold Condensed" panose="020B0A06020104020203" pitchFamily="34" charset="0"/>
            </a:endParaRPr>
          </a:p>
        </p:txBody>
      </p:sp>
      <p:sp>
        <p:nvSpPr>
          <p:cNvPr id="80" name="Up Arrow 79"/>
          <p:cNvSpPr/>
          <p:nvPr/>
        </p:nvSpPr>
        <p:spPr>
          <a:xfrm>
            <a:off x="4119818" y="5912538"/>
            <a:ext cx="691084" cy="949609"/>
          </a:xfrm>
          <a:prstGeom prst="upArrow">
            <a:avLst/>
          </a:prstGeom>
          <a:solidFill>
            <a:srgbClr val="7030A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3" name="Up Arrow 82"/>
          <p:cNvSpPr/>
          <p:nvPr/>
        </p:nvSpPr>
        <p:spPr>
          <a:xfrm>
            <a:off x="7924800" y="5877708"/>
            <a:ext cx="214275" cy="37069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4" name="Up Arrow 83"/>
          <p:cNvSpPr/>
          <p:nvPr/>
        </p:nvSpPr>
        <p:spPr>
          <a:xfrm>
            <a:off x="8929725" y="5420508"/>
            <a:ext cx="214275" cy="37069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05" name="Straight Arrow Connector 104"/>
          <p:cNvCxnSpPr/>
          <p:nvPr/>
        </p:nvCxnSpPr>
        <p:spPr>
          <a:xfrm flipH="1" flipV="1">
            <a:off x="5386425" y="2416137"/>
            <a:ext cx="404776" cy="11501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7" name="Straight Arrow Connector 106"/>
          <p:cNvCxnSpPr/>
          <p:nvPr/>
        </p:nvCxnSpPr>
        <p:spPr>
          <a:xfrm flipV="1">
            <a:off x="6270512" y="2285714"/>
            <a:ext cx="146163" cy="12806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3" name="Straight Arrow Connector 112"/>
          <p:cNvCxnSpPr/>
          <p:nvPr/>
        </p:nvCxnSpPr>
        <p:spPr>
          <a:xfrm flipV="1">
            <a:off x="6818275" y="3043592"/>
            <a:ext cx="395325" cy="6030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6" name="Straight Arrow Connector 115"/>
          <p:cNvCxnSpPr/>
          <p:nvPr/>
        </p:nvCxnSpPr>
        <p:spPr>
          <a:xfrm flipV="1">
            <a:off x="7137400" y="3558512"/>
            <a:ext cx="894539" cy="4419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6" name="Straight Arrow Connector 125"/>
          <p:cNvCxnSpPr/>
          <p:nvPr/>
        </p:nvCxnSpPr>
        <p:spPr>
          <a:xfrm flipV="1">
            <a:off x="4489632" y="4681649"/>
            <a:ext cx="691969" cy="5871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3" name="Straight Arrow Connector 132"/>
          <p:cNvCxnSpPr/>
          <p:nvPr/>
        </p:nvCxnSpPr>
        <p:spPr>
          <a:xfrm flipH="1" flipV="1">
            <a:off x="6952029" y="4643549"/>
            <a:ext cx="667971" cy="6252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6" name="Straight Arrow Connector 135"/>
          <p:cNvCxnSpPr/>
          <p:nvPr/>
        </p:nvCxnSpPr>
        <p:spPr>
          <a:xfrm flipH="1" flipV="1">
            <a:off x="7366856" y="4529250"/>
            <a:ext cx="1065945" cy="36513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97" name="Curved Left Arrow 96"/>
          <p:cNvSpPr/>
          <p:nvPr/>
        </p:nvSpPr>
        <p:spPr>
          <a:xfrm>
            <a:off x="9461501" y="2976209"/>
            <a:ext cx="800100" cy="3062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4" name="Straight Arrow Connector 143"/>
          <p:cNvCxnSpPr/>
          <p:nvPr/>
        </p:nvCxnSpPr>
        <p:spPr>
          <a:xfrm flipH="1">
            <a:off x="8331200" y="6348905"/>
            <a:ext cx="2336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9" name="Straight Arrow Connector 148"/>
          <p:cNvCxnSpPr/>
          <p:nvPr/>
        </p:nvCxnSpPr>
        <p:spPr>
          <a:xfrm flipH="1">
            <a:off x="7546731" y="6625105"/>
            <a:ext cx="312126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9" name="Straight Connector 108"/>
          <p:cNvCxnSpPr/>
          <p:nvPr/>
        </p:nvCxnSpPr>
        <p:spPr>
          <a:xfrm flipV="1">
            <a:off x="10668000" y="2510519"/>
            <a:ext cx="0" cy="4114586"/>
          </a:xfrm>
          <a:prstGeom prst="line">
            <a:avLst/>
          </a:prstGeom>
        </p:spPr>
        <p:style>
          <a:lnRef idx="3">
            <a:schemeClr val="accent1"/>
          </a:lnRef>
          <a:fillRef idx="0">
            <a:schemeClr val="accent1"/>
          </a:fillRef>
          <a:effectRef idx="2">
            <a:schemeClr val="accent1"/>
          </a:effectRef>
          <a:fontRef idx="minor">
            <a:schemeClr val="tx1"/>
          </a:fontRef>
        </p:style>
      </p:cxnSp>
      <p:cxnSp>
        <p:nvCxnSpPr>
          <p:cNvPr id="153" name="Straight Connector 152"/>
          <p:cNvCxnSpPr/>
          <p:nvPr/>
        </p:nvCxnSpPr>
        <p:spPr>
          <a:xfrm>
            <a:off x="7833218" y="2526953"/>
            <a:ext cx="2842721" cy="0"/>
          </a:xfrm>
          <a:prstGeom prst="line">
            <a:avLst/>
          </a:prstGeom>
        </p:spPr>
        <p:style>
          <a:lnRef idx="3">
            <a:schemeClr val="accent1"/>
          </a:lnRef>
          <a:fillRef idx="0">
            <a:schemeClr val="accent1"/>
          </a:fillRef>
          <a:effectRef idx="2">
            <a:schemeClr val="accent1"/>
          </a:effectRef>
          <a:fontRef idx="minor">
            <a:schemeClr val="tx1"/>
          </a:fontRef>
        </p:style>
      </p:cxnSp>
      <p:sp>
        <p:nvSpPr>
          <p:cNvPr id="101" name="TextBox 100"/>
          <p:cNvSpPr txBox="1"/>
          <p:nvPr/>
        </p:nvSpPr>
        <p:spPr>
          <a:xfrm>
            <a:off x="738735" y="2507868"/>
            <a:ext cx="2598856" cy="707886"/>
          </a:xfrm>
          <a:prstGeom prst="rect">
            <a:avLst/>
          </a:prstGeom>
          <a:noFill/>
        </p:spPr>
        <p:txBody>
          <a:bodyPr wrap="square" rtlCol="0">
            <a:spAutoFit/>
          </a:bodyPr>
          <a:lstStyle/>
          <a:p>
            <a:pPr algn="ctr"/>
            <a:r>
              <a:rPr lang="en-US" sz="4000" b="1" dirty="0" smtClean="0"/>
              <a:t>Platelet</a:t>
            </a:r>
            <a:endParaRPr lang="en-US" sz="4000" b="1" dirty="0"/>
          </a:p>
        </p:txBody>
      </p:sp>
      <p:sp>
        <p:nvSpPr>
          <p:cNvPr id="21" name="TextBox 20"/>
          <p:cNvSpPr txBox="1"/>
          <p:nvPr/>
        </p:nvSpPr>
        <p:spPr>
          <a:xfrm>
            <a:off x="10071616" y="-18177"/>
            <a:ext cx="2443983" cy="276999"/>
          </a:xfrm>
          <a:prstGeom prst="rect">
            <a:avLst/>
          </a:prstGeom>
          <a:noFill/>
        </p:spPr>
        <p:txBody>
          <a:bodyPr wrap="square" rtlCol="0">
            <a:spAutoFit/>
          </a:bodyPr>
          <a:lstStyle/>
          <a:p>
            <a:r>
              <a:rPr lang="en-US" sz="1200" dirty="0" smtClean="0"/>
              <a:t>Adapted from Jason Freed, MD</a:t>
            </a:r>
            <a:endParaRPr lang="en-US" sz="1200" dirty="0"/>
          </a:p>
        </p:txBody>
      </p:sp>
      <p:sp>
        <p:nvSpPr>
          <p:cNvPr id="102" name="TextBox 101"/>
          <p:cNvSpPr txBox="1"/>
          <p:nvPr/>
        </p:nvSpPr>
        <p:spPr>
          <a:xfrm>
            <a:off x="0" y="-3579"/>
            <a:ext cx="4489632" cy="1323439"/>
          </a:xfrm>
          <a:prstGeom prst="rect">
            <a:avLst/>
          </a:prstGeom>
          <a:noFill/>
        </p:spPr>
        <p:txBody>
          <a:bodyPr wrap="square" rtlCol="0">
            <a:spAutoFit/>
          </a:bodyPr>
          <a:lstStyle/>
          <a:p>
            <a:pPr algn="ctr"/>
            <a:r>
              <a:rPr lang="en-US" sz="4000" b="1" dirty="0" smtClean="0"/>
              <a:t>Platelet activation at the damaged site</a:t>
            </a:r>
            <a:endParaRPr lang="en-US" sz="4000" b="1" dirty="0"/>
          </a:p>
        </p:txBody>
      </p:sp>
      <p:sp>
        <p:nvSpPr>
          <p:cNvPr id="5" name="Slide Number Placeholder 4"/>
          <p:cNvSpPr>
            <a:spLocks noGrp="1"/>
          </p:cNvSpPr>
          <p:nvPr>
            <p:ph type="sldNum" sz="quarter" idx="12"/>
          </p:nvPr>
        </p:nvSpPr>
        <p:spPr/>
        <p:txBody>
          <a:bodyPr/>
          <a:lstStyle/>
          <a:p>
            <a:fld id="{D88FDD9F-396E-4B33-9E9C-FEF670638DD9}" type="slidenum">
              <a:rPr lang="en-US" smtClean="0"/>
              <a:t>12</a:t>
            </a:fld>
            <a:endParaRPr lang="en-US"/>
          </a:p>
        </p:txBody>
      </p:sp>
    </p:spTree>
    <p:extLst>
      <p:ext uri="{BB962C8B-B14F-4D97-AF65-F5344CB8AC3E}">
        <p14:creationId xmlns:p14="http://schemas.microsoft.com/office/powerpoint/2010/main" val="20383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1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5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4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4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45" grpId="0" animBg="1"/>
      <p:bldP spid="46" grpId="0" animBg="1"/>
      <p:bldP spid="43" grpId="0" animBg="1"/>
      <p:bldP spid="44" grpId="0" animBg="1"/>
      <p:bldP spid="6" grpId="0" animBg="1"/>
      <p:bldP spid="9" grpId="0" animBg="1"/>
      <p:bldP spid="10" grpId="0" animBg="1"/>
      <p:bldP spid="12" grpId="0"/>
      <p:bldP spid="15" grpId="0"/>
      <p:bldP spid="16" grpId="0"/>
      <p:bldP spid="17" grpId="0" animBg="1"/>
      <p:bldP spid="19" grpId="0" animBg="1"/>
      <p:bldP spid="18" grpId="0" animBg="1"/>
      <p:bldP spid="20" grpId="0" animBg="1"/>
      <p:bldP spid="22" grpId="0" animBg="1"/>
      <p:bldP spid="24" grpId="0" animBg="1"/>
      <p:bldP spid="27" grpId="0"/>
      <p:bldP spid="32" grpId="0"/>
      <p:bldP spid="30" grpId="0" animBg="1"/>
      <p:bldP spid="31" grpId="0" animBg="1"/>
      <p:bldP spid="28" grpId="0" animBg="1"/>
      <p:bldP spid="47" grpId="0" animBg="1"/>
      <p:bldP spid="48" grpId="0" animBg="1"/>
      <p:bldP spid="52" grpId="0" animBg="1"/>
      <p:bldP spid="53" grpId="0"/>
      <p:bldP spid="54" grpId="0" animBg="1"/>
      <p:bldP spid="55" grpId="0"/>
      <p:bldP spid="56" grpId="0" animBg="1"/>
      <p:bldP spid="57" grpId="0"/>
      <p:bldP spid="60" grpId="0" animBg="1"/>
      <p:bldP spid="61" grpId="0"/>
      <p:bldP spid="2052" grpId="0"/>
      <p:bldP spid="77" grpId="0"/>
      <p:bldP spid="78" grpId="0"/>
      <p:bldP spid="83" grpId="0" animBg="1"/>
      <p:bldP spid="84"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3513" y="2971231"/>
            <a:ext cx="9276522" cy="3350059"/>
            <a:chOff x="2146852" y="1061164"/>
            <a:chExt cx="5685183" cy="2450662"/>
          </a:xfrm>
        </p:grpSpPr>
        <p:sp>
          <p:nvSpPr>
            <p:cNvPr id="2" name="Rectangle 1"/>
            <p:cNvSpPr/>
            <p:nvPr/>
          </p:nvSpPr>
          <p:spPr>
            <a:xfrm>
              <a:off x="2146852" y="1068852"/>
              <a:ext cx="5685183" cy="24429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208177" y="1061164"/>
              <a:ext cx="3562532" cy="566475"/>
              <a:chOff x="798490" y="2055129"/>
              <a:chExt cx="1622738" cy="404738"/>
            </a:xfrm>
          </p:grpSpPr>
          <p:sp>
            <p:nvSpPr>
              <p:cNvPr id="4" name="Rectangle 3"/>
              <p:cNvSpPr/>
              <p:nvPr/>
            </p:nvSpPr>
            <p:spPr>
              <a:xfrm>
                <a:off x="798490" y="2055129"/>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a:off x="3710609" y="336367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5286" y="337029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7078" y="338355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1755" y="339017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49689"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4366"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6158"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0835"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5638" y="341005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80315"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107" y="342993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6784" y="343656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27850"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52527"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4319"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28996"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29300" y="2460214"/>
            <a:ext cx="2769704" cy="523220"/>
          </a:xfrm>
          <a:prstGeom prst="rect">
            <a:avLst/>
          </a:prstGeom>
          <a:noFill/>
          <a:ln>
            <a:solidFill>
              <a:srgbClr val="7030A0"/>
            </a:solidFill>
          </a:ln>
        </p:spPr>
        <p:txBody>
          <a:bodyPr wrap="square" rtlCol="0">
            <a:spAutoFit/>
          </a:bodyPr>
          <a:lstStyle/>
          <a:p>
            <a:r>
              <a:rPr lang="en-US" sz="2800" b="1" dirty="0" smtClean="0">
                <a:solidFill>
                  <a:srgbClr val="7030A0"/>
                </a:solidFill>
              </a:rPr>
              <a:t>Exposed collagen </a:t>
            </a:r>
            <a:endParaRPr lang="en-US" sz="2800" b="1" dirty="0">
              <a:solidFill>
                <a:srgbClr val="7030A0"/>
              </a:solidFill>
            </a:endParaRPr>
          </a:p>
        </p:txBody>
      </p:sp>
      <p:cxnSp>
        <p:nvCxnSpPr>
          <p:cNvPr id="28" name="Straight Arrow Connector 27"/>
          <p:cNvCxnSpPr/>
          <p:nvPr/>
        </p:nvCxnSpPr>
        <p:spPr>
          <a:xfrm flipH="1">
            <a:off x="8405194" y="2980346"/>
            <a:ext cx="666877" cy="49597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5400000">
            <a:off x="3993546" y="1609030"/>
            <a:ext cx="1085865" cy="2402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61965" y="3905793"/>
            <a:ext cx="6582922" cy="707886"/>
          </a:xfrm>
          <a:prstGeom prst="rect">
            <a:avLst/>
          </a:prstGeom>
          <a:noFill/>
        </p:spPr>
        <p:txBody>
          <a:bodyPr wrap="square" rtlCol="0">
            <a:spAutoFit/>
          </a:bodyPr>
          <a:lstStyle/>
          <a:p>
            <a:r>
              <a:rPr lang="en-US" sz="4000" b="1" dirty="0" smtClean="0"/>
              <a:t>Damaged Heart Valve surface</a:t>
            </a:r>
            <a:endParaRPr lang="en-US" sz="4000" b="1" dirty="0"/>
          </a:p>
        </p:txBody>
      </p:sp>
      <p:sp>
        <p:nvSpPr>
          <p:cNvPr id="33" name="TextBox 32"/>
          <p:cNvSpPr txBox="1"/>
          <p:nvPr/>
        </p:nvSpPr>
        <p:spPr>
          <a:xfrm>
            <a:off x="3780333" y="2497637"/>
            <a:ext cx="1997860" cy="584775"/>
          </a:xfrm>
          <a:prstGeom prst="rect">
            <a:avLst/>
          </a:prstGeom>
          <a:noFill/>
        </p:spPr>
        <p:txBody>
          <a:bodyPr wrap="square" rtlCol="0">
            <a:spAutoFit/>
          </a:bodyPr>
          <a:lstStyle/>
          <a:p>
            <a:r>
              <a:rPr lang="en-US" sz="3200" dirty="0" smtClean="0"/>
              <a:t>Platelet</a:t>
            </a:r>
            <a:endParaRPr lang="en-US" sz="3200" dirty="0"/>
          </a:p>
        </p:txBody>
      </p:sp>
      <p:sp>
        <p:nvSpPr>
          <p:cNvPr id="29" name="Freeform 28"/>
          <p:cNvSpPr/>
          <p:nvPr/>
        </p:nvSpPr>
        <p:spPr>
          <a:xfrm rot="5400000">
            <a:off x="2038916" y="236051"/>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603513" y="406821"/>
            <a:ext cx="2229013" cy="584775"/>
          </a:xfrm>
          <a:prstGeom prst="rect">
            <a:avLst/>
          </a:prstGeom>
          <a:noFill/>
        </p:spPr>
        <p:txBody>
          <a:bodyPr wrap="square" rtlCol="0">
            <a:spAutoFit/>
          </a:bodyPr>
          <a:lstStyle/>
          <a:p>
            <a:r>
              <a:rPr lang="en-US" sz="3200" dirty="0" smtClean="0"/>
              <a:t>Fibrin</a:t>
            </a:r>
            <a:endParaRPr lang="en-US" sz="3200" dirty="0"/>
          </a:p>
        </p:txBody>
      </p:sp>
      <p:sp>
        <p:nvSpPr>
          <p:cNvPr id="9" name="Slide Number Placeholder 8"/>
          <p:cNvSpPr>
            <a:spLocks noGrp="1"/>
          </p:cNvSpPr>
          <p:nvPr>
            <p:ph type="sldNum" sz="quarter" idx="12"/>
          </p:nvPr>
        </p:nvSpPr>
        <p:spPr/>
        <p:txBody>
          <a:bodyPr/>
          <a:lstStyle/>
          <a:p>
            <a:fld id="{D88FDD9F-396E-4B33-9E9C-FEF670638DD9}" type="slidenum">
              <a:rPr lang="en-US" smtClean="0"/>
              <a:t>13</a:t>
            </a:fld>
            <a:endParaRPr lang="en-US"/>
          </a:p>
        </p:txBody>
      </p:sp>
    </p:spTree>
    <p:extLst>
      <p:ext uri="{BB962C8B-B14F-4D97-AF65-F5344CB8AC3E}">
        <p14:creationId xmlns:p14="http://schemas.microsoft.com/office/powerpoint/2010/main" val="220815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3513" y="2981740"/>
            <a:ext cx="9276522" cy="3339549"/>
            <a:chOff x="2146852" y="1068852"/>
            <a:chExt cx="5685183" cy="2442974"/>
          </a:xfrm>
        </p:grpSpPr>
        <p:sp>
          <p:nvSpPr>
            <p:cNvPr id="2" name="Rectangle 1"/>
            <p:cNvSpPr/>
            <p:nvPr/>
          </p:nvSpPr>
          <p:spPr>
            <a:xfrm>
              <a:off x="2146852" y="1068852"/>
              <a:ext cx="5685183" cy="24429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208177" y="1068852"/>
              <a:ext cx="3562532" cy="558787"/>
              <a:chOff x="798490" y="2060622"/>
              <a:chExt cx="1622738" cy="399245"/>
            </a:xfrm>
          </p:grpSpPr>
          <p:sp>
            <p:nvSpPr>
              <p:cNvPr id="4" name="Rectangle 3"/>
              <p:cNvSpPr/>
              <p:nvPr/>
            </p:nvSpPr>
            <p:spPr>
              <a:xfrm>
                <a:off x="798490" y="2060622"/>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a:off x="3710609" y="336367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5286" y="337029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7078" y="338355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1755" y="339017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49689"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4366"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6158"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0835"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5638" y="341005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80315"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107" y="342993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6784" y="343656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27850"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52527"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4319"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28996"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29300" y="2460214"/>
            <a:ext cx="2769704" cy="523220"/>
          </a:xfrm>
          <a:prstGeom prst="rect">
            <a:avLst/>
          </a:prstGeom>
          <a:noFill/>
          <a:ln>
            <a:solidFill>
              <a:srgbClr val="7030A0"/>
            </a:solidFill>
          </a:ln>
        </p:spPr>
        <p:txBody>
          <a:bodyPr wrap="square" rtlCol="0">
            <a:spAutoFit/>
          </a:bodyPr>
          <a:lstStyle/>
          <a:p>
            <a:r>
              <a:rPr lang="en-US" sz="2800" b="1" dirty="0" smtClean="0">
                <a:solidFill>
                  <a:srgbClr val="7030A0"/>
                </a:solidFill>
              </a:rPr>
              <a:t>Exposed collagen </a:t>
            </a:r>
            <a:endParaRPr lang="en-US" sz="2800" b="1" dirty="0">
              <a:solidFill>
                <a:srgbClr val="7030A0"/>
              </a:solidFill>
            </a:endParaRPr>
          </a:p>
        </p:txBody>
      </p:sp>
      <p:cxnSp>
        <p:nvCxnSpPr>
          <p:cNvPr id="28" name="Straight Arrow Connector 27"/>
          <p:cNvCxnSpPr/>
          <p:nvPr/>
        </p:nvCxnSpPr>
        <p:spPr>
          <a:xfrm flipH="1">
            <a:off x="8481391" y="2940586"/>
            <a:ext cx="666877" cy="49597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61965" y="3905793"/>
            <a:ext cx="6582922" cy="707886"/>
          </a:xfrm>
          <a:prstGeom prst="rect">
            <a:avLst/>
          </a:prstGeom>
          <a:noFill/>
        </p:spPr>
        <p:txBody>
          <a:bodyPr wrap="square" rtlCol="0">
            <a:spAutoFit/>
          </a:bodyPr>
          <a:lstStyle/>
          <a:p>
            <a:r>
              <a:rPr lang="en-US" sz="4000" b="1" dirty="0" smtClean="0"/>
              <a:t>Damaged Heart Valve surface</a:t>
            </a:r>
            <a:endParaRPr lang="en-US" sz="4000" b="1" dirty="0"/>
          </a:p>
        </p:txBody>
      </p:sp>
      <p:sp>
        <p:nvSpPr>
          <p:cNvPr id="38" name="Oval 37"/>
          <p:cNvSpPr/>
          <p:nvPr/>
        </p:nvSpPr>
        <p:spPr>
          <a:xfrm rot="20330612">
            <a:off x="4950946" y="2246457"/>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3541470">
            <a:off x="5778151" y="1805433"/>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445577">
            <a:off x="5681072" y="2340565"/>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93553">
            <a:off x="6515917" y="2238837"/>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7756901">
            <a:off x="6832006" y="1544017"/>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93553">
            <a:off x="7847880" y="2299808"/>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981929">
            <a:off x="7406342" y="1844279"/>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5998149">
            <a:off x="7286248" y="2458298"/>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8273540">
            <a:off x="7423710" y="1744676"/>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4960452">
            <a:off x="5908703" y="2268897"/>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5400000">
            <a:off x="772062" y="893982"/>
            <a:ext cx="1085865" cy="2402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58849" y="1782589"/>
            <a:ext cx="1997860" cy="584775"/>
          </a:xfrm>
          <a:prstGeom prst="rect">
            <a:avLst/>
          </a:prstGeom>
          <a:noFill/>
        </p:spPr>
        <p:txBody>
          <a:bodyPr wrap="square" rtlCol="0">
            <a:spAutoFit/>
          </a:bodyPr>
          <a:lstStyle/>
          <a:p>
            <a:r>
              <a:rPr lang="en-US" sz="3200" dirty="0" smtClean="0"/>
              <a:t>Platelet</a:t>
            </a:r>
            <a:endParaRPr lang="en-US" sz="3200" dirty="0"/>
          </a:p>
        </p:txBody>
      </p:sp>
      <p:sp>
        <p:nvSpPr>
          <p:cNvPr id="58" name="Freeform 57"/>
          <p:cNvSpPr/>
          <p:nvPr/>
        </p:nvSpPr>
        <p:spPr>
          <a:xfrm rot="5400000">
            <a:off x="837715" y="43991"/>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02312" y="214761"/>
            <a:ext cx="2229013" cy="584775"/>
          </a:xfrm>
          <a:prstGeom prst="rect">
            <a:avLst/>
          </a:prstGeom>
          <a:noFill/>
        </p:spPr>
        <p:txBody>
          <a:bodyPr wrap="square" rtlCol="0">
            <a:spAutoFit/>
          </a:bodyPr>
          <a:lstStyle/>
          <a:p>
            <a:r>
              <a:rPr lang="en-US" sz="3200" dirty="0" smtClean="0"/>
              <a:t>Fibrin</a:t>
            </a:r>
            <a:endParaRPr lang="en-US" sz="3200" dirty="0"/>
          </a:p>
        </p:txBody>
      </p:sp>
      <p:sp>
        <p:nvSpPr>
          <p:cNvPr id="9" name="Slide Number Placeholder 8"/>
          <p:cNvSpPr>
            <a:spLocks noGrp="1"/>
          </p:cNvSpPr>
          <p:nvPr>
            <p:ph type="sldNum" sz="quarter" idx="12"/>
          </p:nvPr>
        </p:nvSpPr>
        <p:spPr/>
        <p:txBody>
          <a:bodyPr/>
          <a:lstStyle/>
          <a:p>
            <a:fld id="{D88FDD9F-396E-4B33-9E9C-FEF670638DD9}" type="slidenum">
              <a:rPr lang="en-US" smtClean="0"/>
              <a:t>14</a:t>
            </a:fld>
            <a:endParaRPr lang="en-US"/>
          </a:p>
        </p:txBody>
      </p:sp>
    </p:spTree>
    <p:extLst>
      <p:ext uri="{BB962C8B-B14F-4D97-AF65-F5344CB8AC3E}">
        <p14:creationId xmlns:p14="http://schemas.microsoft.com/office/powerpoint/2010/main" val="3781426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3513" y="2981740"/>
            <a:ext cx="9276522" cy="3339549"/>
            <a:chOff x="2146852" y="1068852"/>
            <a:chExt cx="5685183" cy="2442974"/>
          </a:xfrm>
        </p:grpSpPr>
        <p:sp>
          <p:nvSpPr>
            <p:cNvPr id="2" name="Rectangle 1"/>
            <p:cNvSpPr/>
            <p:nvPr/>
          </p:nvSpPr>
          <p:spPr>
            <a:xfrm>
              <a:off x="2146852" y="1068852"/>
              <a:ext cx="5685183" cy="24429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208177" y="1068852"/>
              <a:ext cx="3562532" cy="558787"/>
              <a:chOff x="798490" y="2060622"/>
              <a:chExt cx="1622738" cy="399245"/>
            </a:xfrm>
          </p:grpSpPr>
          <p:sp>
            <p:nvSpPr>
              <p:cNvPr id="4" name="Rectangle 3"/>
              <p:cNvSpPr/>
              <p:nvPr/>
            </p:nvSpPr>
            <p:spPr>
              <a:xfrm>
                <a:off x="798490" y="2060622"/>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a:off x="3710609" y="336367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5286" y="337029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7078" y="338355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1755" y="339017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49689"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4366"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6158"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0835"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5638" y="341005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80315"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107" y="342993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6784" y="343656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27850"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52527"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4319"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28996"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29300" y="2460214"/>
            <a:ext cx="2769704" cy="523220"/>
          </a:xfrm>
          <a:prstGeom prst="rect">
            <a:avLst/>
          </a:prstGeom>
          <a:noFill/>
          <a:ln>
            <a:solidFill>
              <a:srgbClr val="7030A0"/>
            </a:solidFill>
          </a:ln>
        </p:spPr>
        <p:txBody>
          <a:bodyPr wrap="square" rtlCol="0">
            <a:spAutoFit/>
          </a:bodyPr>
          <a:lstStyle/>
          <a:p>
            <a:r>
              <a:rPr lang="en-US" sz="2800" b="1" dirty="0" smtClean="0">
                <a:solidFill>
                  <a:srgbClr val="7030A0"/>
                </a:solidFill>
              </a:rPr>
              <a:t>Exposed collagen </a:t>
            </a:r>
            <a:endParaRPr lang="en-US" sz="2800" b="1" dirty="0">
              <a:solidFill>
                <a:srgbClr val="7030A0"/>
              </a:solidFill>
            </a:endParaRPr>
          </a:p>
        </p:txBody>
      </p:sp>
      <p:cxnSp>
        <p:nvCxnSpPr>
          <p:cNvPr id="28" name="Straight Arrow Connector 27"/>
          <p:cNvCxnSpPr/>
          <p:nvPr/>
        </p:nvCxnSpPr>
        <p:spPr>
          <a:xfrm flipH="1">
            <a:off x="8481391" y="2940586"/>
            <a:ext cx="666877" cy="49597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61965" y="3905793"/>
            <a:ext cx="6582922" cy="707886"/>
          </a:xfrm>
          <a:prstGeom prst="rect">
            <a:avLst/>
          </a:prstGeom>
          <a:noFill/>
        </p:spPr>
        <p:txBody>
          <a:bodyPr wrap="square" rtlCol="0">
            <a:spAutoFit/>
          </a:bodyPr>
          <a:lstStyle/>
          <a:p>
            <a:r>
              <a:rPr lang="en-US" sz="4000" b="1" dirty="0" smtClean="0"/>
              <a:t>Damaged Heart Valve surface</a:t>
            </a:r>
            <a:endParaRPr lang="en-US" sz="4000" b="1" dirty="0"/>
          </a:p>
        </p:txBody>
      </p:sp>
      <p:sp>
        <p:nvSpPr>
          <p:cNvPr id="30" name="Oval 29"/>
          <p:cNvSpPr/>
          <p:nvPr/>
        </p:nvSpPr>
        <p:spPr>
          <a:xfrm rot="1993553">
            <a:off x="4469535" y="1561112"/>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330612">
            <a:off x="4950946" y="2246457"/>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3541470">
            <a:off x="5778151" y="1805433"/>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445577">
            <a:off x="5681072" y="2340565"/>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00224">
            <a:off x="5077221" y="1477837"/>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93553">
            <a:off x="6515917" y="2238837"/>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7756901">
            <a:off x="6832006" y="1544017"/>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93553">
            <a:off x="7847880" y="2299808"/>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981929">
            <a:off x="7406342" y="1844279"/>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93553">
            <a:off x="6054782" y="1139516"/>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355446">
            <a:off x="5928330" y="774769"/>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535283">
            <a:off x="7554298" y="1191744"/>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4639466">
            <a:off x="6922055" y="1008120"/>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118518">
            <a:off x="5327918" y="774100"/>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5998149">
            <a:off x="7286248" y="2458298"/>
            <a:ext cx="530786" cy="1163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2508367">
            <a:off x="4918583" y="1410561"/>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8273540">
            <a:off x="7423710" y="1744676"/>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734982">
            <a:off x="6312270" y="830352"/>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4960452">
            <a:off x="5908703" y="2268897"/>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rot="3301848">
            <a:off x="5083363" y="478529"/>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5400000">
            <a:off x="772062" y="893982"/>
            <a:ext cx="1085865" cy="2402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58849" y="1782589"/>
            <a:ext cx="1997860" cy="584775"/>
          </a:xfrm>
          <a:prstGeom prst="rect">
            <a:avLst/>
          </a:prstGeom>
          <a:noFill/>
        </p:spPr>
        <p:txBody>
          <a:bodyPr wrap="square" rtlCol="0">
            <a:spAutoFit/>
          </a:bodyPr>
          <a:lstStyle/>
          <a:p>
            <a:r>
              <a:rPr lang="en-US" sz="3200" dirty="0" smtClean="0"/>
              <a:t>Platelet</a:t>
            </a:r>
            <a:endParaRPr lang="en-US" sz="3200" dirty="0"/>
          </a:p>
        </p:txBody>
      </p:sp>
      <p:sp>
        <p:nvSpPr>
          <p:cNvPr id="58" name="Freeform 57"/>
          <p:cNvSpPr/>
          <p:nvPr/>
        </p:nvSpPr>
        <p:spPr>
          <a:xfrm rot="5400000">
            <a:off x="837715" y="43991"/>
            <a:ext cx="357502" cy="1805342"/>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02312" y="214761"/>
            <a:ext cx="2229013" cy="584775"/>
          </a:xfrm>
          <a:prstGeom prst="rect">
            <a:avLst/>
          </a:prstGeom>
          <a:noFill/>
        </p:spPr>
        <p:txBody>
          <a:bodyPr wrap="square" rtlCol="0">
            <a:spAutoFit/>
          </a:bodyPr>
          <a:lstStyle/>
          <a:p>
            <a:r>
              <a:rPr lang="en-US" sz="3200" dirty="0" smtClean="0"/>
              <a:t>Fibrin</a:t>
            </a:r>
            <a:endParaRPr lang="en-US" sz="3200" dirty="0"/>
          </a:p>
        </p:txBody>
      </p:sp>
      <p:sp>
        <p:nvSpPr>
          <p:cNvPr id="9" name="Slide Number Placeholder 8"/>
          <p:cNvSpPr>
            <a:spLocks noGrp="1"/>
          </p:cNvSpPr>
          <p:nvPr>
            <p:ph type="sldNum" sz="quarter" idx="12"/>
          </p:nvPr>
        </p:nvSpPr>
        <p:spPr/>
        <p:txBody>
          <a:bodyPr/>
          <a:lstStyle/>
          <a:p>
            <a:fld id="{D88FDD9F-396E-4B33-9E9C-FEF670638DD9}" type="slidenum">
              <a:rPr lang="en-US" smtClean="0"/>
              <a:t>15</a:t>
            </a:fld>
            <a:endParaRPr lang="en-US"/>
          </a:p>
        </p:txBody>
      </p:sp>
    </p:spTree>
    <p:extLst>
      <p:ext uri="{BB962C8B-B14F-4D97-AF65-F5344CB8AC3E}">
        <p14:creationId xmlns:p14="http://schemas.microsoft.com/office/powerpoint/2010/main" val="762849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651" y="1593667"/>
            <a:ext cx="4852389" cy="2386421"/>
          </a:xfrm>
          <a:prstGeom prst="rect">
            <a:avLst/>
          </a:prstGeom>
        </p:spPr>
      </p:pic>
      <p:cxnSp>
        <p:nvCxnSpPr>
          <p:cNvPr id="4" name="Straight Arrow Connector 3"/>
          <p:cNvCxnSpPr/>
          <p:nvPr/>
        </p:nvCxnSpPr>
        <p:spPr>
          <a:xfrm>
            <a:off x="4715691" y="3866606"/>
            <a:ext cx="1920240" cy="94052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55201" y="4793879"/>
            <a:ext cx="4694677" cy="86479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37780" y="4793879"/>
            <a:ext cx="3349489" cy="4274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97076" y="4785827"/>
            <a:ext cx="2637183" cy="523220"/>
          </a:xfrm>
          <a:prstGeom prst="rect">
            <a:avLst/>
          </a:prstGeom>
          <a:noFill/>
        </p:spPr>
        <p:txBody>
          <a:bodyPr wrap="square" rtlCol="0">
            <a:spAutoFit/>
          </a:bodyPr>
          <a:lstStyle/>
          <a:p>
            <a:r>
              <a:rPr lang="en-US" sz="2800" b="1" dirty="0" smtClean="0"/>
              <a:t>Fibrosis/Scar</a:t>
            </a:r>
            <a:endParaRPr lang="en-US" sz="2800" b="1" dirty="0"/>
          </a:p>
        </p:txBody>
      </p:sp>
      <p:sp>
        <p:nvSpPr>
          <p:cNvPr id="14" name="Oval 13"/>
          <p:cNvSpPr/>
          <p:nvPr/>
        </p:nvSpPr>
        <p:spPr>
          <a:xfrm>
            <a:off x="4837044" y="1033671"/>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48468" y="1053549"/>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36436" y="1265583"/>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625549" y="1318592"/>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02696" y="1530628"/>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53270" y="1106559"/>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24332" y="963435"/>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1" y="1623392"/>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434556" y="385947"/>
            <a:ext cx="2302470" cy="584775"/>
          </a:xfrm>
          <a:prstGeom prst="rect">
            <a:avLst/>
          </a:prstGeom>
          <a:noFill/>
        </p:spPr>
        <p:txBody>
          <a:bodyPr wrap="square" rtlCol="0">
            <a:spAutoFit/>
          </a:bodyPr>
          <a:lstStyle/>
          <a:p>
            <a:r>
              <a:rPr lang="en-US" sz="3200" dirty="0" smtClean="0"/>
              <a:t>Bacteremia</a:t>
            </a:r>
            <a:endParaRPr lang="en-US" sz="3200" dirty="0"/>
          </a:p>
        </p:txBody>
      </p:sp>
      <p:pic>
        <p:nvPicPr>
          <p:cNvPr id="23" name="Picture 22"/>
          <p:cNvPicPr>
            <a:picLocks noChangeAspect="1"/>
          </p:cNvPicPr>
          <p:nvPr/>
        </p:nvPicPr>
        <p:blipFill>
          <a:blip r:embed="rId2"/>
          <a:stretch>
            <a:fillRect/>
          </a:stretch>
        </p:blipFill>
        <p:spPr>
          <a:xfrm>
            <a:off x="6967233" y="642214"/>
            <a:ext cx="4852389" cy="2386421"/>
          </a:xfrm>
          <a:prstGeom prst="rect">
            <a:avLst/>
          </a:prstGeom>
        </p:spPr>
      </p:pic>
      <p:sp>
        <p:nvSpPr>
          <p:cNvPr id="24" name="Oval 23"/>
          <p:cNvSpPr/>
          <p:nvPr/>
        </p:nvSpPr>
        <p:spPr>
          <a:xfrm>
            <a:off x="8428384" y="1640621"/>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8095" y="1263598"/>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80002" y="1297389"/>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306242" y="1728086"/>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450310" y="1212575"/>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29094" y="1618095"/>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182492" y="1241067"/>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306241" y="887658"/>
            <a:ext cx="265043" cy="233236"/>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777029" y="247839"/>
            <a:ext cx="3876648" cy="584775"/>
          </a:xfrm>
          <a:prstGeom prst="rect">
            <a:avLst/>
          </a:prstGeom>
          <a:noFill/>
        </p:spPr>
        <p:txBody>
          <a:bodyPr wrap="square" rtlCol="0">
            <a:spAutoFit/>
          </a:bodyPr>
          <a:lstStyle/>
          <a:p>
            <a:r>
              <a:rPr lang="en-US" sz="3200" dirty="0" smtClean="0"/>
              <a:t>Seeded vegetation</a:t>
            </a:r>
            <a:endParaRPr lang="en-US" sz="3200" dirty="0"/>
          </a:p>
        </p:txBody>
      </p:sp>
      <p:sp>
        <p:nvSpPr>
          <p:cNvPr id="33" name="TextBox 32"/>
          <p:cNvSpPr txBox="1"/>
          <p:nvPr/>
        </p:nvSpPr>
        <p:spPr>
          <a:xfrm>
            <a:off x="4715691" y="4675828"/>
            <a:ext cx="1820470" cy="584775"/>
          </a:xfrm>
          <a:prstGeom prst="rect">
            <a:avLst/>
          </a:prstGeom>
          <a:noFill/>
        </p:spPr>
        <p:txBody>
          <a:bodyPr wrap="square" rtlCol="0">
            <a:spAutoFit/>
          </a:bodyPr>
          <a:lstStyle/>
          <a:p>
            <a:r>
              <a:rPr lang="en-US" sz="3200" dirty="0" smtClean="0"/>
              <a:t>Healing</a:t>
            </a:r>
            <a:endParaRPr lang="en-US" sz="3200" dirty="0"/>
          </a:p>
        </p:txBody>
      </p:sp>
      <p:cxnSp>
        <p:nvCxnSpPr>
          <p:cNvPr id="11" name="Straight Arrow Connector 10"/>
          <p:cNvCxnSpPr/>
          <p:nvPr/>
        </p:nvCxnSpPr>
        <p:spPr>
          <a:xfrm flipV="1">
            <a:off x="4715691" y="2368583"/>
            <a:ext cx="2453735" cy="4182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D88FDD9F-396E-4B33-9E9C-FEF670638DD9}" type="slidenum">
              <a:rPr lang="en-US" smtClean="0"/>
              <a:t>16</a:t>
            </a:fld>
            <a:endParaRPr lang="en-US"/>
          </a:p>
        </p:txBody>
      </p:sp>
    </p:spTree>
    <p:extLst>
      <p:ext uri="{BB962C8B-B14F-4D97-AF65-F5344CB8AC3E}">
        <p14:creationId xmlns:p14="http://schemas.microsoft.com/office/powerpoint/2010/main" val="31132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4" grpId="0" animBg="1"/>
      <p:bldP spid="15" grpId="0" animBg="1"/>
      <p:bldP spid="16" grpId="0" animBg="1"/>
      <p:bldP spid="17" grpId="0" animBg="1"/>
      <p:bldP spid="18" grpId="0" animBg="1"/>
      <p:bldP spid="19" grpId="0" animBg="1"/>
      <p:bldP spid="20" grpId="0" animBg="1"/>
      <p:bldP spid="21" grpId="0" animBg="1"/>
      <p:bldP spid="22" grpId="0"/>
      <p:bldP spid="24" grpId="0" animBg="1"/>
      <p:bldP spid="25" grpId="0" animBg="1"/>
      <p:bldP spid="26" grpId="0" animBg="1"/>
      <p:bldP spid="27" grpId="0" animBg="1"/>
      <p:bldP spid="28" grpId="0" animBg="1"/>
      <p:bldP spid="29" grpId="0" animBg="1"/>
      <p:bldP spid="30" grpId="0" animBg="1"/>
      <p:bldP spid="31" grpId="0" animBg="1"/>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790" y="2737046"/>
            <a:ext cx="6351472" cy="3272245"/>
            <a:chOff x="0" y="1796142"/>
            <a:chExt cx="6351472" cy="3272245"/>
          </a:xfrm>
        </p:grpSpPr>
        <p:pic>
          <p:nvPicPr>
            <p:cNvPr id="2" name="Picture 1"/>
            <p:cNvPicPr>
              <a:picLocks noChangeAspect="1"/>
            </p:cNvPicPr>
            <p:nvPr/>
          </p:nvPicPr>
          <p:blipFill>
            <a:blip r:embed="rId2"/>
            <a:stretch>
              <a:fillRect/>
            </a:stretch>
          </p:blipFill>
          <p:spPr>
            <a:xfrm>
              <a:off x="250099" y="1796142"/>
              <a:ext cx="6101373" cy="3272245"/>
            </a:xfrm>
            <a:prstGeom prst="rect">
              <a:avLst/>
            </a:prstGeom>
          </p:spPr>
        </p:pic>
        <p:sp>
          <p:nvSpPr>
            <p:cNvPr id="3" name="Rectangle 2"/>
            <p:cNvSpPr/>
            <p:nvPr/>
          </p:nvSpPr>
          <p:spPr>
            <a:xfrm>
              <a:off x="0" y="3540034"/>
              <a:ext cx="352697"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2"/>
          <a:stretch>
            <a:fillRect/>
          </a:stretch>
        </p:blipFill>
        <p:spPr>
          <a:xfrm>
            <a:off x="6224000" y="2807753"/>
            <a:ext cx="6233043" cy="3342861"/>
          </a:xfrm>
          <a:prstGeom prst="rect">
            <a:avLst/>
          </a:prstGeom>
        </p:spPr>
      </p:pic>
      <p:cxnSp>
        <p:nvCxnSpPr>
          <p:cNvPr id="6" name="Straight Arrow Connector 5"/>
          <p:cNvCxnSpPr/>
          <p:nvPr/>
        </p:nvCxnSpPr>
        <p:spPr>
          <a:xfrm>
            <a:off x="5802369" y="4991998"/>
            <a:ext cx="638188" cy="40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rot="1993553">
            <a:off x="7687339" y="2467343"/>
            <a:ext cx="464745"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541470">
            <a:off x="9229987" y="2457339"/>
            <a:ext cx="359459" cy="1018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00224">
            <a:off x="8381265" y="2399233"/>
            <a:ext cx="464746"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93553">
            <a:off x="9733721" y="3145068"/>
            <a:ext cx="464745"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756901">
            <a:off x="10205296" y="2268417"/>
            <a:ext cx="359459" cy="1018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981929">
            <a:off x="10852852" y="2688460"/>
            <a:ext cx="464746"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93553">
            <a:off x="9272586" y="2045747"/>
            <a:ext cx="464745"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55446">
            <a:off x="9361671" y="1634924"/>
            <a:ext cx="464746"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535283">
            <a:off x="10850858" y="2113425"/>
            <a:ext cx="464746"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4639466">
            <a:off x="10370360" y="1669079"/>
            <a:ext cx="359458" cy="1018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1118518">
            <a:off x="8679880" y="1686483"/>
            <a:ext cx="464746" cy="787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5998149">
            <a:off x="10688394" y="3170903"/>
            <a:ext cx="359459" cy="101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508367">
            <a:off x="8354190" y="2020953"/>
            <a:ext cx="242108" cy="1580723"/>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734982">
            <a:off x="9554460" y="1954500"/>
            <a:ext cx="313022" cy="1222615"/>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4960452">
            <a:off x="9345185" y="2967448"/>
            <a:ext cx="242108" cy="1580723"/>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3301848">
            <a:off x="8526197" y="1117087"/>
            <a:ext cx="242108" cy="1580723"/>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93553">
            <a:off x="7174683" y="2823831"/>
            <a:ext cx="373404"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3541470">
            <a:off x="8574883" y="3005817"/>
            <a:ext cx="465806" cy="81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00224">
            <a:off x="7825448" y="2717738"/>
            <a:ext cx="373403"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93553">
            <a:off x="9221065" y="3501556"/>
            <a:ext cx="373404"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756901">
            <a:off x="9605009" y="2909988"/>
            <a:ext cx="465805" cy="81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981929">
            <a:off x="10190774" y="3001549"/>
            <a:ext cx="373403"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93553">
            <a:off x="8759930" y="2402235"/>
            <a:ext cx="373404"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355446">
            <a:off x="8712436" y="1943559"/>
            <a:ext cx="373403"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35283">
            <a:off x="10299334" y="2434328"/>
            <a:ext cx="373403"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4639466">
            <a:off x="9723442" y="2222983"/>
            <a:ext cx="465805" cy="81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1118518">
            <a:off x="8094120" y="1993660"/>
            <a:ext cx="373403" cy="102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998149">
            <a:off x="10082625" y="3781446"/>
            <a:ext cx="465805" cy="81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2508367">
            <a:off x="7734846" y="2582115"/>
            <a:ext cx="313735" cy="1270041"/>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734982">
            <a:off x="8993267" y="2148924"/>
            <a:ext cx="251499" cy="1584323"/>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4960452">
            <a:off x="8798491" y="3612948"/>
            <a:ext cx="313735" cy="1270041"/>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3301848">
            <a:off x="7936766" y="1699536"/>
            <a:ext cx="313735" cy="1270041"/>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93553">
            <a:off x="7541396" y="1689861"/>
            <a:ext cx="461790" cy="1127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3541470">
            <a:off x="8844492" y="1950665"/>
            <a:ext cx="461789" cy="1127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00224">
            <a:off x="8083465" y="1736395"/>
            <a:ext cx="514321" cy="1012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93553">
            <a:off x="9587778" y="2367586"/>
            <a:ext cx="461790" cy="1127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7756901">
            <a:off x="9910444" y="1752203"/>
            <a:ext cx="514321" cy="1012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981929">
            <a:off x="10471324" y="2075825"/>
            <a:ext cx="514321" cy="1012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93553">
            <a:off x="9126643" y="1268265"/>
            <a:ext cx="461790" cy="1127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355446">
            <a:off x="8987651" y="1012329"/>
            <a:ext cx="514321" cy="1012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535283">
            <a:off x="10557556" y="1450219"/>
            <a:ext cx="514321" cy="1012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4639466">
            <a:off x="9986514" y="1050136"/>
            <a:ext cx="461790" cy="1127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118518">
            <a:off x="8353475" y="1030324"/>
            <a:ext cx="514321" cy="1012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5998149">
            <a:off x="10331162" y="2620338"/>
            <a:ext cx="461790" cy="1127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2508367">
            <a:off x="7976421" y="1540075"/>
            <a:ext cx="311032" cy="1749341"/>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734982">
            <a:off x="9362770" y="836800"/>
            <a:ext cx="311031" cy="1749341"/>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4960452">
            <a:off x="8961290" y="2423269"/>
            <a:ext cx="311031" cy="1749341"/>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3301848">
            <a:off x="8141478" y="616418"/>
            <a:ext cx="311031" cy="1749341"/>
          </a:xfrm>
          <a:custGeom>
            <a:avLst/>
            <a:gdLst>
              <a:gd name="connsiteX0" fmla="*/ 239937 w 357502"/>
              <a:gd name="connsiteY0" fmla="*/ 0 h 1162605"/>
              <a:gd name="connsiteX1" fmla="*/ 96245 w 357502"/>
              <a:gd name="connsiteY1" fmla="*/ 39189 h 1162605"/>
              <a:gd name="connsiteX2" fmla="*/ 17868 w 357502"/>
              <a:gd name="connsiteY2" fmla="*/ 91440 h 1162605"/>
              <a:gd name="connsiteX3" fmla="*/ 17868 w 357502"/>
              <a:gd name="connsiteY3" fmla="*/ 209006 h 1162605"/>
              <a:gd name="connsiteX4" fmla="*/ 96245 w 357502"/>
              <a:gd name="connsiteY4" fmla="*/ 235132 h 1162605"/>
              <a:gd name="connsiteX5" fmla="*/ 266062 w 357502"/>
              <a:gd name="connsiteY5" fmla="*/ 261257 h 1162605"/>
              <a:gd name="connsiteX6" fmla="*/ 305251 w 357502"/>
              <a:gd name="connsiteY6" fmla="*/ 287383 h 1162605"/>
              <a:gd name="connsiteX7" fmla="*/ 357502 w 357502"/>
              <a:gd name="connsiteY7" fmla="*/ 365760 h 1162605"/>
              <a:gd name="connsiteX8" fmla="*/ 344439 w 357502"/>
              <a:gd name="connsiteY8" fmla="*/ 444137 h 1162605"/>
              <a:gd name="connsiteX9" fmla="*/ 266062 w 357502"/>
              <a:gd name="connsiteY9" fmla="*/ 496389 h 1162605"/>
              <a:gd name="connsiteX10" fmla="*/ 226874 w 357502"/>
              <a:gd name="connsiteY10" fmla="*/ 522514 h 1162605"/>
              <a:gd name="connsiteX11" fmla="*/ 96245 w 357502"/>
              <a:gd name="connsiteY11" fmla="*/ 561703 h 1162605"/>
              <a:gd name="connsiteX12" fmla="*/ 57057 w 357502"/>
              <a:gd name="connsiteY12" fmla="*/ 587829 h 1162605"/>
              <a:gd name="connsiteX13" fmla="*/ 43994 w 357502"/>
              <a:gd name="connsiteY13" fmla="*/ 731520 h 1162605"/>
              <a:gd name="connsiteX14" fmla="*/ 83182 w 357502"/>
              <a:gd name="connsiteY14" fmla="*/ 744583 h 1162605"/>
              <a:gd name="connsiteX15" fmla="*/ 174622 w 357502"/>
              <a:gd name="connsiteY15" fmla="*/ 783772 h 1162605"/>
              <a:gd name="connsiteX16" fmla="*/ 213811 w 357502"/>
              <a:gd name="connsiteY16" fmla="*/ 809897 h 1162605"/>
              <a:gd name="connsiteX17" fmla="*/ 344439 w 357502"/>
              <a:gd name="connsiteY17" fmla="*/ 849086 h 1162605"/>
              <a:gd name="connsiteX18" fmla="*/ 357502 w 357502"/>
              <a:gd name="connsiteY18" fmla="*/ 888274 h 1162605"/>
              <a:gd name="connsiteX19" fmla="*/ 344439 w 357502"/>
              <a:gd name="connsiteY19" fmla="*/ 966652 h 1162605"/>
              <a:gd name="connsiteX20" fmla="*/ 279125 w 357502"/>
              <a:gd name="connsiteY20" fmla="*/ 1045029 h 1162605"/>
              <a:gd name="connsiteX21" fmla="*/ 200748 w 357502"/>
              <a:gd name="connsiteY21" fmla="*/ 1097280 h 1162605"/>
              <a:gd name="connsiteX22" fmla="*/ 161559 w 357502"/>
              <a:gd name="connsiteY22" fmla="*/ 1136469 h 1162605"/>
              <a:gd name="connsiteX23" fmla="*/ 70119 w 357502"/>
              <a:gd name="connsiteY23" fmla="*/ 1162594 h 116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7502" h="1162605">
                <a:moveTo>
                  <a:pt x="239937" y="0"/>
                </a:moveTo>
                <a:cubicBezTo>
                  <a:pt x="204883" y="7011"/>
                  <a:pt x="124658" y="20247"/>
                  <a:pt x="96245" y="39189"/>
                </a:cubicBezTo>
                <a:lnTo>
                  <a:pt x="17868" y="91440"/>
                </a:lnTo>
                <a:cubicBezTo>
                  <a:pt x="5771" y="127731"/>
                  <a:pt x="-15428" y="170954"/>
                  <a:pt x="17868" y="209006"/>
                </a:cubicBezTo>
                <a:cubicBezTo>
                  <a:pt x="36002" y="229731"/>
                  <a:pt x="70119" y="226424"/>
                  <a:pt x="96245" y="235132"/>
                </a:cubicBezTo>
                <a:cubicBezTo>
                  <a:pt x="176942" y="262030"/>
                  <a:pt x="121755" y="246826"/>
                  <a:pt x="266062" y="261257"/>
                </a:cubicBezTo>
                <a:cubicBezTo>
                  <a:pt x="279125" y="269966"/>
                  <a:pt x="294913" y="275568"/>
                  <a:pt x="305251" y="287383"/>
                </a:cubicBezTo>
                <a:cubicBezTo>
                  <a:pt x="325927" y="311013"/>
                  <a:pt x="357502" y="365760"/>
                  <a:pt x="357502" y="365760"/>
                </a:cubicBezTo>
                <a:cubicBezTo>
                  <a:pt x="353148" y="391886"/>
                  <a:pt x="355196" y="419934"/>
                  <a:pt x="344439" y="444137"/>
                </a:cubicBezTo>
                <a:cubicBezTo>
                  <a:pt x="323214" y="491894"/>
                  <a:pt x="302131" y="478355"/>
                  <a:pt x="266062" y="496389"/>
                </a:cubicBezTo>
                <a:cubicBezTo>
                  <a:pt x="252020" y="503410"/>
                  <a:pt x="241220" y="516138"/>
                  <a:pt x="226874" y="522514"/>
                </a:cubicBezTo>
                <a:cubicBezTo>
                  <a:pt x="185982" y="540688"/>
                  <a:pt x="139672" y="550846"/>
                  <a:pt x="96245" y="561703"/>
                </a:cubicBezTo>
                <a:cubicBezTo>
                  <a:pt x="83182" y="570412"/>
                  <a:pt x="68158" y="576728"/>
                  <a:pt x="57057" y="587829"/>
                </a:cubicBezTo>
                <a:cubicBezTo>
                  <a:pt x="16319" y="628567"/>
                  <a:pt x="18113" y="673287"/>
                  <a:pt x="43994" y="731520"/>
                </a:cubicBezTo>
                <a:cubicBezTo>
                  <a:pt x="49586" y="744103"/>
                  <a:pt x="70866" y="738425"/>
                  <a:pt x="83182" y="744583"/>
                </a:cubicBezTo>
                <a:cubicBezTo>
                  <a:pt x="173392" y="789688"/>
                  <a:pt x="65878" y="756586"/>
                  <a:pt x="174622" y="783772"/>
                </a:cubicBezTo>
                <a:cubicBezTo>
                  <a:pt x="187685" y="792480"/>
                  <a:pt x="199465" y="803521"/>
                  <a:pt x="213811" y="809897"/>
                </a:cubicBezTo>
                <a:cubicBezTo>
                  <a:pt x="254702" y="828071"/>
                  <a:pt x="301012" y="838229"/>
                  <a:pt x="344439" y="849086"/>
                </a:cubicBezTo>
                <a:cubicBezTo>
                  <a:pt x="348793" y="862149"/>
                  <a:pt x="357502" y="874505"/>
                  <a:pt x="357502" y="888274"/>
                </a:cubicBezTo>
                <a:cubicBezTo>
                  <a:pt x="357502" y="914760"/>
                  <a:pt x="352815" y="941525"/>
                  <a:pt x="344439" y="966652"/>
                </a:cubicBezTo>
                <a:cubicBezTo>
                  <a:pt x="336892" y="989295"/>
                  <a:pt x="295496" y="1032296"/>
                  <a:pt x="279125" y="1045029"/>
                </a:cubicBezTo>
                <a:cubicBezTo>
                  <a:pt x="254340" y="1064306"/>
                  <a:pt x="222951" y="1075077"/>
                  <a:pt x="200748" y="1097280"/>
                </a:cubicBezTo>
                <a:cubicBezTo>
                  <a:pt x="187685" y="1110343"/>
                  <a:pt x="177708" y="1127497"/>
                  <a:pt x="161559" y="1136469"/>
                </a:cubicBezTo>
                <a:cubicBezTo>
                  <a:pt x="112055" y="1163971"/>
                  <a:pt x="105502" y="1162594"/>
                  <a:pt x="70119" y="116259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410877" y="2831575"/>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236826" y="1570664"/>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243358" y="2100818"/>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387085" y="2100817"/>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46489" y="3581871"/>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913540" y="2041551"/>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0272815" y="1734749"/>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617117" y="4096862"/>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110603" y="3167136"/>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488691" y="3496173"/>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813717" y="2869462"/>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0104815" y="2644284"/>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9865927" y="3773651"/>
            <a:ext cx="265043" cy="21203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itle 1"/>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400" smtClean="0"/>
              <a:t>Vegetation proliferation</a:t>
            </a:r>
            <a:endParaRPr lang="en-US" sz="5400" dirty="0"/>
          </a:p>
        </p:txBody>
      </p:sp>
      <p:sp>
        <p:nvSpPr>
          <p:cNvPr id="70" name="Slide Number Placeholder 69"/>
          <p:cNvSpPr>
            <a:spLocks noGrp="1"/>
          </p:cNvSpPr>
          <p:nvPr>
            <p:ph type="sldNum" sz="quarter" idx="12"/>
          </p:nvPr>
        </p:nvSpPr>
        <p:spPr/>
        <p:txBody>
          <a:bodyPr/>
          <a:lstStyle/>
          <a:p>
            <a:fld id="{D88FDD9F-396E-4B33-9E9C-FEF670638DD9}" type="slidenum">
              <a:rPr lang="en-US" smtClean="0"/>
              <a:t>17</a:t>
            </a:fld>
            <a:endParaRPr lang="en-US"/>
          </a:p>
        </p:txBody>
      </p:sp>
    </p:spTree>
    <p:extLst>
      <p:ext uri="{BB962C8B-B14F-4D97-AF65-F5344CB8AC3E}">
        <p14:creationId xmlns:p14="http://schemas.microsoft.com/office/powerpoint/2010/main" val="4041540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contribute to vegetation proliferation</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3600" dirty="0" smtClean="0"/>
              <a:t> For instance, </a:t>
            </a:r>
            <a:r>
              <a:rPr lang="en-US" sz="3600" i="1" dirty="0" smtClean="0"/>
              <a:t>Staphylococcus aureus</a:t>
            </a:r>
            <a:r>
              <a:rPr lang="en-US" sz="3600" dirty="0" smtClean="0"/>
              <a:t> has certain virulence factors that directly contribute to platelet activation and aggregation </a:t>
            </a:r>
          </a:p>
          <a:p>
            <a:pPr lvl="1">
              <a:buFont typeface="Courier New" panose="02070309020205020404" pitchFamily="49" charset="0"/>
              <a:buChar char="o"/>
            </a:pPr>
            <a:r>
              <a:rPr lang="en-US" sz="3200" dirty="0" smtClean="0"/>
              <a:t>Example virulence factor: Coagulase leads to more fibrin formation </a:t>
            </a:r>
          </a:p>
          <a:p>
            <a:pPr lvl="1">
              <a:buFont typeface="Courier New" panose="02070309020205020404" pitchFamily="49" charset="0"/>
              <a:buChar char="o"/>
            </a:pPr>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18</a:t>
            </a:fld>
            <a:endParaRPr lang="en-US"/>
          </a:p>
        </p:txBody>
      </p:sp>
    </p:spTree>
    <p:extLst>
      <p:ext uri="{BB962C8B-B14F-4D97-AF65-F5344CB8AC3E}">
        <p14:creationId xmlns:p14="http://schemas.microsoft.com/office/powerpoint/2010/main" val="26037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contribute to vegetation proliferation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67" y="1973717"/>
            <a:ext cx="7002145" cy="1422626"/>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729" y="3601810"/>
            <a:ext cx="10413814" cy="112259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67" y="4887685"/>
            <a:ext cx="9376148" cy="102325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D88FDD9F-396E-4B33-9E9C-FEF670638DD9}" type="slidenum">
              <a:rPr lang="en-US" smtClean="0"/>
              <a:t>19</a:t>
            </a:fld>
            <a:endParaRPr lang="en-US"/>
          </a:p>
        </p:txBody>
      </p:sp>
    </p:spTree>
    <p:extLst>
      <p:ext uri="{BB962C8B-B14F-4D97-AF65-F5344CB8AC3E}">
        <p14:creationId xmlns:p14="http://schemas.microsoft.com/office/powerpoint/2010/main" val="19775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module on </a:t>
            </a:r>
            <a:br>
              <a:rPr lang="en-US" dirty="0" smtClean="0"/>
            </a:br>
            <a:r>
              <a:rPr lang="en-US" sz="5400" dirty="0" smtClean="0"/>
              <a:t>Infectious Endocarditis!!</a:t>
            </a:r>
            <a:endParaRPr lang="en-US" sz="5400" dirty="0"/>
          </a:p>
        </p:txBody>
      </p:sp>
      <p:sp>
        <p:nvSpPr>
          <p:cNvPr id="3" name="Content Placeholder 2"/>
          <p:cNvSpPr>
            <a:spLocks noGrp="1"/>
          </p:cNvSpPr>
          <p:nvPr>
            <p:ph idx="1"/>
          </p:nvPr>
        </p:nvSpPr>
        <p:spPr>
          <a:xfrm>
            <a:off x="1110789" y="1845734"/>
            <a:ext cx="10058400" cy="4023360"/>
          </a:xfrm>
        </p:spPr>
        <p:txBody>
          <a:bodyPr/>
          <a:lstStyle/>
          <a:p>
            <a:r>
              <a:rPr lang="en-US" sz="2800" i="1" dirty="0" smtClean="0"/>
              <a:t>Please</a:t>
            </a:r>
            <a:r>
              <a:rPr lang="en-US" sz="2800" dirty="0" smtClean="0"/>
              <a:t> take this brief pre-module quiz</a:t>
            </a:r>
          </a:p>
          <a:p>
            <a:endParaRPr lang="en-US" sz="2800" dirty="0"/>
          </a:p>
          <a:p>
            <a:r>
              <a:rPr lang="en-US" sz="2800" dirty="0">
                <a:hlinkClick r:id="rId2"/>
              </a:rPr>
              <a:t>https://</a:t>
            </a:r>
            <a:r>
              <a:rPr lang="en-US" sz="2800" dirty="0" smtClean="0">
                <a:hlinkClick r:id="rId2"/>
              </a:rPr>
              <a:t>docs.google.com/forms/d/10ZW70g7buH0R7vky6v6BlEoBLsh959LtSyUngkUJQCc/viewform?usp=send_form</a:t>
            </a:r>
            <a:endParaRPr lang="en-US" sz="2800" dirty="0" smtClean="0"/>
          </a:p>
          <a:p>
            <a:endParaRPr lang="en-US" sz="2800" dirty="0" smtClean="0"/>
          </a:p>
          <a:p>
            <a:endParaRPr lang="en-US" sz="2800" dirty="0" smtClean="0"/>
          </a:p>
          <a:p>
            <a:endParaRPr lang="en-US" dirty="0"/>
          </a:p>
        </p:txBody>
      </p:sp>
      <p:sp>
        <p:nvSpPr>
          <p:cNvPr id="4" name="Right Arrow 3"/>
          <p:cNvSpPr/>
          <p:nvPr/>
        </p:nvSpPr>
        <p:spPr>
          <a:xfrm rot="19009160">
            <a:off x="306020" y="4563765"/>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487136">
            <a:off x="2603674" y="4837937"/>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5078516" y="4837936"/>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7224219" y="4825743"/>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863359">
            <a:off x="9132610" y="4573751"/>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696398">
            <a:off x="10763265" y="3982731"/>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845913">
            <a:off x="11063261" y="1939922"/>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55656">
            <a:off x="85743" y="2308460"/>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D88FDD9F-396E-4B33-9E9C-FEF670638DD9}" type="slidenum">
              <a:rPr lang="en-US" smtClean="0"/>
              <a:t>2</a:t>
            </a:fld>
            <a:endParaRPr lang="en-US"/>
          </a:p>
        </p:txBody>
      </p:sp>
    </p:spTree>
    <p:extLst>
      <p:ext uri="{BB962C8B-B14F-4D97-AF65-F5344CB8AC3E}">
        <p14:creationId xmlns:p14="http://schemas.microsoft.com/office/powerpoint/2010/main" val="3768614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286603"/>
            <a:ext cx="10895527" cy="1450757"/>
          </a:xfrm>
        </p:spPr>
        <p:txBody>
          <a:bodyPr>
            <a:noAutofit/>
          </a:bodyPr>
          <a:lstStyle/>
          <a:p>
            <a:pPr algn="ctr"/>
            <a:r>
              <a:rPr lang="en-US" sz="3200" b="1" dirty="0" smtClean="0"/>
              <a:t>A massive (3.5cm) tricuspid valve vegetation from </a:t>
            </a:r>
            <a:r>
              <a:rPr lang="en-US" sz="3200" b="1" i="1" dirty="0" smtClean="0"/>
              <a:t>Streptococcus </a:t>
            </a:r>
            <a:r>
              <a:rPr lang="en-US" sz="3200" b="1" i="1" dirty="0" err="1" smtClean="0"/>
              <a:t>viridans</a:t>
            </a:r>
            <a:r>
              <a:rPr lang="en-US" sz="3200" b="1" dirty="0" smtClean="0"/>
              <a:t> in a 26 year old woman who died of infectious endocarditis </a:t>
            </a:r>
            <a:br>
              <a:rPr lang="en-US" sz="3200" b="1" dirty="0" smtClean="0"/>
            </a:br>
            <a:endParaRPr lang="en-US" sz="3200" b="1" dirty="0"/>
          </a:p>
        </p:txBody>
      </p:sp>
      <p:grpSp>
        <p:nvGrpSpPr>
          <p:cNvPr id="8" name="Group 7"/>
          <p:cNvGrpSpPr/>
          <p:nvPr/>
        </p:nvGrpSpPr>
        <p:grpSpPr>
          <a:xfrm>
            <a:off x="2444261" y="1436930"/>
            <a:ext cx="7455877" cy="5213872"/>
            <a:chOff x="2444261" y="1436930"/>
            <a:chExt cx="7455877" cy="5213872"/>
          </a:xfrm>
        </p:grpSpPr>
        <p:grpSp>
          <p:nvGrpSpPr>
            <p:cNvPr id="4" name="Group 3"/>
            <p:cNvGrpSpPr/>
            <p:nvPr/>
          </p:nvGrpSpPr>
          <p:grpSpPr>
            <a:xfrm>
              <a:off x="2444261" y="1436930"/>
              <a:ext cx="7455877" cy="4911115"/>
              <a:chOff x="2028092" y="0"/>
              <a:chExt cx="8006861" cy="5689601"/>
            </a:xfrm>
          </p:grpSpPr>
          <p:pic>
            <p:nvPicPr>
              <p:cNvPr id="5" name="Picture 2" descr="S:\Pathology\Autopsy_photos\2015\AA15-105\AA15-105 024.JPG"/>
              <p:cNvPicPr>
                <a:picLocks noChangeAspect="1" noChangeArrowheads="1"/>
              </p:cNvPicPr>
              <p:nvPr/>
            </p:nvPicPr>
            <p:blipFill>
              <a:blip r:embed="rId2" cstate="print"/>
              <a:srcRect/>
              <a:stretch>
                <a:fillRect/>
              </a:stretch>
            </p:blipFill>
            <p:spPr bwMode="auto">
              <a:xfrm>
                <a:off x="2028092" y="0"/>
                <a:ext cx="8001000" cy="5689601"/>
              </a:xfrm>
              <a:prstGeom prst="rect">
                <a:avLst/>
              </a:prstGeom>
              <a:noFill/>
            </p:spPr>
          </p:pic>
          <p:sp>
            <p:nvSpPr>
              <p:cNvPr id="6" name="Rectangle 5"/>
              <p:cNvSpPr/>
              <p:nvPr/>
            </p:nvSpPr>
            <p:spPr>
              <a:xfrm>
                <a:off x="7596553" y="5384801"/>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Tricuspid valve vegetation</a:t>
                </a:r>
              </a:p>
            </p:txBody>
          </p:sp>
        </p:grpSp>
        <p:sp>
          <p:nvSpPr>
            <p:cNvPr id="7" name="TextBox 6"/>
            <p:cNvSpPr txBox="1"/>
            <p:nvPr/>
          </p:nvSpPr>
          <p:spPr>
            <a:xfrm>
              <a:off x="4819726" y="6373803"/>
              <a:ext cx="3409870" cy="276999"/>
            </a:xfrm>
            <a:prstGeom prst="rect">
              <a:avLst/>
            </a:prstGeom>
            <a:noFill/>
          </p:spPr>
          <p:txBody>
            <a:bodyPr wrap="square" rtlCol="0">
              <a:spAutoFit/>
            </a:bodyPr>
            <a:lstStyle/>
            <a:p>
              <a:r>
                <a:rPr lang="en-US" sz="1200" dirty="0" smtClean="0"/>
                <a:t>Source: Jonathan Hecht, MD and Andrew Hale, MD</a:t>
              </a:r>
              <a:endParaRPr lang="en-US" sz="1200" dirty="0"/>
            </a:p>
          </p:txBody>
        </p:sp>
      </p:grpSp>
      <p:sp>
        <p:nvSpPr>
          <p:cNvPr id="9" name="Slide Number Placeholder 8"/>
          <p:cNvSpPr>
            <a:spLocks noGrp="1"/>
          </p:cNvSpPr>
          <p:nvPr>
            <p:ph type="sldNum" sz="quarter" idx="12"/>
          </p:nvPr>
        </p:nvSpPr>
        <p:spPr/>
        <p:txBody>
          <a:bodyPr/>
          <a:lstStyle/>
          <a:p>
            <a:fld id="{D88FDD9F-396E-4B33-9E9C-FEF670638DD9}" type="slidenum">
              <a:rPr lang="en-US" smtClean="0"/>
              <a:t>20</a:t>
            </a:fld>
            <a:endParaRPr lang="en-US"/>
          </a:p>
        </p:txBody>
      </p:sp>
    </p:spTree>
    <p:extLst>
      <p:ext uri="{BB962C8B-B14F-4D97-AF65-F5344CB8AC3E}">
        <p14:creationId xmlns:p14="http://schemas.microsoft.com/office/powerpoint/2010/main" val="3474320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3046" y="434727"/>
            <a:ext cx="7331317" cy="5412281"/>
          </a:xfrm>
          <a:prstGeom prst="rect">
            <a:avLst/>
          </a:prstGeom>
        </p:spPr>
      </p:pic>
      <p:sp>
        <p:nvSpPr>
          <p:cNvPr id="4" name="Rectangle 3"/>
          <p:cNvSpPr/>
          <p:nvPr/>
        </p:nvSpPr>
        <p:spPr>
          <a:xfrm>
            <a:off x="7109138" y="2112135"/>
            <a:ext cx="439566" cy="528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4" idx="1"/>
          </p:cNvCxnSpPr>
          <p:nvPr/>
        </p:nvCxnSpPr>
        <p:spPr>
          <a:xfrm flipH="1">
            <a:off x="3116687" y="2376152"/>
            <a:ext cx="3992451" cy="148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910" y="2215166"/>
            <a:ext cx="3000777" cy="42500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98490" y="2060622"/>
            <a:ext cx="1622738" cy="399245"/>
            <a:chOff x="798490" y="2060622"/>
            <a:chExt cx="1622738" cy="399245"/>
          </a:xfrm>
        </p:grpSpPr>
        <p:sp>
          <p:nvSpPr>
            <p:cNvPr id="12" name="Rectangle 11"/>
            <p:cNvSpPr/>
            <p:nvPr/>
          </p:nvSpPr>
          <p:spPr>
            <a:xfrm>
              <a:off x="798490" y="2060622"/>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94205" y="993913"/>
            <a:ext cx="2027023" cy="1221253"/>
            <a:chOff x="394205" y="993913"/>
            <a:chExt cx="2027023" cy="1221253"/>
          </a:xfrm>
        </p:grpSpPr>
        <p:sp>
          <p:nvSpPr>
            <p:cNvPr id="16" name="Explosion 2 15"/>
            <p:cNvSpPr/>
            <p:nvPr/>
          </p:nvSpPr>
          <p:spPr>
            <a:xfrm>
              <a:off x="394205" y="993913"/>
              <a:ext cx="2027023" cy="1221253"/>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0393161">
              <a:off x="725509" y="1320518"/>
              <a:ext cx="1090038" cy="523220"/>
            </a:xfrm>
            <a:prstGeom prst="rect">
              <a:avLst/>
            </a:prstGeom>
            <a:noFill/>
          </p:spPr>
          <p:txBody>
            <a:bodyPr wrap="square" rtlCol="0">
              <a:spAutoFit/>
            </a:bodyPr>
            <a:lstStyle/>
            <a:p>
              <a:r>
                <a:rPr lang="en-US" sz="2800" b="1" dirty="0" smtClean="0"/>
                <a:t>Injury</a:t>
              </a:r>
              <a:endParaRPr lang="en-US" sz="2800" b="1" dirty="0"/>
            </a:p>
          </p:txBody>
        </p:sp>
      </p:grpSp>
      <p:sp>
        <p:nvSpPr>
          <p:cNvPr id="3" name="TextBox 2"/>
          <p:cNvSpPr txBox="1"/>
          <p:nvPr/>
        </p:nvSpPr>
        <p:spPr>
          <a:xfrm>
            <a:off x="206062" y="2871989"/>
            <a:ext cx="4081733" cy="2862322"/>
          </a:xfrm>
          <a:prstGeom prst="rect">
            <a:avLst/>
          </a:prstGeom>
          <a:noFill/>
        </p:spPr>
        <p:txBody>
          <a:bodyPr wrap="square" rtlCol="0">
            <a:spAutoFit/>
          </a:bodyPr>
          <a:lstStyle/>
          <a:p>
            <a:r>
              <a:rPr lang="en-US" sz="6000" dirty="0" smtClean="0"/>
              <a:t>But what causes the injury?</a:t>
            </a:r>
            <a:endParaRPr lang="en-US" sz="6000" dirty="0"/>
          </a:p>
        </p:txBody>
      </p:sp>
      <p:sp>
        <p:nvSpPr>
          <p:cNvPr id="6" name="Slide Number Placeholder 5"/>
          <p:cNvSpPr>
            <a:spLocks noGrp="1"/>
          </p:cNvSpPr>
          <p:nvPr>
            <p:ph type="sldNum" sz="quarter" idx="12"/>
          </p:nvPr>
        </p:nvSpPr>
        <p:spPr/>
        <p:txBody>
          <a:bodyPr/>
          <a:lstStyle/>
          <a:p>
            <a:fld id="{D88FDD9F-396E-4B33-9E9C-FEF670638DD9}" type="slidenum">
              <a:rPr lang="en-US" smtClean="0"/>
              <a:t>21</a:t>
            </a:fld>
            <a:endParaRPr lang="en-US"/>
          </a:p>
        </p:txBody>
      </p:sp>
    </p:spTree>
    <p:extLst>
      <p:ext uri="{BB962C8B-B14F-4D97-AF65-F5344CB8AC3E}">
        <p14:creationId xmlns:p14="http://schemas.microsoft.com/office/powerpoint/2010/main" val="69194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Causes of injury to heart valves</a:t>
            </a:r>
            <a:endParaRPr lang="en-US" sz="3200"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3200" dirty="0"/>
              <a:t> </a:t>
            </a:r>
            <a:r>
              <a:rPr lang="en-US" sz="3200" dirty="0" smtClean="0"/>
              <a:t>Intrinsic injury to valves</a:t>
            </a:r>
          </a:p>
          <a:p>
            <a:pPr lvl="1">
              <a:buFont typeface="Courier New" panose="02070309020205020404" pitchFamily="49" charset="0"/>
              <a:buChar char="o"/>
            </a:pPr>
            <a:r>
              <a:rPr lang="en-US" sz="2800" dirty="0" smtClean="0"/>
              <a:t> Congenital heart disease</a:t>
            </a:r>
          </a:p>
          <a:p>
            <a:pPr lvl="1">
              <a:buFont typeface="Courier New" panose="02070309020205020404" pitchFamily="49" charset="0"/>
              <a:buChar char="o"/>
            </a:pPr>
            <a:r>
              <a:rPr lang="en-US" sz="2800" dirty="0"/>
              <a:t> </a:t>
            </a:r>
            <a:r>
              <a:rPr lang="en-US" sz="2800" dirty="0" smtClean="0"/>
              <a:t>Prior episode of endocarditis</a:t>
            </a:r>
          </a:p>
          <a:p>
            <a:pPr lvl="1">
              <a:buFont typeface="Courier New" panose="02070309020205020404" pitchFamily="49" charset="0"/>
              <a:buChar char="o"/>
            </a:pPr>
            <a:r>
              <a:rPr lang="en-US" sz="2800" dirty="0" smtClean="0"/>
              <a:t> Rheumatic heart disease</a:t>
            </a:r>
          </a:p>
          <a:p>
            <a:pPr lvl="1">
              <a:buFont typeface="Courier New" panose="02070309020205020404" pitchFamily="49" charset="0"/>
              <a:buChar char="o"/>
            </a:pPr>
            <a:r>
              <a:rPr lang="en-US" sz="2800" dirty="0" smtClean="0"/>
              <a:t> Turbulent </a:t>
            </a:r>
            <a:r>
              <a:rPr lang="en-US" sz="2800" dirty="0"/>
              <a:t>flow </a:t>
            </a:r>
          </a:p>
          <a:p>
            <a:pPr>
              <a:buFont typeface="Courier New" panose="02070309020205020404" pitchFamily="49" charset="0"/>
              <a:buChar char="o"/>
            </a:pPr>
            <a:r>
              <a:rPr lang="en-US" sz="3200" dirty="0" smtClean="0"/>
              <a:t> Extrinsic injury to valves</a:t>
            </a:r>
          </a:p>
          <a:p>
            <a:pPr lvl="1">
              <a:buFont typeface="Courier New" panose="02070309020205020404" pitchFamily="49" charset="0"/>
              <a:buChar char="o"/>
            </a:pPr>
            <a:r>
              <a:rPr lang="en-US" sz="2800" dirty="0" smtClean="0"/>
              <a:t>Intravenous drug use </a:t>
            </a:r>
          </a:p>
          <a:p>
            <a:pPr>
              <a:buFont typeface="Courier New" panose="02070309020205020404" pitchFamily="49" charset="0"/>
              <a:buChar char="o"/>
            </a:pPr>
            <a:r>
              <a:rPr lang="en-US" sz="3200" dirty="0"/>
              <a:t> </a:t>
            </a:r>
            <a:r>
              <a:rPr lang="en-US" sz="3200" dirty="0" smtClean="0"/>
              <a:t>Other</a:t>
            </a:r>
          </a:p>
          <a:p>
            <a:pPr lvl="1">
              <a:buFont typeface="Courier New" panose="02070309020205020404" pitchFamily="49" charset="0"/>
              <a:buChar char="o"/>
            </a:pPr>
            <a:r>
              <a:rPr lang="en-US" sz="2800" dirty="0" smtClean="0"/>
              <a:t>Prosthetic valve material</a:t>
            </a:r>
          </a:p>
          <a:p>
            <a:pPr marL="201168" lvl="1" indent="0">
              <a:buNone/>
            </a:pPr>
            <a:endParaRPr lang="en-US" sz="2800" dirty="0"/>
          </a:p>
        </p:txBody>
      </p:sp>
      <p:grpSp>
        <p:nvGrpSpPr>
          <p:cNvPr id="4" name="Group 3"/>
          <p:cNvGrpSpPr/>
          <p:nvPr/>
        </p:nvGrpSpPr>
        <p:grpSpPr>
          <a:xfrm>
            <a:off x="8519903" y="-85601"/>
            <a:ext cx="2027023" cy="1221253"/>
            <a:chOff x="394205" y="993913"/>
            <a:chExt cx="2027023" cy="1221253"/>
          </a:xfrm>
        </p:grpSpPr>
        <p:sp>
          <p:nvSpPr>
            <p:cNvPr id="5" name="Explosion 2 4"/>
            <p:cNvSpPr/>
            <p:nvPr/>
          </p:nvSpPr>
          <p:spPr>
            <a:xfrm>
              <a:off x="394205" y="993913"/>
              <a:ext cx="2027023" cy="1221253"/>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393161">
              <a:off x="725509" y="1320518"/>
              <a:ext cx="1090038" cy="523220"/>
            </a:xfrm>
            <a:prstGeom prst="rect">
              <a:avLst/>
            </a:prstGeom>
            <a:noFill/>
          </p:spPr>
          <p:txBody>
            <a:bodyPr wrap="square" rtlCol="0">
              <a:spAutoFit/>
            </a:bodyPr>
            <a:lstStyle/>
            <a:p>
              <a:r>
                <a:rPr lang="en-US" sz="2800" b="1" dirty="0" smtClean="0"/>
                <a:t>Injury</a:t>
              </a:r>
              <a:endParaRPr lang="en-US" sz="2800" b="1" dirty="0"/>
            </a:p>
          </p:txBody>
        </p:sp>
      </p:grpSp>
      <p:sp>
        <p:nvSpPr>
          <p:cNvPr id="8" name="Slide Number Placeholder 7"/>
          <p:cNvSpPr>
            <a:spLocks noGrp="1"/>
          </p:cNvSpPr>
          <p:nvPr>
            <p:ph type="sldNum" sz="quarter" idx="12"/>
          </p:nvPr>
        </p:nvSpPr>
        <p:spPr/>
        <p:txBody>
          <a:bodyPr/>
          <a:lstStyle/>
          <a:p>
            <a:fld id="{D88FDD9F-396E-4B33-9E9C-FEF670638DD9}" type="slidenum">
              <a:rPr lang="en-US" smtClean="0"/>
              <a:t>22</a:t>
            </a:fld>
            <a:endParaRPr lang="en-US"/>
          </a:p>
        </p:txBody>
      </p:sp>
    </p:spTree>
    <p:extLst>
      <p:ext uri="{BB962C8B-B14F-4D97-AF65-F5344CB8AC3E}">
        <p14:creationId xmlns:p14="http://schemas.microsoft.com/office/powerpoint/2010/main" val="6182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167" y="283709"/>
            <a:ext cx="8919413" cy="255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48" y="2771798"/>
            <a:ext cx="3635147" cy="33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83628" y="3113294"/>
            <a:ext cx="2318657" cy="954107"/>
          </a:xfrm>
          <a:prstGeom prst="rect">
            <a:avLst/>
          </a:prstGeom>
          <a:noFill/>
        </p:spPr>
        <p:txBody>
          <a:bodyPr wrap="square" rtlCol="0">
            <a:spAutoFit/>
          </a:bodyPr>
          <a:lstStyle/>
          <a:p>
            <a:r>
              <a:rPr lang="en-US" sz="2800" dirty="0" smtClean="0"/>
              <a:t>Reynold’s number</a:t>
            </a:r>
            <a:endParaRPr lang="en-US" sz="2800" dirty="0"/>
          </a:p>
        </p:txBody>
      </p:sp>
      <p:sp>
        <p:nvSpPr>
          <p:cNvPr id="3" name="TextBox 2"/>
          <p:cNvSpPr txBox="1"/>
          <p:nvPr/>
        </p:nvSpPr>
        <p:spPr>
          <a:xfrm>
            <a:off x="6749137" y="3382029"/>
            <a:ext cx="783771" cy="523220"/>
          </a:xfrm>
          <a:prstGeom prst="rect">
            <a:avLst/>
          </a:prstGeom>
          <a:noFill/>
        </p:spPr>
        <p:txBody>
          <a:bodyPr wrap="square" rtlCol="0">
            <a:spAutoFit/>
          </a:bodyPr>
          <a:lstStyle/>
          <a:p>
            <a:r>
              <a:rPr lang="en-US" sz="2800" dirty="0"/>
              <a:t>~</a:t>
            </a:r>
            <a:r>
              <a:rPr lang="en-US" sz="2800" dirty="0" smtClean="0"/>
              <a:t> </a:t>
            </a:r>
            <a:endParaRPr lang="en-US" sz="2800" dirty="0"/>
          </a:p>
        </p:txBody>
      </p:sp>
      <p:sp>
        <p:nvSpPr>
          <p:cNvPr id="6" name="TextBox 5"/>
          <p:cNvSpPr txBox="1"/>
          <p:nvPr/>
        </p:nvSpPr>
        <p:spPr>
          <a:xfrm>
            <a:off x="7162794" y="3129031"/>
            <a:ext cx="5236033" cy="523220"/>
          </a:xfrm>
          <a:prstGeom prst="rect">
            <a:avLst/>
          </a:prstGeom>
          <a:noFill/>
        </p:spPr>
        <p:txBody>
          <a:bodyPr wrap="square" rtlCol="0">
            <a:spAutoFit/>
          </a:bodyPr>
          <a:lstStyle/>
          <a:p>
            <a:r>
              <a:rPr lang="en-US" sz="2800" u="sng" dirty="0" smtClean="0"/>
              <a:t>(velocity) x (diameter) </a:t>
            </a:r>
            <a:r>
              <a:rPr lang="en-US" sz="2800" u="sng" dirty="0" smtClean="0">
                <a:solidFill>
                  <a:schemeClr val="bg1">
                    <a:lumMod val="50000"/>
                  </a:schemeClr>
                </a:solidFill>
              </a:rPr>
              <a:t>x (density)</a:t>
            </a:r>
            <a:r>
              <a:rPr lang="en-US" sz="2800" u="sng" dirty="0" smtClean="0"/>
              <a:t> </a:t>
            </a:r>
            <a:endParaRPr lang="en-US" sz="2800" u="sng" dirty="0"/>
          </a:p>
        </p:txBody>
      </p:sp>
      <p:sp>
        <p:nvSpPr>
          <p:cNvPr id="7" name="TextBox 6"/>
          <p:cNvSpPr txBox="1"/>
          <p:nvPr/>
        </p:nvSpPr>
        <p:spPr>
          <a:xfrm>
            <a:off x="8077198" y="3566695"/>
            <a:ext cx="2046513" cy="523220"/>
          </a:xfrm>
          <a:prstGeom prst="rect">
            <a:avLst/>
          </a:prstGeom>
          <a:noFill/>
        </p:spPr>
        <p:txBody>
          <a:bodyPr wrap="square" rtlCol="0">
            <a:spAutoFit/>
          </a:bodyPr>
          <a:lstStyle/>
          <a:p>
            <a:r>
              <a:rPr lang="en-US" sz="2800" dirty="0" smtClean="0"/>
              <a:t>viscosity </a:t>
            </a:r>
            <a:endParaRPr lang="en-US" sz="2800" dirty="0"/>
          </a:p>
        </p:txBody>
      </p:sp>
      <p:sp>
        <p:nvSpPr>
          <p:cNvPr id="4" name="TextBox 3"/>
          <p:cNvSpPr txBox="1"/>
          <p:nvPr/>
        </p:nvSpPr>
        <p:spPr>
          <a:xfrm>
            <a:off x="4713514" y="4365172"/>
            <a:ext cx="7097486" cy="1754326"/>
          </a:xfrm>
          <a:prstGeom prst="rect">
            <a:avLst/>
          </a:prstGeom>
          <a:noFill/>
          <a:ln w="38100">
            <a:solidFill>
              <a:schemeClr val="tx1"/>
            </a:solidFill>
          </a:ln>
        </p:spPr>
        <p:txBody>
          <a:bodyPr wrap="square" rtlCol="0">
            <a:spAutoFit/>
          </a:bodyPr>
          <a:lstStyle/>
          <a:p>
            <a:pPr marL="285750" indent="-285750">
              <a:buFontTx/>
              <a:buChar char="-"/>
            </a:pPr>
            <a:r>
              <a:rPr lang="en-US" dirty="0" smtClean="0"/>
              <a:t>The higher Reynold’s number (</a:t>
            </a:r>
            <a:r>
              <a:rPr lang="en-US" b="1" dirty="0" smtClean="0"/>
              <a:t>R</a:t>
            </a:r>
            <a:r>
              <a:rPr lang="en-US" dirty="0" smtClean="0"/>
              <a:t>), the more likely turbulent flow becomes. Turbulent flow damages valves and predisposes to endocarditis.</a:t>
            </a:r>
          </a:p>
          <a:p>
            <a:r>
              <a:rPr lang="en-US" dirty="0" smtClean="0"/>
              <a:t> </a:t>
            </a:r>
          </a:p>
          <a:p>
            <a:r>
              <a:rPr lang="en-US" dirty="0" smtClean="0"/>
              <a:t>- Per the above equation, when there is a tightening (like aortic stenosis), AFTER the tightening the R will increase, thus you get turbulence</a:t>
            </a:r>
            <a:endParaRPr lang="en-US" dirty="0"/>
          </a:p>
        </p:txBody>
      </p:sp>
      <p:sp>
        <p:nvSpPr>
          <p:cNvPr id="8" name="Slide Number Placeholder 7"/>
          <p:cNvSpPr>
            <a:spLocks noGrp="1"/>
          </p:cNvSpPr>
          <p:nvPr>
            <p:ph type="sldNum" sz="quarter" idx="12"/>
          </p:nvPr>
        </p:nvSpPr>
        <p:spPr/>
        <p:txBody>
          <a:bodyPr/>
          <a:lstStyle/>
          <a:p>
            <a:fld id="{D88FDD9F-396E-4B33-9E9C-FEF670638DD9}" type="slidenum">
              <a:rPr lang="en-US" smtClean="0"/>
              <a:t>23</a:t>
            </a:fld>
            <a:endParaRPr lang="en-US"/>
          </a:p>
        </p:txBody>
      </p:sp>
    </p:spTree>
    <p:extLst>
      <p:ext uri="{BB962C8B-B14F-4D97-AF65-F5344CB8AC3E}">
        <p14:creationId xmlns:p14="http://schemas.microsoft.com/office/powerpoint/2010/main" val="26204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bacteria cause endocarditis more easily than others because they directly contribute to valve damage</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3200" dirty="0" smtClean="0"/>
              <a:t> </a:t>
            </a:r>
            <a:r>
              <a:rPr lang="en-US" sz="3200" i="1" dirty="0" smtClean="0"/>
              <a:t>Staphylococcus aureus </a:t>
            </a:r>
            <a:r>
              <a:rPr lang="en-US" sz="3200" dirty="0" smtClean="0"/>
              <a:t>secretes enzymes that make it easier to cause infectious endocarditis</a:t>
            </a:r>
          </a:p>
          <a:p>
            <a:pPr lvl="1">
              <a:buFont typeface="Courier New" panose="02070309020205020404" pitchFamily="49" charset="0"/>
              <a:buChar char="o"/>
            </a:pPr>
            <a:r>
              <a:rPr lang="en-US" sz="2800" dirty="0" smtClean="0"/>
              <a:t> </a:t>
            </a:r>
            <a:r>
              <a:rPr lang="en-US" sz="2800" dirty="0" err="1" smtClean="0"/>
              <a:t>Hyaluronidase</a:t>
            </a:r>
            <a:r>
              <a:rPr lang="en-US" sz="2800" dirty="0" smtClean="0"/>
              <a:t>: breaks down proteoglycans in connective tissue</a:t>
            </a:r>
          </a:p>
          <a:p>
            <a:pPr lvl="1">
              <a:buFont typeface="Courier New" panose="02070309020205020404" pitchFamily="49" charset="0"/>
              <a:buChar char="o"/>
            </a:pPr>
            <a:r>
              <a:rPr lang="en-US" sz="2800" dirty="0"/>
              <a:t> </a:t>
            </a:r>
            <a:r>
              <a:rPr lang="en-US" sz="2800" dirty="0" smtClean="0"/>
              <a:t>Proteases: destroy tissue proteins </a:t>
            </a:r>
          </a:p>
          <a:p>
            <a:pPr>
              <a:buFont typeface="Courier New" panose="02070309020205020404" pitchFamily="49" charset="0"/>
              <a:buChar char="o"/>
            </a:pPr>
            <a:endParaRPr lang="en-US" sz="3200" dirty="0" smtClean="0"/>
          </a:p>
          <a:p>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24</a:t>
            </a:fld>
            <a:endParaRPr lang="en-US"/>
          </a:p>
        </p:txBody>
      </p:sp>
    </p:spTree>
    <p:extLst>
      <p:ext uri="{BB962C8B-B14F-4D97-AF65-F5344CB8AC3E}">
        <p14:creationId xmlns:p14="http://schemas.microsoft.com/office/powerpoint/2010/main" val="401883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Immunologic response to endocarditis</a:t>
            </a:r>
            <a:endParaRPr lang="en-US" dirty="0"/>
          </a:p>
        </p:txBody>
      </p:sp>
      <p:sp>
        <p:nvSpPr>
          <p:cNvPr id="3" name="Content Placeholder 2"/>
          <p:cNvSpPr>
            <a:spLocks noGrp="1"/>
          </p:cNvSpPr>
          <p:nvPr>
            <p:ph idx="1"/>
          </p:nvPr>
        </p:nvSpPr>
        <p:spPr>
          <a:xfrm>
            <a:off x="667265" y="1845734"/>
            <a:ext cx="11084011" cy="4023360"/>
          </a:xfrm>
        </p:spPr>
        <p:txBody>
          <a:bodyPr>
            <a:noAutofit/>
          </a:bodyPr>
          <a:lstStyle/>
          <a:p>
            <a:pPr>
              <a:buFont typeface="Arial" panose="020B0604020202020204" pitchFamily="34" charset="0"/>
              <a:buChar char="•"/>
            </a:pPr>
            <a:r>
              <a:rPr lang="en-US" sz="3200" dirty="0"/>
              <a:t> </a:t>
            </a:r>
            <a:r>
              <a:rPr lang="en-US" sz="3200" dirty="0" smtClean="0"/>
              <a:t>The vegetation is highly inflammatory</a:t>
            </a:r>
          </a:p>
          <a:p>
            <a:pPr lvl="1">
              <a:buFont typeface="Arial" panose="020B0604020202020204" pitchFamily="34" charset="0"/>
              <a:buChar char="•"/>
            </a:pPr>
            <a:r>
              <a:rPr lang="en-US" sz="2800" dirty="0" smtClean="0"/>
              <a:t>The white blood cell count (WBC), Erythrocyte Sedimentation Rate (ESR) , C-Reactive Protein, and other acute phase reactants will be high</a:t>
            </a:r>
          </a:p>
          <a:p>
            <a:pPr>
              <a:buFont typeface="Arial" panose="020B0604020202020204" pitchFamily="34" charset="0"/>
              <a:buChar char="•"/>
            </a:pPr>
            <a:r>
              <a:rPr lang="en-US" sz="3200" dirty="0"/>
              <a:t> </a:t>
            </a:r>
            <a:r>
              <a:rPr lang="en-US" sz="3200" dirty="0" smtClean="0"/>
              <a:t>The immune system is highly activated</a:t>
            </a:r>
          </a:p>
          <a:p>
            <a:pPr lvl="1">
              <a:buFont typeface="Arial" panose="020B0604020202020204" pitchFamily="34" charset="0"/>
              <a:buChar char="•"/>
            </a:pPr>
            <a:r>
              <a:rPr lang="en-US" sz="2800" dirty="0"/>
              <a:t> </a:t>
            </a:r>
            <a:r>
              <a:rPr lang="en-US" sz="2800" dirty="0" smtClean="0"/>
              <a:t>Rheumatoid Factor often elevated</a:t>
            </a:r>
          </a:p>
          <a:p>
            <a:pPr>
              <a:buFont typeface="Arial" panose="020B0604020202020204" pitchFamily="34" charset="0"/>
              <a:buChar char="•"/>
            </a:pPr>
            <a:r>
              <a:rPr lang="en-US" sz="3200" dirty="0"/>
              <a:t> </a:t>
            </a:r>
            <a:r>
              <a:rPr lang="en-US" sz="3200" dirty="0" smtClean="0"/>
              <a:t>Polyclonal immunoglobulin population creates immune complex deposition throughout the body</a:t>
            </a:r>
          </a:p>
          <a:p>
            <a:pPr lvl="1">
              <a:buFont typeface="Arial" panose="020B0604020202020204" pitchFamily="34" charset="0"/>
              <a:buChar char="•"/>
            </a:pPr>
            <a:r>
              <a:rPr lang="en-US" sz="2800" dirty="0"/>
              <a:t> </a:t>
            </a:r>
            <a:r>
              <a:rPr lang="en-US" sz="2800" dirty="0" smtClean="0"/>
              <a:t>Osler Nodes</a:t>
            </a:r>
          </a:p>
          <a:p>
            <a:pPr lvl="1">
              <a:buFont typeface="Arial" panose="020B0604020202020204" pitchFamily="34" charset="0"/>
              <a:buChar char="•"/>
            </a:pPr>
            <a:r>
              <a:rPr lang="en-US" sz="2800" dirty="0"/>
              <a:t> </a:t>
            </a:r>
            <a:r>
              <a:rPr lang="en-US" sz="2800" dirty="0" smtClean="0"/>
              <a:t>Glomerulonephritis </a:t>
            </a:r>
          </a:p>
        </p:txBody>
      </p:sp>
      <p:sp>
        <p:nvSpPr>
          <p:cNvPr id="5" name="Slide Number Placeholder 4"/>
          <p:cNvSpPr>
            <a:spLocks noGrp="1"/>
          </p:cNvSpPr>
          <p:nvPr>
            <p:ph type="sldNum" sz="quarter" idx="12"/>
          </p:nvPr>
        </p:nvSpPr>
        <p:spPr/>
        <p:txBody>
          <a:bodyPr/>
          <a:lstStyle/>
          <a:p>
            <a:fld id="{D88FDD9F-396E-4B33-9E9C-FEF670638DD9}" type="slidenum">
              <a:rPr lang="en-US" smtClean="0"/>
              <a:t>25</a:t>
            </a:fld>
            <a:endParaRPr lang="en-US"/>
          </a:p>
        </p:txBody>
      </p:sp>
    </p:spTree>
    <p:extLst>
      <p:ext uri="{BB962C8B-B14F-4D97-AF65-F5344CB8AC3E}">
        <p14:creationId xmlns:p14="http://schemas.microsoft.com/office/powerpoint/2010/main" val="20150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923" y="556038"/>
            <a:ext cx="10058400" cy="1008311"/>
          </a:xfrm>
        </p:spPr>
        <p:txBody>
          <a:bodyPr/>
          <a:lstStyle/>
          <a:p>
            <a:pPr algn="ctr"/>
            <a:r>
              <a:rPr lang="en-US" dirty="0" smtClean="0"/>
              <a:t>Immune-complex mediated damage</a:t>
            </a:r>
            <a:endParaRPr 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161" y="1767016"/>
            <a:ext cx="3907067" cy="451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7651228" y="2623751"/>
            <a:ext cx="6096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60827" y="2242752"/>
            <a:ext cx="1550437" cy="523220"/>
          </a:xfrm>
          <a:prstGeom prst="rect">
            <a:avLst/>
          </a:prstGeom>
          <a:noFill/>
        </p:spPr>
        <p:txBody>
          <a:bodyPr wrap="square" rtlCol="0">
            <a:spAutoFit/>
          </a:bodyPr>
          <a:lstStyle/>
          <a:p>
            <a:r>
              <a:rPr lang="en-US" sz="2800" dirty="0" smtClean="0"/>
              <a:t>Antigen</a:t>
            </a:r>
            <a:endParaRPr lang="en-US" sz="2800" dirty="0"/>
          </a:p>
        </p:txBody>
      </p:sp>
      <p:sp>
        <p:nvSpPr>
          <p:cNvPr id="17" name="Oval 16"/>
          <p:cNvSpPr/>
          <p:nvPr/>
        </p:nvSpPr>
        <p:spPr>
          <a:xfrm>
            <a:off x="6196085" y="2858486"/>
            <a:ext cx="1119182" cy="1355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63585" y="3038190"/>
            <a:ext cx="2481378" cy="1569660"/>
          </a:xfrm>
          <a:prstGeom prst="rect">
            <a:avLst/>
          </a:prstGeom>
          <a:noFill/>
        </p:spPr>
        <p:txBody>
          <a:bodyPr wrap="square" rtlCol="0">
            <a:spAutoFit/>
          </a:bodyPr>
          <a:lstStyle/>
          <a:p>
            <a:r>
              <a:rPr lang="en-US" sz="2400" b="1" dirty="0" smtClean="0"/>
              <a:t>Immune-complex creation and deposition in small vessels</a:t>
            </a:r>
            <a:endParaRPr lang="en-US" sz="2400" b="1" dirty="0"/>
          </a:p>
        </p:txBody>
      </p:sp>
      <p:sp>
        <p:nvSpPr>
          <p:cNvPr id="21" name="Left Brace 20"/>
          <p:cNvSpPr/>
          <p:nvPr/>
        </p:nvSpPr>
        <p:spPr>
          <a:xfrm rot="20874887">
            <a:off x="2667613" y="2443918"/>
            <a:ext cx="1524000" cy="4049186"/>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144389" y="4991432"/>
            <a:ext cx="2032000" cy="1015663"/>
          </a:xfrm>
          <a:prstGeom prst="rect">
            <a:avLst/>
          </a:prstGeom>
          <a:noFill/>
        </p:spPr>
        <p:txBody>
          <a:bodyPr wrap="square" rtlCol="0">
            <a:spAutoFit/>
          </a:bodyPr>
          <a:lstStyle/>
          <a:p>
            <a:r>
              <a:rPr lang="en-US" sz="2000" b="1" dirty="0" smtClean="0"/>
              <a:t>PMN and complement</a:t>
            </a:r>
          </a:p>
          <a:p>
            <a:r>
              <a:rPr lang="en-US" sz="2000" b="1" dirty="0" smtClean="0"/>
              <a:t>activation</a:t>
            </a:r>
            <a:endParaRPr lang="en-US" sz="2000" b="1" dirty="0"/>
          </a:p>
        </p:txBody>
      </p:sp>
      <p:grpSp>
        <p:nvGrpSpPr>
          <p:cNvPr id="27" name="Group 26"/>
          <p:cNvGrpSpPr/>
          <p:nvPr/>
        </p:nvGrpSpPr>
        <p:grpSpPr>
          <a:xfrm>
            <a:off x="1259727" y="3801198"/>
            <a:ext cx="1817654" cy="1221253"/>
            <a:chOff x="394205" y="993913"/>
            <a:chExt cx="2027023" cy="1221253"/>
          </a:xfrm>
        </p:grpSpPr>
        <p:sp>
          <p:nvSpPr>
            <p:cNvPr id="28" name="Explosion 2 27"/>
            <p:cNvSpPr/>
            <p:nvPr/>
          </p:nvSpPr>
          <p:spPr>
            <a:xfrm>
              <a:off x="394205" y="993913"/>
              <a:ext cx="2027023" cy="1221253"/>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20393161">
              <a:off x="725509" y="1351295"/>
              <a:ext cx="1090038" cy="461665"/>
            </a:xfrm>
            <a:prstGeom prst="rect">
              <a:avLst/>
            </a:prstGeom>
            <a:noFill/>
          </p:spPr>
          <p:txBody>
            <a:bodyPr wrap="square" rtlCol="0">
              <a:spAutoFit/>
            </a:bodyPr>
            <a:lstStyle/>
            <a:p>
              <a:r>
                <a:rPr lang="en-US" sz="2400" b="1" dirty="0" smtClean="0"/>
                <a:t>Injury</a:t>
              </a:r>
              <a:endParaRPr lang="en-US" sz="2400" b="1" dirty="0"/>
            </a:p>
          </p:txBody>
        </p:sp>
      </p:grpSp>
      <p:sp>
        <p:nvSpPr>
          <p:cNvPr id="4" name="Slide Number Placeholder 3"/>
          <p:cNvSpPr>
            <a:spLocks noGrp="1"/>
          </p:cNvSpPr>
          <p:nvPr>
            <p:ph type="sldNum" sz="quarter" idx="12"/>
          </p:nvPr>
        </p:nvSpPr>
        <p:spPr/>
        <p:txBody>
          <a:bodyPr/>
          <a:lstStyle/>
          <a:p>
            <a:fld id="{D88FDD9F-396E-4B33-9E9C-FEF670638DD9}" type="slidenum">
              <a:rPr lang="en-US" smtClean="0"/>
              <a:t>26</a:t>
            </a:fld>
            <a:endParaRPr lang="en-US"/>
          </a:p>
        </p:txBody>
      </p:sp>
    </p:spTree>
    <p:extLst>
      <p:ext uri="{BB962C8B-B14F-4D97-AF65-F5344CB8AC3E}">
        <p14:creationId xmlns:p14="http://schemas.microsoft.com/office/powerpoint/2010/main" val="20890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a:t>
            </a:r>
            <a:endParaRPr lang="en-US" sz="6000" dirty="0"/>
          </a:p>
        </p:txBody>
      </p:sp>
      <p:sp>
        <p:nvSpPr>
          <p:cNvPr id="3" name="Content Placeholder 2"/>
          <p:cNvSpPr>
            <a:spLocks noGrp="1"/>
          </p:cNvSpPr>
          <p:nvPr>
            <p:ph idx="1"/>
          </p:nvPr>
        </p:nvSpPr>
        <p:spPr>
          <a:xfrm>
            <a:off x="1257918" y="1870447"/>
            <a:ext cx="10308006" cy="4023360"/>
          </a:xfrm>
        </p:spPr>
        <p:txBody>
          <a:bodyPr>
            <a:normAutofit/>
          </a:bodyPr>
          <a:lstStyle/>
          <a:p>
            <a:r>
              <a:rPr lang="en-US" sz="3200" dirty="0" smtClean="0"/>
              <a:t>A 46-year-old man with history of recent intravenous drug abuse presents with fever and is found to have infectious endocarditis. He states that the heroin he injects is not always pure. </a:t>
            </a:r>
          </a:p>
          <a:p>
            <a:endParaRPr lang="en-US" sz="3200" dirty="0" smtClean="0"/>
          </a:p>
          <a:p>
            <a:pPr lvl="1"/>
            <a:r>
              <a:rPr lang="en-US" sz="3200" dirty="0" smtClean="0"/>
              <a:t>What cardiac valve do you think he is most likely to have an infectious endocarditis vegetation on? Why that one?</a:t>
            </a:r>
          </a:p>
          <a:p>
            <a:endParaRPr lang="en-US" sz="3200" dirty="0" smtClean="0"/>
          </a:p>
          <a:p>
            <a:endParaRPr lang="en-US" sz="3200" dirty="0"/>
          </a:p>
          <a:p>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27</a:t>
            </a:fld>
            <a:endParaRPr lang="en-US"/>
          </a:p>
        </p:txBody>
      </p:sp>
    </p:spTree>
    <p:extLst>
      <p:ext uri="{BB962C8B-B14F-4D97-AF65-F5344CB8AC3E}">
        <p14:creationId xmlns:p14="http://schemas.microsoft.com/office/powerpoint/2010/main" val="146197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a:bodyPr>
          <a:lstStyle/>
          <a:p>
            <a:r>
              <a:rPr lang="en-US" sz="3200" dirty="0" smtClean="0"/>
              <a:t>Tricuspid valve. </a:t>
            </a:r>
            <a:r>
              <a:rPr lang="en-US" sz="3200" dirty="0"/>
              <a:t>Intravenous drug users have a higher incidence of tricuspid valve involvement. This is from </a:t>
            </a:r>
            <a:r>
              <a:rPr lang="en-US" sz="3200" dirty="0" smtClean="0"/>
              <a:t>impurities (such as talc) </a:t>
            </a:r>
            <a:r>
              <a:rPr lang="en-US" sz="3200" dirty="0"/>
              <a:t>within the injected drugs that directly damage the valves, and are mostly filtered out by the lungs. </a:t>
            </a:r>
            <a:endParaRPr lang="en-US" sz="2800" dirty="0"/>
          </a:p>
          <a:p>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28</a:t>
            </a:fld>
            <a:endParaRPr lang="en-US"/>
          </a:p>
        </p:txBody>
      </p:sp>
    </p:spTree>
    <p:extLst>
      <p:ext uri="{BB962C8B-B14F-4D97-AF65-F5344CB8AC3E}">
        <p14:creationId xmlns:p14="http://schemas.microsoft.com/office/powerpoint/2010/main" val="2001779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Question</a:t>
            </a:r>
          </a:p>
        </p:txBody>
      </p:sp>
      <p:sp>
        <p:nvSpPr>
          <p:cNvPr id="3" name="Content Placeholder 2"/>
          <p:cNvSpPr>
            <a:spLocks noGrp="1"/>
          </p:cNvSpPr>
          <p:nvPr>
            <p:ph idx="1"/>
          </p:nvPr>
        </p:nvSpPr>
        <p:spPr/>
        <p:txBody>
          <a:bodyPr>
            <a:normAutofit/>
          </a:bodyPr>
          <a:lstStyle/>
          <a:p>
            <a:r>
              <a:rPr lang="en-US" sz="3200" dirty="0" smtClean="0"/>
              <a:t>He </a:t>
            </a:r>
            <a:r>
              <a:rPr lang="en-US" sz="3200" dirty="0"/>
              <a:t>is found to have evidence of glomerulonephritis. Does this mean he must have left-sided (mitral or aortic valve) endocarditis? Why or why not?</a:t>
            </a:r>
          </a:p>
          <a:p>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29</a:t>
            </a:fld>
            <a:endParaRPr lang="en-US"/>
          </a:p>
        </p:txBody>
      </p:sp>
    </p:spTree>
    <p:extLst>
      <p:ext uri="{BB962C8B-B14F-4D97-AF65-F5344CB8AC3E}">
        <p14:creationId xmlns:p14="http://schemas.microsoft.com/office/powerpoint/2010/main" val="241077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module works a lot better in “presentation” mode</a:t>
            </a:r>
            <a:endParaRPr lang="en-US" dirty="0"/>
          </a:p>
        </p:txBody>
      </p:sp>
      <p:pic>
        <p:nvPicPr>
          <p:cNvPr id="2050" name="Picture 2" descr="http://www.procopy.com.au/storage/doctor-presentation-office-cartoon-characters_mJ_bhz.jpg?__SQUARESPACE_CACHEVERSION=14212224377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2722" y="2804078"/>
            <a:ext cx="4111442" cy="28834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88FDD9F-396E-4B33-9E9C-FEF670638DD9}" type="slidenum">
              <a:rPr lang="en-US" smtClean="0"/>
              <a:t>3</a:t>
            </a:fld>
            <a:endParaRPr lang="en-US"/>
          </a:p>
        </p:txBody>
      </p:sp>
    </p:spTree>
    <p:extLst>
      <p:ext uri="{BB962C8B-B14F-4D97-AF65-F5344CB8AC3E}">
        <p14:creationId xmlns:p14="http://schemas.microsoft.com/office/powerpoint/2010/main" val="50894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Answer</a:t>
            </a:r>
            <a:endParaRPr lang="en-US" sz="6600" dirty="0"/>
          </a:p>
        </p:txBody>
      </p:sp>
      <p:sp>
        <p:nvSpPr>
          <p:cNvPr id="3" name="Content Placeholder 2"/>
          <p:cNvSpPr>
            <a:spLocks noGrp="1"/>
          </p:cNvSpPr>
          <p:nvPr>
            <p:ph idx="1"/>
          </p:nvPr>
        </p:nvSpPr>
        <p:spPr/>
        <p:txBody>
          <a:bodyPr>
            <a:normAutofit/>
          </a:bodyPr>
          <a:lstStyle/>
          <a:p>
            <a:r>
              <a:rPr lang="en-US" sz="3200" dirty="0"/>
              <a:t>No, it could be right or left </a:t>
            </a:r>
            <a:r>
              <a:rPr lang="en-US" sz="3200" dirty="0" smtClean="0"/>
              <a:t>sided infectious endocarditis. </a:t>
            </a:r>
            <a:r>
              <a:rPr lang="en-US" sz="3200" dirty="0"/>
              <a:t>Immune complexes can get through the pulmonary circulation and deposit systemically.</a:t>
            </a:r>
          </a:p>
          <a:p>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30</a:t>
            </a:fld>
            <a:endParaRPr lang="en-US"/>
          </a:p>
        </p:txBody>
      </p:sp>
    </p:spTree>
    <p:extLst>
      <p:ext uri="{BB962C8B-B14F-4D97-AF65-F5344CB8AC3E}">
        <p14:creationId xmlns:p14="http://schemas.microsoft.com/office/powerpoint/2010/main" val="567375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Question</a:t>
            </a:r>
          </a:p>
        </p:txBody>
      </p:sp>
      <p:sp>
        <p:nvSpPr>
          <p:cNvPr id="3" name="Content Placeholder 2"/>
          <p:cNvSpPr>
            <a:spLocks noGrp="1"/>
          </p:cNvSpPr>
          <p:nvPr>
            <p:ph idx="1"/>
          </p:nvPr>
        </p:nvSpPr>
        <p:spPr/>
        <p:txBody>
          <a:bodyPr>
            <a:normAutofit/>
          </a:bodyPr>
          <a:lstStyle/>
          <a:p>
            <a:r>
              <a:rPr lang="en-US" sz="3200" dirty="0"/>
              <a:t>What would you expect the effect of aspirin to be on endocarditis vegetation size?</a:t>
            </a:r>
          </a:p>
          <a:p>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31</a:t>
            </a:fld>
            <a:endParaRPr lang="en-US"/>
          </a:p>
        </p:txBody>
      </p:sp>
    </p:spTree>
    <p:extLst>
      <p:ext uri="{BB962C8B-B14F-4D97-AF65-F5344CB8AC3E}">
        <p14:creationId xmlns:p14="http://schemas.microsoft.com/office/powerpoint/2010/main" val="4026165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Answer</a:t>
            </a:r>
            <a:endParaRPr lang="en-US" sz="6000" dirty="0"/>
          </a:p>
        </p:txBody>
      </p:sp>
      <p:sp>
        <p:nvSpPr>
          <p:cNvPr id="3" name="Content Placeholder 2"/>
          <p:cNvSpPr>
            <a:spLocks noGrp="1"/>
          </p:cNvSpPr>
          <p:nvPr>
            <p:ph idx="1"/>
          </p:nvPr>
        </p:nvSpPr>
        <p:spPr>
          <a:xfrm>
            <a:off x="1257918" y="1870447"/>
            <a:ext cx="10308006" cy="4023360"/>
          </a:xfrm>
        </p:spPr>
        <p:txBody>
          <a:bodyPr>
            <a:normAutofit/>
          </a:bodyPr>
          <a:lstStyle/>
          <a:p>
            <a:r>
              <a:rPr lang="en-US" sz="3200" dirty="0" smtClean="0"/>
              <a:t>You would expect aspirin to decrease the size of vegetations or prevent enlargement of vegetations by decreasing platelet activation (via inhibition of thromboxane A2). This was looked at in large trials: unfortunately, it doesn’t work well and causes increased hemorrhagic stroke, so is not done in clinical practice  </a:t>
            </a:r>
            <a:endParaRPr lang="en-US" sz="3200" dirty="0"/>
          </a:p>
          <a:p>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120" y="4550228"/>
            <a:ext cx="6619875" cy="213360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D88FDD9F-396E-4B33-9E9C-FEF670638DD9}" type="slidenum">
              <a:rPr lang="en-US" smtClean="0"/>
              <a:t>32</a:t>
            </a:fld>
            <a:endParaRPr lang="en-US"/>
          </a:p>
        </p:txBody>
      </p:sp>
    </p:spTree>
    <p:extLst>
      <p:ext uri="{BB962C8B-B14F-4D97-AF65-F5344CB8AC3E}">
        <p14:creationId xmlns:p14="http://schemas.microsoft.com/office/powerpoint/2010/main" val="2562003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a:t>
            </a:r>
            <a:r>
              <a:rPr lang="en-US" sz="2800" dirty="0" smtClean="0">
                <a:hlinkClick r:id="rId2" action="ppaction://hlinksldjump"/>
              </a:rPr>
              <a:t>Pathophysiology and immune response</a:t>
            </a:r>
            <a:endParaRPr lang="en-US" sz="2800" dirty="0" smtClean="0"/>
          </a:p>
          <a:p>
            <a:pPr>
              <a:buFont typeface="Courier New" panose="02070309020205020404" pitchFamily="49" charset="0"/>
              <a:buChar char="o"/>
            </a:pPr>
            <a:r>
              <a:rPr lang="en-US" sz="2800" b="1" dirty="0">
                <a:hlinkClick r:id="rId3" action="ppaction://hlinksldjump"/>
              </a:rPr>
              <a:t> </a:t>
            </a:r>
            <a:r>
              <a:rPr lang="en-US" sz="2800" b="1" dirty="0" smtClean="0">
                <a:hlinkClick r:id="rId3" action="ppaction://hlinksldjump"/>
              </a:rPr>
              <a:t>Microbiology </a:t>
            </a:r>
            <a:endParaRPr lang="en-US" sz="2800" b="1" dirty="0" smtClean="0"/>
          </a:p>
          <a:p>
            <a:pPr>
              <a:buFont typeface="Courier New" panose="02070309020205020404" pitchFamily="49" charset="0"/>
              <a:buChar char="o"/>
            </a:pPr>
            <a:r>
              <a:rPr lang="en-US" sz="2800" dirty="0">
                <a:hlinkClick r:id="rId4" action="ppaction://hlinksldjump"/>
              </a:rPr>
              <a:t> </a:t>
            </a:r>
            <a:r>
              <a:rPr lang="en-US" sz="2800" dirty="0" smtClean="0">
                <a:hlinkClick r:id="rId4" action="ppaction://hlinksldjump"/>
              </a:rPr>
              <a:t>Physical Exam findings</a:t>
            </a:r>
            <a:endParaRPr lang="en-US" sz="2800" dirty="0" smtClean="0"/>
          </a:p>
          <a:p>
            <a:pPr>
              <a:buFont typeface="Courier New" panose="02070309020205020404" pitchFamily="49" charset="0"/>
              <a:buChar char="o"/>
            </a:pPr>
            <a:r>
              <a:rPr lang="en-US" sz="2800" dirty="0">
                <a:hlinkClick r:id="rId5" action="ppaction://hlinksldjump"/>
              </a:rPr>
              <a:t> </a:t>
            </a:r>
            <a:r>
              <a:rPr lang="en-US" sz="2800" dirty="0" smtClean="0">
                <a:hlinkClick r:id="rId5" action="ppaction://hlinksldjump"/>
              </a:rPr>
              <a:t>Diagnosis</a:t>
            </a:r>
            <a:endParaRPr lang="en-US" sz="2800" dirty="0" smtClean="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Complications</a:t>
            </a:r>
            <a:endParaRPr lang="en-US" sz="2800" dirty="0" smtClean="0"/>
          </a:p>
          <a:p>
            <a:pPr>
              <a:buFont typeface="Courier New" panose="02070309020205020404" pitchFamily="49" charset="0"/>
              <a:buChar char="o"/>
            </a:pPr>
            <a:r>
              <a:rPr lang="en-US" sz="2800" dirty="0">
                <a:hlinkClick r:id="rId7" action="ppaction://hlinksldjump"/>
              </a:rPr>
              <a:t> </a:t>
            </a:r>
            <a:r>
              <a:rPr lang="en-US" sz="2800" dirty="0" smtClean="0">
                <a:hlinkClick r:id="rId7" action="ppaction://hlinksldjump"/>
              </a:rPr>
              <a:t>Treatment </a:t>
            </a:r>
            <a:endParaRPr lang="en-US" sz="2800" dirty="0" smtClean="0"/>
          </a:p>
          <a:p>
            <a:pPr>
              <a:buFont typeface="Courier New" panose="02070309020205020404" pitchFamily="49" charset="0"/>
              <a:buChar char="o"/>
            </a:pPr>
            <a:r>
              <a:rPr lang="en-US" sz="2800" dirty="0" smtClean="0">
                <a:hlinkClick r:id="rId8" action="ppaction://hlinksldjump"/>
              </a:rPr>
              <a:t> Special cases</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33</a:t>
            </a:fld>
            <a:endParaRPr lang="en-US"/>
          </a:p>
        </p:txBody>
      </p:sp>
      <p:sp>
        <p:nvSpPr>
          <p:cNvPr id="6" name="Right Arrow 5"/>
          <p:cNvSpPr/>
          <p:nvPr/>
        </p:nvSpPr>
        <p:spPr>
          <a:xfrm>
            <a:off x="474785" y="2505810"/>
            <a:ext cx="539134" cy="3142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696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Microbiology of Infectious Endocarditis</a:t>
            </a:r>
            <a:r>
              <a:rPr lang="en-US" dirty="0" smtClean="0"/>
              <a:t>: commons sources</a:t>
            </a:r>
            <a:endParaRPr lang="en-US" dirty="0"/>
          </a:p>
        </p:txBody>
      </p:sp>
      <p:pic>
        <p:nvPicPr>
          <p:cNvPr id="2051" name="Picture 3" descr="C:\Users\ahale\AppData\Local\Microsoft\Windows\Temporary Internet Files\Content.Outlook\G79S0E6Q\IMG_34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42" t="18160" r="10637"/>
          <a:stretch/>
        </p:blipFill>
        <p:spPr bwMode="auto">
          <a:xfrm rot="5400000">
            <a:off x="864483" y="1965221"/>
            <a:ext cx="3238449" cy="2866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6822" y="5115712"/>
            <a:ext cx="2608930" cy="830997"/>
          </a:xfrm>
          <a:prstGeom prst="rect">
            <a:avLst/>
          </a:prstGeom>
          <a:noFill/>
        </p:spPr>
        <p:txBody>
          <a:bodyPr wrap="square" rtlCol="0">
            <a:spAutoFit/>
          </a:bodyPr>
          <a:lstStyle/>
          <a:p>
            <a:r>
              <a:rPr lang="en-US" sz="2400" b="1" dirty="0" smtClean="0"/>
              <a:t>Mouth</a:t>
            </a:r>
            <a:r>
              <a:rPr lang="en-US" sz="2400" dirty="0" smtClean="0"/>
              <a:t> flora</a:t>
            </a:r>
          </a:p>
          <a:p>
            <a:pPr marL="285750" indent="-285750">
              <a:buFont typeface="Arial" panose="020B0604020202020204" pitchFamily="34" charset="0"/>
              <a:buChar char="•"/>
            </a:pPr>
            <a:r>
              <a:rPr lang="en-US" sz="2400" dirty="0" smtClean="0"/>
              <a:t>Strep. </a:t>
            </a:r>
            <a:r>
              <a:rPr lang="en-US" sz="2400" dirty="0" err="1" smtClean="0"/>
              <a:t>viridans</a:t>
            </a:r>
            <a:r>
              <a:rPr lang="en-US" sz="2400" dirty="0" smtClean="0"/>
              <a:t> </a:t>
            </a:r>
            <a:endParaRPr lang="en-US" sz="2400" dirty="0"/>
          </a:p>
        </p:txBody>
      </p:sp>
      <p:pic>
        <p:nvPicPr>
          <p:cNvPr id="2052" name="Picture 4" descr="C:\Users\ahale\AppData\Local\Microsoft\Windows\Temporary Internet Files\Content.Outlook\G79S0E6Q\IMG_346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1"/>
          <a:stretch/>
        </p:blipFill>
        <p:spPr bwMode="auto">
          <a:xfrm rot="5400000">
            <a:off x="4550590" y="2122066"/>
            <a:ext cx="3280290" cy="2594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37003" y="5103355"/>
            <a:ext cx="3844823" cy="1200329"/>
          </a:xfrm>
          <a:prstGeom prst="rect">
            <a:avLst/>
          </a:prstGeom>
          <a:noFill/>
        </p:spPr>
        <p:txBody>
          <a:bodyPr wrap="square" rtlCol="0">
            <a:spAutoFit/>
          </a:bodyPr>
          <a:lstStyle/>
          <a:p>
            <a:r>
              <a:rPr lang="en-US" sz="2400" b="1" dirty="0" smtClean="0"/>
              <a:t>Skin</a:t>
            </a:r>
            <a:r>
              <a:rPr lang="en-US" sz="2400" dirty="0" smtClean="0"/>
              <a:t> flora</a:t>
            </a:r>
          </a:p>
          <a:p>
            <a:pPr marL="285750" indent="-285750">
              <a:buFont typeface="Arial" panose="020B0604020202020204" pitchFamily="34" charset="0"/>
              <a:buChar char="•"/>
            </a:pPr>
            <a:r>
              <a:rPr lang="en-US" sz="2400" dirty="0" smtClean="0"/>
              <a:t>Staph. aureus</a:t>
            </a:r>
          </a:p>
          <a:p>
            <a:pPr marL="285750" indent="-285750">
              <a:buFont typeface="Arial" panose="020B0604020202020204" pitchFamily="34" charset="0"/>
              <a:buChar char="•"/>
            </a:pPr>
            <a:r>
              <a:rPr lang="en-US" sz="2400" dirty="0" smtClean="0"/>
              <a:t>Coagulase-negative Staph</a:t>
            </a:r>
            <a:endParaRPr lang="en-US" sz="2400" dirty="0"/>
          </a:p>
        </p:txBody>
      </p:sp>
      <p:pic>
        <p:nvPicPr>
          <p:cNvPr id="2054" name="Picture 6" descr="https://www.nlm.nih.gov/medlineplus/ency/images/ency/fullsize/88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108" y="1816734"/>
            <a:ext cx="4001369" cy="32010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74018" y="5115712"/>
            <a:ext cx="3844823" cy="1200329"/>
          </a:xfrm>
          <a:prstGeom prst="rect">
            <a:avLst/>
          </a:prstGeom>
          <a:noFill/>
        </p:spPr>
        <p:txBody>
          <a:bodyPr wrap="square" rtlCol="0">
            <a:spAutoFit/>
          </a:bodyPr>
          <a:lstStyle/>
          <a:p>
            <a:r>
              <a:rPr lang="en-US" sz="2400" b="1" dirty="0" smtClean="0"/>
              <a:t>Gastrointestinal</a:t>
            </a:r>
            <a:r>
              <a:rPr lang="en-US" sz="2400" dirty="0" smtClean="0"/>
              <a:t> flora</a:t>
            </a:r>
          </a:p>
          <a:p>
            <a:pPr marL="285750" indent="-285750">
              <a:buFont typeface="Arial" panose="020B0604020202020204" pitchFamily="34" charset="0"/>
              <a:buChar char="•"/>
            </a:pPr>
            <a:r>
              <a:rPr lang="en-US" sz="2400" dirty="0" smtClean="0"/>
              <a:t>Strep. </a:t>
            </a:r>
            <a:r>
              <a:rPr lang="en-US" sz="2400" dirty="0" err="1" smtClean="0"/>
              <a:t>bovis</a:t>
            </a:r>
            <a:endParaRPr lang="en-US" sz="2400" dirty="0" smtClean="0"/>
          </a:p>
          <a:p>
            <a:pPr marL="285750" indent="-285750">
              <a:buFont typeface="Arial" panose="020B0604020202020204" pitchFamily="34" charset="0"/>
              <a:buChar char="•"/>
            </a:pPr>
            <a:r>
              <a:rPr lang="en-US" sz="2400" dirty="0" smtClean="0"/>
              <a:t>Enterococcus</a:t>
            </a:r>
          </a:p>
        </p:txBody>
      </p:sp>
      <p:sp>
        <p:nvSpPr>
          <p:cNvPr id="5" name="Rectangle 4"/>
          <p:cNvSpPr/>
          <p:nvPr/>
        </p:nvSpPr>
        <p:spPr>
          <a:xfrm>
            <a:off x="9264574" y="6538096"/>
            <a:ext cx="1646220" cy="338554"/>
          </a:xfrm>
          <a:prstGeom prst="rect">
            <a:avLst/>
          </a:prstGeom>
        </p:spPr>
        <p:txBody>
          <a:bodyPr wrap="none">
            <a:spAutoFit/>
          </a:bodyPr>
          <a:lstStyle/>
          <a:p>
            <a:r>
              <a:rPr lang="en-US" sz="1600" dirty="0"/>
              <a:t>www.nlm.nih.gov</a:t>
            </a:r>
          </a:p>
        </p:txBody>
      </p:sp>
      <p:sp>
        <p:nvSpPr>
          <p:cNvPr id="3" name="TextBox 2"/>
          <p:cNvSpPr txBox="1"/>
          <p:nvPr/>
        </p:nvSpPr>
        <p:spPr>
          <a:xfrm>
            <a:off x="1136822" y="6599192"/>
            <a:ext cx="2372497" cy="338554"/>
          </a:xfrm>
          <a:prstGeom prst="rect">
            <a:avLst/>
          </a:prstGeom>
          <a:noFill/>
        </p:spPr>
        <p:txBody>
          <a:bodyPr wrap="square" rtlCol="0">
            <a:spAutoFit/>
          </a:bodyPr>
          <a:lstStyle/>
          <a:p>
            <a:r>
              <a:rPr lang="en-US" sz="1600" dirty="0" smtClean="0"/>
              <a:t>Andrew Hale, MD</a:t>
            </a:r>
            <a:endParaRPr lang="en-US" sz="1600" dirty="0"/>
          </a:p>
        </p:txBody>
      </p:sp>
      <p:sp>
        <p:nvSpPr>
          <p:cNvPr id="11" name="TextBox 10"/>
          <p:cNvSpPr txBox="1"/>
          <p:nvPr/>
        </p:nvSpPr>
        <p:spPr>
          <a:xfrm>
            <a:off x="4942704" y="6582315"/>
            <a:ext cx="2372497" cy="338554"/>
          </a:xfrm>
          <a:prstGeom prst="rect">
            <a:avLst/>
          </a:prstGeom>
          <a:noFill/>
        </p:spPr>
        <p:txBody>
          <a:bodyPr wrap="square" rtlCol="0">
            <a:spAutoFit/>
          </a:bodyPr>
          <a:lstStyle/>
          <a:p>
            <a:r>
              <a:rPr lang="en-US" sz="1600" dirty="0" smtClean="0"/>
              <a:t>Andrew Hale, MD</a:t>
            </a:r>
            <a:endParaRPr lang="en-US" sz="1600" dirty="0"/>
          </a:p>
        </p:txBody>
      </p:sp>
      <p:sp>
        <p:nvSpPr>
          <p:cNvPr id="7" name="Slide Number Placeholder 6"/>
          <p:cNvSpPr>
            <a:spLocks noGrp="1"/>
          </p:cNvSpPr>
          <p:nvPr>
            <p:ph type="sldNum" sz="quarter" idx="12"/>
          </p:nvPr>
        </p:nvSpPr>
        <p:spPr/>
        <p:txBody>
          <a:bodyPr/>
          <a:lstStyle/>
          <a:p>
            <a:fld id="{D88FDD9F-396E-4B33-9E9C-FEF670638DD9}" type="slidenum">
              <a:rPr lang="en-US" smtClean="0"/>
              <a:t>34</a:t>
            </a:fld>
            <a:endParaRPr lang="en-US"/>
          </a:p>
        </p:txBody>
      </p:sp>
    </p:spTree>
    <p:extLst>
      <p:ext uri="{BB962C8B-B14F-4D97-AF65-F5344CB8AC3E}">
        <p14:creationId xmlns:p14="http://schemas.microsoft.com/office/powerpoint/2010/main" val="19881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62" y="566076"/>
            <a:ext cx="1088617" cy="42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344" y="1030011"/>
            <a:ext cx="2949905" cy="59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Chart 1"/>
          <p:cNvGraphicFramePr>
            <a:graphicFrameLocks/>
          </p:cNvGraphicFramePr>
          <p:nvPr>
            <p:extLst>
              <p:ext uri="{D42A27DB-BD31-4B8C-83A1-F6EECF244321}">
                <p14:modId xmlns:p14="http://schemas.microsoft.com/office/powerpoint/2010/main" val="164842867"/>
              </p:ext>
            </p:extLst>
          </p:nvPr>
        </p:nvGraphicFramePr>
        <p:xfrm>
          <a:off x="1122407" y="381033"/>
          <a:ext cx="10326911" cy="5762189"/>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6021" y="1778547"/>
            <a:ext cx="3240373" cy="50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802" y="5593921"/>
            <a:ext cx="3308406" cy="53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1760" y="4981903"/>
            <a:ext cx="2091993" cy="45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6831" y="2606563"/>
            <a:ext cx="2629040" cy="74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7756" y="389211"/>
            <a:ext cx="17907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4175" y="-10510"/>
            <a:ext cx="26193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28476" y="6519446"/>
            <a:ext cx="5634680" cy="338554"/>
          </a:xfrm>
          <a:prstGeom prst="rect">
            <a:avLst/>
          </a:prstGeom>
          <a:noFill/>
        </p:spPr>
        <p:txBody>
          <a:bodyPr wrap="square" rtlCol="0">
            <a:spAutoFit/>
          </a:bodyPr>
          <a:lstStyle/>
          <a:p>
            <a:r>
              <a:rPr lang="en-US" sz="1600" dirty="0" smtClean="0"/>
              <a:t>Adapted from Murdoch et al, Arch Intern Med, 2009</a:t>
            </a:r>
            <a:endParaRPr lang="en-US" sz="1600" dirty="0"/>
          </a:p>
        </p:txBody>
      </p:sp>
      <p:sp>
        <p:nvSpPr>
          <p:cNvPr id="5" name="Slide Number Placeholder 4"/>
          <p:cNvSpPr>
            <a:spLocks noGrp="1"/>
          </p:cNvSpPr>
          <p:nvPr>
            <p:ph type="sldNum" sz="quarter" idx="12"/>
          </p:nvPr>
        </p:nvSpPr>
        <p:spPr/>
        <p:txBody>
          <a:bodyPr/>
          <a:lstStyle/>
          <a:p>
            <a:fld id="{D88FDD9F-396E-4B33-9E9C-FEF670638DD9}" type="slidenum">
              <a:rPr lang="en-US" smtClean="0"/>
              <a:t>35</a:t>
            </a:fld>
            <a:endParaRPr lang="en-US"/>
          </a:p>
        </p:txBody>
      </p:sp>
    </p:spTree>
    <p:extLst>
      <p:ext uri="{BB962C8B-B14F-4D97-AF65-F5344CB8AC3E}">
        <p14:creationId xmlns:p14="http://schemas.microsoft.com/office/powerpoint/2010/main" val="118319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HACEK Group</a:t>
            </a:r>
            <a:br>
              <a:rPr lang="en-US" dirty="0" smtClean="0"/>
            </a:br>
            <a:r>
              <a:rPr lang="en-US" sz="2800" dirty="0" smtClean="0"/>
              <a:t>(not worth memorizing specific names) </a:t>
            </a:r>
            <a:endParaRPr lang="en-US" dirty="0"/>
          </a:p>
        </p:txBody>
      </p:sp>
      <p:sp>
        <p:nvSpPr>
          <p:cNvPr id="3" name="Content Placeholder 2"/>
          <p:cNvSpPr>
            <a:spLocks noGrp="1"/>
          </p:cNvSpPr>
          <p:nvPr>
            <p:ph idx="1"/>
          </p:nvPr>
        </p:nvSpPr>
        <p:spPr/>
        <p:txBody>
          <a:bodyPr>
            <a:normAutofit/>
          </a:bodyPr>
          <a:lstStyle/>
          <a:p>
            <a:r>
              <a:rPr lang="en-US" sz="3600" dirty="0" smtClean="0"/>
              <a:t>A group of rare gram-negative organisms than can cause infectious endocarditis </a:t>
            </a:r>
          </a:p>
          <a:p>
            <a:pPr lvl="1"/>
            <a:r>
              <a:rPr lang="en-US" sz="3200" b="1" dirty="0" err="1"/>
              <a:t>H</a:t>
            </a:r>
            <a:r>
              <a:rPr lang="en-US" sz="3200" dirty="0" err="1"/>
              <a:t>aemophilus</a:t>
            </a:r>
            <a:r>
              <a:rPr lang="en-US" sz="3200" dirty="0"/>
              <a:t> </a:t>
            </a:r>
            <a:r>
              <a:rPr lang="en-US" sz="3200" dirty="0" err="1" smtClean="0"/>
              <a:t>aphrophilus</a:t>
            </a:r>
            <a:r>
              <a:rPr lang="en-US" sz="3200" dirty="0"/>
              <a:t> </a:t>
            </a:r>
            <a:endParaRPr lang="en-US" sz="3200" dirty="0" smtClean="0"/>
          </a:p>
          <a:p>
            <a:pPr lvl="1"/>
            <a:r>
              <a:rPr lang="en-US" sz="3200" b="1" dirty="0" err="1" smtClean="0"/>
              <a:t>A</a:t>
            </a:r>
            <a:r>
              <a:rPr lang="en-US" sz="3200" dirty="0" err="1" smtClean="0"/>
              <a:t>ctinobacillus</a:t>
            </a:r>
            <a:r>
              <a:rPr lang="en-US" sz="3200" dirty="0" smtClean="0"/>
              <a:t> </a:t>
            </a:r>
            <a:r>
              <a:rPr lang="en-US" sz="3200" dirty="0" err="1"/>
              <a:t>actinomycetemcomitans</a:t>
            </a:r>
            <a:r>
              <a:rPr lang="en-US" sz="3200" dirty="0"/>
              <a:t> </a:t>
            </a:r>
            <a:endParaRPr lang="en-US" sz="3200" dirty="0" smtClean="0"/>
          </a:p>
          <a:p>
            <a:pPr lvl="1"/>
            <a:r>
              <a:rPr lang="en-US" sz="3200" b="1" dirty="0" err="1" smtClean="0"/>
              <a:t>C</a:t>
            </a:r>
            <a:r>
              <a:rPr lang="en-US" sz="3200" dirty="0" err="1" smtClean="0"/>
              <a:t>ardiobacterium</a:t>
            </a:r>
            <a:r>
              <a:rPr lang="en-US" sz="3200" dirty="0" smtClean="0"/>
              <a:t> </a:t>
            </a:r>
            <a:r>
              <a:rPr lang="en-US" sz="3200" dirty="0" err="1" smtClean="0"/>
              <a:t>hominis</a:t>
            </a:r>
            <a:endParaRPr lang="en-US" sz="3200" dirty="0"/>
          </a:p>
          <a:p>
            <a:pPr lvl="1"/>
            <a:r>
              <a:rPr lang="en-US" sz="3200" b="1" dirty="0" err="1" smtClean="0"/>
              <a:t>E</a:t>
            </a:r>
            <a:r>
              <a:rPr lang="en-US" sz="3200" dirty="0" err="1" smtClean="0"/>
              <a:t>ikenella</a:t>
            </a:r>
            <a:r>
              <a:rPr lang="en-US" sz="3200" dirty="0" smtClean="0"/>
              <a:t> </a:t>
            </a:r>
            <a:r>
              <a:rPr lang="en-US" sz="3200" dirty="0" err="1" smtClean="0"/>
              <a:t>corrodens</a:t>
            </a:r>
            <a:endParaRPr lang="en-US" sz="3200" dirty="0"/>
          </a:p>
          <a:p>
            <a:pPr lvl="1"/>
            <a:r>
              <a:rPr lang="en-US" sz="3200" b="1" dirty="0" err="1" smtClean="0"/>
              <a:t>K</a:t>
            </a:r>
            <a:r>
              <a:rPr lang="en-US" sz="3200" dirty="0" err="1" smtClean="0"/>
              <a:t>ingella</a:t>
            </a:r>
            <a:r>
              <a:rPr lang="en-US" sz="3200" dirty="0" smtClean="0"/>
              <a:t> </a:t>
            </a:r>
            <a:r>
              <a:rPr lang="en-US" sz="3200" dirty="0" err="1"/>
              <a:t>kingae</a:t>
            </a:r>
            <a:endParaRPr lang="en-US" sz="3200" dirty="0"/>
          </a:p>
        </p:txBody>
      </p:sp>
      <p:sp>
        <p:nvSpPr>
          <p:cNvPr id="4" name="TextBox 3"/>
          <p:cNvSpPr txBox="1"/>
          <p:nvPr/>
        </p:nvSpPr>
        <p:spPr>
          <a:xfrm>
            <a:off x="8229599" y="2790111"/>
            <a:ext cx="3145972" cy="707886"/>
          </a:xfrm>
          <a:prstGeom prst="rect">
            <a:avLst/>
          </a:prstGeom>
          <a:noFill/>
        </p:spPr>
        <p:txBody>
          <a:bodyPr wrap="square" rtlCol="0">
            <a:spAutoFit/>
          </a:bodyPr>
          <a:lstStyle/>
          <a:p>
            <a:r>
              <a:rPr lang="en-US" sz="4000" dirty="0" smtClean="0">
                <a:solidFill>
                  <a:srgbClr val="FF0000"/>
                </a:solidFill>
                <a:latin typeface="Algerian" panose="04020705040A02060702" pitchFamily="82" charset="0"/>
              </a:rPr>
              <a:t>Fun to Say!</a:t>
            </a:r>
            <a:endParaRPr lang="en-US" sz="4000" dirty="0">
              <a:solidFill>
                <a:srgbClr val="FF0000"/>
              </a:solidFill>
              <a:latin typeface="Algerian" panose="04020705040A02060702" pitchFamily="82" charset="0"/>
            </a:endParaRPr>
          </a:p>
        </p:txBody>
      </p:sp>
      <p:cxnSp>
        <p:nvCxnSpPr>
          <p:cNvPr id="6" name="Straight Arrow Connector 5"/>
          <p:cNvCxnSpPr/>
          <p:nvPr/>
        </p:nvCxnSpPr>
        <p:spPr>
          <a:xfrm flipH="1">
            <a:off x="5812971" y="3178629"/>
            <a:ext cx="242751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D88FDD9F-396E-4B33-9E9C-FEF670638DD9}" type="slidenum">
              <a:rPr lang="en-US" smtClean="0"/>
              <a:t>36</a:t>
            </a:fld>
            <a:endParaRPr lang="en-US"/>
          </a:p>
        </p:txBody>
      </p:sp>
    </p:spTree>
    <p:extLst>
      <p:ext uri="{BB962C8B-B14F-4D97-AF65-F5344CB8AC3E}">
        <p14:creationId xmlns:p14="http://schemas.microsoft.com/office/powerpoint/2010/main" val="18501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476" y="558218"/>
            <a:ext cx="11734787" cy="5636519"/>
          </a:xfrm>
          <a:prstGeom prst="rect">
            <a:avLst/>
          </a:prstGeom>
        </p:spPr>
      </p:pic>
      <p:sp>
        <p:nvSpPr>
          <p:cNvPr id="3" name="TextBox 2"/>
          <p:cNvSpPr txBox="1"/>
          <p:nvPr/>
        </p:nvSpPr>
        <p:spPr>
          <a:xfrm>
            <a:off x="3296992" y="6516710"/>
            <a:ext cx="6387921" cy="369332"/>
          </a:xfrm>
          <a:prstGeom prst="rect">
            <a:avLst/>
          </a:prstGeom>
          <a:noFill/>
        </p:spPr>
        <p:txBody>
          <a:bodyPr wrap="square" rtlCol="0">
            <a:spAutoFit/>
          </a:bodyPr>
          <a:lstStyle/>
          <a:p>
            <a:r>
              <a:rPr lang="en-US" dirty="0" err="1" smtClean="0"/>
              <a:t>Hoen</a:t>
            </a:r>
            <a:r>
              <a:rPr lang="en-US" dirty="0" smtClean="0"/>
              <a:t> B et al. Infectious Endocarditis. NEJM </a:t>
            </a:r>
            <a:r>
              <a:rPr lang="en-US" dirty="0"/>
              <a:t>2013;368:1425-33</a:t>
            </a:r>
          </a:p>
        </p:txBody>
      </p:sp>
      <p:sp>
        <p:nvSpPr>
          <p:cNvPr id="5" name="Slide Number Placeholder 4"/>
          <p:cNvSpPr>
            <a:spLocks noGrp="1"/>
          </p:cNvSpPr>
          <p:nvPr>
            <p:ph type="sldNum" sz="quarter" idx="12"/>
          </p:nvPr>
        </p:nvSpPr>
        <p:spPr/>
        <p:txBody>
          <a:bodyPr/>
          <a:lstStyle/>
          <a:p>
            <a:fld id="{D88FDD9F-396E-4B33-9E9C-FEF670638DD9}" type="slidenum">
              <a:rPr lang="en-US" smtClean="0"/>
              <a:t>37</a:t>
            </a:fld>
            <a:endParaRPr lang="en-US"/>
          </a:p>
        </p:txBody>
      </p:sp>
    </p:spTree>
    <p:extLst>
      <p:ext uri="{BB962C8B-B14F-4D97-AF65-F5344CB8AC3E}">
        <p14:creationId xmlns:p14="http://schemas.microsoft.com/office/powerpoint/2010/main" val="4084707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Which </a:t>
            </a:r>
            <a:r>
              <a:rPr lang="en-US" sz="2800" dirty="0"/>
              <a:t>of the following is NOT a significant risk-factor for endocarditis?</a:t>
            </a:r>
          </a:p>
          <a:p>
            <a:pPr lvl="1"/>
            <a:r>
              <a:rPr lang="en-US" sz="2400" dirty="0"/>
              <a:t>A) </a:t>
            </a:r>
            <a:r>
              <a:rPr lang="en-US" sz="2400" dirty="0" smtClean="0"/>
              <a:t>Congenital valve disease</a:t>
            </a:r>
            <a:endParaRPr lang="en-US" sz="2400" dirty="0"/>
          </a:p>
          <a:p>
            <a:pPr lvl="1"/>
            <a:r>
              <a:rPr lang="en-US" sz="2400" dirty="0"/>
              <a:t>B) Intravenous </a:t>
            </a:r>
            <a:r>
              <a:rPr lang="en-US" sz="2400" dirty="0" smtClean="0"/>
              <a:t>heroin use</a:t>
            </a:r>
            <a:endParaRPr lang="en-US" sz="2400" dirty="0"/>
          </a:p>
          <a:p>
            <a:pPr lvl="1"/>
            <a:r>
              <a:rPr lang="en-US" sz="2400" dirty="0"/>
              <a:t>C) </a:t>
            </a:r>
            <a:r>
              <a:rPr lang="en-US" sz="2400" dirty="0" smtClean="0"/>
              <a:t>Recent dental </a:t>
            </a:r>
            <a:r>
              <a:rPr lang="en-US" sz="2400" dirty="0"/>
              <a:t>cleaning </a:t>
            </a:r>
          </a:p>
          <a:p>
            <a:pPr lvl="1"/>
            <a:r>
              <a:rPr lang="en-US" sz="2400" dirty="0"/>
              <a:t>D</a:t>
            </a:r>
            <a:r>
              <a:rPr lang="en-US" sz="2400" dirty="0" smtClean="0"/>
              <a:t>) </a:t>
            </a:r>
            <a:r>
              <a:rPr lang="en-US" sz="2400" dirty="0"/>
              <a:t>Prosthetic heart valve </a:t>
            </a:r>
          </a:p>
          <a:p>
            <a:pPr lvl="1"/>
            <a:r>
              <a:rPr lang="en-US" sz="2400" dirty="0"/>
              <a:t>E</a:t>
            </a:r>
            <a:r>
              <a:rPr lang="en-US" sz="2400" dirty="0" smtClean="0"/>
              <a:t>) Infectious </a:t>
            </a:r>
            <a:r>
              <a:rPr lang="en-US" sz="2400" dirty="0"/>
              <a:t>endocarditis </a:t>
            </a:r>
            <a:r>
              <a:rPr lang="en-US" sz="2400" dirty="0" smtClean="0"/>
              <a:t>5 years ago </a:t>
            </a:r>
          </a:p>
          <a:p>
            <a:pPr lvl="1"/>
            <a:r>
              <a:rPr lang="en-US" sz="2400" dirty="0"/>
              <a:t>F</a:t>
            </a:r>
            <a:r>
              <a:rPr lang="en-US" sz="2400" dirty="0" smtClean="0"/>
              <a:t>) Rheumatic heart disease as a child</a:t>
            </a:r>
          </a:p>
          <a:p>
            <a:pPr lvl="1"/>
            <a:r>
              <a:rPr lang="en-US" sz="2400" dirty="0" smtClean="0"/>
              <a:t>G) </a:t>
            </a:r>
            <a:r>
              <a:rPr lang="en-US" sz="2400" dirty="0"/>
              <a:t>Pneumonia in the last 30 days </a:t>
            </a:r>
          </a:p>
          <a:p>
            <a:pPr lvl="1"/>
            <a:r>
              <a:rPr lang="en-US" sz="2400" dirty="0" smtClean="0"/>
              <a:t>H) Recent colonoscopy </a:t>
            </a:r>
            <a:endParaRPr lang="en-US" sz="2400" dirty="0"/>
          </a:p>
          <a:p>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38</a:t>
            </a:fld>
            <a:endParaRPr lang="en-US"/>
          </a:p>
        </p:txBody>
      </p:sp>
    </p:spTree>
    <p:extLst>
      <p:ext uri="{BB962C8B-B14F-4D97-AF65-F5344CB8AC3E}">
        <p14:creationId xmlns:p14="http://schemas.microsoft.com/office/powerpoint/2010/main" val="469152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Which </a:t>
            </a:r>
            <a:r>
              <a:rPr lang="en-US" sz="2800" dirty="0"/>
              <a:t>of the following is NOT a significant risk-factor for endocarditis?</a:t>
            </a:r>
          </a:p>
          <a:p>
            <a:pPr lvl="1"/>
            <a:r>
              <a:rPr lang="en-US" sz="2400" dirty="0"/>
              <a:t>A) </a:t>
            </a:r>
            <a:r>
              <a:rPr lang="en-US" sz="2400" dirty="0" smtClean="0"/>
              <a:t>Congenital valve disease</a:t>
            </a:r>
            <a:r>
              <a:rPr lang="en-US" sz="2400" dirty="0" smtClean="0">
                <a:solidFill>
                  <a:srgbClr val="00B050"/>
                </a:solidFill>
              </a:rPr>
              <a:t>: intrinsic damage to the valve</a:t>
            </a:r>
            <a:endParaRPr lang="en-US" sz="2400" dirty="0">
              <a:solidFill>
                <a:srgbClr val="00B050"/>
              </a:solidFill>
            </a:endParaRPr>
          </a:p>
          <a:p>
            <a:pPr lvl="1"/>
            <a:r>
              <a:rPr lang="en-US" sz="2400" dirty="0"/>
              <a:t>B) Intravenous </a:t>
            </a:r>
            <a:r>
              <a:rPr lang="en-US" sz="2400" dirty="0" smtClean="0"/>
              <a:t>heroin use</a:t>
            </a:r>
            <a:r>
              <a:rPr lang="en-US" sz="2400" dirty="0" smtClean="0">
                <a:solidFill>
                  <a:srgbClr val="00B050"/>
                </a:solidFill>
              </a:rPr>
              <a:t>: extrinsic damage to the valve</a:t>
            </a:r>
            <a:endParaRPr lang="en-US" sz="2400" dirty="0">
              <a:solidFill>
                <a:srgbClr val="00B050"/>
              </a:solidFill>
            </a:endParaRPr>
          </a:p>
          <a:p>
            <a:pPr lvl="1"/>
            <a:r>
              <a:rPr lang="en-US" sz="2400" dirty="0"/>
              <a:t>C) </a:t>
            </a:r>
            <a:r>
              <a:rPr lang="en-US" sz="2400" dirty="0" smtClean="0"/>
              <a:t>Recent dental cleaning</a:t>
            </a:r>
            <a:r>
              <a:rPr lang="en-US" sz="2400" dirty="0" smtClean="0">
                <a:solidFill>
                  <a:srgbClr val="00B050"/>
                </a:solidFill>
              </a:rPr>
              <a:t>: transient bacteremia from oral flora</a:t>
            </a:r>
            <a:endParaRPr lang="en-US" sz="2400" dirty="0">
              <a:solidFill>
                <a:srgbClr val="00B050"/>
              </a:solidFill>
            </a:endParaRPr>
          </a:p>
          <a:p>
            <a:pPr lvl="1"/>
            <a:r>
              <a:rPr lang="en-US" sz="2400" dirty="0"/>
              <a:t>D</a:t>
            </a:r>
            <a:r>
              <a:rPr lang="en-US" sz="2400" dirty="0" smtClean="0"/>
              <a:t>) </a:t>
            </a:r>
            <a:r>
              <a:rPr lang="en-US" sz="2400" dirty="0"/>
              <a:t>Prosthetic heart </a:t>
            </a:r>
            <a:r>
              <a:rPr lang="en-US" sz="2400" dirty="0" smtClean="0"/>
              <a:t>valve</a:t>
            </a:r>
            <a:r>
              <a:rPr lang="en-US" sz="2400" dirty="0" smtClean="0">
                <a:solidFill>
                  <a:srgbClr val="00B050"/>
                </a:solidFill>
              </a:rPr>
              <a:t>: easier for bacteria to stick to a foreign body </a:t>
            </a:r>
            <a:endParaRPr lang="en-US" sz="2400" dirty="0">
              <a:solidFill>
                <a:srgbClr val="00B050"/>
              </a:solidFill>
            </a:endParaRPr>
          </a:p>
          <a:p>
            <a:pPr lvl="1"/>
            <a:r>
              <a:rPr lang="en-US" sz="2400" dirty="0"/>
              <a:t>E</a:t>
            </a:r>
            <a:r>
              <a:rPr lang="en-US" sz="2400" dirty="0" smtClean="0"/>
              <a:t>) Infectious </a:t>
            </a:r>
            <a:r>
              <a:rPr lang="en-US" sz="2400" dirty="0"/>
              <a:t>endocarditis </a:t>
            </a:r>
            <a:r>
              <a:rPr lang="en-US" sz="2400" dirty="0" smtClean="0"/>
              <a:t>5 years ago</a:t>
            </a:r>
            <a:r>
              <a:rPr lang="en-US" sz="2400" dirty="0" smtClean="0">
                <a:solidFill>
                  <a:srgbClr val="00B050"/>
                </a:solidFill>
              </a:rPr>
              <a:t>: intrinsic damage to the valve</a:t>
            </a:r>
          </a:p>
          <a:p>
            <a:pPr lvl="1"/>
            <a:r>
              <a:rPr lang="en-US" sz="2400" dirty="0"/>
              <a:t>F</a:t>
            </a:r>
            <a:r>
              <a:rPr lang="en-US" sz="2400" dirty="0" smtClean="0"/>
              <a:t>) Rheumatic heart disease as a child</a:t>
            </a:r>
            <a:r>
              <a:rPr lang="en-US" sz="2400" dirty="0" smtClean="0">
                <a:solidFill>
                  <a:srgbClr val="00B050"/>
                </a:solidFill>
              </a:rPr>
              <a:t>: intrinsic damage to the valve</a:t>
            </a:r>
          </a:p>
          <a:p>
            <a:pPr lvl="1"/>
            <a:r>
              <a:rPr lang="en-US" sz="2400" dirty="0" smtClean="0"/>
              <a:t>G) </a:t>
            </a:r>
            <a:r>
              <a:rPr lang="en-US" sz="2400" dirty="0"/>
              <a:t>Pneumonia in the last 30 </a:t>
            </a:r>
            <a:r>
              <a:rPr lang="en-US" sz="2400" dirty="0" smtClean="0"/>
              <a:t>days</a:t>
            </a:r>
            <a:r>
              <a:rPr lang="en-US" sz="2400" dirty="0" smtClean="0">
                <a:solidFill>
                  <a:srgbClr val="FF0000"/>
                </a:solidFill>
              </a:rPr>
              <a:t>: not a risk factor </a:t>
            </a:r>
            <a:endParaRPr lang="en-US" sz="2400" dirty="0">
              <a:solidFill>
                <a:srgbClr val="FF0000"/>
              </a:solidFill>
            </a:endParaRPr>
          </a:p>
          <a:p>
            <a:pPr lvl="1"/>
            <a:r>
              <a:rPr lang="en-US" sz="2400" dirty="0" smtClean="0"/>
              <a:t>H) Recent colonoscopy</a:t>
            </a:r>
            <a:r>
              <a:rPr lang="en-US" sz="2400" dirty="0" smtClean="0">
                <a:solidFill>
                  <a:srgbClr val="00B050"/>
                </a:solidFill>
              </a:rPr>
              <a:t>: transient bacteremia from GI flora  </a:t>
            </a:r>
            <a:endParaRPr lang="en-US" sz="2400" dirty="0">
              <a:solidFill>
                <a:srgbClr val="00B050"/>
              </a:solidFill>
            </a:endParaRPr>
          </a:p>
          <a:p>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39</a:t>
            </a:fld>
            <a:endParaRPr lang="en-US"/>
          </a:p>
        </p:txBody>
      </p:sp>
    </p:spTree>
    <p:extLst>
      <p:ext uri="{BB962C8B-B14F-4D97-AF65-F5344CB8AC3E}">
        <p14:creationId xmlns:p14="http://schemas.microsoft.com/office/powerpoint/2010/main" val="2506581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Infectious Endocarditis Overview</a:t>
            </a:r>
            <a:endParaRPr lang="en-US" sz="5400"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600" dirty="0" smtClean="0"/>
              <a:t> An infection of one or more of the heart’s four valves that causes a bulky and friable vegetation</a:t>
            </a:r>
          </a:p>
          <a:p>
            <a:pPr>
              <a:buFont typeface="Courier New" panose="02070309020205020404" pitchFamily="49" charset="0"/>
              <a:buChar char="o"/>
            </a:pPr>
            <a:r>
              <a:rPr lang="en-US" sz="2600" dirty="0"/>
              <a:t> </a:t>
            </a:r>
            <a:r>
              <a:rPr lang="en-US" sz="2600" dirty="0" smtClean="0"/>
              <a:t>An </a:t>
            </a:r>
            <a:r>
              <a:rPr lang="en-US" sz="2600" dirty="0"/>
              <a:t>important and very serious infection, affecting thousands of patients annually in the United States, with high rates of morbidity and </a:t>
            </a:r>
            <a:r>
              <a:rPr lang="en-US" sz="2600" dirty="0" smtClean="0"/>
              <a:t>mortality</a:t>
            </a:r>
          </a:p>
          <a:p>
            <a:pPr>
              <a:buFont typeface="Courier New" panose="02070309020205020404" pitchFamily="49" charset="0"/>
              <a:buChar char="o"/>
            </a:pPr>
            <a:r>
              <a:rPr lang="en-US" sz="2600" dirty="0" smtClean="0"/>
              <a:t> It </a:t>
            </a:r>
            <a:r>
              <a:rPr lang="en-US" sz="2600" dirty="0"/>
              <a:t>can present acutely (over days to weeks), or sub-acutely (over weeks to months), with a wide variety of clinical manifestations related to diverse embolic, immunologic, and infectious </a:t>
            </a:r>
            <a:r>
              <a:rPr lang="en-US" sz="2600" dirty="0" smtClean="0"/>
              <a:t>complications</a:t>
            </a:r>
          </a:p>
          <a:p>
            <a:pPr>
              <a:buFont typeface="Courier New" panose="02070309020205020404" pitchFamily="49" charset="0"/>
              <a:buChar char="o"/>
            </a:pPr>
            <a:r>
              <a:rPr lang="en-US" sz="2600" dirty="0"/>
              <a:t> </a:t>
            </a:r>
            <a:r>
              <a:rPr lang="en-US" sz="2600" dirty="0" smtClean="0"/>
              <a:t>Diagnosing </a:t>
            </a:r>
            <a:r>
              <a:rPr lang="en-US" sz="2600" dirty="0"/>
              <a:t>endocarditis requires an astute clinician with excellent physical exam skills and in-depth knowledge of </a:t>
            </a:r>
            <a:r>
              <a:rPr lang="en-US" sz="2600" dirty="0" smtClean="0"/>
              <a:t>pathophysiology</a:t>
            </a:r>
            <a:endParaRPr lang="en-US" sz="2600" dirty="0"/>
          </a:p>
          <a:p>
            <a:pPr>
              <a:buFont typeface="Courier New" panose="02070309020205020404" pitchFamily="49" charset="0"/>
              <a:buChar char="o"/>
            </a:pPr>
            <a:endParaRPr lang="en-US" sz="2600" dirty="0"/>
          </a:p>
        </p:txBody>
      </p:sp>
      <p:sp>
        <p:nvSpPr>
          <p:cNvPr id="5" name="Slide Number Placeholder 4"/>
          <p:cNvSpPr>
            <a:spLocks noGrp="1"/>
          </p:cNvSpPr>
          <p:nvPr>
            <p:ph type="sldNum" sz="quarter" idx="12"/>
          </p:nvPr>
        </p:nvSpPr>
        <p:spPr/>
        <p:txBody>
          <a:bodyPr/>
          <a:lstStyle/>
          <a:p>
            <a:fld id="{D88FDD9F-396E-4B33-9E9C-FEF670638DD9}" type="slidenum">
              <a:rPr lang="en-US" smtClean="0"/>
              <a:t>4</a:t>
            </a:fld>
            <a:endParaRPr lang="en-US"/>
          </a:p>
        </p:txBody>
      </p:sp>
    </p:spTree>
    <p:extLst>
      <p:ext uri="{BB962C8B-B14F-4D97-AF65-F5344CB8AC3E}">
        <p14:creationId xmlns:p14="http://schemas.microsoft.com/office/powerpoint/2010/main" val="13107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a:t>
            </a:r>
            <a:r>
              <a:rPr lang="en-US" sz="2800" dirty="0" smtClean="0">
                <a:hlinkClick r:id="rId2" action="ppaction://hlinksldjump"/>
              </a:rPr>
              <a:t>Pathophysiology and immune response</a:t>
            </a:r>
            <a:endParaRPr lang="en-US" sz="2800" dirty="0" smtClean="0"/>
          </a:p>
          <a:p>
            <a:pPr>
              <a:buFont typeface="Courier New" panose="02070309020205020404" pitchFamily="49" charset="0"/>
              <a:buChar char="o"/>
            </a:pPr>
            <a:r>
              <a:rPr lang="en-US" sz="2800" dirty="0">
                <a:hlinkClick r:id="rId3" action="ppaction://hlinksldjump"/>
              </a:rPr>
              <a:t> </a:t>
            </a:r>
            <a:r>
              <a:rPr lang="en-US" sz="2800" dirty="0" smtClean="0">
                <a:hlinkClick r:id="rId3" action="ppaction://hlinksldjump"/>
              </a:rPr>
              <a:t>Microbiology </a:t>
            </a:r>
            <a:endParaRPr lang="en-US" sz="2800" dirty="0" smtClean="0"/>
          </a:p>
          <a:p>
            <a:pPr>
              <a:buFont typeface="Courier New" panose="02070309020205020404" pitchFamily="49" charset="0"/>
              <a:buChar char="o"/>
            </a:pPr>
            <a:r>
              <a:rPr lang="en-US" sz="2800" b="1" dirty="0">
                <a:hlinkClick r:id="rId4" action="ppaction://hlinksldjump"/>
              </a:rPr>
              <a:t> </a:t>
            </a:r>
            <a:r>
              <a:rPr lang="en-US" sz="2800" b="1" dirty="0" smtClean="0">
                <a:hlinkClick r:id="rId4" action="ppaction://hlinksldjump"/>
              </a:rPr>
              <a:t>Physical Exam findings</a:t>
            </a:r>
            <a:endParaRPr lang="en-US" sz="2800" b="1" dirty="0" smtClean="0"/>
          </a:p>
          <a:p>
            <a:pPr>
              <a:buFont typeface="Courier New" panose="02070309020205020404" pitchFamily="49" charset="0"/>
              <a:buChar char="o"/>
            </a:pPr>
            <a:r>
              <a:rPr lang="en-US" sz="2800" dirty="0">
                <a:hlinkClick r:id="rId5" action="ppaction://hlinksldjump"/>
              </a:rPr>
              <a:t> </a:t>
            </a:r>
            <a:r>
              <a:rPr lang="en-US" sz="2800" dirty="0" smtClean="0">
                <a:hlinkClick r:id="rId5" action="ppaction://hlinksldjump"/>
              </a:rPr>
              <a:t>Diagnosis</a:t>
            </a:r>
            <a:endParaRPr lang="en-US" sz="2800" dirty="0" smtClean="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Complications</a:t>
            </a:r>
            <a:endParaRPr lang="en-US" sz="2800" dirty="0" smtClean="0"/>
          </a:p>
          <a:p>
            <a:pPr>
              <a:buFont typeface="Courier New" panose="02070309020205020404" pitchFamily="49" charset="0"/>
              <a:buChar char="o"/>
            </a:pPr>
            <a:r>
              <a:rPr lang="en-US" sz="2800" dirty="0">
                <a:hlinkClick r:id="rId7" action="ppaction://hlinksldjump"/>
              </a:rPr>
              <a:t> </a:t>
            </a:r>
            <a:r>
              <a:rPr lang="en-US" sz="2800" dirty="0" smtClean="0">
                <a:hlinkClick r:id="rId7" action="ppaction://hlinksldjump"/>
              </a:rPr>
              <a:t>Treatment </a:t>
            </a:r>
            <a:endParaRPr lang="en-US" sz="2800" dirty="0" smtClean="0"/>
          </a:p>
          <a:p>
            <a:pPr>
              <a:buFont typeface="Courier New" panose="02070309020205020404" pitchFamily="49" charset="0"/>
              <a:buChar char="o"/>
            </a:pPr>
            <a:r>
              <a:rPr lang="en-US" sz="2800" dirty="0" smtClean="0">
                <a:hlinkClick r:id="rId8" action="ppaction://hlinksldjump"/>
              </a:rPr>
              <a:t> Special cases</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40</a:t>
            </a:fld>
            <a:endParaRPr lang="en-US"/>
          </a:p>
        </p:txBody>
      </p:sp>
      <p:sp>
        <p:nvSpPr>
          <p:cNvPr id="6" name="Right Arrow 5"/>
          <p:cNvSpPr/>
          <p:nvPr/>
        </p:nvSpPr>
        <p:spPr>
          <a:xfrm>
            <a:off x="474785" y="3059728"/>
            <a:ext cx="539134" cy="3142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940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3" y="274246"/>
            <a:ext cx="10923373" cy="1450757"/>
          </a:xfrm>
        </p:spPr>
        <p:txBody>
          <a:bodyPr>
            <a:noAutofit/>
          </a:bodyPr>
          <a:lstStyle/>
          <a:p>
            <a:r>
              <a:rPr lang="en-US" sz="5400" dirty="0" smtClean="0"/>
              <a:t>Exam findings in Infectious Endocarditis</a:t>
            </a:r>
            <a:endParaRPr lang="en-US" sz="54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4000" dirty="0" smtClean="0"/>
              <a:t> Several classic exam findings are seen in Infectious Endocarditis</a:t>
            </a:r>
          </a:p>
          <a:p>
            <a:pPr>
              <a:buFont typeface="Courier New" panose="02070309020205020404" pitchFamily="49" charset="0"/>
              <a:buChar char="o"/>
            </a:pPr>
            <a:r>
              <a:rPr lang="en-US" sz="4000" dirty="0"/>
              <a:t> </a:t>
            </a:r>
            <a:r>
              <a:rPr lang="en-US" sz="4000" dirty="0" smtClean="0"/>
              <a:t>They result from a combination of direct valve damage, vegetation break off and embolization, and immune-complex deposition </a:t>
            </a:r>
            <a:endParaRPr lang="en-US" sz="4000" dirty="0"/>
          </a:p>
        </p:txBody>
      </p:sp>
      <p:sp>
        <p:nvSpPr>
          <p:cNvPr id="5" name="Slide Number Placeholder 4"/>
          <p:cNvSpPr>
            <a:spLocks noGrp="1"/>
          </p:cNvSpPr>
          <p:nvPr>
            <p:ph type="sldNum" sz="quarter" idx="12"/>
          </p:nvPr>
        </p:nvSpPr>
        <p:spPr/>
        <p:txBody>
          <a:bodyPr/>
          <a:lstStyle/>
          <a:p>
            <a:fld id="{D88FDD9F-396E-4B33-9E9C-FEF670638DD9}" type="slidenum">
              <a:rPr lang="en-US" smtClean="0"/>
              <a:t>41</a:t>
            </a:fld>
            <a:endParaRPr lang="en-US"/>
          </a:p>
        </p:txBody>
      </p:sp>
    </p:spTree>
    <p:extLst>
      <p:ext uri="{BB962C8B-B14F-4D97-AF65-F5344CB8AC3E}">
        <p14:creationId xmlns:p14="http://schemas.microsoft.com/office/powerpoint/2010/main" val="3720111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 New heart murmurs </a:t>
            </a:r>
            <a:br>
              <a:rPr lang="en-US" b="1" dirty="0" smtClean="0"/>
            </a:br>
            <a:r>
              <a:rPr lang="en-US" b="1" dirty="0" smtClean="0"/>
              <a:t>(or worsening of old murmurs)</a:t>
            </a:r>
            <a:endParaRPr lang="en-US" dirty="0"/>
          </a:p>
        </p:txBody>
      </p:sp>
      <p:sp>
        <p:nvSpPr>
          <p:cNvPr id="3" name="Content Placeholder 2"/>
          <p:cNvSpPr>
            <a:spLocks noGrp="1"/>
          </p:cNvSpPr>
          <p:nvPr>
            <p:ph idx="1"/>
          </p:nvPr>
        </p:nvSpPr>
        <p:spPr/>
        <p:txBody>
          <a:bodyPr>
            <a:normAutofit/>
          </a:bodyPr>
          <a:lstStyle/>
          <a:p>
            <a:pPr lvl="1">
              <a:buFont typeface="Courier New" panose="02070309020205020404" pitchFamily="49" charset="0"/>
              <a:buChar char="o"/>
            </a:pPr>
            <a:r>
              <a:rPr lang="en-US" sz="3600" dirty="0" smtClean="0"/>
              <a:t>The </a:t>
            </a:r>
            <a:r>
              <a:rPr lang="en-US" sz="3600" dirty="0"/>
              <a:t>infection tends to destroy the valve, thus the valve becomes </a:t>
            </a:r>
            <a:r>
              <a:rPr lang="en-US" sz="3600" dirty="0" smtClean="0"/>
              <a:t>insufficient </a:t>
            </a:r>
            <a:r>
              <a:rPr lang="en-US" sz="3600" dirty="0"/>
              <a:t>(</a:t>
            </a:r>
            <a:r>
              <a:rPr lang="en-US" sz="3600" dirty="0" smtClean="0"/>
              <a:t>starts </a:t>
            </a:r>
            <a:r>
              <a:rPr lang="en-US" sz="3600" dirty="0"/>
              <a:t>to </a:t>
            </a:r>
            <a:r>
              <a:rPr lang="en-US" sz="3600" dirty="0" smtClean="0"/>
              <a:t>regurgitate)</a:t>
            </a:r>
            <a:endParaRPr lang="en-US" sz="3600" dirty="0"/>
          </a:p>
          <a:p>
            <a:pPr lvl="1">
              <a:buFont typeface="Courier New" panose="02070309020205020404" pitchFamily="49" charset="0"/>
              <a:buChar char="o"/>
            </a:pPr>
            <a:r>
              <a:rPr lang="en-US" sz="3600" b="1" dirty="0" smtClean="0"/>
              <a:t> If a patient had infectious </a:t>
            </a:r>
            <a:r>
              <a:rPr lang="en-US" sz="3600" b="1" dirty="0"/>
              <a:t>endocarditis of the aortic valve, what would you </a:t>
            </a:r>
            <a:r>
              <a:rPr lang="en-US" sz="3600" b="1" dirty="0" smtClean="0"/>
              <a:t>expect to hear upon heart auscultation?</a:t>
            </a:r>
            <a:endParaRPr lang="en-US" sz="3600" dirty="0" smtClean="0"/>
          </a:p>
          <a:p>
            <a:pPr lvl="2"/>
            <a:r>
              <a:rPr lang="en-US" sz="2800" dirty="0" smtClean="0"/>
              <a:t>Aortic </a:t>
            </a:r>
            <a:r>
              <a:rPr lang="en-US" sz="2800" dirty="0"/>
              <a:t>regurgitation:  a diastolic rumble, best heard at the left 3</a:t>
            </a:r>
            <a:r>
              <a:rPr lang="en-US" sz="2800" baseline="30000" dirty="0"/>
              <a:t>rd</a:t>
            </a:r>
            <a:r>
              <a:rPr lang="en-US" sz="2800" dirty="0"/>
              <a:t> intercostal space. An example can be listened to here: </a:t>
            </a:r>
            <a:r>
              <a:rPr lang="en-US" sz="2800" u="sng" dirty="0">
                <a:hlinkClick r:id="rId2"/>
              </a:rPr>
              <a:t>http://www.wilkes.med.ucla.edu/ARMain.htm</a:t>
            </a:r>
            <a:endParaRPr lang="en-US" sz="2800" dirty="0"/>
          </a:p>
          <a:p>
            <a:endParaRPr lang="en-US" sz="4000" dirty="0"/>
          </a:p>
        </p:txBody>
      </p:sp>
      <p:sp>
        <p:nvSpPr>
          <p:cNvPr id="5" name="Slide Number Placeholder 4"/>
          <p:cNvSpPr>
            <a:spLocks noGrp="1"/>
          </p:cNvSpPr>
          <p:nvPr>
            <p:ph type="sldNum" sz="quarter" idx="12"/>
          </p:nvPr>
        </p:nvSpPr>
        <p:spPr/>
        <p:txBody>
          <a:bodyPr/>
          <a:lstStyle/>
          <a:p>
            <a:fld id="{D88FDD9F-396E-4B33-9E9C-FEF670638DD9}" type="slidenum">
              <a:rPr lang="en-US" smtClean="0"/>
              <a:t>42</a:t>
            </a:fld>
            <a:endParaRPr lang="en-US"/>
          </a:p>
        </p:txBody>
      </p:sp>
    </p:spTree>
    <p:extLst>
      <p:ext uri="{BB962C8B-B14F-4D97-AF65-F5344CB8AC3E}">
        <p14:creationId xmlns:p14="http://schemas.microsoft.com/office/powerpoint/2010/main" val="3158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2) Embolic phenomena seen on exam</a:t>
            </a:r>
            <a:endParaRPr lang="en-US" sz="5400" dirty="0"/>
          </a:p>
        </p:txBody>
      </p:sp>
      <p:sp>
        <p:nvSpPr>
          <p:cNvPr id="3" name="Content Placeholder 2"/>
          <p:cNvSpPr>
            <a:spLocks noGrp="1"/>
          </p:cNvSpPr>
          <p:nvPr>
            <p:ph idx="1"/>
          </p:nvPr>
        </p:nvSpPr>
        <p:spPr/>
        <p:txBody>
          <a:bodyPr>
            <a:normAutofit/>
          </a:bodyPr>
          <a:lstStyle/>
          <a:p>
            <a:pPr lvl="1"/>
            <a:r>
              <a:rPr lang="en-US" sz="4000" dirty="0" smtClean="0"/>
              <a:t> Splinter </a:t>
            </a:r>
            <a:r>
              <a:rPr lang="en-US" sz="4000" dirty="0"/>
              <a:t>hemorrhages </a:t>
            </a:r>
          </a:p>
          <a:p>
            <a:pPr lvl="1"/>
            <a:r>
              <a:rPr lang="en-US" sz="4000" dirty="0" smtClean="0"/>
              <a:t> </a:t>
            </a:r>
            <a:r>
              <a:rPr lang="en-US" sz="4000" dirty="0" err="1" smtClean="0"/>
              <a:t>Janeway</a:t>
            </a:r>
            <a:r>
              <a:rPr lang="en-US" sz="4000" dirty="0" smtClean="0"/>
              <a:t> </a:t>
            </a:r>
            <a:r>
              <a:rPr lang="en-US" sz="4000" dirty="0"/>
              <a:t>lesions </a:t>
            </a:r>
          </a:p>
          <a:p>
            <a:pPr lvl="1"/>
            <a:r>
              <a:rPr lang="en-US" sz="4000" dirty="0" smtClean="0"/>
              <a:t> Roth spots</a:t>
            </a:r>
          </a:p>
          <a:p>
            <a:pPr marL="0" indent="0">
              <a:buNone/>
            </a:pPr>
            <a:endParaRPr lang="en-US" sz="4400" dirty="0" smtClean="0"/>
          </a:p>
          <a:p>
            <a:endParaRPr lang="en-US" sz="4400" dirty="0"/>
          </a:p>
        </p:txBody>
      </p:sp>
      <p:sp>
        <p:nvSpPr>
          <p:cNvPr id="5" name="Slide Number Placeholder 4"/>
          <p:cNvSpPr>
            <a:spLocks noGrp="1"/>
          </p:cNvSpPr>
          <p:nvPr>
            <p:ph type="sldNum" sz="quarter" idx="12"/>
          </p:nvPr>
        </p:nvSpPr>
        <p:spPr/>
        <p:txBody>
          <a:bodyPr/>
          <a:lstStyle/>
          <a:p>
            <a:fld id="{D88FDD9F-396E-4B33-9E9C-FEF670638DD9}" type="slidenum">
              <a:rPr lang="en-US" smtClean="0"/>
              <a:t>43</a:t>
            </a:fld>
            <a:endParaRPr lang="en-US"/>
          </a:p>
        </p:txBody>
      </p:sp>
    </p:spTree>
    <p:extLst>
      <p:ext uri="{BB962C8B-B14F-4D97-AF65-F5344CB8AC3E}">
        <p14:creationId xmlns:p14="http://schemas.microsoft.com/office/powerpoint/2010/main" val="829684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5"/>
            <a:ext cx="10515600" cy="1325563"/>
          </a:xfrm>
        </p:spPr>
        <p:txBody>
          <a:bodyPr>
            <a:normAutofit/>
          </a:bodyPr>
          <a:lstStyle/>
          <a:p>
            <a:pPr algn="ctr"/>
            <a:r>
              <a:rPr lang="en-US" sz="4400" dirty="0" smtClean="0"/>
              <a:t>Embolic phenomena: Splinter Hemorrhages</a:t>
            </a:r>
            <a:br>
              <a:rPr lang="en-US" sz="4400" dirty="0" smtClean="0"/>
            </a:br>
            <a:r>
              <a:rPr lang="en-US" sz="2800" dirty="0" smtClean="0"/>
              <a:t>Micro-emboli </a:t>
            </a:r>
            <a:r>
              <a:rPr lang="en-US" sz="2800" dirty="0"/>
              <a:t>to the nail bed </a:t>
            </a:r>
            <a:endParaRPr lang="en-US" sz="4400" dirty="0"/>
          </a:p>
        </p:txBody>
      </p:sp>
      <p:pic>
        <p:nvPicPr>
          <p:cNvPr id="1026" name="Picture 2" descr="http://www.regionalderm.com/Regional_Derm/RD_Large/Splinter_hemorrh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887" y="1427748"/>
            <a:ext cx="4231586" cy="5245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5231" y="6673516"/>
            <a:ext cx="2685535" cy="246221"/>
          </a:xfrm>
          <a:prstGeom prst="rect">
            <a:avLst/>
          </a:prstGeom>
          <a:noFill/>
        </p:spPr>
        <p:txBody>
          <a:bodyPr wrap="square" rtlCol="0">
            <a:spAutoFit/>
          </a:bodyPr>
          <a:lstStyle/>
          <a:p>
            <a:r>
              <a:rPr lang="en-US" sz="1000" dirty="0" smtClean="0"/>
              <a:t>www.regionalderm.com</a:t>
            </a:r>
            <a:endParaRPr lang="en-US" sz="1000" dirty="0"/>
          </a:p>
        </p:txBody>
      </p:sp>
      <p:pic>
        <p:nvPicPr>
          <p:cNvPr id="1028" name="Picture 4" descr="http://dermline.ru/foto/s/25/splinter-hemorrhage-9-a-f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128" y="1825625"/>
            <a:ext cx="5980671" cy="41568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88FDD9F-396E-4B33-9E9C-FEF670638DD9}" type="slidenum">
              <a:rPr lang="en-US" smtClean="0"/>
              <a:t>44</a:t>
            </a:fld>
            <a:endParaRPr lang="en-US"/>
          </a:p>
        </p:txBody>
      </p:sp>
    </p:spTree>
    <p:extLst>
      <p:ext uri="{BB962C8B-B14F-4D97-AF65-F5344CB8AC3E}">
        <p14:creationId xmlns:p14="http://schemas.microsoft.com/office/powerpoint/2010/main" val="2514424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79"/>
            <a:ext cx="10515600" cy="1325563"/>
          </a:xfrm>
        </p:spPr>
        <p:txBody>
          <a:bodyPr>
            <a:noAutofit/>
          </a:bodyPr>
          <a:lstStyle/>
          <a:p>
            <a:pPr lvl="1" algn="ctr" rtl="0">
              <a:lnSpc>
                <a:spcPct val="90000"/>
              </a:lnSpc>
              <a:spcBef>
                <a:spcPct val="0"/>
              </a:spcBef>
            </a:pPr>
            <a:r>
              <a:rPr lang="en-US" sz="4400" dirty="0" smtClean="0"/>
              <a:t>Embolic phenomena: </a:t>
            </a:r>
            <a:r>
              <a:rPr lang="en-US" sz="4400" dirty="0" err="1" smtClean="0"/>
              <a:t>Janeway</a:t>
            </a:r>
            <a:r>
              <a:rPr lang="en-US" sz="4400" dirty="0" smtClean="0"/>
              <a:t> lesions</a:t>
            </a:r>
            <a:r>
              <a:rPr lang="en-US" dirty="0" smtClean="0"/>
              <a:t/>
            </a:r>
            <a:br>
              <a:rPr lang="en-US" dirty="0" smtClean="0"/>
            </a:br>
            <a:r>
              <a:rPr lang="en-US" sz="2000" dirty="0"/>
              <a:t>E</a:t>
            </a:r>
            <a:r>
              <a:rPr lang="en-US" sz="2000" dirty="0" smtClean="0"/>
              <a:t>rythematous</a:t>
            </a:r>
            <a:r>
              <a:rPr lang="en-US" sz="2000" dirty="0"/>
              <a:t>, </a:t>
            </a:r>
            <a:r>
              <a:rPr lang="en-US" sz="2000" dirty="0" smtClean="0"/>
              <a:t>non-tender</a:t>
            </a:r>
            <a:r>
              <a:rPr lang="en-US" sz="2000" dirty="0"/>
              <a:t>, non-blanching </a:t>
            </a:r>
            <a:r>
              <a:rPr lang="en-US" sz="2000" dirty="0" smtClean="0"/>
              <a:t>macules </a:t>
            </a:r>
            <a:r>
              <a:rPr lang="en-US" sz="2000" dirty="0"/>
              <a:t>on palms or soles</a:t>
            </a:r>
            <a:r>
              <a:rPr lang="en-US" dirty="0"/>
              <a:t/>
            </a:r>
            <a:br>
              <a:rPr lang="en-US" dirty="0"/>
            </a:br>
            <a:endParaRPr lang="en-US" dirty="0"/>
          </a:p>
        </p:txBody>
      </p:sp>
      <p:pic>
        <p:nvPicPr>
          <p:cNvPr id="2050" name="Picture 2" descr="https://classconnection.s3.amazonaws.com/741/flashcards/3309741/png/screen_shot_2013-05-24_at_113257_pm-13ED9C09EDC333B4F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950" y="1485058"/>
            <a:ext cx="5032499" cy="47554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izzouderm.com/uploads/4/4/2/3/4423869/9531757_orig.jpg?185"/>
          <p:cNvPicPr>
            <a:picLocks noChangeAspect="1" noChangeArrowheads="1"/>
          </p:cNvPicPr>
          <p:nvPr/>
        </p:nvPicPr>
        <p:blipFill rotWithShape="1">
          <a:blip r:embed="rId3">
            <a:extLst>
              <a:ext uri="{28A0092B-C50C-407E-A947-70E740481C1C}">
                <a14:useLocalDpi xmlns:a14="http://schemas.microsoft.com/office/drawing/2010/main" val="0"/>
              </a:ext>
            </a:extLst>
          </a:blip>
          <a:srcRect r="15874" b="11401"/>
          <a:stretch/>
        </p:blipFill>
        <p:spPr bwMode="auto">
          <a:xfrm>
            <a:off x="1313678" y="1485266"/>
            <a:ext cx="3843208" cy="4755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3677" y="6375477"/>
            <a:ext cx="3942063" cy="246221"/>
          </a:xfrm>
          <a:prstGeom prst="rect">
            <a:avLst/>
          </a:prstGeom>
          <a:noFill/>
        </p:spPr>
        <p:txBody>
          <a:bodyPr wrap="square" rtlCol="0">
            <a:spAutoFit/>
          </a:bodyPr>
          <a:lstStyle/>
          <a:p>
            <a:r>
              <a:rPr lang="en-US" sz="1000" dirty="0" smtClean="0"/>
              <a:t>Fitzpatrick’s Color Atlas and Synopsis of Clinical Dermatology, 6</a:t>
            </a:r>
            <a:r>
              <a:rPr lang="en-US" sz="1000" baseline="30000" dirty="0" smtClean="0"/>
              <a:t>th</a:t>
            </a:r>
            <a:r>
              <a:rPr lang="en-US" sz="1000" dirty="0" smtClean="0"/>
              <a:t> Edition</a:t>
            </a:r>
            <a:endParaRPr lang="en-US" sz="1000" dirty="0"/>
          </a:p>
        </p:txBody>
      </p:sp>
      <p:sp>
        <p:nvSpPr>
          <p:cNvPr id="7" name="TextBox 6"/>
          <p:cNvSpPr txBox="1"/>
          <p:nvPr/>
        </p:nvSpPr>
        <p:spPr>
          <a:xfrm>
            <a:off x="8468240" y="6375476"/>
            <a:ext cx="1277124" cy="246221"/>
          </a:xfrm>
          <a:prstGeom prst="rect">
            <a:avLst/>
          </a:prstGeom>
          <a:noFill/>
        </p:spPr>
        <p:txBody>
          <a:bodyPr wrap="square" rtlCol="0">
            <a:spAutoFit/>
          </a:bodyPr>
          <a:lstStyle/>
          <a:p>
            <a:r>
              <a:rPr lang="en-US" sz="1000" dirty="0" smtClean="0"/>
              <a:t>www.studyblue.com</a:t>
            </a:r>
            <a:endParaRPr lang="en-US" sz="1000" dirty="0"/>
          </a:p>
        </p:txBody>
      </p:sp>
      <p:sp>
        <p:nvSpPr>
          <p:cNvPr id="5" name="Slide Number Placeholder 4"/>
          <p:cNvSpPr>
            <a:spLocks noGrp="1"/>
          </p:cNvSpPr>
          <p:nvPr>
            <p:ph type="sldNum" sz="quarter" idx="12"/>
          </p:nvPr>
        </p:nvSpPr>
        <p:spPr/>
        <p:txBody>
          <a:bodyPr/>
          <a:lstStyle/>
          <a:p>
            <a:fld id="{D88FDD9F-396E-4B33-9E9C-FEF670638DD9}" type="slidenum">
              <a:rPr lang="en-US" smtClean="0"/>
              <a:t>45</a:t>
            </a:fld>
            <a:endParaRPr lang="en-US"/>
          </a:p>
        </p:txBody>
      </p:sp>
    </p:spTree>
    <p:extLst>
      <p:ext uri="{BB962C8B-B14F-4D97-AF65-F5344CB8AC3E}">
        <p14:creationId xmlns:p14="http://schemas.microsoft.com/office/powerpoint/2010/main" val="382816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0692"/>
            <a:ext cx="10058400" cy="1450757"/>
          </a:xfrm>
        </p:spPr>
        <p:txBody>
          <a:bodyPr>
            <a:normAutofit/>
          </a:bodyPr>
          <a:lstStyle/>
          <a:p>
            <a:pPr algn="ctr"/>
            <a:r>
              <a:rPr lang="en-US" sz="5400" dirty="0" smtClean="0"/>
              <a:t>Embolic phenomena: Roth spots</a:t>
            </a:r>
            <a:br>
              <a:rPr lang="en-US" sz="5400" dirty="0" smtClean="0"/>
            </a:br>
            <a:r>
              <a:rPr lang="en-US" sz="2800" dirty="0" smtClean="0"/>
              <a:t>Retinal </a:t>
            </a:r>
            <a:r>
              <a:rPr lang="en-US" sz="2800" dirty="0"/>
              <a:t>hemorrhage with pale-white center, seen on funduscopic exam</a:t>
            </a:r>
          </a:p>
        </p:txBody>
      </p:sp>
      <p:pic>
        <p:nvPicPr>
          <p:cNvPr id="3074" name="Picture 2" descr="http://img.medscape.com/pi/features/slideshow-slide/retina/fig21.jpg"/>
          <p:cNvPicPr>
            <a:picLocks noChangeAspect="1" noChangeArrowheads="1"/>
          </p:cNvPicPr>
          <p:nvPr/>
        </p:nvPicPr>
        <p:blipFill rotWithShape="1">
          <a:blip r:embed="rId2">
            <a:extLst>
              <a:ext uri="{28A0092B-C50C-407E-A947-70E740481C1C}">
                <a14:useLocalDpi xmlns:a14="http://schemas.microsoft.com/office/drawing/2010/main" val="0"/>
              </a:ext>
            </a:extLst>
          </a:blip>
          <a:srcRect l="7344" r="6369" b="9078"/>
          <a:stretch/>
        </p:blipFill>
        <p:spPr bwMode="auto">
          <a:xfrm>
            <a:off x="2710247" y="1806017"/>
            <a:ext cx="6301947" cy="4509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67416" y="6430709"/>
            <a:ext cx="1573427" cy="246221"/>
          </a:xfrm>
          <a:prstGeom prst="rect">
            <a:avLst/>
          </a:prstGeom>
          <a:noFill/>
        </p:spPr>
        <p:txBody>
          <a:bodyPr wrap="square" rtlCol="0">
            <a:spAutoFit/>
          </a:bodyPr>
          <a:lstStyle/>
          <a:p>
            <a:r>
              <a:rPr lang="en-US" sz="1000" dirty="0" smtClean="0"/>
              <a:t>Reference.Medscape.com</a:t>
            </a:r>
            <a:endParaRPr lang="en-US" sz="1000" dirty="0"/>
          </a:p>
        </p:txBody>
      </p:sp>
      <p:sp>
        <p:nvSpPr>
          <p:cNvPr id="5" name="Slide Number Placeholder 4"/>
          <p:cNvSpPr>
            <a:spLocks noGrp="1"/>
          </p:cNvSpPr>
          <p:nvPr>
            <p:ph type="sldNum" sz="quarter" idx="12"/>
          </p:nvPr>
        </p:nvSpPr>
        <p:spPr/>
        <p:txBody>
          <a:bodyPr/>
          <a:lstStyle/>
          <a:p>
            <a:fld id="{D88FDD9F-396E-4B33-9E9C-FEF670638DD9}" type="slidenum">
              <a:rPr lang="en-US" smtClean="0"/>
              <a:t>46</a:t>
            </a:fld>
            <a:endParaRPr lang="en-US"/>
          </a:p>
        </p:txBody>
      </p:sp>
    </p:spTree>
    <p:extLst>
      <p:ext uri="{BB962C8B-B14F-4D97-AF65-F5344CB8AC3E}">
        <p14:creationId xmlns:p14="http://schemas.microsoft.com/office/powerpoint/2010/main" val="2784442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a:t>
            </a:r>
            <a:r>
              <a:rPr lang="en-US" b="1" dirty="0" smtClean="0"/>
              <a:t>) Immune-complex deposition phenomena seen on exam</a:t>
            </a:r>
            <a:endParaRPr lang="en-US" dirty="0"/>
          </a:p>
        </p:txBody>
      </p:sp>
      <p:sp>
        <p:nvSpPr>
          <p:cNvPr id="3" name="Content Placeholder 2"/>
          <p:cNvSpPr>
            <a:spLocks noGrp="1"/>
          </p:cNvSpPr>
          <p:nvPr>
            <p:ph idx="1"/>
          </p:nvPr>
        </p:nvSpPr>
        <p:spPr>
          <a:xfrm>
            <a:off x="1097280" y="1858091"/>
            <a:ext cx="10058400" cy="4023360"/>
          </a:xfrm>
        </p:spPr>
        <p:txBody>
          <a:bodyPr>
            <a:normAutofit/>
          </a:bodyPr>
          <a:lstStyle/>
          <a:p>
            <a:pPr lvl="1"/>
            <a:r>
              <a:rPr lang="en-US" sz="3600" dirty="0" smtClean="0"/>
              <a:t> Osler nodes</a:t>
            </a:r>
          </a:p>
          <a:p>
            <a:pPr lvl="1"/>
            <a:r>
              <a:rPr lang="en-US" sz="3600" dirty="0"/>
              <a:t> </a:t>
            </a:r>
            <a:r>
              <a:rPr lang="en-US" sz="3600" dirty="0" smtClean="0"/>
              <a:t>Splenomegaly</a:t>
            </a:r>
          </a:p>
          <a:p>
            <a:pPr marL="0" indent="0">
              <a:buNone/>
            </a:pPr>
            <a:endParaRPr lang="en-US" sz="4000" dirty="0" smtClean="0"/>
          </a:p>
          <a:p>
            <a:endParaRPr lang="en-US" sz="4000" dirty="0"/>
          </a:p>
        </p:txBody>
      </p:sp>
      <p:sp>
        <p:nvSpPr>
          <p:cNvPr id="5" name="Slide Number Placeholder 4"/>
          <p:cNvSpPr>
            <a:spLocks noGrp="1"/>
          </p:cNvSpPr>
          <p:nvPr>
            <p:ph type="sldNum" sz="quarter" idx="12"/>
          </p:nvPr>
        </p:nvSpPr>
        <p:spPr/>
        <p:txBody>
          <a:bodyPr/>
          <a:lstStyle/>
          <a:p>
            <a:fld id="{D88FDD9F-396E-4B33-9E9C-FEF670638DD9}" type="slidenum">
              <a:rPr lang="en-US" smtClean="0"/>
              <a:t>47</a:t>
            </a:fld>
            <a:endParaRPr lang="en-US"/>
          </a:p>
        </p:txBody>
      </p:sp>
    </p:spTree>
    <p:extLst>
      <p:ext uri="{BB962C8B-B14F-4D97-AF65-F5344CB8AC3E}">
        <p14:creationId xmlns:p14="http://schemas.microsoft.com/office/powerpoint/2010/main" val="31540939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Immune-complex deposition phenomena: Osler Nodes</a:t>
            </a:r>
            <a:r>
              <a:rPr lang="en-US" dirty="0" smtClean="0"/>
              <a:t/>
            </a:r>
            <a:br>
              <a:rPr lang="en-US" dirty="0" smtClean="0"/>
            </a:br>
            <a:r>
              <a:rPr lang="en-US" sz="3100" dirty="0" smtClean="0"/>
              <a:t>Tender</a:t>
            </a:r>
            <a:r>
              <a:rPr lang="en-US" sz="3100" dirty="0"/>
              <a:t>, erythematous </a:t>
            </a:r>
            <a:r>
              <a:rPr lang="en-US" sz="3100" dirty="0" smtClean="0"/>
              <a:t>nodules </a:t>
            </a:r>
            <a:r>
              <a:rPr lang="en-US" sz="3100" dirty="0"/>
              <a:t>on the finger tips</a:t>
            </a:r>
            <a:r>
              <a:rPr lang="en-US" sz="4900" dirty="0" smtClean="0"/>
              <a:t/>
            </a:r>
            <a:br>
              <a:rPr lang="en-US" sz="4900" dirty="0" smtClean="0"/>
            </a:br>
            <a:endParaRPr lang="en-US" dirty="0"/>
          </a:p>
        </p:txBody>
      </p:sp>
      <p:pic>
        <p:nvPicPr>
          <p:cNvPr id="4098" name="Picture 2" descr="http://intranet.tdmu.edu.ua/data/kafedra/internal/vnutrmed2/classes_stud/en/med/lik/ptn/Internal%20medicine/5%20course/13.%20Rheumatic%20heart%20disease,%20Infective%20endocarditis.files/image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63" y="1515763"/>
            <a:ext cx="5387980" cy="4036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8974" y="5695062"/>
            <a:ext cx="1383957" cy="261610"/>
          </a:xfrm>
          <a:prstGeom prst="rect">
            <a:avLst/>
          </a:prstGeom>
          <a:noFill/>
        </p:spPr>
        <p:txBody>
          <a:bodyPr wrap="square" rtlCol="0">
            <a:spAutoFit/>
          </a:bodyPr>
          <a:lstStyle/>
          <a:p>
            <a:r>
              <a:rPr lang="en-US" sz="1050" dirty="0"/>
              <a:t>intranet.tdmu.edu.ua</a:t>
            </a:r>
          </a:p>
        </p:txBody>
      </p:sp>
      <p:pic>
        <p:nvPicPr>
          <p:cNvPr id="4100" name="Picture 4" descr="http://accesspediatrics.mhmedical.com/data/Books/shah2/shah2_c005f036.png"/>
          <p:cNvPicPr>
            <a:picLocks noChangeAspect="1" noChangeArrowheads="1"/>
          </p:cNvPicPr>
          <p:nvPr/>
        </p:nvPicPr>
        <p:blipFill rotWithShape="1">
          <a:blip r:embed="rId3">
            <a:extLst>
              <a:ext uri="{28A0092B-C50C-407E-A947-70E740481C1C}">
                <a14:useLocalDpi xmlns:a14="http://schemas.microsoft.com/office/drawing/2010/main" val="0"/>
              </a:ext>
            </a:extLst>
          </a:blip>
          <a:srcRect b="9739"/>
          <a:stretch/>
        </p:blipFill>
        <p:spPr bwMode="auto">
          <a:xfrm>
            <a:off x="5815913" y="1515763"/>
            <a:ext cx="5870163" cy="4036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1242" y="5710451"/>
            <a:ext cx="2199503" cy="246221"/>
          </a:xfrm>
          <a:prstGeom prst="rect">
            <a:avLst/>
          </a:prstGeom>
          <a:noFill/>
        </p:spPr>
        <p:txBody>
          <a:bodyPr wrap="square" rtlCol="0">
            <a:spAutoFit/>
          </a:bodyPr>
          <a:lstStyle/>
          <a:p>
            <a:r>
              <a:rPr lang="en-US" sz="1000" dirty="0" smtClean="0"/>
              <a:t>Atlas of Pediatric Emergency Medicine</a:t>
            </a:r>
            <a:endParaRPr lang="en-US" sz="1000" dirty="0"/>
          </a:p>
        </p:txBody>
      </p:sp>
      <p:sp>
        <p:nvSpPr>
          <p:cNvPr id="6" name="Slide Number Placeholder 5"/>
          <p:cNvSpPr>
            <a:spLocks noGrp="1"/>
          </p:cNvSpPr>
          <p:nvPr>
            <p:ph type="sldNum" sz="quarter" idx="12"/>
          </p:nvPr>
        </p:nvSpPr>
        <p:spPr/>
        <p:txBody>
          <a:bodyPr/>
          <a:lstStyle/>
          <a:p>
            <a:fld id="{D88FDD9F-396E-4B33-9E9C-FEF670638DD9}" type="slidenum">
              <a:rPr lang="en-US" smtClean="0"/>
              <a:t>48</a:t>
            </a:fld>
            <a:endParaRPr lang="en-US"/>
          </a:p>
        </p:txBody>
      </p:sp>
    </p:spTree>
    <p:extLst>
      <p:ext uri="{BB962C8B-B14F-4D97-AF65-F5344CB8AC3E}">
        <p14:creationId xmlns:p14="http://schemas.microsoft.com/office/powerpoint/2010/main" val="1548938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Immune-complex deposition phenomena: splenomegaly</a:t>
            </a:r>
            <a:r>
              <a:rPr lang="en-US" dirty="0" smtClean="0"/>
              <a:t/>
            </a:r>
            <a:br>
              <a:rPr lang="en-US" dirty="0" smtClean="0"/>
            </a:br>
            <a:r>
              <a:rPr lang="en-US" sz="2700" dirty="0" smtClean="0"/>
              <a:t>Massive splenomegaly in a 26 year old woman who died of infectious endocarditis</a:t>
            </a:r>
            <a:r>
              <a:rPr lang="en-US" dirty="0" smtClean="0"/>
              <a:t/>
            </a:r>
            <a:br>
              <a:rPr lang="en-US" dirty="0" smtClean="0"/>
            </a:br>
            <a:endParaRPr lang="en-US" dirty="0"/>
          </a:p>
        </p:txBody>
      </p:sp>
      <p:pic>
        <p:nvPicPr>
          <p:cNvPr id="7" name="Picture 3" descr="S:\Pathology\Autopsy_photos\2015\AA15-105\AA15-105 022.JPG"/>
          <p:cNvPicPr>
            <a:picLocks noChangeAspect="1" noChangeArrowheads="1"/>
          </p:cNvPicPr>
          <p:nvPr/>
        </p:nvPicPr>
        <p:blipFill>
          <a:blip r:embed="rId2" cstate="print"/>
          <a:srcRect/>
          <a:stretch>
            <a:fillRect/>
          </a:stretch>
        </p:blipFill>
        <p:spPr bwMode="auto">
          <a:xfrm>
            <a:off x="3472961" y="1211200"/>
            <a:ext cx="5709138" cy="5258417"/>
          </a:xfrm>
          <a:prstGeom prst="rect">
            <a:avLst/>
          </a:prstGeom>
          <a:noFill/>
        </p:spPr>
      </p:pic>
      <p:sp>
        <p:nvSpPr>
          <p:cNvPr id="8" name="Rectangle 7"/>
          <p:cNvSpPr/>
          <p:nvPr/>
        </p:nvSpPr>
        <p:spPr>
          <a:xfrm>
            <a:off x="6743699" y="6164817"/>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Liver and Spleen</a:t>
            </a:r>
          </a:p>
        </p:txBody>
      </p:sp>
      <p:sp>
        <p:nvSpPr>
          <p:cNvPr id="3" name="TextBox 2"/>
          <p:cNvSpPr txBox="1"/>
          <p:nvPr/>
        </p:nvSpPr>
        <p:spPr>
          <a:xfrm>
            <a:off x="4572000" y="6550223"/>
            <a:ext cx="4114800" cy="307777"/>
          </a:xfrm>
          <a:prstGeom prst="rect">
            <a:avLst/>
          </a:prstGeom>
          <a:noFill/>
        </p:spPr>
        <p:txBody>
          <a:bodyPr wrap="square" rtlCol="0">
            <a:spAutoFit/>
          </a:bodyPr>
          <a:lstStyle/>
          <a:p>
            <a:r>
              <a:rPr lang="en-US" sz="1400" dirty="0" smtClean="0"/>
              <a:t>Source: Jonathan Hecht, MD and Andrew Hale, MD</a:t>
            </a:r>
            <a:endParaRPr lang="en-US" sz="1400" dirty="0"/>
          </a:p>
        </p:txBody>
      </p:sp>
      <p:sp>
        <p:nvSpPr>
          <p:cNvPr id="4" name="Oval 3"/>
          <p:cNvSpPr/>
          <p:nvPr/>
        </p:nvSpPr>
        <p:spPr>
          <a:xfrm rot="1188687">
            <a:off x="9166712" y="2203579"/>
            <a:ext cx="1159077" cy="17554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54614" y="2444859"/>
            <a:ext cx="2027414" cy="646331"/>
          </a:xfrm>
          <a:prstGeom prst="rect">
            <a:avLst/>
          </a:prstGeom>
          <a:noFill/>
        </p:spPr>
        <p:txBody>
          <a:bodyPr wrap="square" rtlCol="0">
            <a:spAutoFit/>
          </a:bodyPr>
          <a:lstStyle/>
          <a:p>
            <a:r>
              <a:rPr lang="en-US" dirty="0" smtClean="0"/>
              <a:t>Approximate normal size</a:t>
            </a:r>
            <a:endParaRPr lang="en-US" dirty="0"/>
          </a:p>
        </p:txBody>
      </p:sp>
      <p:sp>
        <p:nvSpPr>
          <p:cNvPr id="9" name="Slide Number Placeholder 8"/>
          <p:cNvSpPr>
            <a:spLocks noGrp="1"/>
          </p:cNvSpPr>
          <p:nvPr>
            <p:ph type="sldNum" sz="quarter" idx="12"/>
          </p:nvPr>
        </p:nvSpPr>
        <p:spPr/>
        <p:txBody>
          <a:bodyPr/>
          <a:lstStyle/>
          <a:p>
            <a:fld id="{D88FDD9F-396E-4B33-9E9C-FEF670638DD9}" type="slidenum">
              <a:rPr lang="en-US" smtClean="0"/>
              <a:t>49</a:t>
            </a:fld>
            <a:endParaRPr lang="en-US"/>
          </a:p>
        </p:txBody>
      </p:sp>
    </p:spTree>
    <p:extLst>
      <p:ext uri="{BB962C8B-B14F-4D97-AF65-F5344CB8AC3E}">
        <p14:creationId xmlns:p14="http://schemas.microsoft.com/office/powerpoint/2010/main" val="10818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US" sz="2800" dirty="0" smtClean="0">
                <a:hlinkClick r:id="rId2" action="ppaction://hlinksldjump"/>
              </a:rPr>
              <a:t> Pathophysiology and immune response</a:t>
            </a:r>
            <a:endParaRPr lang="en-US" sz="2800" dirty="0" smtClean="0"/>
          </a:p>
          <a:p>
            <a:pPr>
              <a:buFont typeface="Courier New" panose="02070309020205020404" pitchFamily="49" charset="0"/>
              <a:buChar char="o"/>
            </a:pPr>
            <a:r>
              <a:rPr lang="en-US" sz="2800" dirty="0">
                <a:hlinkClick r:id="rId3" action="ppaction://hlinksldjump"/>
              </a:rPr>
              <a:t> </a:t>
            </a:r>
            <a:r>
              <a:rPr lang="en-US" sz="2800" dirty="0" smtClean="0">
                <a:hlinkClick r:id="rId3" action="ppaction://hlinksldjump"/>
              </a:rPr>
              <a:t>Microbiology </a:t>
            </a:r>
            <a:endParaRPr lang="en-US" sz="2800" dirty="0" smtClean="0"/>
          </a:p>
          <a:p>
            <a:pPr>
              <a:buFont typeface="Courier New" panose="02070309020205020404" pitchFamily="49" charset="0"/>
              <a:buChar char="o"/>
            </a:pPr>
            <a:r>
              <a:rPr lang="en-US" sz="2800" dirty="0">
                <a:hlinkClick r:id="rId4" action="ppaction://hlinksldjump"/>
              </a:rPr>
              <a:t> </a:t>
            </a:r>
            <a:r>
              <a:rPr lang="en-US" sz="2800" dirty="0" smtClean="0">
                <a:hlinkClick r:id="rId4" action="ppaction://hlinksldjump"/>
              </a:rPr>
              <a:t>Physical Exam findings</a:t>
            </a:r>
            <a:endParaRPr lang="en-US" sz="2800" dirty="0" smtClean="0"/>
          </a:p>
          <a:p>
            <a:pPr>
              <a:buFont typeface="Courier New" panose="02070309020205020404" pitchFamily="49" charset="0"/>
              <a:buChar char="o"/>
            </a:pPr>
            <a:r>
              <a:rPr lang="en-US" sz="2800" dirty="0">
                <a:hlinkClick r:id="rId5" action="ppaction://hlinksldjump"/>
              </a:rPr>
              <a:t> </a:t>
            </a:r>
            <a:r>
              <a:rPr lang="en-US" sz="2800" dirty="0" smtClean="0">
                <a:hlinkClick r:id="rId5" action="ppaction://hlinksldjump"/>
              </a:rPr>
              <a:t>Diagnosis</a:t>
            </a:r>
            <a:endParaRPr lang="en-US" sz="2800" dirty="0" smtClean="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Complications</a:t>
            </a:r>
            <a:endParaRPr lang="en-US" sz="2800" dirty="0" smtClean="0"/>
          </a:p>
          <a:p>
            <a:pPr>
              <a:buFont typeface="Courier New" panose="02070309020205020404" pitchFamily="49" charset="0"/>
              <a:buChar char="o"/>
            </a:pPr>
            <a:r>
              <a:rPr lang="en-US" sz="2800" dirty="0">
                <a:hlinkClick r:id="rId7" action="ppaction://hlinksldjump"/>
              </a:rPr>
              <a:t> </a:t>
            </a:r>
            <a:r>
              <a:rPr lang="en-US" sz="2800" dirty="0" smtClean="0">
                <a:hlinkClick r:id="rId7" action="ppaction://hlinksldjump"/>
              </a:rPr>
              <a:t>Treatment </a:t>
            </a:r>
            <a:endParaRPr lang="en-US" sz="2800" dirty="0" smtClean="0"/>
          </a:p>
          <a:p>
            <a:pPr>
              <a:buFont typeface="Courier New" panose="02070309020205020404" pitchFamily="49" charset="0"/>
              <a:buChar char="o"/>
            </a:pPr>
            <a:r>
              <a:rPr lang="en-US" sz="2800" dirty="0" smtClean="0"/>
              <a:t> </a:t>
            </a:r>
            <a:r>
              <a:rPr lang="en-US" sz="2800" dirty="0" smtClean="0">
                <a:hlinkClick r:id="rId8" action="ppaction://hlinksldjump"/>
              </a:rPr>
              <a:t>Special cases </a:t>
            </a:r>
            <a:r>
              <a:rPr lang="en-US" sz="2800" dirty="0" smtClean="0"/>
              <a:t>(</a:t>
            </a:r>
            <a:r>
              <a:rPr lang="en-US" sz="2800" dirty="0"/>
              <a:t>culture negative, fungal, </a:t>
            </a:r>
            <a:r>
              <a:rPr lang="en-US" sz="2800" dirty="0" err="1"/>
              <a:t>marantic</a:t>
            </a:r>
            <a:r>
              <a:rPr lang="en-US" sz="2800" dirty="0"/>
              <a:t>, and prosthetic valve endocarditis)</a:t>
            </a:r>
          </a:p>
          <a:p>
            <a:pPr>
              <a:buFont typeface="Courier New" panose="02070309020205020404" pitchFamily="49" charset="0"/>
              <a:buChar char="o"/>
            </a:pP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5</a:t>
            </a:fld>
            <a:endParaRPr lang="en-US"/>
          </a:p>
        </p:txBody>
      </p:sp>
    </p:spTree>
    <p:extLst>
      <p:ext uri="{BB962C8B-B14F-4D97-AF65-F5344CB8AC3E}">
        <p14:creationId xmlns:p14="http://schemas.microsoft.com/office/powerpoint/2010/main" val="17796458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Question</a:t>
            </a:r>
            <a:endParaRPr lang="en-US" sz="5400" dirty="0"/>
          </a:p>
        </p:txBody>
      </p:sp>
      <p:sp>
        <p:nvSpPr>
          <p:cNvPr id="3" name="Content Placeholder 2"/>
          <p:cNvSpPr>
            <a:spLocks noGrp="1"/>
          </p:cNvSpPr>
          <p:nvPr>
            <p:ph idx="1"/>
          </p:nvPr>
        </p:nvSpPr>
        <p:spPr/>
        <p:txBody>
          <a:bodyPr>
            <a:normAutofit lnSpcReduction="10000"/>
          </a:bodyPr>
          <a:lstStyle/>
          <a:p>
            <a:r>
              <a:rPr lang="en-US" sz="2800" dirty="0" smtClean="0"/>
              <a:t>You are the intern rounding on a 59-year-old patient with congenital bicuspid aortic valve and </a:t>
            </a:r>
            <a:r>
              <a:rPr lang="en-US" sz="2800" i="1" dirty="0" smtClean="0"/>
              <a:t>Strep </a:t>
            </a:r>
            <a:r>
              <a:rPr lang="en-US" sz="2800" i="1" dirty="0" err="1" smtClean="0"/>
              <a:t>viridans</a:t>
            </a:r>
            <a:r>
              <a:rPr lang="en-US" sz="2800" dirty="0" smtClean="0"/>
              <a:t> bacteremia. The issue of endocarditis is raised. Your Attending thoroughly examines the patient and finds no evidence of </a:t>
            </a:r>
            <a:r>
              <a:rPr lang="en-US" sz="2800" dirty="0" err="1" smtClean="0"/>
              <a:t>Janeway</a:t>
            </a:r>
            <a:r>
              <a:rPr lang="en-US" sz="2800" dirty="0" smtClean="0"/>
              <a:t> Lesions, Splinter hemorrhages, Roth Spots, or Osler nodes. He says:</a:t>
            </a:r>
          </a:p>
          <a:p>
            <a:r>
              <a:rPr lang="en-US" sz="2800" dirty="0" smtClean="0"/>
              <a:t>“I am very reassured by the lack of these findings that the patient does not have endocarditis”</a:t>
            </a:r>
          </a:p>
          <a:p>
            <a:endParaRPr lang="en-US" sz="2800" dirty="0"/>
          </a:p>
          <a:p>
            <a:r>
              <a:rPr lang="en-US" sz="2800" dirty="0" smtClean="0"/>
              <a:t>What is your response?</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50</a:t>
            </a:fld>
            <a:endParaRPr lang="en-US"/>
          </a:p>
        </p:txBody>
      </p:sp>
    </p:spTree>
    <p:extLst>
      <p:ext uri="{BB962C8B-B14F-4D97-AF65-F5344CB8AC3E}">
        <p14:creationId xmlns:p14="http://schemas.microsoft.com/office/powerpoint/2010/main" val="2475672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these “classic” findings are seen in the minority of endocarditis cases </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75"/>
          <a:stretch/>
        </p:blipFill>
        <p:spPr bwMode="auto">
          <a:xfrm>
            <a:off x="1817913" y="1752598"/>
            <a:ext cx="9125059" cy="452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88FDD9F-396E-4B33-9E9C-FEF670638DD9}" type="slidenum">
              <a:rPr lang="en-US" smtClean="0"/>
              <a:t>51</a:t>
            </a:fld>
            <a:endParaRPr lang="en-US"/>
          </a:p>
        </p:txBody>
      </p:sp>
    </p:spTree>
    <p:extLst>
      <p:ext uri="{BB962C8B-B14F-4D97-AF65-F5344CB8AC3E}">
        <p14:creationId xmlns:p14="http://schemas.microsoft.com/office/powerpoint/2010/main" val="4057506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a:t> </a:t>
            </a:r>
            <a:r>
              <a:rPr lang="en-US" sz="2800" dirty="0" smtClean="0"/>
              <a:t>Osler </a:t>
            </a:r>
            <a:r>
              <a:rPr lang="en-US" sz="2800" dirty="0"/>
              <a:t>nodes can be seen in both left and ride sided endocarditis, but splinter hemorrhages tend to be seen only in left sided endocarditis. What is the best explanation for this?</a:t>
            </a:r>
          </a:p>
        </p:txBody>
      </p:sp>
      <p:sp>
        <p:nvSpPr>
          <p:cNvPr id="5" name="Slide Number Placeholder 4"/>
          <p:cNvSpPr>
            <a:spLocks noGrp="1"/>
          </p:cNvSpPr>
          <p:nvPr>
            <p:ph type="sldNum" sz="quarter" idx="12"/>
          </p:nvPr>
        </p:nvSpPr>
        <p:spPr/>
        <p:txBody>
          <a:bodyPr/>
          <a:lstStyle/>
          <a:p>
            <a:fld id="{D88FDD9F-396E-4B33-9E9C-FEF670638DD9}" type="slidenum">
              <a:rPr lang="en-US" smtClean="0"/>
              <a:t>52</a:t>
            </a:fld>
            <a:endParaRPr lang="en-US"/>
          </a:p>
        </p:txBody>
      </p:sp>
    </p:spTree>
    <p:extLst>
      <p:ext uri="{BB962C8B-B14F-4D97-AF65-F5344CB8AC3E}">
        <p14:creationId xmlns:p14="http://schemas.microsoft.com/office/powerpoint/2010/main" val="42518638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a:t> </a:t>
            </a:r>
            <a:r>
              <a:rPr lang="en-US" sz="2800" dirty="0" smtClean="0"/>
              <a:t>Osler </a:t>
            </a:r>
            <a:r>
              <a:rPr lang="en-US" sz="2800" dirty="0"/>
              <a:t>nodes </a:t>
            </a:r>
            <a:r>
              <a:rPr lang="en-US" sz="2800" dirty="0" smtClean="0"/>
              <a:t>are an immune-complex mediated finding. Splinter </a:t>
            </a:r>
            <a:r>
              <a:rPr lang="en-US" sz="2800" dirty="0"/>
              <a:t>hemorrhages </a:t>
            </a:r>
            <a:r>
              <a:rPr lang="en-US" sz="2800" dirty="0" smtClean="0"/>
              <a:t>are embolic phenomena. Thus unless a patient has a patent foramen </a:t>
            </a:r>
            <a:r>
              <a:rPr lang="en-US" sz="2800" dirty="0" err="1" smtClean="0"/>
              <a:t>ovale</a:t>
            </a:r>
            <a:r>
              <a:rPr lang="en-US" sz="2800" dirty="0" smtClean="0"/>
              <a:t> (PFO), you will not see splinter hemorrhages in right-sided (tricuspid or pulmonic valve) infectious endocarditis. Osler nodes can be seen in either because the immune-complexes are able to pass through the pulmonary circulation. </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53</a:t>
            </a:fld>
            <a:endParaRPr lang="en-US"/>
          </a:p>
        </p:txBody>
      </p:sp>
    </p:spTree>
    <p:extLst>
      <p:ext uri="{BB962C8B-B14F-4D97-AF65-F5344CB8AC3E}">
        <p14:creationId xmlns:p14="http://schemas.microsoft.com/office/powerpoint/2010/main" val="2203560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a:t>
            </a:r>
            <a:r>
              <a:rPr lang="en-US" sz="2800" dirty="0" smtClean="0">
                <a:hlinkClick r:id="rId2" action="ppaction://hlinksldjump"/>
              </a:rPr>
              <a:t>Pathophysiology and immune response</a:t>
            </a:r>
            <a:endParaRPr lang="en-US" sz="2800" dirty="0" smtClean="0"/>
          </a:p>
          <a:p>
            <a:pPr>
              <a:buFont typeface="Courier New" panose="02070309020205020404" pitchFamily="49" charset="0"/>
              <a:buChar char="o"/>
            </a:pPr>
            <a:r>
              <a:rPr lang="en-US" sz="2800" dirty="0">
                <a:hlinkClick r:id="rId3" action="ppaction://hlinksldjump"/>
              </a:rPr>
              <a:t> </a:t>
            </a:r>
            <a:r>
              <a:rPr lang="en-US" sz="2800" dirty="0" smtClean="0">
                <a:hlinkClick r:id="rId3" action="ppaction://hlinksldjump"/>
              </a:rPr>
              <a:t>Microbiology </a:t>
            </a:r>
            <a:endParaRPr lang="en-US" sz="2800" dirty="0" smtClean="0"/>
          </a:p>
          <a:p>
            <a:pPr>
              <a:buFont typeface="Courier New" panose="02070309020205020404" pitchFamily="49" charset="0"/>
              <a:buChar char="o"/>
            </a:pPr>
            <a:r>
              <a:rPr lang="en-US" sz="2800" dirty="0">
                <a:hlinkClick r:id="rId4" action="ppaction://hlinksldjump"/>
              </a:rPr>
              <a:t> </a:t>
            </a:r>
            <a:r>
              <a:rPr lang="en-US" sz="2800" dirty="0" smtClean="0">
                <a:hlinkClick r:id="rId4" action="ppaction://hlinksldjump"/>
              </a:rPr>
              <a:t>Physical Exam findings</a:t>
            </a:r>
            <a:endParaRPr lang="en-US" sz="2800" dirty="0" smtClean="0"/>
          </a:p>
          <a:p>
            <a:pPr>
              <a:buFont typeface="Courier New" panose="02070309020205020404" pitchFamily="49" charset="0"/>
              <a:buChar char="o"/>
            </a:pPr>
            <a:r>
              <a:rPr lang="en-US" sz="2800" b="1" dirty="0">
                <a:hlinkClick r:id="rId5" action="ppaction://hlinksldjump"/>
              </a:rPr>
              <a:t> </a:t>
            </a:r>
            <a:r>
              <a:rPr lang="en-US" sz="2800" b="1" dirty="0" smtClean="0">
                <a:hlinkClick r:id="rId5" action="ppaction://hlinksldjump"/>
              </a:rPr>
              <a:t>Diagnosis</a:t>
            </a:r>
            <a:endParaRPr lang="en-US" sz="2800" b="1" dirty="0" smtClean="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Complications</a:t>
            </a:r>
            <a:endParaRPr lang="en-US" sz="2800" dirty="0" smtClean="0"/>
          </a:p>
          <a:p>
            <a:pPr>
              <a:buFont typeface="Courier New" panose="02070309020205020404" pitchFamily="49" charset="0"/>
              <a:buChar char="o"/>
            </a:pPr>
            <a:r>
              <a:rPr lang="en-US" sz="2800" dirty="0">
                <a:hlinkClick r:id="rId7" action="ppaction://hlinksldjump"/>
              </a:rPr>
              <a:t> </a:t>
            </a:r>
            <a:r>
              <a:rPr lang="en-US" sz="2800" dirty="0" smtClean="0">
                <a:hlinkClick r:id="rId7" action="ppaction://hlinksldjump"/>
              </a:rPr>
              <a:t>Treatment </a:t>
            </a:r>
            <a:endParaRPr lang="en-US" sz="2800" dirty="0" smtClean="0"/>
          </a:p>
          <a:p>
            <a:pPr>
              <a:buFont typeface="Courier New" panose="02070309020205020404" pitchFamily="49" charset="0"/>
              <a:buChar char="o"/>
            </a:pPr>
            <a:r>
              <a:rPr lang="en-US" sz="2800" dirty="0" smtClean="0">
                <a:hlinkClick r:id="rId8" action="ppaction://hlinksldjump"/>
              </a:rPr>
              <a:t> Special cases</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54</a:t>
            </a:fld>
            <a:endParaRPr lang="en-US"/>
          </a:p>
        </p:txBody>
      </p:sp>
      <p:sp>
        <p:nvSpPr>
          <p:cNvPr id="6" name="Right Arrow 5"/>
          <p:cNvSpPr/>
          <p:nvPr/>
        </p:nvSpPr>
        <p:spPr>
          <a:xfrm>
            <a:off x="474785" y="3640016"/>
            <a:ext cx="539134" cy="3142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427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How does one diagnose infectious endocarditis?</a:t>
            </a:r>
            <a:endParaRPr lang="en-US" sz="6000" dirty="0"/>
          </a:p>
        </p:txBody>
      </p:sp>
      <p:sp>
        <p:nvSpPr>
          <p:cNvPr id="3" name="Content Placeholder 2"/>
          <p:cNvSpPr>
            <a:spLocks noGrp="1"/>
          </p:cNvSpPr>
          <p:nvPr>
            <p:ph idx="1"/>
          </p:nvPr>
        </p:nvSpPr>
        <p:spPr/>
        <p:txBody>
          <a:bodyPr>
            <a:normAutofit/>
          </a:bodyPr>
          <a:lstStyle/>
          <a:p>
            <a:r>
              <a:rPr lang="en-US" sz="3600" dirty="0" smtClean="0"/>
              <a:t>A combination of clinical, physical exam, imaging, and microbiologic findings</a:t>
            </a:r>
          </a:p>
          <a:p>
            <a:r>
              <a:rPr lang="en-US" sz="3600" dirty="0" smtClean="0"/>
              <a:t>These are combined into the modified </a:t>
            </a:r>
            <a:r>
              <a:rPr lang="en-US" sz="3600" b="1" dirty="0" smtClean="0"/>
              <a:t>Duke Criteria</a:t>
            </a:r>
            <a:endParaRPr lang="en-US" sz="3600" b="1" dirty="0"/>
          </a:p>
        </p:txBody>
      </p:sp>
      <p:sp>
        <p:nvSpPr>
          <p:cNvPr id="5" name="Slide Number Placeholder 4"/>
          <p:cNvSpPr>
            <a:spLocks noGrp="1"/>
          </p:cNvSpPr>
          <p:nvPr>
            <p:ph type="sldNum" sz="quarter" idx="12"/>
          </p:nvPr>
        </p:nvSpPr>
        <p:spPr/>
        <p:txBody>
          <a:bodyPr/>
          <a:lstStyle/>
          <a:p>
            <a:fld id="{D88FDD9F-396E-4B33-9E9C-FEF670638DD9}" type="slidenum">
              <a:rPr lang="en-US" smtClean="0"/>
              <a:t>55</a:t>
            </a:fld>
            <a:endParaRPr lang="en-US"/>
          </a:p>
        </p:txBody>
      </p:sp>
    </p:spTree>
    <p:extLst>
      <p:ext uri="{BB962C8B-B14F-4D97-AF65-F5344CB8AC3E}">
        <p14:creationId xmlns:p14="http://schemas.microsoft.com/office/powerpoint/2010/main" val="29190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0244" y="189132"/>
            <a:ext cx="6371972" cy="707886"/>
          </a:xfrm>
          <a:prstGeom prst="rect">
            <a:avLst/>
          </a:prstGeom>
          <a:noFill/>
        </p:spPr>
        <p:txBody>
          <a:bodyPr wrap="square" rtlCol="0">
            <a:spAutoFit/>
          </a:bodyPr>
          <a:lstStyle/>
          <a:p>
            <a:pPr algn="ctr"/>
            <a:r>
              <a:rPr lang="en-US" sz="4000" b="1" dirty="0" smtClean="0"/>
              <a:t>Modified Duke Criteria</a:t>
            </a:r>
            <a:endParaRPr lang="en-US" sz="4000" b="1" dirty="0"/>
          </a:p>
        </p:txBody>
      </p:sp>
      <p:sp>
        <p:nvSpPr>
          <p:cNvPr id="2" name="Rectangle 1"/>
          <p:cNvSpPr/>
          <p:nvPr/>
        </p:nvSpPr>
        <p:spPr>
          <a:xfrm>
            <a:off x="2304535" y="55605"/>
            <a:ext cx="9452919" cy="88350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18485" y="112930"/>
            <a:ext cx="8773297" cy="984885"/>
          </a:xfrm>
          <a:prstGeom prst="rect">
            <a:avLst/>
          </a:prstGeom>
          <a:noFill/>
        </p:spPr>
        <p:txBody>
          <a:bodyPr wrap="square" rtlCol="0">
            <a:spAutoFit/>
          </a:bodyPr>
          <a:lstStyle/>
          <a:p>
            <a:pPr lvl="1"/>
            <a:r>
              <a:rPr lang="en-US" sz="2000" b="1" dirty="0"/>
              <a:t>Two separate positive blood cultures from typical endocarditis </a:t>
            </a:r>
            <a:r>
              <a:rPr lang="en-US" sz="2000" b="1" dirty="0" smtClean="0"/>
              <a:t>organisms</a:t>
            </a:r>
          </a:p>
          <a:p>
            <a:pPr lvl="1"/>
            <a:r>
              <a:rPr lang="en-US" dirty="0" smtClean="0"/>
              <a:t>	- Staph</a:t>
            </a:r>
            <a:r>
              <a:rPr lang="en-US" dirty="0"/>
              <a:t>, Strep, enterococcus, or HACEK</a:t>
            </a:r>
          </a:p>
          <a:p>
            <a:endParaRPr lang="en-US" sz="2000" dirty="0"/>
          </a:p>
        </p:txBody>
      </p:sp>
      <p:sp>
        <p:nvSpPr>
          <p:cNvPr id="6" name="Rectangle 5"/>
          <p:cNvSpPr/>
          <p:nvPr/>
        </p:nvSpPr>
        <p:spPr>
          <a:xfrm>
            <a:off x="2296294" y="937068"/>
            <a:ext cx="9452919" cy="1225362"/>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22601" y="959382"/>
            <a:ext cx="8773297" cy="1538883"/>
          </a:xfrm>
          <a:prstGeom prst="rect">
            <a:avLst/>
          </a:prstGeom>
          <a:noFill/>
        </p:spPr>
        <p:txBody>
          <a:bodyPr wrap="square" rtlCol="0">
            <a:spAutoFit/>
          </a:bodyPr>
          <a:lstStyle/>
          <a:p>
            <a:pPr lvl="1"/>
            <a:r>
              <a:rPr lang="en-US" sz="2000" b="1" dirty="0" smtClean="0"/>
              <a:t>Heart valve involvement</a:t>
            </a:r>
          </a:p>
          <a:p>
            <a:pPr lvl="1"/>
            <a:r>
              <a:rPr lang="en-US" dirty="0" smtClean="0"/>
              <a:t>	- Vegetation or valve abscess seen on echocardiogram OR</a:t>
            </a:r>
          </a:p>
          <a:p>
            <a:pPr lvl="1"/>
            <a:r>
              <a:rPr lang="en-US" dirty="0"/>
              <a:t>	</a:t>
            </a:r>
            <a:r>
              <a:rPr lang="en-US" dirty="0" smtClean="0"/>
              <a:t>- New valvular regurgitation</a:t>
            </a:r>
          </a:p>
          <a:p>
            <a:pPr lvl="1"/>
            <a:r>
              <a:rPr lang="en-US" dirty="0"/>
              <a:t>	</a:t>
            </a:r>
            <a:r>
              <a:rPr lang="en-US" dirty="0" smtClean="0"/>
              <a:t>	- By auscultation or echocardiography </a:t>
            </a:r>
            <a:endParaRPr lang="en-US" dirty="0"/>
          </a:p>
          <a:p>
            <a:endParaRPr lang="en-US" sz="2000" dirty="0"/>
          </a:p>
        </p:txBody>
      </p:sp>
      <p:sp>
        <p:nvSpPr>
          <p:cNvPr id="8" name="TextBox 7"/>
          <p:cNvSpPr txBox="1"/>
          <p:nvPr/>
        </p:nvSpPr>
        <p:spPr>
          <a:xfrm>
            <a:off x="259491" y="383059"/>
            <a:ext cx="2045043" cy="400110"/>
          </a:xfrm>
          <a:prstGeom prst="rect">
            <a:avLst/>
          </a:prstGeom>
          <a:noFill/>
        </p:spPr>
        <p:txBody>
          <a:bodyPr wrap="square" rtlCol="0">
            <a:spAutoFit/>
          </a:bodyPr>
          <a:lstStyle/>
          <a:p>
            <a:r>
              <a:rPr lang="en-US" sz="2000" b="1" dirty="0" smtClean="0"/>
              <a:t>Major Criteria #1</a:t>
            </a:r>
            <a:endParaRPr lang="en-US" sz="2000" b="1" dirty="0"/>
          </a:p>
        </p:txBody>
      </p:sp>
      <p:sp>
        <p:nvSpPr>
          <p:cNvPr id="9" name="TextBox 8"/>
          <p:cNvSpPr txBox="1"/>
          <p:nvPr/>
        </p:nvSpPr>
        <p:spPr>
          <a:xfrm>
            <a:off x="238893" y="1301593"/>
            <a:ext cx="2045043" cy="400110"/>
          </a:xfrm>
          <a:prstGeom prst="rect">
            <a:avLst/>
          </a:prstGeom>
          <a:noFill/>
        </p:spPr>
        <p:txBody>
          <a:bodyPr wrap="square" rtlCol="0">
            <a:spAutoFit/>
          </a:bodyPr>
          <a:lstStyle/>
          <a:p>
            <a:r>
              <a:rPr lang="en-US" sz="2000" b="1" dirty="0" smtClean="0"/>
              <a:t>Major Criteria #2</a:t>
            </a:r>
            <a:endParaRPr lang="en-US" sz="2000" b="1" dirty="0"/>
          </a:p>
        </p:txBody>
      </p:sp>
      <p:sp>
        <p:nvSpPr>
          <p:cNvPr id="10" name="Rectangle 9"/>
          <p:cNvSpPr/>
          <p:nvPr/>
        </p:nvSpPr>
        <p:spPr>
          <a:xfrm>
            <a:off x="2296294" y="2444623"/>
            <a:ext cx="9452919" cy="805194"/>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0244" y="2479293"/>
            <a:ext cx="8773297" cy="1015663"/>
          </a:xfrm>
          <a:prstGeom prst="rect">
            <a:avLst/>
          </a:prstGeom>
          <a:noFill/>
        </p:spPr>
        <p:txBody>
          <a:bodyPr wrap="square" rtlCol="0">
            <a:spAutoFit/>
          </a:bodyPr>
          <a:lstStyle/>
          <a:p>
            <a:pPr lvl="1"/>
            <a:r>
              <a:rPr lang="en-US" sz="2000" b="1" dirty="0" smtClean="0"/>
              <a:t>Predisposing condition</a:t>
            </a:r>
          </a:p>
          <a:p>
            <a:pPr lvl="1"/>
            <a:r>
              <a:rPr lang="en-US" sz="2000" dirty="0"/>
              <a:t>	</a:t>
            </a:r>
            <a:r>
              <a:rPr lang="en-US" sz="2000" dirty="0" smtClean="0"/>
              <a:t>- IV drug use, congenital valve defect, rheumatic heart disease, etc…</a:t>
            </a:r>
            <a:endParaRPr lang="en-US" dirty="0"/>
          </a:p>
          <a:p>
            <a:endParaRPr lang="en-US" sz="2000" dirty="0"/>
          </a:p>
        </p:txBody>
      </p:sp>
      <p:sp>
        <p:nvSpPr>
          <p:cNvPr id="12" name="Rectangle 11"/>
          <p:cNvSpPr/>
          <p:nvPr/>
        </p:nvSpPr>
        <p:spPr>
          <a:xfrm>
            <a:off x="2300410" y="3251944"/>
            <a:ext cx="9452919" cy="339186"/>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14360" y="3212472"/>
            <a:ext cx="8773297" cy="707886"/>
          </a:xfrm>
          <a:prstGeom prst="rect">
            <a:avLst/>
          </a:prstGeom>
          <a:noFill/>
        </p:spPr>
        <p:txBody>
          <a:bodyPr wrap="square" rtlCol="0">
            <a:spAutoFit/>
          </a:bodyPr>
          <a:lstStyle/>
          <a:p>
            <a:pPr lvl="1"/>
            <a:r>
              <a:rPr lang="en-US" sz="2000" b="1" dirty="0" smtClean="0"/>
              <a:t>Fever</a:t>
            </a:r>
            <a:endParaRPr lang="en-US" b="1" dirty="0"/>
          </a:p>
          <a:p>
            <a:endParaRPr lang="en-US" sz="2000" b="1" dirty="0"/>
          </a:p>
        </p:txBody>
      </p:sp>
      <p:sp>
        <p:nvSpPr>
          <p:cNvPr id="14" name="Rectangle 13"/>
          <p:cNvSpPr/>
          <p:nvPr/>
        </p:nvSpPr>
        <p:spPr>
          <a:xfrm>
            <a:off x="2296294" y="3593823"/>
            <a:ext cx="9452919" cy="866955"/>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10244" y="3752064"/>
            <a:ext cx="8773297" cy="1077218"/>
          </a:xfrm>
          <a:prstGeom prst="rect">
            <a:avLst/>
          </a:prstGeom>
          <a:noFill/>
        </p:spPr>
        <p:txBody>
          <a:bodyPr wrap="square" rtlCol="0">
            <a:spAutoFit/>
          </a:bodyPr>
          <a:lstStyle/>
          <a:p>
            <a:pPr lvl="1"/>
            <a:r>
              <a:rPr lang="en-US" sz="2000" b="1" dirty="0" smtClean="0"/>
              <a:t>Embolic phenomena</a:t>
            </a:r>
          </a:p>
          <a:p>
            <a:pPr lvl="1"/>
            <a:r>
              <a:rPr lang="en-US" dirty="0"/>
              <a:t>	</a:t>
            </a:r>
            <a:r>
              <a:rPr lang="en-US" sz="2000" dirty="0" smtClean="0"/>
              <a:t>- Splinter </a:t>
            </a:r>
            <a:r>
              <a:rPr lang="en-US" sz="2000" dirty="0"/>
              <a:t>hemorrhages, </a:t>
            </a:r>
            <a:r>
              <a:rPr lang="en-US" sz="2000" dirty="0" err="1"/>
              <a:t>Janeway</a:t>
            </a:r>
            <a:r>
              <a:rPr lang="en-US" sz="2000" dirty="0"/>
              <a:t> lesions, Roth </a:t>
            </a:r>
            <a:r>
              <a:rPr lang="en-US" sz="2000" dirty="0" smtClean="0"/>
              <a:t>spots, arterial emboli</a:t>
            </a:r>
            <a:endParaRPr lang="en-US" sz="2000" dirty="0"/>
          </a:p>
          <a:p>
            <a:endParaRPr lang="en-US" sz="2400" dirty="0"/>
          </a:p>
        </p:txBody>
      </p:sp>
      <p:sp>
        <p:nvSpPr>
          <p:cNvPr id="18" name="Rectangle 17"/>
          <p:cNvSpPr/>
          <p:nvPr/>
        </p:nvSpPr>
        <p:spPr>
          <a:xfrm>
            <a:off x="2300410" y="4460529"/>
            <a:ext cx="9452919" cy="86737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14360" y="4460529"/>
            <a:ext cx="8773297" cy="1077218"/>
          </a:xfrm>
          <a:prstGeom prst="rect">
            <a:avLst/>
          </a:prstGeom>
          <a:noFill/>
        </p:spPr>
        <p:txBody>
          <a:bodyPr wrap="square" rtlCol="0">
            <a:spAutoFit/>
          </a:bodyPr>
          <a:lstStyle/>
          <a:p>
            <a:pPr lvl="1"/>
            <a:r>
              <a:rPr lang="en-US" sz="2000" b="1" dirty="0" smtClean="0"/>
              <a:t>Immunologic phenomena</a:t>
            </a:r>
          </a:p>
          <a:p>
            <a:pPr lvl="1"/>
            <a:r>
              <a:rPr lang="en-US" dirty="0"/>
              <a:t>	</a:t>
            </a:r>
            <a:r>
              <a:rPr lang="en-US" sz="2000" dirty="0" smtClean="0"/>
              <a:t>- Osler nodes, Rheumatoid Factor, glomerulonephritis  </a:t>
            </a:r>
            <a:endParaRPr lang="en-US" sz="2000" dirty="0"/>
          </a:p>
          <a:p>
            <a:endParaRPr lang="en-US" sz="2400" dirty="0"/>
          </a:p>
        </p:txBody>
      </p:sp>
      <p:sp>
        <p:nvSpPr>
          <p:cNvPr id="20" name="Rectangle 19"/>
          <p:cNvSpPr/>
          <p:nvPr/>
        </p:nvSpPr>
        <p:spPr>
          <a:xfrm>
            <a:off x="2304526" y="5329635"/>
            <a:ext cx="9452919" cy="86737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18476" y="5329635"/>
            <a:ext cx="8773297" cy="1384995"/>
          </a:xfrm>
          <a:prstGeom prst="rect">
            <a:avLst/>
          </a:prstGeom>
          <a:noFill/>
        </p:spPr>
        <p:txBody>
          <a:bodyPr wrap="square" rtlCol="0">
            <a:spAutoFit/>
          </a:bodyPr>
          <a:lstStyle/>
          <a:p>
            <a:pPr lvl="1"/>
            <a:r>
              <a:rPr lang="en-US" sz="2000" b="1" dirty="0" smtClean="0"/>
              <a:t>Positive blood </a:t>
            </a:r>
            <a:r>
              <a:rPr lang="en-US" sz="2000" b="1" dirty="0"/>
              <a:t>cultures for an organism not typical of causing </a:t>
            </a:r>
            <a:r>
              <a:rPr lang="en-US" sz="2000" b="1" dirty="0" smtClean="0"/>
              <a:t>endocarditis</a:t>
            </a:r>
          </a:p>
          <a:p>
            <a:pPr lvl="1"/>
            <a:r>
              <a:rPr lang="en-US" sz="2000" dirty="0"/>
              <a:t>	</a:t>
            </a:r>
            <a:r>
              <a:rPr lang="en-US" sz="2000" dirty="0" smtClean="0"/>
              <a:t>- Gram negatives, fungi, others </a:t>
            </a:r>
            <a:endParaRPr lang="en-US" sz="2000" dirty="0"/>
          </a:p>
          <a:p>
            <a:pPr lvl="1"/>
            <a:r>
              <a:rPr lang="en-US" sz="2000" dirty="0" smtClean="0"/>
              <a:t> </a:t>
            </a:r>
            <a:endParaRPr lang="en-US" sz="2000" dirty="0"/>
          </a:p>
          <a:p>
            <a:endParaRPr lang="en-US" sz="2400" dirty="0"/>
          </a:p>
        </p:txBody>
      </p:sp>
      <p:sp>
        <p:nvSpPr>
          <p:cNvPr id="22" name="TextBox 21"/>
          <p:cNvSpPr txBox="1"/>
          <p:nvPr/>
        </p:nvSpPr>
        <p:spPr>
          <a:xfrm>
            <a:off x="243009" y="2640265"/>
            <a:ext cx="2045043" cy="400110"/>
          </a:xfrm>
          <a:prstGeom prst="rect">
            <a:avLst/>
          </a:prstGeom>
          <a:noFill/>
        </p:spPr>
        <p:txBody>
          <a:bodyPr wrap="square" rtlCol="0">
            <a:spAutoFit/>
          </a:bodyPr>
          <a:lstStyle/>
          <a:p>
            <a:r>
              <a:rPr lang="en-US" sz="2000" b="1" dirty="0" smtClean="0"/>
              <a:t>Minor Criteria #1</a:t>
            </a:r>
            <a:endParaRPr lang="en-US" sz="2000" b="1" dirty="0"/>
          </a:p>
        </p:txBody>
      </p:sp>
      <p:sp>
        <p:nvSpPr>
          <p:cNvPr id="23" name="TextBox 22"/>
          <p:cNvSpPr txBox="1"/>
          <p:nvPr/>
        </p:nvSpPr>
        <p:spPr>
          <a:xfrm>
            <a:off x="238892" y="3212803"/>
            <a:ext cx="2045043" cy="400110"/>
          </a:xfrm>
          <a:prstGeom prst="rect">
            <a:avLst/>
          </a:prstGeom>
          <a:noFill/>
        </p:spPr>
        <p:txBody>
          <a:bodyPr wrap="square" rtlCol="0">
            <a:spAutoFit/>
          </a:bodyPr>
          <a:lstStyle/>
          <a:p>
            <a:r>
              <a:rPr lang="en-US" sz="2000" b="1" dirty="0" smtClean="0"/>
              <a:t>Minor Criteria #2</a:t>
            </a:r>
            <a:endParaRPr lang="en-US" sz="2000" b="1" dirty="0"/>
          </a:p>
        </p:txBody>
      </p:sp>
      <p:sp>
        <p:nvSpPr>
          <p:cNvPr id="24" name="TextBox 23"/>
          <p:cNvSpPr txBox="1"/>
          <p:nvPr/>
        </p:nvSpPr>
        <p:spPr>
          <a:xfrm>
            <a:off x="243008" y="3785341"/>
            <a:ext cx="2045043" cy="400110"/>
          </a:xfrm>
          <a:prstGeom prst="rect">
            <a:avLst/>
          </a:prstGeom>
          <a:noFill/>
        </p:spPr>
        <p:txBody>
          <a:bodyPr wrap="square" rtlCol="0">
            <a:spAutoFit/>
          </a:bodyPr>
          <a:lstStyle/>
          <a:p>
            <a:r>
              <a:rPr lang="en-US" sz="2000" b="1" dirty="0" smtClean="0"/>
              <a:t>Minor Criteria #3</a:t>
            </a:r>
            <a:endParaRPr lang="en-US" sz="2000" b="1" dirty="0"/>
          </a:p>
        </p:txBody>
      </p:sp>
      <p:sp>
        <p:nvSpPr>
          <p:cNvPr id="25" name="TextBox 24"/>
          <p:cNvSpPr txBox="1"/>
          <p:nvPr/>
        </p:nvSpPr>
        <p:spPr>
          <a:xfrm>
            <a:off x="243008" y="4662688"/>
            <a:ext cx="2045043" cy="400110"/>
          </a:xfrm>
          <a:prstGeom prst="rect">
            <a:avLst/>
          </a:prstGeom>
          <a:noFill/>
        </p:spPr>
        <p:txBody>
          <a:bodyPr wrap="square" rtlCol="0">
            <a:spAutoFit/>
          </a:bodyPr>
          <a:lstStyle/>
          <a:p>
            <a:r>
              <a:rPr lang="en-US" sz="2000" b="1" dirty="0" smtClean="0"/>
              <a:t>Minor Criteria #4</a:t>
            </a:r>
            <a:endParaRPr lang="en-US" sz="2000" b="1" dirty="0"/>
          </a:p>
        </p:txBody>
      </p:sp>
      <p:sp>
        <p:nvSpPr>
          <p:cNvPr id="26" name="TextBox 25"/>
          <p:cNvSpPr txBox="1"/>
          <p:nvPr/>
        </p:nvSpPr>
        <p:spPr>
          <a:xfrm>
            <a:off x="243008" y="5515321"/>
            <a:ext cx="2045043" cy="400110"/>
          </a:xfrm>
          <a:prstGeom prst="rect">
            <a:avLst/>
          </a:prstGeom>
          <a:noFill/>
        </p:spPr>
        <p:txBody>
          <a:bodyPr wrap="square" rtlCol="0">
            <a:spAutoFit/>
          </a:bodyPr>
          <a:lstStyle/>
          <a:p>
            <a:r>
              <a:rPr lang="en-US" sz="2000" b="1" dirty="0" smtClean="0"/>
              <a:t>Minor Criteria #5</a:t>
            </a:r>
            <a:endParaRPr lang="en-US" sz="2000" b="1" dirty="0"/>
          </a:p>
        </p:txBody>
      </p:sp>
      <p:sp>
        <p:nvSpPr>
          <p:cNvPr id="4" name="TextBox 3"/>
          <p:cNvSpPr txBox="1"/>
          <p:nvPr/>
        </p:nvSpPr>
        <p:spPr>
          <a:xfrm>
            <a:off x="8033651" y="475405"/>
            <a:ext cx="3722914" cy="461665"/>
          </a:xfrm>
          <a:prstGeom prst="rect">
            <a:avLst/>
          </a:prstGeom>
          <a:noFill/>
          <a:ln w="19050">
            <a:solidFill>
              <a:schemeClr val="tx1"/>
            </a:solidFill>
          </a:ln>
        </p:spPr>
        <p:txBody>
          <a:bodyPr wrap="square" rtlCol="0">
            <a:spAutoFit/>
          </a:bodyPr>
          <a:lstStyle/>
          <a:p>
            <a:r>
              <a:rPr lang="en-US" sz="1200" dirty="0" smtClean="0">
                <a:solidFill>
                  <a:srgbClr val="FF0000"/>
                </a:solidFill>
                <a:latin typeface="Bodoni MT Black" panose="02070A03080606020203" pitchFamily="18" charset="0"/>
              </a:rPr>
              <a:t>Or single positive blood culture or serology for Q-fever (</a:t>
            </a:r>
            <a:r>
              <a:rPr lang="en-US" sz="1200" dirty="0" err="1">
                <a:solidFill>
                  <a:srgbClr val="FF0000"/>
                </a:solidFill>
                <a:latin typeface="Bodoni MT Black" panose="02070A03080606020203" pitchFamily="18" charset="0"/>
              </a:rPr>
              <a:t>C</a:t>
            </a:r>
            <a:r>
              <a:rPr lang="en-US" sz="1200" dirty="0" err="1" smtClean="0">
                <a:solidFill>
                  <a:srgbClr val="FF0000"/>
                </a:solidFill>
                <a:latin typeface="Bodoni MT Black" panose="02070A03080606020203" pitchFamily="18" charset="0"/>
              </a:rPr>
              <a:t>oxiella</a:t>
            </a:r>
            <a:r>
              <a:rPr lang="en-US" sz="1200" dirty="0" smtClean="0">
                <a:solidFill>
                  <a:srgbClr val="FF0000"/>
                </a:solidFill>
                <a:latin typeface="Bodoni MT Black" panose="02070A03080606020203" pitchFamily="18" charset="0"/>
              </a:rPr>
              <a:t>: loves valves)</a:t>
            </a:r>
            <a:endParaRPr lang="en-US" sz="1200" dirty="0">
              <a:solidFill>
                <a:srgbClr val="FF0000"/>
              </a:solidFill>
              <a:latin typeface="Bodoni MT Black" panose="02070A03080606020203" pitchFamily="18" charset="0"/>
            </a:endParaRPr>
          </a:p>
        </p:txBody>
      </p:sp>
      <p:sp>
        <p:nvSpPr>
          <p:cNvPr id="17" name="Slide Number Placeholder 16"/>
          <p:cNvSpPr>
            <a:spLocks noGrp="1"/>
          </p:cNvSpPr>
          <p:nvPr>
            <p:ph type="sldNum" sz="quarter" idx="12"/>
          </p:nvPr>
        </p:nvSpPr>
        <p:spPr/>
        <p:txBody>
          <a:bodyPr/>
          <a:lstStyle/>
          <a:p>
            <a:fld id="{D88FDD9F-396E-4B33-9E9C-FEF670638DD9}" type="slidenum">
              <a:rPr lang="en-US" smtClean="0"/>
              <a:t>56</a:t>
            </a:fld>
            <a:endParaRPr lang="en-US"/>
          </a:p>
        </p:txBody>
      </p:sp>
    </p:spTree>
    <p:extLst>
      <p:ext uri="{BB962C8B-B14F-4D97-AF65-F5344CB8AC3E}">
        <p14:creationId xmlns:p14="http://schemas.microsoft.com/office/powerpoint/2010/main" val="424583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p:bldP spid="8" grpId="0"/>
      <p:bldP spid="9" grpId="0"/>
      <p:bldP spid="10" grpId="0" animBg="1"/>
      <p:bldP spid="11" grpId="0"/>
      <p:bldP spid="12" grpId="0" animBg="1"/>
      <p:bldP spid="13" grpId="0"/>
      <p:bldP spid="14" grpId="0" animBg="1"/>
      <p:bldP spid="15" grpId="0"/>
      <p:bldP spid="18" grpId="0" animBg="1"/>
      <p:bldP spid="19" grpId="0"/>
      <p:bldP spid="20" grpId="0" animBg="1"/>
      <p:bldP spid="21" grpId="0"/>
      <p:bldP spid="22" grpId="0"/>
      <p:bldP spid="23" grpId="0"/>
      <p:bldP spid="24" grpId="0"/>
      <p:bldP spid="25" grpId="0"/>
      <p:bldP spid="26" grpId="0"/>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Modified Duke Criteria </a:t>
            </a:r>
            <a:endParaRPr lang="en-US" sz="7200" dirty="0"/>
          </a:p>
        </p:txBody>
      </p:sp>
      <p:sp>
        <p:nvSpPr>
          <p:cNvPr id="3" name="Content Placeholder 2"/>
          <p:cNvSpPr>
            <a:spLocks noGrp="1"/>
          </p:cNvSpPr>
          <p:nvPr>
            <p:ph idx="1"/>
          </p:nvPr>
        </p:nvSpPr>
        <p:spPr>
          <a:xfrm>
            <a:off x="-24714" y="1845734"/>
            <a:ext cx="12319685" cy="4023360"/>
          </a:xfrm>
        </p:spPr>
        <p:txBody>
          <a:bodyPr>
            <a:normAutofit/>
          </a:bodyPr>
          <a:lstStyle/>
          <a:p>
            <a:r>
              <a:rPr lang="en-US" sz="2400" dirty="0" smtClean="0"/>
              <a:t>To diagnosis infectious endocarditis, need [</a:t>
            </a:r>
            <a:r>
              <a:rPr lang="en-US" sz="2400" dirty="0" smtClean="0">
                <a:solidFill>
                  <a:srgbClr val="FF0000"/>
                </a:solidFill>
              </a:rPr>
              <a:t>2 major</a:t>
            </a:r>
            <a:r>
              <a:rPr lang="en-US" sz="2400" dirty="0" smtClean="0"/>
              <a:t>], </a:t>
            </a:r>
            <a:r>
              <a:rPr lang="en-US" sz="2400" dirty="0"/>
              <a:t>or </a:t>
            </a:r>
            <a:r>
              <a:rPr lang="en-US" sz="2400" dirty="0" smtClean="0"/>
              <a:t>[</a:t>
            </a:r>
            <a:r>
              <a:rPr lang="en-US" sz="2400" dirty="0" smtClean="0">
                <a:solidFill>
                  <a:srgbClr val="00B0F0"/>
                </a:solidFill>
              </a:rPr>
              <a:t>1 </a:t>
            </a:r>
            <a:r>
              <a:rPr lang="en-US" sz="2400" dirty="0">
                <a:solidFill>
                  <a:srgbClr val="00B0F0"/>
                </a:solidFill>
              </a:rPr>
              <a:t>major and 3 </a:t>
            </a:r>
            <a:r>
              <a:rPr lang="en-US" sz="2400" dirty="0" smtClean="0">
                <a:solidFill>
                  <a:srgbClr val="00B0F0"/>
                </a:solidFill>
              </a:rPr>
              <a:t>minor</a:t>
            </a:r>
            <a:r>
              <a:rPr lang="en-US" sz="2400" dirty="0" smtClean="0"/>
              <a:t>], </a:t>
            </a:r>
            <a:r>
              <a:rPr lang="en-US" sz="2400" dirty="0"/>
              <a:t>or </a:t>
            </a:r>
            <a:r>
              <a:rPr lang="en-US" sz="2400" dirty="0" smtClean="0"/>
              <a:t>[</a:t>
            </a:r>
            <a:r>
              <a:rPr lang="en-US" sz="2400" dirty="0" smtClean="0">
                <a:solidFill>
                  <a:srgbClr val="7030A0"/>
                </a:solidFill>
              </a:rPr>
              <a:t>5 </a:t>
            </a:r>
            <a:r>
              <a:rPr lang="en-US" sz="2400" dirty="0">
                <a:solidFill>
                  <a:srgbClr val="7030A0"/>
                </a:solidFill>
              </a:rPr>
              <a:t>minor </a:t>
            </a:r>
            <a:r>
              <a:rPr lang="en-US" sz="2400" dirty="0" smtClean="0">
                <a:solidFill>
                  <a:srgbClr val="7030A0"/>
                </a:solidFill>
              </a:rPr>
              <a:t>criteria</a:t>
            </a:r>
            <a:r>
              <a:rPr lang="en-US" sz="2400" dirty="0" smtClean="0"/>
              <a:t>]</a:t>
            </a:r>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426" y="2248930"/>
            <a:ext cx="6242760" cy="405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88FDD9F-396E-4B33-9E9C-FEF670638DD9}" type="slidenum">
              <a:rPr lang="en-US" smtClean="0"/>
              <a:t>57</a:t>
            </a:fld>
            <a:endParaRPr lang="en-US"/>
          </a:p>
        </p:txBody>
      </p:sp>
    </p:spTree>
    <p:extLst>
      <p:ext uri="{BB962C8B-B14F-4D97-AF65-F5344CB8AC3E}">
        <p14:creationId xmlns:p14="http://schemas.microsoft.com/office/powerpoint/2010/main" val="2688517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1420" y="-141081"/>
            <a:ext cx="10678709" cy="1450757"/>
          </a:xfrm>
        </p:spPr>
        <p:txBody>
          <a:bodyPr>
            <a:normAutofit/>
          </a:bodyPr>
          <a:lstStyle/>
          <a:p>
            <a:r>
              <a:rPr lang="en-US" dirty="0" smtClean="0">
                <a:solidFill>
                  <a:srgbClr val="FFFF00"/>
                </a:solidFill>
              </a:rPr>
              <a:t>A large tricuspid valve vegetation in a patient with infectious endocarditis</a:t>
            </a:r>
            <a:endParaRPr lang="en-US" dirty="0">
              <a:solidFill>
                <a:srgbClr val="FFFF00"/>
              </a:solidFill>
            </a:endParaRPr>
          </a:p>
        </p:txBody>
      </p:sp>
      <p:pic>
        <p:nvPicPr>
          <p:cNvPr id="4" name="Image0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79431" y="1359104"/>
            <a:ext cx="7438292" cy="5052425"/>
          </a:xfrm>
          <a:prstGeom prst="rect">
            <a:avLst/>
          </a:prstGeom>
        </p:spPr>
      </p:pic>
      <p:sp>
        <p:nvSpPr>
          <p:cNvPr id="5" name="TextBox 4"/>
          <p:cNvSpPr txBox="1"/>
          <p:nvPr/>
        </p:nvSpPr>
        <p:spPr>
          <a:xfrm>
            <a:off x="5358912" y="6473075"/>
            <a:ext cx="1679330" cy="261610"/>
          </a:xfrm>
          <a:prstGeom prst="rect">
            <a:avLst/>
          </a:prstGeom>
          <a:noFill/>
        </p:spPr>
        <p:txBody>
          <a:bodyPr wrap="square" rtlCol="0">
            <a:spAutoFit/>
          </a:bodyPr>
          <a:lstStyle/>
          <a:p>
            <a:r>
              <a:rPr lang="en-US" sz="1100" dirty="0" smtClean="0"/>
              <a:t>Source: Andrew Hale, MD</a:t>
            </a:r>
            <a:endParaRPr lang="en-US" sz="1100" dirty="0"/>
          </a:p>
        </p:txBody>
      </p:sp>
      <p:cxnSp>
        <p:nvCxnSpPr>
          <p:cNvPr id="6" name="Straight Arrow Connector 5"/>
          <p:cNvCxnSpPr/>
          <p:nvPr/>
        </p:nvCxnSpPr>
        <p:spPr>
          <a:xfrm>
            <a:off x="3015049" y="4226011"/>
            <a:ext cx="1532237" cy="35834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D88FDD9F-396E-4B33-9E9C-FEF670638DD9}" type="slidenum">
              <a:rPr lang="en-US" smtClean="0"/>
              <a:t>58</a:t>
            </a:fld>
            <a:endParaRPr lang="en-US"/>
          </a:p>
        </p:txBody>
      </p:sp>
    </p:spTree>
    <p:extLst>
      <p:ext uri="{BB962C8B-B14F-4D97-AF65-F5344CB8AC3E}">
        <p14:creationId xmlns:p14="http://schemas.microsoft.com/office/powerpoint/2010/main" val="10738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Question</a:t>
            </a:r>
            <a:endParaRPr lang="en-US" sz="5400" dirty="0"/>
          </a:p>
        </p:txBody>
      </p:sp>
      <p:sp>
        <p:nvSpPr>
          <p:cNvPr id="3" name="Content Placeholder 2"/>
          <p:cNvSpPr>
            <a:spLocks noGrp="1"/>
          </p:cNvSpPr>
          <p:nvPr>
            <p:ph idx="1"/>
          </p:nvPr>
        </p:nvSpPr>
        <p:spPr/>
        <p:txBody>
          <a:bodyPr/>
          <a:lstStyle/>
          <a:p>
            <a:r>
              <a:rPr lang="en-US" sz="2400" dirty="0" smtClean="0"/>
              <a:t>A 72-year-old woman with history of aortic valve replacement because of aortic stenosis is admitted with </a:t>
            </a:r>
            <a:r>
              <a:rPr lang="en-US" sz="2400" i="1" dirty="0" smtClean="0"/>
              <a:t>Enterococcus</a:t>
            </a:r>
            <a:r>
              <a:rPr lang="en-US" sz="2400" dirty="0" smtClean="0"/>
              <a:t> blood stream infection. She has no evidence of heart failure, and is normotensive. You wonder if she may have infectious endocarditis</a:t>
            </a:r>
          </a:p>
          <a:p>
            <a:r>
              <a:rPr lang="en-US" sz="2400" dirty="0" smtClean="0"/>
              <a:t>Which of the following would you obtain?</a:t>
            </a:r>
          </a:p>
          <a:p>
            <a:r>
              <a:rPr lang="en-US" sz="2400" dirty="0" smtClean="0"/>
              <a:t>1) TTE, if negative then TEE</a:t>
            </a:r>
          </a:p>
          <a:p>
            <a:r>
              <a:rPr lang="en-US" sz="2400" dirty="0" smtClean="0"/>
              <a:t>2) Straight to TEE</a:t>
            </a:r>
          </a:p>
          <a:p>
            <a:r>
              <a:rPr lang="en-US" sz="2400" dirty="0" smtClean="0"/>
              <a:t>3) TTE, if negative then no need for invasive and expensive testing </a:t>
            </a:r>
            <a:endParaRPr lang="en-US" sz="2400" dirty="0"/>
          </a:p>
        </p:txBody>
      </p:sp>
      <p:sp>
        <p:nvSpPr>
          <p:cNvPr id="5" name="Slide Number Placeholder 4"/>
          <p:cNvSpPr>
            <a:spLocks noGrp="1"/>
          </p:cNvSpPr>
          <p:nvPr>
            <p:ph type="sldNum" sz="quarter" idx="12"/>
          </p:nvPr>
        </p:nvSpPr>
        <p:spPr/>
        <p:txBody>
          <a:bodyPr/>
          <a:lstStyle/>
          <a:p>
            <a:fld id="{D88FDD9F-396E-4B33-9E9C-FEF670638DD9}" type="slidenum">
              <a:rPr lang="en-US" smtClean="0"/>
              <a:t>59</a:t>
            </a:fld>
            <a:endParaRPr lang="en-US"/>
          </a:p>
        </p:txBody>
      </p:sp>
    </p:spTree>
    <p:extLst>
      <p:ext uri="{BB962C8B-B14F-4D97-AF65-F5344CB8AC3E}">
        <p14:creationId xmlns:p14="http://schemas.microsoft.com/office/powerpoint/2010/main" val="2747006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a:t>
            </a:r>
            <a:r>
              <a:rPr lang="en-US" sz="2800" b="1" dirty="0" smtClean="0">
                <a:hlinkClick r:id="rId2" action="ppaction://hlinksldjump"/>
              </a:rPr>
              <a:t>Pathophysiology and immune response</a:t>
            </a:r>
            <a:endParaRPr lang="en-US" sz="2800" b="1" dirty="0" smtClean="0"/>
          </a:p>
          <a:p>
            <a:pPr>
              <a:buFont typeface="Courier New" panose="02070309020205020404" pitchFamily="49" charset="0"/>
              <a:buChar char="o"/>
            </a:pPr>
            <a:r>
              <a:rPr lang="en-US" sz="2800" dirty="0">
                <a:hlinkClick r:id="rId3" action="ppaction://hlinksldjump"/>
              </a:rPr>
              <a:t> </a:t>
            </a:r>
            <a:r>
              <a:rPr lang="en-US" sz="2800" dirty="0" smtClean="0">
                <a:hlinkClick r:id="rId3" action="ppaction://hlinksldjump"/>
              </a:rPr>
              <a:t>Microbiology </a:t>
            </a:r>
            <a:endParaRPr lang="en-US" sz="2800" dirty="0" smtClean="0"/>
          </a:p>
          <a:p>
            <a:pPr>
              <a:buFont typeface="Courier New" panose="02070309020205020404" pitchFamily="49" charset="0"/>
              <a:buChar char="o"/>
            </a:pPr>
            <a:r>
              <a:rPr lang="en-US" sz="2800" dirty="0">
                <a:hlinkClick r:id="rId4" action="ppaction://hlinksldjump"/>
              </a:rPr>
              <a:t> </a:t>
            </a:r>
            <a:r>
              <a:rPr lang="en-US" sz="2800" dirty="0" smtClean="0">
                <a:hlinkClick r:id="rId4" action="ppaction://hlinksldjump"/>
              </a:rPr>
              <a:t>Physical Exam findings</a:t>
            </a:r>
            <a:endParaRPr lang="en-US" sz="2800" dirty="0" smtClean="0"/>
          </a:p>
          <a:p>
            <a:pPr>
              <a:buFont typeface="Courier New" panose="02070309020205020404" pitchFamily="49" charset="0"/>
              <a:buChar char="o"/>
            </a:pPr>
            <a:r>
              <a:rPr lang="en-US" sz="2800" dirty="0">
                <a:hlinkClick r:id="rId5" action="ppaction://hlinksldjump"/>
              </a:rPr>
              <a:t> </a:t>
            </a:r>
            <a:r>
              <a:rPr lang="en-US" sz="2800" dirty="0" smtClean="0">
                <a:hlinkClick r:id="rId5" action="ppaction://hlinksldjump"/>
              </a:rPr>
              <a:t>Diagnosis</a:t>
            </a:r>
            <a:endParaRPr lang="en-US" sz="2800" dirty="0" smtClean="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Complications</a:t>
            </a:r>
            <a:endParaRPr lang="en-US" sz="2800" dirty="0" smtClean="0"/>
          </a:p>
          <a:p>
            <a:pPr>
              <a:buFont typeface="Courier New" panose="02070309020205020404" pitchFamily="49" charset="0"/>
              <a:buChar char="o"/>
            </a:pPr>
            <a:r>
              <a:rPr lang="en-US" sz="2800" dirty="0">
                <a:hlinkClick r:id="rId7" action="ppaction://hlinksldjump"/>
              </a:rPr>
              <a:t> </a:t>
            </a:r>
            <a:r>
              <a:rPr lang="en-US" sz="2800" dirty="0" smtClean="0">
                <a:hlinkClick r:id="rId7" action="ppaction://hlinksldjump"/>
              </a:rPr>
              <a:t>Treatment </a:t>
            </a:r>
            <a:endParaRPr lang="en-US" sz="2800" dirty="0" smtClean="0"/>
          </a:p>
          <a:p>
            <a:pPr>
              <a:buFont typeface="Courier New" panose="02070309020205020404" pitchFamily="49" charset="0"/>
              <a:buChar char="o"/>
            </a:pPr>
            <a:r>
              <a:rPr lang="en-US" sz="2800" dirty="0" smtClean="0"/>
              <a:t> </a:t>
            </a:r>
            <a:r>
              <a:rPr lang="en-US" sz="2800" dirty="0" smtClean="0">
                <a:hlinkClick r:id="rId8" action="ppaction://hlinksldjump"/>
              </a:rPr>
              <a:t>Special cases</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6</a:t>
            </a:fld>
            <a:endParaRPr lang="en-US"/>
          </a:p>
        </p:txBody>
      </p:sp>
      <p:sp>
        <p:nvSpPr>
          <p:cNvPr id="6" name="Right Arrow 5"/>
          <p:cNvSpPr/>
          <p:nvPr/>
        </p:nvSpPr>
        <p:spPr>
          <a:xfrm>
            <a:off x="474785" y="1943100"/>
            <a:ext cx="539134" cy="3142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9927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5159"/>
            <a:ext cx="10058400" cy="724989"/>
          </a:xfrm>
        </p:spPr>
        <p:txBody>
          <a:bodyPr/>
          <a:lstStyle/>
          <a:p>
            <a:pPr algn="ctr"/>
            <a:r>
              <a:rPr lang="en-US" dirty="0" smtClean="0"/>
              <a:t>Benefits and Costs of TTE vs TEE</a:t>
            </a:r>
            <a:endParaRPr lang="en-US" dirty="0"/>
          </a:p>
        </p:txBody>
      </p:sp>
      <p:sp>
        <p:nvSpPr>
          <p:cNvPr id="3" name="Text Placeholder 2"/>
          <p:cNvSpPr>
            <a:spLocks noGrp="1"/>
          </p:cNvSpPr>
          <p:nvPr>
            <p:ph type="body" idx="1"/>
          </p:nvPr>
        </p:nvSpPr>
        <p:spPr>
          <a:xfrm>
            <a:off x="635807" y="1846052"/>
            <a:ext cx="4937760" cy="736282"/>
          </a:xfrm>
        </p:spPr>
        <p:txBody>
          <a:bodyPr/>
          <a:lstStyle/>
          <a:p>
            <a:r>
              <a:rPr lang="en-US" sz="3200" dirty="0" smtClean="0"/>
              <a:t>Trans-thoracic</a:t>
            </a:r>
            <a:endParaRPr lang="en-US" sz="3200" dirty="0"/>
          </a:p>
        </p:txBody>
      </p:sp>
      <p:sp>
        <p:nvSpPr>
          <p:cNvPr id="4" name="Content Placeholder 3"/>
          <p:cNvSpPr>
            <a:spLocks noGrp="1"/>
          </p:cNvSpPr>
          <p:nvPr>
            <p:ph sz="half" idx="2"/>
          </p:nvPr>
        </p:nvSpPr>
        <p:spPr>
          <a:xfrm>
            <a:off x="716269" y="2571448"/>
            <a:ext cx="5865223" cy="3378200"/>
          </a:xfrm>
        </p:spPr>
        <p:txBody>
          <a:bodyPr/>
          <a:lstStyle/>
          <a:p>
            <a:pPr>
              <a:buFont typeface="Courier New" panose="02070309020205020404" pitchFamily="49" charset="0"/>
              <a:buChar char="o"/>
            </a:pPr>
            <a:r>
              <a:rPr lang="en-US" sz="2400" dirty="0"/>
              <a:t> 3</a:t>
            </a:r>
            <a:r>
              <a:rPr lang="en-US" sz="2400" dirty="0" smtClean="0"/>
              <a:t>0-60% sensitive for finding vegetations</a:t>
            </a:r>
          </a:p>
          <a:p>
            <a:pPr>
              <a:buFont typeface="Courier New" panose="02070309020205020404" pitchFamily="49" charset="0"/>
              <a:buChar char="o"/>
            </a:pPr>
            <a:r>
              <a:rPr lang="en-US" sz="2400" dirty="0"/>
              <a:t> </a:t>
            </a:r>
            <a:r>
              <a:rPr lang="en-US" sz="2400" dirty="0" smtClean="0"/>
              <a:t>Non-invasive</a:t>
            </a:r>
          </a:p>
          <a:p>
            <a:pPr>
              <a:buFont typeface="Courier New" panose="02070309020205020404" pitchFamily="49" charset="0"/>
              <a:buChar char="o"/>
            </a:pPr>
            <a:r>
              <a:rPr lang="en-US" sz="2400" dirty="0"/>
              <a:t> </a:t>
            </a:r>
            <a:r>
              <a:rPr lang="en-US" sz="2400" dirty="0" smtClean="0"/>
              <a:t>Cheaper</a:t>
            </a:r>
          </a:p>
        </p:txBody>
      </p:sp>
      <p:sp>
        <p:nvSpPr>
          <p:cNvPr id="5" name="Text Placeholder 4"/>
          <p:cNvSpPr>
            <a:spLocks noGrp="1"/>
          </p:cNvSpPr>
          <p:nvPr>
            <p:ph type="body" sz="quarter" idx="3"/>
          </p:nvPr>
        </p:nvSpPr>
        <p:spPr/>
        <p:txBody>
          <a:bodyPr>
            <a:normAutofit/>
          </a:bodyPr>
          <a:lstStyle/>
          <a:p>
            <a:r>
              <a:rPr lang="en-US" sz="3200" dirty="0" smtClean="0"/>
              <a:t>Trans-esophageal</a:t>
            </a:r>
            <a:endParaRPr lang="en-US" sz="3200" dirty="0"/>
          </a:p>
        </p:txBody>
      </p:sp>
      <p:sp>
        <p:nvSpPr>
          <p:cNvPr id="6" name="Content Placeholder 5"/>
          <p:cNvSpPr>
            <a:spLocks noGrp="1"/>
          </p:cNvSpPr>
          <p:nvPr>
            <p:ph sz="quarter" idx="4"/>
          </p:nvPr>
        </p:nvSpPr>
        <p:spPr>
          <a:xfrm>
            <a:off x="6196147" y="2560562"/>
            <a:ext cx="5865223" cy="3378200"/>
          </a:xfrm>
        </p:spPr>
        <p:txBody>
          <a:bodyPr>
            <a:noAutofit/>
          </a:bodyPr>
          <a:lstStyle/>
          <a:p>
            <a:pPr>
              <a:buFont typeface="Courier New" panose="02070309020205020404" pitchFamily="49" charset="0"/>
              <a:buChar char="o"/>
            </a:pPr>
            <a:r>
              <a:rPr lang="en-US" sz="2400" dirty="0" smtClean="0"/>
              <a:t> 90 % sensitive</a:t>
            </a:r>
          </a:p>
          <a:p>
            <a:pPr>
              <a:buFont typeface="Courier New" panose="02070309020205020404" pitchFamily="49" charset="0"/>
              <a:buChar char="o"/>
            </a:pPr>
            <a:r>
              <a:rPr lang="en-US" sz="2400" dirty="0"/>
              <a:t> </a:t>
            </a:r>
            <a:r>
              <a:rPr lang="en-US" sz="2400" dirty="0" smtClean="0"/>
              <a:t>Much better at finding </a:t>
            </a:r>
            <a:r>
              <a:rPr lang="en-US" sz="2400" dirty="0" err="1" smtClean="0"/>
              <a:t>peri-valvular</a:t>
            </a:r>
            <a:r>
              <a:rPr lang="en-US" sz="2400" dirty="0" smtClean="0"/>
              <a:t> complications (Ex: root abscess)  </a:t>
            </a:r>
          </a:p>
          <a:p>
            <a:pPr>
              <a:buFont typeface="Courier New" panose="02070309020205020404" pitchFamily="49" charset="0"/>
              <a:buChar char="o"/>
            </a:pPr>
            <a:r>
              <a:rPr lang="en-US" sz="2400" dirty="0"/>
              <a:t> </a:t>
            </a:r>
            <a:r>
              <a:rPr lang="en-US" sz="2400" dirty="0" smtClean="0"/>
              <a:t>Much better at detecting prosthetic valve endocarditis (mechanical or biologic)</a:t>
            </a:r>
          </a:p>
          <a:p>
            <a:pPr>
              <a:buFont typeface="Courier New" panose="02070309020205020404" pitchFamily="49" charset="0"/>
              <a:buChar char="o"/>
            </a:pPr>
            <a:r>
              <a:rPr lang="en-US" sz="2400" dirty="0"/>
              <a:t> </a:t>
            </a:r>
            <a:r>
              <a:rPr lang="en-US" sz="2400" dirty="0" smtClean="0"/>
              <a:t>Invasive, patients need sedation and cannot have neck or airway instability or significant esophageal pathology (Ex: esophageal varices)</a:t>
            </a:r>
          </a:p>
          <a:p>
            <a:pPr>
              <a:buFont typeface="Courier New" panose="02070309020205020404" pitchFamily="49" charset="0"/>
              <a:buChar char="o"/>
            </a:pPr>
            <a:r>
              <a:rPr lang="en-US" sz="2400" dirty="0" smtClean="0"/>
              <a:t> More expensive</a:t>
            </a:r>
            <a:endParaRPr lang="en-US" sz="2400" dirty="0"/>
          </a:p>
        </p:txBody>
      </p:sp>
      <p:sp>
        <p:nvSpPr>
          <p:cNvPr id="8" name="Slide Number Placeholder 7"/>
          <p:cNvSpPr>
            <a:spLocks noGrp="1"/>
          </p:cNvSpPr>
          <p:nvPr>
            <p:ph type="sldNum" sz="quarter" idx="12"/>
          </p:nvPr>
        </p:nvSpPr>
        <p:spPr/>
        <p:txBody>
          <a:bodyPr/>
          <a:lstStyle/>
          <a:p>
            <a:fld id="{D88FDD9F-396E-4B33-9E9C-FEF670638DD9}" type="slidenum">
              <a:rPr lang="en-US" smtClean="0"/>
              <a:t>60</a:t>
            </a:fld>
            <a:endParaRPr lang="en-US"/>
          </a:p>
        </p:txBody>
      </p:sp>
    </p:spTree>
    <p:extLst>
      <p:ext uri="{BB962C8B-B14F-4D97-AF65-F5344CB8AC3E}">
        <p14:creationId xmlns:p14="http://schemas.microsoft.com/office/powerpoint/2010/main" val="14419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TTE/TEE</a:t>
            </a:r>
            <a:endParaRPr lang="en-US" dirty="0"/>
          </a:p>
        </p:txBody>
      </p:sp>
      <p:sp>
        <p:nvSpPr>
          <p:cNvPr id="3" name="Content Placeholder 2"/>
          <p:cNvSpPr>
            <a:spLocks noGrp="1"/>
          </p:cNvSpPr>
          <p:nvPr>
            <p:ph idx="1"/>
          </p:nvPr>
        </p:nvSpPr>
        <p:spPr/>
        <p:txBody>
          <a:bodyPr>
            <a:noAutofit/>
          </a:bodyPr>
          <a:lstStyle/>
          <a:p>
            <a:r>
              <a:rPr lang="en-US" dirty="0"/>
              <a:t>1) TTE, if negative then </a:t>
            </a:r>
            <a:r>
              <a:rPr lang="en-US" dirty="0" smtClean="0"/>
              <a:t>get a TEE</a:t>
            </a:r>
          </a:p>
          <a:p>
            <a:pPr lvl="2">
              <a:buFont typeface="Courier New" panose="02070309020205020404" pitchFamily="49" charset="0"/>
              <a:buChar char="o"/>
            </a:pPr>
            <a:r>
              <a:rPr lang="en-US" sz="2000" dirty="0" smtClean="0"/>
              <a:t>Negative or inadequate TTE with high suspicion for endocarditis </a:t>
            </a:r>
          </a:p>
          <a:p>
            <a:pPr lvl="3">
              <a:buFont typeface="Courier New" panose="02070309020205020404" pitchFamily="49" charset="0"/>
              <a:buChar char="o"/>
            </a:pPr>
            <a:r>
              <a:rPr lang="en-US" sz="2000" dirty="0" smtClean="0"/>
              <a:t>High-risk organism like </a:t>
            </a:r>
            <a:r>
              <a:rPr lang="en-US" sz="2000" i="1" dirty="0" smtClean="0"/>
              <a:t>Staphylococcus aureus </a:t>
            </a:r>
          </a:p>
          <a:p>
            <a:pPr lvl="2">
              <a:buFont typeface="Courier New" panose="02070309020205020404" pitchFamily="49" charset="0"/>
              <a:buChar char="o"/>
            </a:pPr>
            <a:r>
              <a:rPr lang="en-US" sz="2000" dirty="0" smtClean="0"/>
              <a:t>Positive TTE with concern for intra-cardiac complications (such as root abscess)</a:t>
            </a:r>
            <a:r>
              <a:rPr lang="en-US" dirty="0" smtClean="0"/>
              <a:t> </a:t>
            </a:r>
            <a:endParaRPr lang="en-US" dirty="0"/>
          </a:p>
          <a:p>
            <a:r>
              <a:rPr lang="en-US" dirty="0"/>
              <a:t>2) Straight to </a:t>
            </a:r>
            <a:r>
              <a:rPr lang="en-US" dirty="0" smtClean="0"/>
              <a:t>TEE (skip the TTE)</a:t>
            </a:r>
          </a:p>
          <a:p>
            <a:pPr lvl="2"/>
            <a:r>
              <a:rPr lang="en-US" sz="2000" dirty="0" smtClean="0"/>
              <a:t>Prosthetic valves</a:t>
            </a:r>
          </a:p>
          <a:p>
            <a:pPr lvl="2"/>
            <a:r>
              <a:rPr lang="en-US" sz="2000" dirty="0" smtClean="0"/>
              <a:t>Poor TTE windows (obesity, chest wall deformity, mechanical ventilation)</a:t>
            </a:r>
          </a:p>
          <a:p>
            <a:r>
              <a:rPr lang="en-US" dirty="0" smtClean="0"/>
              <a:t>3</a:t>
            </a:r>
            <a:r>
              <a:rPr lang="en-US" dirty="0"/>
              <a:t>) TTE, if negative then no need for invasive </a:t>
            </a:r>
            <a:r>
              <a:rPr lang="en-US" dirty="0" smtClean="0"/>
              <a:t>/ expensive </a:t>
            </a:r>
            <a:r>
              <a:rPr lang="en-US" dirty="0"/>
              <a:t>testing </a:t>
            </a:r>
            <a:endParaRPr lang="en-US" dirty="0" smtClean="0"/>
          </a:p>
          <a:p>
            <a:pPr lvl="1">
              <a:buFont typeface="Courier New" panose="02070309020205020404" pitchFamily="49" charset="0"/>
              <a:buChar char="o"/>
            </a:pPr>
            <a:r>
              <a:rPr lang="en-US" sz="2000" dirty="0"/>
              <a:t> </a:t>
            </a:r>
            <a:r>
              <a:rPr lang="en-US" sz="2000" dirty="0" smtClean="0"/>
              <a:t>Want to rule out endocarditis, but not a high-risk organism or high-risk patient </a:t>
            </a:r>
          </a:p>
          <a:p>
            <a:pPr lvl="1">
              <a:buFont typeface="Courier New" panose="02070309020205020404" pitchFamily="49" charset="0"/>
              <a:buChar char="o"/>
            </a:pPr>
            <a:r>
              <a:rPr lang="en-US" sz="2000" dirty="0" smtClean="0"/>
              <a:t>Note: there is some controversy to this, and it depends on pre-test probability</a:t>
            </a:r>
          </a:p>
          <a:p>
            <a:pPr lvl="2">
              <a:buFont typeface="Courier New" panose="02070309020205020404" pitchFamily="49" charset="0"/>
              <a:buChar char="o"/>
            </a:pPr>
            <a:r>
              <a:rPr lang="en-US" sz="1600" dirty="0" smtClean="0"/>
              <a:t>If you want to go into the details, see the </a:t>
            </a:r>
            <a:r>
              <a:rPr lang="en-US" sz="1600" b="1" dirty="0" smtClean="0">
                <a:hlinkClick r:id="rId2"/>
              </a:rPr>
              <a:t>American Heart Association guidelines</a:t>
            </a:r>
            <a:endParaRPr lang="en-US" sz="1600" b="1" dirty="0"/>
          </a:p>
          <a:p>
            <a:endParaRPr lang="en-US" dirty="0"/>
          </a:p>
        </p:txBody>
      </p:sp>
      <p:sp>
        <p:nvSpPr>
          <p:cNvPr id="5" name="Slide Number Placeholder 4"/>
          <p:cNvSpPr>
            <a:spLocks noGrp="1"/>
          </p:cNvSpPr>
          <p:nvPr>
            <p:ph type="sldNum" sz="quarter" idx="12"/>
          </p:nvPr>
        </p:nvSpPr>
        <p:spPr/>
        <p:txBody>
          <a:bodyPr/>
          <a:lstStyle/>
          <a:p>
            <a:fld id="{D88FDD9F-396E-4B33-9E9C-FEF670638DD9}" type="slidenum">
              <a:rPr lang="en-US" smtClean="0"/>
              <a:t>61</a:t>
            </a:fld>
            <a:endParaRPr lang="en-US"/>
          </a:p>
        </p:txBody>
      </p:sp>
    </p:spTree>
    <p:extLst>
      <p:ext uri="{BB962C8B-B14F-4D97-AF65-F5344CB8AC3E}">
        <p14:creationId xmlns:p14="http://schemas.microsoft.com/office/powerpoint/2010/main" val="5280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Answer</a:t>
            </a:r>
            <a:endParaRPr lang="en-US" sz="5400" dirty="0"/>
          </a:p>
        </p:txBody>
      </p:sp>
      <p:sp>
        <p:nvSpPr>
          <p:cNvPr id="3" name="Content Placeholder 2"/>
          <p:cNvSpPr>
            <a:spLocks noGrp="1"/>
          </p:cNvSpPr>
          <p:nvPr>
            <p:ph idx="1"/>
          </p:nvPr>
        </p:nvSpPr>
        <p:spPr/>
        <p:txBody>
          <a:bodyPr>
            <a:normAutofit/>
          </a:bodyPr>
          <a:lstStyle/>
          <a:p>
            <a:r>
              <a:rPr lang="en-US" sz="2400" dirty="0" smtClean="0"/>
              <a:t>A 72-year-old woman with history of aortic valve replacement because of aortic stenosis is admitted with </a:t>
            </a:r>
            <a:r>
              <a:rPr lang="en-US" sz="2400" i="1" dirty="0" smtClean="0"/>
              <a:t>Enterococcus</a:t>
            </a:r>
            <a:r>
              <a:rPr lang="en-US" sz="2400" dirty="0" smtClean="0"/>
              <a:t> blood stream infection. She has no evidence of heart failure, and is normotensive. You are concerned about infectious endocarditis</a:t>
            </a:r>
          </a:p>
          <a:p>
            <a:r>
              <a:rPr lang="en-US" sz="2400" dirty="0" smtClean="0"/>
              <a:t>Which of the following would you obtain?</a:t>
            </a:r>
          </a:p>
          <a:p>
            <a:r>
              <a:rPr lang="en-US" sz="2400" dirty="0" smtClean="0"/>
              <a:t>1) TTE, if negative then TEE</a:t>
            </a:r>
          </a:p>
          <a:p>
            <a:r>
              <a:rPr lang="en-US" sz="2400" b="1" dirty="0" smtClean="0"/>
              <a:t>2) Straight to TEE: </a:t>
            </a:r>
            <a:r>
              <a:rPr lang="en-US" sz="2400" b="1" dirty="0" smtClean="0">
                <a:solidFill>
                  <a:srgbClr val="00B050"/>
                </a:solidFill>
              </a:rPr>
              <a:t>she has a high risk organism (</a:t>
            </a:r>
            <a:r>
              <a:rPr lang="en-US" sz="2400" b="1" i="1" dirty="0" smtClean="0">
                <a:solidFill>
                  <a:srgbClr val="00B050"/>
                </a:solidFill>
              </a:rPr>
              <a:t>enterococcus</a:t>
            </a:r>
            <a:r>
              <a:rPr lang="en-US" sz="2400" b="1" dirty="0" smtClean="0">
                <a:solidFill>
                  <a:srgbClr val="00B050"/>
                </a:solidFill>
              </a:rPr>
              <a:t>) and a prosthetic valve. It would be very reasonable to proceed straight to TEE</a:t>
            </a:r>
          </a:p>
          <a:p>
            <a:r>
              <a:rPr lang="en-US" sz="2400" dirty="0" smtClean="0"/>
              <a:t>3) TTE, if negative then no need for invasive and expensive testing </a:t>
            </a:r>
            <a:endParaRPr lang="en-US" sz="2400" dirty="0"/>
          </a:p>
        </p:txBody>
      </p:sp>
      <p:sp>
        <p:nvSpPr>
          <p:cNvPr id="5" name="Slide Number Placeholder 4"/>
          <p:cNvSpPr>
            <a:spLocks noGrp="1"/>
          </p:cNvSpPr>
          <p:nvPr>
            <p:ph type="sldNum" sz="quarter" idx="12"/>
          </p:nvPr>
        </p:nvSpPr>
        <p:spPr/>
        <p:txBody>
          <a:bodyPr/>
          <a:lstStyle/>
          <a:p>
            <a:fld id="{D88FDD9F-396E-4B33-9E9C-FEF670638DD9}" type="slidenum">
              <a:rPr lang="en-US" smtClean="0"/>
              <a:t>62</a:t>
            </a:fld>
            <a:endParaRPr lang="en-US"/>
          </a:p>
        </p:txBody>
      </p:sp>
    </p:spTree>
    <p:extLst>
      <p:ext uri="{BB962C8B-B14F-4D97-AF65-F5344CB8AC3E}">
        <p14:creationId xmlns:p14="http://schemas.microsoft.com/office/powerpoint/2010/main" val="42858838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a:t>
            </a:r>
            <a:r>
              <a:rPr lang="en-US" sz="2800" dirty="0" smtClean="0">
                <a:hlinkClick r:id="rId2" action="ppaction://hlinksldjump"/>
              </a:rPr>
              <a:t>Pathophysiology and immune response</a:t>
            </a:r>
            <a:endParaRPr lang="en-US" sz="2800" dirty="0" smtClean="0"/>
          </a:p>
          <a:p>
            <a:pPr>
              <a:buFont typeface="Courier New" panose="02070309020205020404" pitchFamily="49" charset="0"/>
              <a:buChar char="o"/>
            </a:pPr>
            <a:r>
              <a:rPr lang="en-US" sz="2800" dirty="0">
                <a:hlinkClick r:id="rId3" action="ppaction://hlinksldjump"/>
              </a:rPr>
              <a:t> </a:t>
            </a:r>
            <a:r>
              <a:rPr lang="en-US" sz="2800" dirty="0" smtClean="0">
                <a:hlinkClick r:id="rId3" action="ppaction://hlinksldjump"/>
              </a:rPr>
              <a:t>Microbiology </a:t>
            </a:r>
            <a:endParaRPr lang="en-US" sz="2800" dirty="0" smtClean="0"/>
          </a:p>
          <a:p>
            <a:pPr>
              <a:buFont typeface="Courier New" panose="02070309020205020404" pitchFamily="49" charset="0"/>
              <a:buChar char="o"/>
            </a:pPr>
            <a:r>
              <a:rPr lang="en-US" sz="2800" dirty="0">
                <a:hlinkClick r:id="rId4" action="ppaction://hlinksldjump"/>
              </a:rPr>
              <a:t> </a:t>
            </a:r>
            <a:r>
              <a:rPr lang="en-US" sz="2800" dirty="0" smtClean="0">
                <a:hlinkClick r:id="rId4" action="ppaction://hlinksldjump"/>
              </a:rPr>
              <a:t>Physical Exam findings</a:t>
            </a:r>
            <a:endParaRPr lang="en-US" sz="2800" dirty="0" smtClean="0"/>
          </a:p>
          <a:p>
            <a:pPr>
              <a:buFont typeface="Courier New" panose="02070309020205020404" pitchFamily="49" charset="0"/>
              <a:buChar char="o"/>
            </a:pPr>
            <a:r>
              <a:rPr lang="en-US" sz="2800" dirty="0">
                <a:hlinkClick r:id="rId5" action="ppaction://hlinksldjump"/>
              </a:rPr>
              <a:t> </a:t>
            </a:r>
            <a:r>
              <a:rPr lang="en-US" sz="2800" dirty="0" smtClean="0">
                <a:hlinkClick r:id="rId5" action="ppaction://hlinksldjump"/>
              </a:rPr>
              <a:t>Diagnosis</a:t>
            </a:r>
            <a:endParaRPr lang="en-US" sz="2800" dirty="0" smtClean="0"/>
          </a:p>
          <a:p>
            <a:pPr>
              <a:buFont typeface="Courier New" panose="02070309020205020404" pitchFamily="49" charset="0"/>
              <a:buChar char="o"/>
            </a:pPr>
            <a:r>
              <a:rPr lang="en-US" sz="2800" b="1" dirty="0">
                <a:hlinkClick r:id="rId6" action="ppaction://hlinksldjump"/>
              </a:rPr>
              <a:t> </a:t>
            </a:r>
            <a:r>
              <a:rPr lang="en-US" sz="2800" b="1" dirty="0" smtClean="0">
                <a:hlinkClick r:id="rId6" action="ppaction://hlinksldjump"/>
              </a:rPr>
              <a:t>Complications</a:t>
            </a:r>
            <a:endParaRPr lang="en-US" sz="2800" b="1" dirty="0" smtClean="0"/>
          </a:p>
          <a:p>
            <a:pPr>
              <a:buFont typeface="Courier New" panose="02070309020205020404" pitchFamily="49" charset="0"/>
              <a:buChar char="o"/>
            </a:pPr>
            <a:r>
              <a:rPr lang="en-US" sz="2800" dirty="0">
                <a:hlinkClick r:id="rId7" action="ppaction://hlinksldjump"/>
              </a:rPr>
              <a:t> </a:t>
            </a:r>
            <a:r>
              <a:rPr lang="en-US" sz="2800" dirty="0" smtClean="0">
                <a:hlinkClick r:id="rId7" action="ppaction://hlinksldjump"/>
              </a:rPr>
              <a:t>Treatment </a:t>
            </a:r>
            <a:endParaRPr lang="en-US" sz="2800" dirty="0" smtClean="0"/>
          </a:p>
          <a:p>
            <a:pPr>
              <a:buFont typeface="Courier New" panose="02070309020205020404" pitchFamily="49" charset="0"/>
              <a:buChar char="o"/>
            </a:pPr>
            <a:r>
              <a:rPr lang="en-US" sz="2800" dirty="0" smtClean="0"/>
              <a:t> </a:t>
            </a:r>
            <a:r>
              <a:rPr lang="en-US" sz="2800" dirty="0" smtClean="0">
                <a:hlinkClick r:id="rId8" action="ppaction://hlinksldjump"/>
              </a:rPr>
              <a:t>Special cases</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63</a:t>
            </a:fld>
            <a:endParaRPr lang="en-US"/>
          </a:p>
        </p:txBody>
      </p:sp>
      <p:sp>
        <p:nvSpPr>
          <p:cNvPr id="6" name="Right Arrow 5"/>
          <p:cNvSpPr/>
          <p:nvPr/>
        </p:nvSpPr>
        <p:spPr>
          <a:xfrm>
            <a:off x="474785" y="4193930"/>
            <a:ext cx="539134" cy="3142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4620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possible complications of infectious endocarditis?</a:t>
            </a:r>
            <a:endParaRPr lang="en-US" dirty="0"/>
          </a:p>
        </p:txBody>
      </p:sp>
      <p:sp>
        <p:nvSpPr>
          <p:cNvPr id="3" name="Content Placeholder 2"/>
          <p:cNvSpPr>
            <a:spLocks noGrp="1"/>
          </p:cNvSpPr>
          <p:nvPr>
            <p:ph idx="1"/>
          </p:nvPr>
        </p:nvSpPr>
        <p:spPr>
          <a:xfrm>
            <a:off x="838199" y="1771195"/>
            <a:ext cx="10917115" cy="4351338"/>
          </a:xfrm>
        </p:spPr>
        <p:txBody>
          <a:bodyPr>
            <a:noAutofit/>
          </a:bodyPr>
          <a:lstStyle/>
          <a:p>
            <a:pPr lvl="0">
              <a:buFont typeface="Courier New" panose="02070309020205020404" pitchFamily="49" charset="0"/>
              <a:buChar char="o"/>
            </a:pPr>
            <a:r>
              <a:rPr lang="en-US" sz="2400" dirty="0" smtClean="0"/>
              <a:t> Sepsis </a:t>
            </a:r>
            <a:endParaRPr lang="en-US" sz="2400" dirty="0"/>
          </a:p>
          <a:p>
            <a:pPr lvl="0">
              <a:buFont typeface="Courier New" panose="02070309020205020404" pitchFamily="49" charset="0"/>
              <a:buChar char="o"/>
            </a:pPr>
            <a:r>
              <a:rPr lang="en-US" sz="2400" dirty="0"/>
              <a:t> </a:t>
            </a:r>
            <a:r>
              <a:rPr lang="en-US" sz="2400" dirty="0" smtClean="0"/>
              <a:t>Embolic events as </a:t>
            </a:r>
            <a:r>
              <a:rPr lang="en-US" sz="2400" dirty="0"/>
              <a:t>pieces of vegetation break </a:t>
            </a:r>
            <a:r>
              <a:rPr lang="en-US" sz="2400" dirty="0" smtClean="0"/>
              <a:t>off</a:t>
            </a:r>
          </a:p>
          <a:p>
            <a:pPr lvl="1">
              <a:buFont typeface="Courier New" panose="02070309020205020404" pitchFamily="49" charset="0"/>
              <a:buChar char="o"/>
            </a:pPr>
            <a:r>
              <a:rPr lang="en-US" sz="2800" dirty="0"/>
              <a:t> </a:t>
            </a:r>
            <a:r>
              <a:rPr lang="en-US" sz="2400" dirty="0" smtClean="0"/>
              <a:t>If </a:t>
            </a:r>
            <a:r>
              <a:rPr lang="en-US" sz="2400" dirty="0"/>
              <a:t>“</a:t>
            </a:r>
            <a:r>
              <a:rPr lang="en-US" sz="2400" dirty="0" smtClean="0"/>
              <a:t>left-sided” </a:t>
            </a:r>
            <a:r>
              <a:rPr lang="en-US" sz="2400" dirty="0"/>
              <a:t>(aortic or mitral) will </a:t>
            </a:r>
            <a:r>
              <a:rPr lang="en-US" sz="2400" dirty="0" smtClean="0"/>
              <a:t>get septic emboli systemically </a:t>
            </a:r>
            <a:endParaRPr lang="en-US" sz="2800" dirty="0" smtClean="0"/>
          </a:p>
          <a:p>
            <a:pPr lvl="2">
              <a:buFont typeface="Courier New" panose="02070309020205020404" pitchFamily="49" charset="0"/>
              <a:buChar char="o"/>
            </a:pPr>
            <a:r>
              <a:rPr lang="en-US" sz="1800" dirty="0"/>
              <a:t> </a:t>
            </a:r>
            <a:r>
              <a:rPr lang="en-US" sz="1800" dirty="0" smtClean="0"/>
              <a:t>Stroke </a:t>
            </a:r>
            <a:endParaRPr lang="en-US" sz="1800" dirty="0"/>
          </a:p>
          <a:p>
            <a:pPr lvl="2">
              <a:buFont typeface="Courier New" panose="02070309020205020404" pitchFamily="49" charset="0"/>
              <a:buChar char="o"/>
            </a:pPr>
            <a:r>
              <a:rPr lang="en-US" sz="1800" dirty="0"/>
              <a:t> </a:t>
            </a:r>
            <a:r>
              <a:rPr lang="en-US" sz="1800" dirty="0" smtClean="0"/>
              <a:t>Epidural abscess</a:t>
            </a:r>
          </a:p>
          <a:p>
            <a:pPr lvl="2">
              <a:buFont typeface="Courier New" panose="02070309020205020404" pitchFamily="49" charset="0"/>
              <a:buChar char="o"/>
            </a:pPr>
            <a:r>
              <a:rPr lang="en-US" sz="1800" dirty="0"/>
              <a:t> </a:t>
            </a:r>
            <a:r>
              <a:rPr lang="en-US" sz="1800" dirty="0" smtClean="0"/>
              <a:t>Splenic infarcts</a:t>
            </a:r>
          </a:p>
          <a:p>
            <a:pPr lvl="1">
              <a:buFont typeface="Courier New" panose="02070309020205020404" pitchFamily="49" charset="0"/>
              <a:buChar char="o"/>
            </a:pPr>
            <a:r>
              <a:rPr lang="en-US" sz="2000" dirty="0"/>
              <a:t> </a:t>
            </a:r>
            <a:r>
              <a:rPr lang="en-US" sz="2400" dirty="0" smtClean="0"/>
              <a:t>If </a:t>
            </a:r>
            <a:r>
              <a:rPr lang="en-US" sz="2400" dirty="0"/>
              <a:t>“</a:t>
            </a:r>
            <a:r>
              <a:rPr lang="en-US" sz="2400" dirty="0" smtClean="0"/>
              <a:t>right-sided” </a:t>
            </a:r>
            <a:r>
              <a:rPr lang="en-US" sz="2400" dirty="0"/>
              <a:t>(tricuspid or pulmonic) will </a:t>
            </a:r>
            <a:r>
              <a:rPr lang="en-US" sz="2400" dirty="0" err="1"/>
              <a:t>embolize</a:t>
            </a:r>
            <a:r>
              <a:rPr lang="en-US" sz="2400" dirty="0"/>
              <a:t> to the lungs </a:t>
            </a:r>
            <a:endParaRPr lang="en-US" sz="2400" dirty="0" smtClean="0"/>
          </a:p>
          <a:p>
            <a:pPr lvl="2">
              <a:buFont typeface="Courier New" panose="02070309020205020404" pitchFamily="49" charset="0"/>
              <a:buChar char="o"/>
            </a:pPr>
            <a:r>
              <a:rPr lang="en-US" sz="2000" dirty="0"/>
              <a:t> </a:t>
            </a:r>
            <a:r>
              <a:rPr lang="en-US" sz="1800" dirty="0" smtClean="0"/>
              <a:t>Pulmonary septic emboli </a:t>
            </a:r>
            <a:endParaRPr lang="en-US" sz="1800" dirty="0"/>
          </a:p>
          <a:p>
            <a:pPr lvl="0">
              <a:buFont typeface="Courier New" panose="02070309020205020404" pitchFamily="49" charset="0"/>
              <a:buChar char="o"/>
            </a:pPr>
            <a:r>
              <a:rPr lang="en-US" sz="1800" dirty="0"/>
              <a:t> </a:t>
            </a:r>
            <a:r>
              <a:rPr lang="en-US" sz="2400" dirty="0" smtClean="0"/>
              <a:t>Local destruction</a:t>
            </a:r>
          </a:p>
          <a:p>
            <a:pPr lvl="1">
              <a:buFont typeface="Courier New" panose="02070309020205020404" pitchFamily="49" charset="0"/>
              <a:buChar char="o"/>
            </a:pPr>
            <a:r>
              <a:rPr lang="en-US" sz="2200" dirty="0"/>
              <a:t> </a:t>
            </a:r>
            <a:r>
              <a:rPr lang="en-US" sz="2000" dirty="0" smtClean="0"/>
              <a:t>Valves </a:t>
            </a:r>
            <a:r>
              <a:rPr lang="en-US" sz="2000" dirty="0"/>
              <a:t>can be completely </a:t>
            </a:r>
            <a:r>
              <a:rPr lang="en-US" sz="2000" dirty="0" smtClean="0"/>
              <a:t>destroyed</a:t>
            </a:r>
          </a:p>
          <a:p>
            <a:pPr lvl="2">
              <a:buFont typeface="Courier New" panose="02070309020205020404" pitchFamily="49" charset="0"/>
              <a:buChar char="o"/>
            </a:pPr>
            <a:r>
              <a:rPr lang="en-US" sz="1600" dirty="0"/>
              <a:t> </a:t>
            </a:r>
            <a:r>
              <a:rPr lang="en-US" sz="1800" dirty="0" smtClean="0"/>
              <a:t>Heart </a:t>
            </a:r>
            <a:r>
              <a:rPr lang="en-US" sz="1800" dirty="0"/>
              <a:t>failure </a:t>
            </a:r>
            <a:endParaRPr lang="en-US" sz="1800" dirty="0" smtClean="0"/>
          </a:p>
          <a:p>
            <a:pPr lvl="1">
              <a:buFont typeface="Courier New" panose="02070309020205020404" pitchFamily="49" charset="0"/>
              <a:buChar char="o"/>
            </a:pPr>
            <a:r>
              <a:rPr lang="en-US" sz="2000" dirty="0" smtClean="0"/>
              <a:t>Root </a:t>
            </a:r>
            <a:r>
              <a:rPr lang="en-US" sz="2000" dirty="0"/>
              <a:t>abscess causing conduction block </a:t>
            </a:r>
            <a:endParaRPr lang="en-US" sz="2000" dirty="0" smtClean="0"/>
          </a:p>
          <a:p>
            <a:endParaRPr lang="en-US" sz="2400" dirty="0"/>
          </a:p>
        </p:txBody>
      </p:sp>
      <p:sp>
        <p:nvSpPr>
          <p:cNvPr id="5" name="Slide Number Placeholder 4"/>
          <p:cNvSpPr>
            <a:spLocks noGrp="1"/>
          </p:cNvSpPr>
          <p:nvPr>
            <p:ph type="sldNum" sz="quarter" idx="12"/>
          </p:nvPr>
        </p:nvSpPr>
        <p:spPr/>
        <p:txBody>
          <a:bodyPr/>
          <a:lstStyle/>
          <a:p>
            <a:fld id="{D88FDD9F-396E-4B33-9E9C-FEF670638DD9}" type="slidenum">
              <a:rPr lang="en-US" smtClean="0"/>
              <a:t>64</a:t>
            </a:fld>
            <a:endParaRPr lang="en-US"/>
          </a:p>
        </p:txBody>
      </p:sp>
    </p:spTree>
    <p:extLst>
      <p:ext uri="{BB962C8B-B14F-4D97-AF65-F5344CB8AC3E}">
        <p14:creationId xmlns:p14="http://schemas.microsoft.com/office/powerpoint/2010/main" val="2011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1" y="286603"/>
            <a:ext cx="10676585" cy="1450757"/>
          </a:xfrm>
        </p:spPr>
        <p:txBody>
          <a:bodyPr>
            <a:normAutofit/>
          </a:bodyPr>
          <a:lstStyle/>
          <a:p>
            <a:r>
              <a:rPr lang="en-US" dirty="0"/>
              <a:t>Complications of endocarditis: </a:t>
            </a:r>
            <a:r>
              <a:rPr lang="en-US" dirty="0" smtClean="0"/>
              <a:t/>
            </a:r>
            <a:br>
              <a:rPr lang="en-US" dirty="0" smtClean="0"/>
            </a:br>
            <a:r>
              <a:rPr lang="en-US" dirty="0" smtClean="0"/>
              <a:t>Splenic infarcts from vegetation </a:t>
            </a:r>
            <a:r>
              <a:rPr lang="en-US" dirty="0" err="1" smtClean="0"/>
              <a:t>embolizing</a:t>
            </a:r>
            <a:endParaRPr lang="en-US" dirty="0"/>
          </a:p>
        </p:txBody>
      </p:sp>
      <p:pic>
        <p:nvPicPr>
          <p:cNvPr id="4" name="Picture 3"/>
          <p:cNvPicPr>
            <a:picLocks noChangeAspect="1"/>
          </p:cNvPicPr>
          <p:nvPr/>
        </p:nvPicPr>
        <p:blipFill>
          <a:blip r:embed="rId2"/>
          <a:stretch>
            <a:fillRect/>
          </a:stretch>
        </p:blipFill>
        <p:spPr>
          <a:xfrm>
            <a:off x="435131" y="2017891"/>
            <a:ext cx="5195690" cy="3893512"/>
          </a:xfrm>
          <a:prstGeom prst="rect">
            <a:avLst/>
          </a:prstGeom>
        </p:spPr>
      </p:pic>
      <p:sp>
        <p:nvSpPr>
          <p:cNvPr id="5" name="Down Arrow 4"/>
          <p:cNvSpPr/>
          <p:nvPr/>
        </p:nvSpPr>
        <p:spPr>
          <a:xfrm rot="1801933">
            <a:off x="4675030" y="2781837"/>
            <a:ext cx="579550" cy="6568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1455" y="6488668"/>
            <a:ext cx="1803042" cy="369332"/>
          </a:xfrm>
          <a:prstGeom prst="rect">
            <a:avLst/>
          </a:prstGeom>
          <a:noFill/>
        </p:spPr>
        <p:txBody>
          <a:bodyPr wrap="square" rtlCol="0">
            <a:spAutoFit/>
          </a:bodyPr>
          <a:lstStyle/>
          <a:p>
            <a:r>
              <a:rPr lang="en-US" dirty="0"/>
              <a:t>radiopaedia.org</a:t>
            </a:r>
          </a:p>
        </p:txBody>
      </p:sp>
      <p:pic>
        <p:nvPicPr>
          <p:cNvPr id="7" name="Picture 6"/>
          <p:cNvPicPr>
            <a:picLocks noChangeAspect="1"/>
          </p:cNvPicPr>
          <p:nvPr/>
        </p:nvPicPr>
        <p:blipFill>
          <a:blip r:embed="rId3"/>
          <a:stretch>
            <a:fillRect/>
          </a:stretch>
        </p:blipFill>
        <p:spPr>
          <a:xfrm>
            <a:off x="5774055" y="2017891"/>
            <a:ext cx="5640601" cy="3893512"/>
          </a:xfrm>
          <a:prstGeom prst="rect">
            <a:avLst/>
          </a:prstGeom>
        </p:spPr>
      </p:pic>
      <p:sp>
        <p:nvSpPr>
          <p:cNvPr id="8" name="Down Arrow 7"/>
          <p:cNvSpPr/>
          <p:nvPr/>
        </p:nvSpPr>
        <p:spPr>
          <a:xfrm rot="1801933">
            <a:off x="9991859" y="2676658"/>
            <a:ext cx="579550" cy="6568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92376" y="6476311"/>
            <a:ext cx="2086378" cy="369332"/>
          </a:xfrm>
          <a:prstGeom prst="rect">
            <a:avLst/>
          </a:prstGeom>
          <a:noFill/>
        </p:spPr>
        <p:txBody>
          <a:bodyPr wrap="square" rtlCol="0">
            <a:spAutoFit/>
          </a:bodyPr>
          <a:lstStyle/>
          <a:p>
            <a:r>
              <a:rPr lang="en-US" dirty="0"/>
              <a:t>ect.downstate.edu</a:t>
            </a:r>
          </a:p>
        </p:txBody>
      </p:sp>
      <p:sp>
        <p:nvSpPr>
          <p:cNvPr id="10" name="Slide Number Placeholder 9"/>
          <p:cNvSpPr>
            <a:spLocks noGrp="1"/>
          </p:cNvSpPr>
          <p:nvPr>
            <p:ph type="sldNum" sz="quarter" idx="12"/>
          </p:nvPr>
        </p:nvSpPr>
        <p:spPr/>
        <p:txBody>
          <a:bodyPr/>
          <a:lstStyle/>
          <a:p>
            <a:fld id="{D88FDD9F-396E-4B33-9E9C-FEF670638DD9}" type="slidenum">
              <a:rPr lang="en-US" smtClean="0"/>
              <a:t>65</a:t>
            </a:fld>
            <a:endParaRPr lang="en-US"/>
          </a:p>
        </p:txBody>
      </p:sp>
    </p:spTree>
    <p:extLst>
      <p:ext uri="{BB962C8B-B14F-4D97-AF65-F5344CB8AC3E}">
        <p14:creationId xmlns:p14="http://schemas.microsoft.com/office/powerpoint/2010/main" val="17700556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486"/>
            <a:ext cx="10515600" cy="1325563"/>
          </a:xfrm>
        </p:spPr>
        <p:txBody>
          <a:bodyPr>
            <a:normAutofit/>
          </a:bodyPr>
          <a:lstStyle/>
          <a:p>
            <a:r>
              <a:rPr lang="en-US" sz="3600" dirty="0" smtClean="0"/>
              <a:t>Complications of endocarditis: Fatal pulmonary septic emboli in a young patient with tricuspid endocarditis</a:t>
            </a:r>
            <a:endParaRPr lang="en-US" sz="3600" dirty="0"/>
          </a:p>
        </p:txBody>
      </p:sp>
      <p:pic>
        <p:nvPicPr>
          <p:cNvPr id="4" name="Picture 2" descr="C:\Users\jlhecht\Desktop\AA15-105 033.JPG"/>
          <p:cNvPicPr>
            <a:picLocks noChangeAspect="1" noChangeArrowheads="1"/>
          </p:cNvPicPr>
          <p:nvPr/>
        </p:nvPicPr>
        <p:blipFill>
          <a:blip r:embed="rId2" cstate="print"/>
          <a:srcRect/>
          <a:stretch>
            <a:fillRect/>
          </a:stretch>
        </p:blipFill>
        <p:spPr bwMode="auto">
          <a:xfrm rot="10800000">
            <a:off x="3619650" y="1453019"/>
            <a:ext cx="5250550" cy="5404978"/>
          </a:xfrm>
          <a:prstGeom prst="rect">
            <a:avLst/>
          </a:prstGeom>
          <a:noFill/>
        </p:spPr>
      </p:pic>
      <p:sp>
        <p:nvSpPr>
          <p:cNvPr id="5" name="Rectangle 4"/>
          <p:cNvSpPr/>
          <p:nvPr/>
        </p:nvSpPr>
        <p:spPr>
          <a:xfrm>
            <a:off x="6844715" y="6660270"/>
            <a:ext cx="2026369" cy="19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Pulmonary emboli &amp; infarcts</a:t>
            </a:r>
          </a:p>
        </p:txBody>
      </p:sp>
      <p:cxnSp>
        <p:nvCxnSpPr>
          <p:cNvPr id="6" name="Straight Arrow Connector 5"/>
          <p:cNvCxnSpPr/>
          <p:nvPr/>
        </p:nvCxnSpPr>
        <p:spPr>
          <a:xfrm flipH="1">
            <a:off x="6696808" y="3858365"/>
            <a:ext cx="762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057292" y="2489094"/>
            <a:ext cx="762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88861" y="6521770"/>
            <a:ext cx="2479431" cy="276999"/>
          </a:xfrm>
          <a:prstGeom prst="rect">
            <a:avLst/>
          </a:prstGeom>
          <a:noFill/>
        </p:spPr>
        <p:txBody>
          <a:bodyPr wrap="square" rtlCol="0">
            <a:spAutoFit/>
          </a:bodyPr>
          <a:lstStyle/>
          <a:p>
            <a:r>
              <a:rPr lang="en-US" sz="1200" dirty="0" smtClean="0"/>
              <a:t>Source: Andrew Hale, MD</a:t>
            </a:r>
            <a:endParaRPr lang="en-US" sz="1200" dirty="0"/>
          </a:p>
        </p:txBody>
      </p:sp>
      <p:sp>
        <p:nvSpPr>
          <p:cNvPr id="9" name="Slide Number Placeholder 8"/>
          <p:cNvSpPr>
            <a:spLocks noGrp="1"/>
          </p:cNvSpPr>
          <p:nvPr>
            <p:ph type="sldNum" sz="quarter" idx="12"/>
          </p:nvPr>
        </p:nvSpPr>
        <p:spPr/>
        <p:txBody>
          <a:bodyPr/>
          <a:lstStyle/>
          <a:p>
            <a:fld id="{D88FDD9F-396E-4B33-9E9C-FEF670638DD9}" type="slidenum">
              <a:rPr lang="en-US" smtClean="0"/>
              <a:t>66</a:t>
            </a:fld>
            <a:endParaRPr lang="en-US"/>
          </a:p>
        </p:txBody>
      </p:sp>
    </p:spTree>
    <p:extLst>
      <p:ext uri="{BB962C8B-B14F-4D97-AF65-F5344CB8AC3E}">
        <p14:creationId xmlns:p14="http://schemas.microsoft.com/office/powerpoint/2010/main" val="7969487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3951" y="304800"/>
            <a:ext cx="10092004" cy="1447800"/>
            <a:chOff x="842963" y="304800"/>
            <a:chExt cx="7569003" cy="144780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304800"/>
              <a:ext cx="74580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279" y="1315857"/>
              <a:ext cx="3595687" cy="36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2" name="Table 1"/>
          <p:cNvGraphicFramePr>
            <a:graphicFrameLocks noGrp="1"/>
          </p:cNvGraphicFramePr>
          <p:nvPr>
            <p:extLst>
              <p:ext uri="{D42A27DB-BD31-4B8C-83A1-F6EECF244321}">
                <p14:modId xmlns:p14="http://schemas.microsoft.com/office/powerpoint/2010/main" val="238143322"/>
              </p:ext>
            </p:extLst>
          </p:nvPr>
        </p:nvGraphicFramePr>
        <p:xfrm>
          <a:off x="2336800" y="2438400"/>
          <a:ext cx="7823199" cy="2590799"/>
        </p:xfrm>
        <a:graphic>
          <a:graphicData uri="http://schemas.openxmlformats.org/drawingml/2006/table">
            <a:tbl>
              <a:tblPr firstRow="1" bandRow="1">
                <a:tableStyleId>{5C22544A-7EE6-4342-B048-85BDC9FD1C3A}</a:tableStyleId>
              </a:tblPr>
              <a:tblGrid>
                <a:gridCol w="2607733"/>
                <a:gridCol w="2607733"/>
                <a:gridCol w="2607733"/>
              </a:tblGrid>
              <a:tr h="957956">
                <a:tc>
                  <a:txBody>
                    <a:bodyPr/>
                    <a:lstStyle/>
                    <a:p>
                      <a:r>
                        <a:rPr lang="en-US" sz="2800" dirty="0" smtClean="0"/>
                        <a:t>Vegetation size</a:t>
                      </a:r>
                      <a:endParaRPr lang="en-US" sz="2800" dirty="0"/>
                    </a:p>
                  </a:txBody>
                  <a:tcPr marL="121920" marR="121920"/>
                </a:tc>
                <a:tc>
                  <a:txBody>
                    <a:bodyPr/>
                    <a:lstStyle/>
                    <a:p>
                      <a:r>
                        <a:rPr lang="en-US" sz="2800" dirty="0" smtClean="0"/>
                        <a:t>Number of patients</a:t>
                      </a:r>
                      <a:endParaRPr lang="en-US" sz="2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Deaths</a:t>
                      </a:r>
                    </a:p>
                    <a:p>
                      <a:endParaRPr lang="en-US" sz="2800" dirty="0"/>
                    </a:p>
                  </a:txBody>
                  <a:tcPr marL="121920" marR="121920"/>
                </a:tc>
              </a:tr>
              <a:tr h="544281">
                <a:tc>
                  <a:txBody>
                    <a:bodyPr/>
                    <a:lstStyle/>
                    <a:p>
                      <a:r>
                        <a:rPr lang="en-US" sz="2800" dirty="0" smtClean="0"/>
                        <a:t>&lt; 1.0 cm </a:t>
                      </a:r>
                      <a:endParaRPr lang="en-US" sz="2800" dirty="0"/>
                    </a:p>
                  </a:txBody>
                  <a:tcPr marL="121920" marR="121920"/>
                </a:tc>
                <a:tc>
                  <a:txBody>
                    <a:bodyPr/>
                    <a:lstStyle/>
                    <a:p>
                      <a:r>
                        <a:rPr lang="en-US" sz="2800" dirty="0" smtClean="0"/>
                        <a:t>19</a:t>
                      </a:r>
                      <a:endParaRPr lang="en-US" sz="2800" dirty="0"/>
                    </a:p>
                  </a:txBody>
                  <a:tcPr marL="121920" marR="121920"/>
                </a:tc>
                <a:tc>
                  <a:txBody>
                    <a:bodyPr/>
                    <a:lstStyle/>
                    <a:p>
                      <a:r>
                        <a:rPr lang="en-US" sz="2800" dirty="0" smtClean="0"/>
                        <a:t>0 (0%)</a:t>
                      </a:r>
                      <a:endParaRPr lang="en-US" sz="2800" dirty="0"/>
                    </a:p>
                  </a:txBody>
                  <a:tcPr marL="121920" marR="121920"/>
                </a:tc>
              </a:tr>
              <a:tr h="544281">
                <a:tc>
                  <a:txBody>
                    <a:bodyPr/>
                    <a:lstStyle/>
                    <a:p>
                      <a:r>
                        <a:rPr lang="en-US" sz="2800" dirty="0" smtClean="0"/>
                        <a:t>1.1</a:t>
                      </a:r>
                      <a:r>
                        <a:rPr lang="en-US" sz="2800" baseline="0" dirty="0" smtClean="0"/>
                        <a:t> to 2.0 cm</a:t>
                      </a:r>
                      <a:endParaRPr lang="en-US" sz="2800" dirty="0"/>
                    </a:p>
                  </a:txBody>
                  <a:tcPr marL="121920" marR="121920"/>
                </a:tc>
                <a:tc>
                  <a:txBody>
                    <a:bodyPr/>
                    <a:lstStyle/>
                    <a:p>
                      <a:r>
                        <a:rPr lang="en-US" sz="2800" dirty="0" smtClean="0"/>
                        <a:t>61</a:t>
                      </a:r>
                      <a:endParaRPr lang="en-US" sz="2800" dirty="0"/>
                    </a:p>
                  </a:txBody>
                  <a:tcPr marL="121920" marR="121920"/>
                </a:tc>
                <a:tc>
                  <a:txBody>
                    <a:bodyPr/>
                    <a:lstStyle/>
                    <a:p>
                      <a:r>
                        <a:rPr lang="en-US" sz="2800" dirty="0" smtClean="0"/>
                        <a:t>2 (3%)</a:t>
                      </a:r>
                      <a:endParaRPr lang="en-US" sz="2800" dirty="0"/>
                    </a:p>
                  </a:txBody>
                  <a:tcPr marL="121920" marR="121920"/>
                </a:tc>
              </a:tr>
              <a:tr h="544281">
                <a:tc>
                  <a:txBody>
                    <a:bodyPr/>
                    <a:lstStyle/>
                    <a:p>
                      <a:r>
                        <a:rPr lang="en-US" sz="2800" dirty="0" smtClean="0"/>
                        <a:t>&gt; 2.0</a:t>
                      </a:r>
                      <a:r>
                        <a:rPr lang="en-US" sz="2800" baseline="0" dirty="0" smtClean="0"/>
                        <a:t> cm </a:t>
                      </a:r>
                      <a:endParaRPr lang="en-US" sz="2800" dirty="0"/>
                    </a:p>
                  </a:txBody>
                  <a:tcPr marL="121920" marR="121920"/>
                </a:tc>
                <a:tc>
                  <a:txBody>
                    <a:bodyPr/>
                    <a:lstStyle/>
                    <a:p>
                      <a:r>
                        <a:rPr lang="en-US" sz="2800" dirty="0" smtClean="0"/>
                        <a:t>18</a:t>
                      </a:r>
                      <a:endParaRPr lang="en-US" sz="2800" dirty="0"/>
                    </a:p>
                  </a:txBody>
                  <a:tcPr marL="121920" marR="121920"/>
                </a:tc>
                <a:tc>
                  <a:txBody>
                    <a:bodyPr/>
                    <a:lstStyle/>
                    <a:p>
                      <a:r>
                        <a:rPr lang="en-US" sz="2800" dirty="0" smtClean="0"/>
                        <a:t>6 (33%)</a:t>
                      </a:r>
                      <a:endParaRPr lang="en-US" sz="2800" dirty="0"/>
                    </a:p>
                  </a:txBody>
                  <a:tcPr marL="121920" marR="121920"/>
                </a:tc>
              </a:tr>
            </a:tbl>
          </a:graphicData>
        </a:graphic>
      </p:graphicFrame>
      <p:sp>
        <p:nvSpPr>
          <p:cNvPr id="5" name="Slide Number Placeholder 4"/>
          <p:cNvSpPr>
            <a:spLocks noGrp="1"/>
          </p:cNvSpPr>
          <p:nvPr>
            <p:ph type="sldNum" sz="quarter" idx="12"/>
          </p:nvPr>
        </p:nvSpPr>
        <p:spPr/>
        <p:txBody>
          <a:bodyPr/>
          <a:lstStyle/>
          <a:p>
            <a:fld id="{D88FDD9F-396E-4B33-9E9C-FEF670638DD9}" type="slidenum">
              <a:rPr lang="en-US" smtClean="0"/>
              <a:t>67</a:t>
            </a:fld>
            <a:endParaRPr lang="en-US"/>
          </a:p>
        </p:txBody>
      </p:sp>
      <p:sp>
        <p:nvSpPr>
          <p:cNvPr id="6" name="TextBox 5"/>
          <p:cNvSpPr txBox="1"/>
          <p:nvPr/>
        </p:nvSpPr>
        <p:spPr>
          <a:xfrm>
            <a:off x="3736731" y="5222630"/>
            <a:ext cx="5222630" cy="830997"/>
          </a:xfrm>
          <a:prstGeom prst="rect">
            <a:avLst/>
          </a:prstGeom>
          <a:noFill/>
        </p:spPr>
        <p:txBody>
          <a:bodyPr wrap="square" rtlCol="0">
            <a:spAutoFit/>
          </a:bodyPr>
          <a:lstStyle/>
          <a:p>
            <a:r>
              <a:rPr lang="en-US" sz="2400" dirty="0" smtClean="0">
                <a:solidFill>
                  <a:srgbClr val="FF0000"/>
                </a:solidFill>
              </a:rPr>
              <a:t>Bigger the vegetation, the more likely pulmonary embolism and death</a:t>
            </a:r>
            <a:endParaRPr lang="en-US" sz="2400" dirty="0">
              <a:solidFill>
                <a:srgbClr val="FF0000"/>
              </a:solidFill>
            </a:endParaRPr>
          </a:p>
        </p:txBody>
      </p:sp>
    </p:spTree>
    <p:extLst>
      <p:ext uri="{BB962C8B-B14F-4D97-AF65-F5344CB8AC3E}">
        <p14:creationId xmlns:p14="http://schemas.microsoft.com/office/powerpoint/2010/main" val="9766219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endocarditis: </a:t>
            </a:r>
            <a:br>
              <a:rPr lang="en-US" dirty="0" smtClean="0"/>
            </a:br>
            <a:r>
              <a:rPr lang="en-US" dirty="0" smtClean="0"/>
              <a:t>para-</a:t>
            </a:r>
            <a:r>
              <a:rPr lang="en-US" dirty="0" err="1" smtClean="0"/>
              <a:t>valvular</a:t>
            </a:r>
            <a:r>
              <a:rPr lang="en-US" dirty="0" smtClean="0"/>
              <a:t> abscess causing heart block </a:t>
            </a:r>
            <a:endParaRPr lang="en-US" dirty="0"/>
          </a:p>
        </p:txBody>
      </p:sp>
      <p:pic>
        <p:nvPicPr>
          <p:cNvPr id="5122" name="Picture 2" descr="http://www.nku.edu/~dempseyd/ECG%201st%20deg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98" y="1758952"/>
            <a:ext cx="6964887" cy="1661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428393" y="1682198"/>
            <a:ext cx="4763607" cy="5175393"/>
          </a:xfrm>
          <a:prstGeom prst="rect">
            <a:avLst/>
          </a:prstGeom>
        </p:spPr>
      </p:pic>
      <p:sp>
        <p:nvSpPr>
          <p:cNvPr id="5" name="TextBox 4"/>
          <p:cNvSpPr txBox="1"/>
          <p:nvPr/>
        </p:nvSpPr>
        <p:spPr>
          <a:xfrm>
            <a:off x="1025611" y="3379824"/>
            <a:ext cx="5010943" cy="400110"/>
          </a:xfrm>
          <a:prstGeom prst="rect">
            <a:avLst/>
          </a:prstGeom>
          <a:noFill/>
        </p:spPr>
        <p:txBody>
          <a:bodyPr wrap="square" rtlCol="0">
            <a:spAutoFit/>
          </a:bodyPr>
          <a:lstStyle/>
          <a:p>
            <a:r>
              <a:rPr lang="en-US" sz="2000" dirty="0" smtClean="0"/>
              <a:t>Prolonged PR interval: 1</a:t>
            </a:r>
            <a:r>
              <a:rPr lang="en-US" sz="2000" baseline="30000" dirty="0" smtClean="0"/>
              <a:t>st</a:t>
            </a:r>
            <a:r>
              <a:rPr lang="en-US" sz="2000" dirty="0" smtClean="0"/>
              <a:t> degree heart block</a:t>
            </a:r>
            <a:endParaRPr lang="en-US" sz="2000" dirty="0"/>
          </a:p>
        </p:txBody>
      </p:sp>
      <p:sp>
        <p:nvSpPr>
          <p:cNvPr id="6" name="TextBox 5"/>
          <p:cNvSpPr txBox="1"/>
          <p:nvPr/>
        </p:nvSpPr>
        <p:spPr>
          <a:xfrm>
            <a:off x="3331332" y="4088424"/>
            <a:ext cx="3526667" cy="2246769"/>
          </a:xfrm>
          <a:prstGeom prst="rect">
            <a:avLst/>
          </a:prstGeom>
          <a:noFill/>
        </p:spPr>
        <p:txBody>
          <a:bodyPr wrap="square" rtlCol="0">
            <a:spAutoFit/>
          </a:bodyPr>
          <a:lstStyle/>
          <a:p>
            <a:r>
              <a:rPr lang="en-US" sz="2000" dirty="0" smtClean="0"/>
              <a:t>The </a:t>
            </a:r>
            <a:r>
              <a:rPr lang="en-US" sz="2000" b="1" dirty="0" smtClean="0">
                <a:solidFill>
                  <a:srgbClr val="FF0000"/>
                </a:solidFill>
              </a:rPr>
              <a:t>aortic valve </a:t>
            </a:r>
            <a:r>
              <a:rPr lang="en-US" sz="2000" dirty="0" smtClean="0"/>
              <a:t>is in close proximity to the </a:t>
            </a:r>
            <a:r>
              <a:rPr lang="en-US" sz="2000" b="1" dirty="0" smtClean="0">
                <a:solidFill>
                  <a:srgbClr val="00B0F0"/>
                </a:solidFill>
              </a:rPr>
              <a:t>conduction system</a:t>
            </a:r>
            <a:r>
              <a:rPr lang="en-US" sz="2000" dirty="0" smtClean="0"/>
              <a:t>. If a para-</a:t>
            </a:r>
            <a:r>
              <a:rPr lang="en-US" sz="2000" dirty="0" err="1" smtClean="0"/>
              <a:t>valvular</a:t>
            </a:r>
            <a:r>
              <a:rPr lang="en-US" sz="2000" dirty="0" smtClean="0"/>
              <a:t> abscess forms, it can compress the conduction fibers and cause heart block (from 1</a:t>
            </a:r>
            <a:r>
              <a:rPr lang="en-US" sz="2000" baseline="30000" dirty="0" smtClean="0"/>
              <a:t>st</a:t>
            </a:r>
            <a:r>
              <a:rPr lang="en-US" sz="2000" dirty="0" smtClean="0"/>
              <a:t> degree to 3</a:t>
            </a:r>
            <a:r>
              <a:rPr lang="en-US" sz="2000" baseline="30000" dirty="0" smtClean="0"/>
              <a:t>rd</a:t>
            </a:r>
            <a:r>
              <a:rPr lang="en-US" sz="2000" dirty="0" smtClean="0"/>
              <a:t> degree)</a:t>
            </a:r>
            <a:endParaRPr lang="en-US" sz="2000" dirty="0"/>
          </a:p>
        </p:txBody>
      </p:sp>
      <p:cxnSp>
        <p:nvCxnSpPr>
          <p:cNvPr id="8" name="Straight Arrow Connector 7"/>
          <p:cNvCxnSpPr/>
          <p:nvPr/>
        </p:nvCxnSpPr>
        <p:spPr>
          <a:xfrm flipV="1">
            <a:off x="4905156" y="3262184"/>
            <a:ext cx="4226487" cy="9370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450227" y="4473146"/>
            <a:ext cx="3731741" cy="100446"/>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D88FDD9F-396E-4B33-9E9C-FEF670638DD9}" type="slidenum">
              <a:rPr lang="en-US" smtClean="0"/>
              <a:t>68</a:t>
            </a:fld>
            <a:endParaRPr lang="en-US"/>
          </a:p>
        </p:txBody>
      </p:sp>
    </p:spTree>
    <p:extLst>
      <p:ext uri="{BB962C8B-B14F-4D97-AF65-F5344CB8AC3E}">
        <p14:creationId xmlns:p14="http://schemas.microsoft.com/office/powerpoint/2010/main" val="13738936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Complications of endocarditis: epidural abscess</a:t>
            </a:r>
            <a:endParaRPr lang="en-US" sz="4000" dirty="0"/>
          </a:p>
        </p:txBody>
      </p:sp>
      <p:sp>
        <p:nvSpPr>
          <p:cNvPr id="3" name="Content Placeholder 2"/>
          <p:cNvSpPr>
            <a:spLocks noGrp="1"/>
          </p:cNvSpPr>
          <p:nvPr>
            <p:ph idx="1"/>
          </p:nvPr>
        </p:nvSpPr>
        <p:spPr>
          <a:xfrm>
            <a:off x="2294361" y="3921267"/>
            <a:ext cx="2635985" cy="2182971"/>
          </a:xfrm>
        </p:spPr>
        <p:txBody>
          <a:bodyPr>
            <a:normAutofit/>
          </a:bodyPr>
          <a:lstStyle/>
          <a:p>
            <a:r>
              <a:rPr lang="en-US" sz="2400" b="1" dirty="0" smtClean="0">
                <a:solidFill>
                  <a:srgbClr val="FF0000"/>
                </a:solidFill>
              </a:rPr>
              <a:t>Epidural abscess </a:t>
            </a:r>
            <a:r>
              <a:rPr lang="en-US" sz="2400" dirty="0" smtClean="0"/>
              <a:t>causing </a:t>
            </a:r>
            <a:r>
              <a:rPr lang="en-US" sz="2400" b="1" dirty="0" smtClean="0">
                <a:solidFill>
                  <a:srgbClr val="00B0F0"/>
                </a:solidFill>
              </a:rPr>
              <a:t>spinal cord </a:t>
            </a:r>
            <a:r>
              <a:rPr lang="en-US" sz="2400" dirty="0" smtClean="0"/>
              <a:t>compression, which leads to paralysis</a:t>
            </a:r>
          </a:p>
        </p:txBody>
      </p:sp>
      <p:pic>
        <p:nvPicPr>
          <p:cNvPr id="7170" name="Picture 2" descr="https://s-media-cache-ak0.pinimg.com/736x/ed/2b/8f/ed2b8ff67c0d50adcd4e7fd3f6f5ad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376" y="1816833"/>
            <a:ext cx="5081497" cy="504116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485503" y="4139514"/>
            <a:ext cx="3338462" cy="1979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798944" y="4493605"/>
            <a:ext cx="3257661"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741406" y="1816833"/>
            <a:ext cx="4951970" cy="1403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Infection has spread next to the spinal cord via </a:t>
            </a:r>
            <a:r>
              <a:rPr lang="en-US" sz="3200" dirty="0" err="1" smtClean="0"/>
              <a:t>hematogenous</a:t>
            </a:r>
            <a:r>
              <a:rPr lang="en-US" sz="3200" dirty="0" smtClean="0"/>
              <a:t> spread</a:t>
            </a:r>
            <a:endParaRPr lang="en-US" sz="3200" dirty="0"/>
          </a:p>
        </p:txBody>
      </p:sp>
      <p:sp>
        <p:nvSpPr>
          <p:cNvPr id="7" name="Slide Number Placeholder 6"/>
          <p:cNvSpPr>
            <a:spLocks noGrp="1"/>
          </p:cNvSpPr>
          <p:nvPr>
            <p:ph type="sldNum" sz="quarter" idx="12"/>
          </p:nvPr>
        </p:nvSpPr>
        <p:spPr/>
        <p:txBody>
          <a:bodyPr/>
          <a:lstStyle/>
          <a:p>
            <a:fld id="{D88FDD9F-396E-4B33-9E9C-FEF670638DD9}" type="slidenum">
              <a:rPr lang="en-US" smtClean="0"/>
              <a:t>69</a:t>
            </a:fld>
            <a:endParaRPr lang="en-US"/>
          </a:p>
        </p:txBody>
      </p:sp>
    </p:spTree>
    <p:extLst>
      <p:ext uri="{BB962C8B-B14F-4D97-AF65-F5344CB8AC3E}">
        <p14:creationId xmlns:p14="http://schemas.microsoft.com/office/powerpoint/2010/main" val="3553549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326281" cy="1450757"/>
          </a:xfrm>
        </p:spPr>
        <p:txBody>
          <a:bodyPr/>
          <a:lstStyle/>
          <a:p>
            <a:r>
              <a:rPr lang="en-US" dirty="0" smtClean="0"/>
              <a:t>Pathophysiology of Infectious Endocarditis</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3200" dirty="0" smtClean="0"/>
              <a:t> Normal heart valves are resistant to clot and infection</a:t>
            </a:r>
          </a:p>
          <a:p>
            <a:pPr lvl="1">
              <a:buFont typeface="Courier New" panose="02070309020205020404" pitchFamily="49" charset="0"/>
              <a:buChar char="o"/>
            </a:pPr>
            <a:r>
              <a:rPr lang="en-US" sz="3000" dirty="0"/>
              <a:t> </a:t>
            </a:r>
            <a:r>
              <a:rPr lang="en-US" sz="3000" dirty="0" smtClean="0"/>
              <a:t>Covered in endothelial cells that prevent platelet aggregation</a:t>
            </a:r>
          </a:p>
          <a:p>
            <a:pPr>
              <a:buFont typeface="Courier New" panose="02070309020205020404" pitchFamily="49" charset="0"/>
              <a:buChar char="o"/>
            </a:pPr>
            <a:r>
              <a:rPr lang="en-US" sz="3200" dirty="0"/>
              <a:t> </a:t>
            </a:r>
            <a:r>
              <a:rPr lang="en-US" sz="3200" dirty="0" smtClean="0"/>
              <a:t>For infection to set up on a valve, the outer surface (endothelial cells) needs to be damaged first, exposing sub-endothelial collagen </a:t>
            </a:r>
            <a:endParaRPr lang="en-US" sz="3200" dirty="0"/>
          </a:p>
        </p:txBody>
      </p:sp>
      <p:sp>
        <p:nvSpPr>
          <p:cNvPr id="5" name="Slide Number Placeholder 4"/>
          <p:cNvSpPr>
            <a:spLocks noGrp="1"/>
          </p:cNvSpPr>
          <p:nvPr>
            <p:ph type="sldNum" sz="quarter" idx="12"/>
          </p:nvPr>
        </p:nvSpPr>
        <p:spPr/>
        <p:txBody>
          <a:bodyPr/>
          <a:lstStyle/>
          <a:p>
            <a:fld id="{D88FDD9F-396E-4B33-9E9C-FEF670638DD9}" type="slidenum">
              <a:rPr lang="en-US" smtClean="0"/>
              <a:t>7</a:t>
            </a:fld>
            <a:endParaRPr lang="en-US" dirty="0"/>
          </a:p>
        </p:txBody>
      </p:sp>
    </p:spTree>
    <p:extLst>
      <p:ext uri="{BB962C8B-B14F-4D97-AF65-F5344CB8AC3E}">
        <p14:creationId xmlns:p14="http://schemas.microsoft.com/office/powerpoint/2010/main" val="14500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Complications of endocarditis: epidural abscess</a:t>
            </a:r>
            <a:endParaRPr lang="en-US" sz="4000" dirty="0"/>
          </a:p>
        </p:txBody>
      </p:sp>
      <p:pic>
        <p:nvPicPr>
          <p:cNvPr id="7170" name="Picture 2" descr="https://s-media-cache-ak0.pinimg.com/736x/ed/2b/8f/ed2b8ff67c0d50adcd4e7fd3f6f5ad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376" y="1816833"/>
            <a:ext cx="5081497" cy="50411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44284" y="1845734"/>
            <a:ext cx="5236030" cy="4023360"/>
          </a:xfrm>
        </p:spPr>
        <p:txBody>
          <a:bodyPr>
            <a:noAutofit/>
          </a:bodyPr>
          <a:lstStyle/>
          <a:p>
            <a:r>
              <a:rPr lang="en-US" sz="2400" dirty="0" smtClean="0"/>
              <a:t>If you want to learn more about epidural abscess, check out this review:</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Click </a:t>
            </a:r>
            <a:r>
              <a:rPr lang="en-US" sz="2400" dirty="0" smtClean="0">
                <a:hlinkClick r:id="rId3"/>
              </a:rPr>
              <a:t>HERE </a:t>
            </a:r>
            <a:r>
              <a:rPr lang="en-US" sz="2400" dirty="0" smtClean="0"/>
              <a:t>to link to it</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70" y="2624817"/>
            <a:ext cx="5019902"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4" y="4753654"/>
            <a:ext cx="1933575" cy="24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88FDD9F-396E-4B33-9E9C-FEF670638DD9}" type="slidenum">
              <a:rPr lang="en-US" smtClean="0"/>
              <a:t>70</a:t>
            </a:fld>
            <a:endParaRPr lang="en-US"/>
          </a:p>
        </p:txBody>
      </p:sp>
    </p:spTree>
    <p:extLst>
      <p:ext uri="{BB962C8B-B14F-4D97-AF65-F5344CB8AC3E}">
        <p14:creationId xmlns:p14="http://schemas.microsoft.com/office/powerpoint/2010/main" val="16633549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endocarditis: </a:t>
            </a:r>
            <a:r>
              <a:rPr lang="en-US" dirty="0" smtClean="0"/>
              <a:t/>
            </a:r>
            <a:br>
              <a:rPr lang="en-US" dirty="0" smtClean="0"/>
            </a:br>
            <a:r>
              <a:rPr lang="en-US" dirty="0" smtClean="0"/>
              <a:t>septic emboli to the brain (stroke) </a:t>
            </a:r>
            <a:endParaRPr lang="en-US" dirty="0"/>
          </a:p>
        </p:txBody>
      </p:sp>
      <p:sp>
        <p:nvSpPr>
          <p:cNvPr id="3" name="Content Placeholder 2"/>
          <p:cNvSpPr>
            <a:spLocks noGrp="1"/>
          </p:cNvSpPr>
          <p:nvPr>
            <p:ph idx="1"/>
          </p:nvPr>
        </p:nvSpPr>
        <p:spPr>
          <a:xfrm>
            <a:off x="358346" y="1845734"/>
            <a:ext cx="6759146" cy="4023360"/>
          </a:xfrm>
        </p:spPr>
        <p:txBody>
          <a:bodyPr>
            <a:normAutofit lnSpcReduction="10000"/>
          </a:bodyPr>
          <a:lstStyle/>
          <a:p>
            <a:pPr>
              <a:buFont typeface="Courier New" panose="02070309020205020404" pitchFamily="49" charset="0"/>
              <a:buChar char="o"/>
            </a:pPr>
            <a:r>
              <a:rPr lang="en-US" sz="2800" dirty="0"/>
              <a:t> </a:t>
            </a:r>
            <a:r>
              <a:rPr lang="en-US" sz="2800" dirty="0" smtClean="0"/>
              <a:t>Pieces of vegetation </a:t>
            </a:r>
            <a:r>
              <a:rPr lang="en-US" sz="2800" dirty="0" err="1" smtClean="0"/>
              <a:t>embolize</a:t>
            </a:r>
            <a:r>
              <a:rPr lang="en-US" sz="2800" dirty="0" smtClean="0"/>
              <a:t> to the brain</a:t>
            </a:r>
          </a:p>
          <a:p>
            <a:pPr>
              <a:buFont typeface="Courier New" panose="02070309020205020404" pitchFamily="49" charset="0"/>
              <a:buChar char="o"/>
            </a:pPr>
            <a:r>
              <a:rPr lang="en-US" sz="2800" dirty="0"/>
              <a:t> </a:t>
            </a:r>
            <a:r>
              <a:rPr lang="en-US" sz="2800" dirty="0" smtClean="0"/>
              <a:t>Multiple pieces tend to </a:t>
            </a:r>
            <a:r>
              <a:rPr lang="en-US" sz="2800" dirty="0" err="1" smtClean="0"/>
              <a:t>embolize</a:t>
            </a:r>
            <a:r>
              <a:rPr lang="en-US" sz="2800" dirty="0" smtClean="0"/>
              <a:t>, “showering” the brain with emboli </a:t>
            </a:r>
          </a:p>
          <a:p>
            <a:pPr>
              <a:buFont typeface="Courier New" panose="02070309020205020404" pitchFamily="49" charset="0"/>
              <a:buChar char="o"/>
            </a:pPr>
            <a:r>
              <a:rPr lang="en-US" sz="2800" dirty="0"/>
              <a:t> </a:t>
            </a:r>
            <a:r>
              <a:rPr lang="en-US" sz="2800" dirty="0" smtClean="0"/>
              <a:t>Clinically relevant in 20-35% of patients with left-sided infectious endocarditis, though up to 80% of these patients will have some evidence of micro-emboli on brain MRI</a:t>
            </a:r>
          </a:p>
          <a:p>
            <a:pPr>
              <a:buFont typeface="Courier New" panose="02070309020205020404" pitchFamily="49" charset="0"/>
              <a:buChar char="o"/>
            </a:pPr>
            <a:r>
              <a:rPr lang="en-US" sz="2800" dirty="0"/>
              <a:t> </a:t>
            </a:r>
            <a:r>
              <a:rPr lang="en-US" sz="2800" dirty="0" smtClean="0"/>
              <a:t>Click </a:t>
            </a:r>
            <a:r>
              <a:rPr lang="en-US" sz="2800" dirty="0" smtClean="0">
                <a:hlinkClick r:id="rId2"/>
              </a:rPr>
              <a:t>HERE </a:t>
            </a:r>
            <a:r>
              <a:rPr lang="en-US" sz="2800" dirty="0" smtClean="0"/>
              <a:t>if you want to learn more about this</a:t>
            </a:r>
            <a:endParaRPr lang="en-US" sz="2800" dirty="0"/>
          </a:p>
        </p:txBody>
      </p:sp>
      <p:pic>
        <p:nvPicPr>
          <p:cNvPr id="4" name="Picture 3"/>
          <p:cNvPicPr>
            <a:picLocks noChangeAspect="1"/>
          </p:cNvPicPr>
          <p:nvPr/>
        </p:nvPicPr>
        <p:blipFill>
          <a:blip r:embed="rId3"/>
          <a:stretch>
            <a:fillRect/>
          </a:stretch>
        </p:blipFill>
        <p:spPr>
          <a:xfrm>
            <a:off x="7206342" y="1790699"/>
            <a:ext cx="4985658" cy="4985658"/>
          </a:xfrm>
          <a:prstGeom prst="rect">
            <a:avLst/>
          </a:prstGeom>
        </p:spPr>
      </p:pic>
      <p:sp>
        <p:nvSpPr>
          <p:cNvPr id="5" name="Right Arrow 4"/>
          <p:cNvSpPr/>
          <p:nvPr/>
        </p:nvSpPr>
        <p:spPr>
          <a:xfrm rot="3520905">
            <a:off x="7935686" y="4234543"/>
            <a:ext cx="511628"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3520905">
            <a:off x="9982202" y="5138059"/>
            <a:ext cx="511628"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3520905">
            <a:off x="10776858" y="3936787"/>
            <a:ext cx="511628"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3520905">
            <a:off x="8614414" y="5733572"/>
            <a:ext cx="511628"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3520905">
            <a:off x="8565429" y="6161314"/>
            <a:ext cx="511628"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3520905">
            <a:off x="9737274" y="1491343"/>
            <a:ext cx="511628"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3520905">
            <a:off x="10292724" y="1491342"/>
            <a:ext cx="511628"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24400" y="6549406"/>
            <a:ext cx="2666999" cy="338554"/>
          </a:xfrm>
          <a:prstGeom prst="rect">
            <a:avLst/>
          </a:prstGeom>
          <a:noFill/>
        </p:spPr>
        <p:txBody>
          <a:bodyPr wrap="square" rtlCol="0">
            <a:spAutoFit/>
          </a:bodyPr>
          <a:lstStyle/>
          <a:p>
            <a:r>
              <a:rPr lang="en-US" sz="1600" dirty="0" smtClean="0"/>
              <a:t>Adapted from Statdx.com</a:t>
            </a:r>
            <a:endParaRPr lang="en-US" sz="1600" dirty="0"/>
          </a:p>
        </p:txBody>
      </p:sp>
      <p:sp>
        <p:nvSpPr>
          <p:cNvPr id="14" name="Slide Number Placeholder 13"/>
          <p:cNvSpPr>
            <a:spLocks noGrp="1"/>
          </p:cNvSpPr>
          <p:nvPr>
            <p:ph type="sldNum" sz="quarter" idx="12"/>
          </p:nvPr>
        </p:nvSpPr>
        <p:spPr/>
        <p:txBody>
          <a:bodyPr/>
          <a:lstStyle/>
          <a:p>
            <a:fld id="{D88FDD9F-396E-4B33-9E9C-FEF670638DD9}" type="slidenum">
              <a:rPr lang="en-US" smtClean="0"/>
              <a:t>71</a:t>
            </a:fld>
            <a:endParaRPr lang="en-US"/>
          </a:p>
        </p:txBody>
      </p:sp>
    </p:spTree>
    <p:extLst>
      <p:ext uri="{BB962C8B-B14F-4D97-AF65-F5344CB8AC3E}">
        <p14:creationId xmlns:p14="http://schemas.microsoft.com/office/powerpoint/2010/main" val="398243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a:t>
            </a:r>
            <a:r>
              <a:rPr lang="en-US" sz="2800" dirty="0" smtClean="0">
                <a:hlinkClick r:id="rId2" action="ppaction://hlinksldjump"/>
              </a:rPr>
              <a:t>Pathophysiology and immune response</a:t>
            </a:r>
            <a:endParaRPr lang="en-US" sz="2800" dirty="0" smtClean="0"/>
          </a:p>
          <a:p>
            <a:pPr>
              <a:buFont typeface="Courier New" panose="02070309020205020404" pitchFamily="49" charset="0"/>
              <a:buChar char="o"/>
            </a:pPr>
            <a:r>
              <a:rPr lang="en-US" sz="2800" dirty="0">
                <a:hlinkClick r:id="rId3" action="ppaction://hlinksldjump"/>
              </a:rPr>
              <a:t> </a:t>
            </a:r>
            <a:r>
              <a:rPr lang="en-US" sz="2800" dirty="0" smtClean="0">
                <a:hlinkClick r:id="rId3" action="ppaction://hlinksldjump"/>
              </a:rPr>
              <a:t>Microbiology </a:t>
            </a:r>
            <a:endParaRPr lang="en-US" sz="2800" dirty="0" smtClean="0"/>
          </a:p>
          <a:p>
            <a:pPr>
              <a:buFont typeface="Courier New" panose="02070309020205020404" pitchFamily="49" charset="0"/>
              <a:buChar char="o"/>
            </a:pPr>
            <a:r>
              <a:rPr lang="en-US" sz="2800" dirty="0">
                <a:hlinkClick r:id="rId4" action="ppaction://hlinksldjump"/>
              </a:rPr>
              <a:t> </a:t>
            </a:r>
            <a:r>
              <a:rPr lang="en-US" sz="2800" dirty="0" smtClean="0">
                <a:hlinkClick r:id="rId4" action="ppaction://hlinksldjump"/>
              </a:rPr>
              <a:t>Physical Exam findings</a:t>
            </a:r>
            <a:endParaRPr lang="en-US" sz="2800" dirty="0" smtClean="0"/>
          </a:p>
          <a:p>
            <a:pPr>
              <a:buFont typeface="Courier New" panose="02070309020205020404" pitchFamily="49" charset="0"/>
              <a:buChar char="o"/>
            </a:pPr>
            <a:r>
              <a:rPr lang="en-US" sz="2800" dirty="0">
                <a:hlinkClick r:id="rId5" action="ppaction://hlinksldjump"/>
              </a:rPr>
              <a:t> </a:t>
            </a:r>
            <a:r>
              <a:rPr lang="en-US" sz="2800" dirty="0" smtClean="0">
                <a:hlinkClick r:id="rId5" action="ppaction://hlinksldjump"/>
              </a:rPr>
              <a:t>Diagnosis</a:t>
            </a:r>
            <a:endParaRPr lang="en-US" sz="2800" dirty="0" smtClean="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Complications</a:t>
            </a:r>
            <a:endParaRPr lang="en-US" sz="2800" dirty="0" smtClean="0"/>
          </a:p>
          <a:p>
            <a:pPr>
              <a:buFont typeface="Courier New" panose="02070309020205020404" pitchFamily="49" charset="0"/>
              <a:buChar char="o"/>
            </a:pPr>
            <a:r>
              <a:rPr lang="en-US" sz="2800" b="1" dirty="0">
                <a:hlinkClick r:id="rId7" action="ppaction://hlinksldjump"/>
              </a:rPr>
              <a:t> </a:t>
            </a:r>
            <a:r>
              <a:rPr lang="en-US" sz="2800" b="1" dirty="0" smtClean="0">
                <a:hlinkClick r:id="rId7" action="ppaction://hlinksldjump"/>
              </a:rPr>
              <a:t>Treatment </a:t>
            </a:r>
            <a:endParaRPr lang="en-US" sz="2800" b="1" dirty="0" smtClean="0"/>
          </a:p>
          <a:p>
            <a:pPr>
              <a:buFont typeface="Courier New" panose="02070309020205020404" pitchFamily="49" charset="0"/>
              <a:buChar char="o"/>
            </a:pPr>
            <a:r>
              <a:rPr lang="en-US" sz="2800" dirty="0" smtClean="0"/>
              <a:t> </a:t>
            </a:r>
            <a:r>
              <a:rPr lang="en-US" sz="2800" dirty="0" smtClean="0">
                <a:hlinkClick r:id="rId8" action="ppaction://hlinksldjump"/>
              </a:rPr>
              <a:t>Special cases</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72</a:t>
            </a:fld>
            <a:endParaRPr lang="en-US"/>
          </a:p>
        </p:txBody>
      </p:sp>
      <p:sp>
        <p:nvSpPr>
          <p:cNvPr id="6" name="Right Arrow 5"/>
          <p:cNvSpPr/>
          <p:nvPr/>
        </p:nvSpPr>
        <p:spPr>
          <a:xfrm>
            <a:off x="474785" y="4756636"/>
            <a:ext cx="539134" cy="3142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6554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How to treat infectious endocarditis</a:t>
            </a:r>
            <a:endParaRPr lang="en-US" sz="5400" dirty="0"/>
          </a:p>
        </p:txBody>
      </p:sp>
      <p:sp>
        <p:nvSpPr>
          <p:cNvPr id="3" name="Content Placeholder 2"/>
          <p:cNvSpPr>
            <a:spLocks noGrp="1"/>
          </p:cNvSpPr>
          <p:nvPr>
            <p:ph idx="1"/>
          </p:nvPr>
        </p:nvSpPr>
        <p:spPr>
          <a:xfrm>
            <a:off x="827903" y="1845734"/>
            <a:ext cx="11182865" cy="4023360"/>
          </a:xfrm>
        </p:spPr>
        <p:txBody>
          <a:bodyPr>
            <a:noAutofit/>
          </a:bodyPr>
          <a:lstStyle/>
          <a:p>
            <a:pPr lvl="0"/>
            <a:r>
              <a:rPr lang="en-US" sz="3600" dirty="0"/>
              <a:t>Intravenous antibiotics</a:t>
            </a:r>
          </a:p>
          <a:p>
            <a:pPr lvl="1"/>
            <a:r>
              <a:rPr lang="en-US" sz="3200" dirty="0"/>
              <a:t>Typically for at least 6 weeks</a:t>
            </a:r>
          </a:p>
          <a:p>
            <a:pPr lvl="1"/>
            <a:r>
              <a:rPr lang="en-US" sz="3200" dirty="0"/>
              <a:t>Directed at the causative pathogen </a:t>
            </a:r>
          </a:p>
          <a:p>
            <a:pPr lvl="0"/>
            <a:r>
              <a:rPr lang="en-US" sz="3600" dirty="0"/>
              <a:t>Consider the need for surgery</a:t>
            </a:r>
          </a:p>
          <a:p>
            <a:pPr lvl="1"/>
            <a:r>
              <a:rPr lang="en-US" sz="3200" dirty="0"/>
              <a:t>Typically involves open heart surgery for valve replacement </a:t>
            </a:r>
          </a:p>
          <a:p>
            <a:pPr lvl="2"/>
            <a:r>
              <a:rPr lang="en-US" sz="2400" dirty="0"/>
              <a:t>If the valve is too damaged to function (IE, heart failure symptoms)</a:t>
            </a:r>
          </a:p>
          <a:p>
            <a:pPr lvl="2"/>
            <a:r>
              <a:rPr lang="en-US" sz="2400" dirty="0"/>
              <a:t>If the vegetation is very </a:t>
            </a:r>
            <a:r>
              <a:rPr lang="en-US" sz="2400" dirty="0" smtClean="0"/>
              <a:t>large</a:t>
            </a:r>
            <a:endParaRPr lang="en-US" sz="2400" dirty="0"/>
          </a:p>
          <a:p>
            <a:pPr lvl="2"/>
            <a:r>
              <a:rPr lang="en-US" sz="2400" dirty="0"/>
              <a:t>If there have already been serious embolic events and there is more vegetation that could break off </a:t>
            </a:r>
          </a:p>
        </p:txBody>
      </p:sp>
      <p:sp>
        <p:nvSpPr>
          <p:cNvPr id="4" name="TextBox 3"/>
          <p:cNvSpPr txBox="1"/>
          <p:nvPr/>
        </p:nvSpPr>
        <p:spPr>
          <a:xfrm>
            <a:off x="8077200" y="2046514"/>
            <a:ext cx="3331029" cy="1077218"/>
          </a:xfrm>
          <a:prstGeom prst="rect">
            <a:avLst/>
          </a:prstGeom>
          <a:noFill/>
          <a:ln w="38100">
            <a:solidFill>
              <a:schemeClr val="tx1"/>
            </a:solidFill>
          </a:ln>
        </p:spPr>
        <p:txBody>
          <a:bodyPr wrap="square" rtlCol="0">
            <a:spAutoFit/>
          </a:bodyPr>
          <a:lstStyle/>
          <a:p>
            <a:pPr algn="ctr"/>
            <a:r>
              <a:rPr lang="en-US" sz="3200" b="1" dirty="0" smtClean="0">
                <a:solidFill>
                  <a:srgbClr val="FF0000"/>
                </a:solidFill>
              </a:rPr>
              <a:t>ID should ALWAYS be consulted</a:t>
            </a:r>
            <a:endParaRPr lang="en-US" sz="3200" b="1" dirty="0">
              <a:solidFill>
                <a:srgbClr val="FF0000"/>
              </a:solidFill>
            </a:endParaRPr>
          </a:p>
        </p:txBody>
      </p:sp>
      <p:sp>
        <p:nvSpPr>
          <p:cNvPr id="6" name="Slide Number Placeholder 5"/>
          <p:cNvSpPr>
            <a:spLocks noGrp="1"/>
          </p:cNvSpPr>
          <p:nvPr>
            <p:ph type="sldNum" sz="quarter" idx="12"/>
          </p:nvPr>
        </p:nvSpPr>
        <p:spPr/>
        <p:txBody>
          <a:bodyPr/>
          <a:lstStyle/>
          <a:p>
            <a:fld id="{D88FDD9F-396E-4B33-9E9C-FEF670638DD9}" type="slidenum">
              <a:rPr lang="en-US" smtClean="0"/>
              <a:t>73</a:t>
            </a:fld>
            <a:endParaRPr lang="en-US"/>
          </a:p>
        </p:txBody>
      </p:sp>
    </p:spTree>
    <p:extLst>
      <p:ext uri="{BB962C8B-B14F-4D97-AF65-F5344CB8AC3E}">
        <p14:creationId xmlns:p14="http://schemas.microsoft.com/office/powerpoint/2010/main" val="8411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86603"/>
            <a:ext cx="10567851" cy="1450757"/>
          </a:xfrm>
        </p:spPr>
        <p:txBody>
          <a:bodyPr/>
          <a:lstStyle/>
          <a:p>
            <a:r>
              <a:rPr lang="en-US" dirty="0" smtClean="0"/>
              <a:t>When to add aminoglycosides (gentamicin)</a:t>
            </a:r>
            <a:endParaRPr lang="en-US" dirty="0"/>
          </a:p>
        </p:txBody>
      </p:sp>
      <p:sp>
        <p:nvSpPr>
          <p:cNvPr id="3" name="Content Placeholder 2"/>
          <p:cNvSpPr>
            <a:spLocks noGrp="1"/>
          </p:cNvSpPr>
          <p:nvPr>
            <p:ph idx="1"/>
          </p:nvPr>
        </p:nvSpPr>
        <p:spPr>
          <a:xfrm>
            <a:off x="1097279" y="1845732"/>
            <a:ext cx="10898777" cy="5012268"/>
          </a:xfrm>
        </p:spPr>
        <p:txBody>
          <a:bodyPr>
            <a:noAutofit/>
          </a:bodyPr>
          <a:lstStyle/>
          <a:p>
            <a:pPr>
              <a:buFont typeface="Courier New" panose="02070309020205020404" pitchFamily="49" charset="0"/>
              <a:buChar char="o"/>
            </a:pPr>
            <a:r>
              <a:rPr lang="en-US" sz="2400" i="1" u="sng" dirty="0" smtClean="0"/>
              <a:t>Enterococcus</a:t>
            </a:r>
            <a:r>
              <a:rPr lang="en-US" sz="2400" u="sng" dirty="0" smtClean="0"/>
              <a:t> endocarditis</a:t>
            </a:r>
          </a:p>
          <a:p>
            <a:pPr lvl="1">
              <a:buFont typeface="Courier New" panose="02070309020205020404" pitchFamily="49" charset="0"/>
              <a:buChar char="o"/>
            </a:pPr>
            <a:r>
              <a:rPr lang="en-US" sz="2000" dirty="0" smtClean="0"/>
              <a:t> Add 6 weeks of gent onto primary agent (typically ampicillin, vancomycin, or </a:t>
            </a:r>
            <a:r>
              <a:rPr lang="en-US" sz="2000" dirty="0" err="1" smtClean="0"/>
              <a:t>daptomycin</a:t>
            </a:r>
            <a:r>
              <a:rPr lang="en-US" sz="2000" dirty="0" smtClean="0"/>
              <a:t>, depending on resistance profile) </a:t>
            </a:r>
          </a:p>
          <a:p>
            <a:pPr lvl="2">
              <a:buFont typeface="Courier New" panose="02070309020205020404" pitchFamily="49" charset="0"/>
              <a:buChar char="o"/>
            </a:pPr>
            <a:r>
              <a:rPr lang="en-US" sz="1800" dirty="0"/>
              <a:t> </a:t>
            </a:r>
            <a:r>
              <a:rPr lang="en-US" sz="1800" dirty="0" smtClean="0"/>
              <a:t>Some enterococcus may only need short-course gent, or double B-lactam therapy. </a:t>
            </a:r>
            <a:r>
              <a:rPr lang="en-US" sz="1800" dirty="0" smtClean="0">
                <a:hlinkClick r:id="rId2"/>
              </a:rPr>
              <a:t>AHA guidelines</a:t>
            </a:r>
            <a:r>
              <a:rPr lang="en-US" sz="1800" dirty="0" smtClean="0"/>
              <a:t> (page 22)</a:t>
            </a:r>
          </a:p>
          <a:p>
            <a:pPr>
              <a:buFont typeface="Courier New" panose="02070309020205020404" pitchFamily="49" charset="0"/>
              <a:buChar char="o"/>
            </a:pPr>
            <a:r>
              <a:rPr lang="en-US" sz="2400" u="sng" dirty="0"/>
              <a:t> </a:t>
            </a:r>
            <a:r>
              <a:rPr lang="en-US" sz="2400" i="1" u="sng" dirty="0" smtClean="0"/>
              <a:t>Staph aureus </a:t>
            </a:r>
            <a:r>
              <a:rPr lang="en-US" sz="2400" u="sng" dirty="0" smtClean="0"/>
              <a:t>PROSTHETIC VALVE endocarditis</a:t>
            </a:r>
          </a:p>
          <a:p>
            <a:pPr lvl="1">
              <a:buFont typeface="Courier New" panose="02070309020205020404" pitchFamily="49" charset="0"/>
              <a:buChar char="o"/>
            </a:pPr>
            <a:r>
              <a:rPr lang="en-US" sz="2000" dirty="0" smtClean="0"/>
              <a:t> Only for the first 2 weeks of the 6 week course</a:t>
            </a:r>
          </a:p>
          <a:p>
            <a:pPr lvl="1">
              <a:buFont typeface="Courier New" panose="02070309020205020404" pitchFamily="49" charset="0"/>
              <a:buChar char="o"/>
            </a:pPr>
            <a:r>
              <a:rPr lang="en-US" sz="2000" dirty="0"/>
              <a:t> </a:t>
            </a:r>
            <a:r>
              <a:rPr lang="en-US" sz="2000" dirty="0" smtClean="0"/>
              <a:t>Giving gentamicin in native valve Staph aureus endocarditis just </a:t>
            </a:r>
            <a:r>
              <a:rPr lang="en-US" sz="2000" dirty="0" smtClean="0">
                <a:hlinkClick r:id="rId3"/>
              </a:rPr>
              <a:t>hurts the kidneys</a:t>
            </a:r>
            <a:endParaRPr lang="en-US" sz="2000" dirty="0" smtClean="0"/>
          </a:p>
          <a:p>
            <a:pPr>
              <a:buFont typeface="Courier New" panose="02070309020205020404" pitchFamily="49" charset="0"/>
              <a:buChar char="o"/>
            </a:pPr>
            <a:r>
              <a:rPr lang="en-US" sz="2400" u="sng" dirty="0" smtClean="0"/>
              <a:t> </a:t>
            </a:r>
            <a:r>
              <a:rPr lang="en-US" sz="2400" i="1" u="sng" dirty="0" smtClean="0"/>
              <a:t>Streptococcus</a:t>
            </a:r>
            <a:r>
              <a:rPr lang="en-US" sz="2400" u="sng" dirty="0" smtClean="0"/>
              <a:t> endocarditis</a:t>
            </a:r>
          </a:p>
          <a:p>
            <a:pPr lvl="1">
              <a:buFont typeface="Courier New" panose="02070309020205020404" pitchFamily="49" charset="0"/>
              <a:buChar char="o"/>
            </a:pPr>
            <a:r>
              <a:rPr lang="en-US" sz="2000" dirty="0"/>
              <a:t> </a:t>
            </a:r>
            <a:r>
              <a:rPr lang="en-US" sz="2000" dirty="0" smtClean="0"/>
              <a:t>In the right situation and if native valve, you can treat for 2 weeks TOTAL with a B-lactam and gentamicin, but this isn’t done much clinically </a:t>
            </a:r>
          </a:p>
          <a:p>
            <a:pPr lvl="1">
              <a:buFont typeface="Courier New" panose="02070309020205020404" pitchFamily="49" charset="0"/>
              <a:buChar char="o"/>
            </a:pPr>
            <a:r>
              <a:rPr lang="en-US" sz="2000" dirty="0"/>
              <a:t> </a:t>
            </a:r>
            <a:r>
              <a:rPr lang="en-US" sz="2000" dirty="0" smtClean="0"/>
              <a:t>Sometimes with </a:t>
            </a:r>
            <a:r>
              <a:rPr lang="en-US" sz="2000" i="1" dirty="0" smtClean="0"/>
              <a:t>Strep</a:t>
            </a:r>
            <a:r>
              <a:rPr lang="en-US" sz="2000" dirty="0" smtClean="0"/>
              <a:t> prosthetic valve involvement  </a:t>
            </a:r>
          </a:p>
          <a:p>
            <a:pPr marL="0" indent="0">
              <a:buNone/>
            </a:pPr>
            <a:endParaRPr lang="en-US" sz="2400" dirty="0"/>
          </a:p>
        </p:txBody>
      </p:sp>
      <p:sp>
        <p:nvSpPr>
          <p:cNvPr id="5" name="Slide Number Placeholder 4"/>
          <p:cNvSpPr>
            <a:spLocks noGrp="1"/>
          </p:cNvSpPr>
          <p:nvPr>
            <p:ph type="sldNum" sz="quarter" idx="12"/>
          </p:nvPr>
        </p:nvSpPr>
        <p:spPr/>
        <p:txBody>
          <a:bodyPr/>
          <a:lstStyle/>
          <a:p>
            <a:fld id="{D88FDD9F-396E-4B33-9E9C-FEF670638DD9}" type="slidenum">
              <a:rPr lang="en-US" smtClean="0"/>
              <a:t>74</a:t>
            </a:fld>
            <a:endParaRPr lang="en-US"/>
          </a:p>
        </p:txBody>
      </p:sp>
    </p:spTree>
    <p:extLst>
      <p:ext uri="{BB962C8B-B14F-4D97-AF65-F5344CB8AC3E}">
        <p14:creationId xmlns:p14="http://schemas.microsoft.com/office/powerpoint/2010/main" val="14273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add rifampin </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Prosthetic valve endocarditis from </a:t>
            </a:r>
            <a:r>
              <a:rPr lang="en-US" sz="2800" i="1" dirty="0" smtClean="0"/>
              <a:t>Staph </a:t>
            </a:r>
            <a:r>
              <a:rPr lang="en-US" sz="2800" dirty="0" smtClean="0"/>
              <a:t>species (</a:t>
            </a:r>
            <a:r>
              <a:rPr lang="en-US" sz="2800" i="1" dirty="0" smtClean="0"/>
              <a:t>Staph aureus </a:t>
            </a:r>
            <a:r>
              <a:rPr lang="en-US" sz="2800" dirty="0" smtClean="0"/>
              <a:t>as well as coagulase-negative Staph (</a:t>
            </a:r>
            <a:r>
              <a:rPr lang="en-US" sz="2800" dirty="0" err="1" smtClean="0"/>
              <a:t>CoNS</a:t>
            </a:r>
            <a:r>
              <a:rPr lang="en-US" sz="2800" dirty="0" smtClean="0"/>
              <a:t>))</a:t>
            </a:r>
            <a:endParaRPr lang="en-US" sz="2800" i="1" dirty="0" smtClean="0"/>
          </a:p>
          <a:p>
            <a:pPr>
              <a:buFont typeface="Courier New" panose="02070309020205020404" pitchFamily="49" charset="0"/>
              <a:buChar char="o"/>
            </a:pPr>
            <a:r>
              <a:rPr lang="en-US" sz="2800" dirty="0"/>
              <a:t> </a:t>
            </a:r>
            <a:r>
              <a:rPr lang="en-US" sz="2800" dirty="0" smtClean="0"/>
              <a:t>And that’s it!</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75</a:t>
            </a:fld>
            <a:endParaRPr lang="en-US"/>
          </a:p>
        </p:txBody>
      </p:sp>
    </p:spTree>
    <p:extLst>
      <p:ext uri="{BB962C8B-B14F-4D97-AF65-F5344CB8AC3E}">
        <p14:creationId xmlns:p14="http://schemas.microsoft.com/office/powerpoint/2010/main" val="385582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369" y="286603"/>
            <a:ext cx="10284311" cy="1450757"/>
          </a:xfrm>
        </p:spPr>
        <p:txBody>
          <a:bodyPr/>
          <a:lstStyle/>
          <a:p>
            <a:r>
              <a:rPr lang="en-US" dirty="0" smtClean="0"/>
              <a:t>Who needs Cardiac Surgery consultation?</a:t>
            </a:r>
            <a:endParaRPr lang="en-US"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800" dirty="0" smtClean="0"/>
              <a:t> Valve destruction is causing heart failure</a:t>
            </a:r>
          </a:p>
          <a:p>
            <a:pPr>
              <a:buFont typeface="Courier New" panose="02070309020205020404" pitchFamily="49" charset="0"/>
              <a:buChar char="o"/>
            </a:pPr>
            <a:r>
              <a:rPr lang="en-US" sz="2800" dirty="0"/>
              <a:t> </a:t>
            </a:r>
            <a:r>
              <a:rPr lang="en-US" sz="2800" dirty="0" smtClean="0"/>
              <a:t>Severe valve regurgitation (even if asymptomatic)</a:t>
            </a:r>
          </a:p>
          <a:p>
            <a:pPr>
              <a:buFont typeface="Courier New" panose="02070309020205020404" pitchFamily="49" charset="0"/>
              <a:buChar char="o"/>
            </a:pPr>
            <a:r>
              <a:rPr lang="en-US" sz="2800" dirty="0"/>
              <a:t> </a:t>
            </a:r>
            <a:r>
              <a:rPr lang="en-US" sz="2800" dirty="0" smtClean="0"/>
              <a:t>Complicated infection</a:t>
            </a:r>
          </a:p>
          <a:p>
            <a:pPr lvl="1">
              <a:buFont typeface="Courier New" panose="02070309020205020404" pitchFamily="49" charset="0"/>
              <a:buChar char="o"/>
            </a:pPr>
            <a:r>
              <a:rPr lang="en-US" sz="2400" dirty="0" smtClean="0"/>
              <a:t> Persistent positive blood cultures, despite appropriate antibiotics</a:t>
            </a:r>
          </a:p>
          <a:p>
            <a:pPr lvl="1">
              <a:buFont typeface="Courier New" panose="02070309020205020404" pitchFamily="49" charset="0"/>
              <a:buChar char="o"/>
            </a:pPr>
            <a:r>
              <a:rPr lang="en-US" sz="2400" dirty="0"/>
              <a:t> </a:t>
            </a:r>
            <a:r>
              <a:rPr lang="en-US" sz="2400" dirty="0" smtClean="0"/>
              <a:t>Para-</a:t>
            </a:r>
            <a:r>
              <a:rPr lang="en-US" sz="2400" dirty="0" err="1" smtClean="0"/>
              <a:t>valvular</a:t>
            </a:r>
            <a:r>
              <a:rPr lang="en-US" sz="2400" dirty="0" smtClean="0"/>
              <a:t> complications (root abscess, conduction abnormalities, leaflet perforation)</a:t>
            </a:r>
          </a:p>
          <a:p>
            <a:pPr>
              <a:buFont typeface="Courier New" panose="02070309020205020404" pitchFamily="49" charset="0"/>
              <a:buChar char="o"/>
            </a:pPr>
            <a:r>
              <a:rPr lang="en-US" sz="2800" dirty="0" smtClean="0"/>
              <a:t> Recurrent embolization events</a:t>
            </a:r>
          </a:p>
          <a:p>
            <a:pPr>
              <a:buFont typeface="Courier New" panose="02070309020205020404" pitchFamily="49" charset="0"/>
              <a:buChar char="o"/>
            </a:pPr>
            <a:r>
              <a:rPr lang="en-US" sz="2800" dirty="0"/>
              <a:t> </a:t>
            </a:r>
            <a:r>
              <a:rPr lang="en-US" sz="2800" dirty="0" smtClean="0"/>
              <a:t>Large vegetation size (&gt; 1cm is a risk factor for embolization)</a:t>
            </a:r>
          </a:p>
          <a:p>
            <a:pPr>
              <a:buFont typeface="Courier New" panose="02070309020205020404" pitchFamily="49" charset="0"/>
              <a:buChar char="o"/>
            </a:pPr>
            <a:r>
              <a:rPr lang="en-US" sz="2800" dirty="0"/>
              <a:t> </a:t>
            </a:r>
            <a:r>
              <a:rPr lang="en-US" sz="2800" dirty="0" smtClean="0"/>
              <a:t>Difficult organisms (sometimes with pseudomonas, candida, </a:t>
            </a:r>
            <a:r>
              <a:rPr lang="en-US" sz="2800" dirty="0" err="1" smtClean="0"/>
              <a:t>etc</a:t>
            </a:r>
            <a:r>
              <a:rPr lang="en-US" sz="2800" dirty="0" smtClean="0"/>
              <a:t>…) </a:t>
            </a:r>
          </a:p>
          <a:p>
            <a:pPr lvl="1">
              <a:buFont typeface="Courier New" panose="02070309020205020404" pitchFamily="49" charset="0"/>
              <a:buChar char="o"/>
            </a:pPr>
            <a:endParaRPr lang="en-US" sz="2400" dirty="0"/>
          </a:p>
          <a:p>
            <a:pPr marL="201168" lvl="1" indent="0">
              <a:buNone/>
            </a:pPr>
            <a:r>
              <a:rPr lang="en-US" sz="2400" dirty="0" smtClean="0"/>
              <a:t> </a:t>
            </a:r>
            <a:endParaRPr lang="en-US" sz="2400" dirty="0"/>
          </a:p>
        </p:txBody>
      </p:sp>
      <p:sp>
        <p:nvSpPr>
          <p:cNvPr id="5" name="Slide Number Placeholder 4"/>
          <p:cNvSpPr>
            <a:spLocks noGrp="1"/>
          </p:cNvSpPr>
          <p:nvPr>
            <p:ph type="sldNum" sz="quarter" idx="12"/>
          </p:nvPr>
        </p:nvSpPr>
        <p:spPr/>
        <p:txBody>
          <a:bodyPr/>
          <a:lstStyle/>
          <a:p>
            <a:fld id="{D88FDD9F-396E-4B33-9E9C-FEF670638DD9}" type="slidenum">
              <a:rPr lang="en-US" smtClean="0"/>
              <a:t>76</a:t>
            </a:fld>
            <a:endParaRPr lang="en-US"/>
          </a:p>
        </p:txBody>
      </p:sp>
    </p:spTree>
    <p:extLst>
      <p:ext uri="{BB962C8B-B14F-4D97-AF65-F5344CB8AC3E}">
        <p14:creationId xmlns:p14="http://schemas.microsoft.com/office/powerpoint/2010/main" val="25271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37" y="2433563"/>
            <a:ext cx="10713720" cy="3281437"/>
          </a:xfrm>
        </p:spPr>
        <p:txBody>
          <a:bodyPr>
            <a:noAutofit/>
          </a:bodyPr>
          <a:lstStyle/>
          <a:p>
            <a:pPr>
              <a:buFont typeface="Courier New" panose="02070309020205020404" pitchFamily="49" charset="0"/>
              <a:buChar char="o"/>
            </a:pPr>
            <a:r>
              <a:rPr lang="en-US" sz="2400" dirty="0"/>
              <a:t> </a:t>
            </a:r>
            <a:r>
              <a:rPr lang="en-US" sz="2400" dirty="0" smtClean="0"/>
              <a:t>The </a:t>
            </a:r>
            <a:r>
              <a:rPr lang="en-US" sz="2400" dirty="0" smtClean="0">
                <a:hlinkClick r:id="rId2"/>
              </a:rPr>
              <a:t>EASE trial </a:t>
            </a:r>
            <a:r>
              <a:rPr lang="en-US" sz="2400" dirty="0" smtClean="0"/>
              <a:t>was an RCT looking at the benefits of early surgical intervention in patients with left-sided native-valve endocarditis with valve dysfunction and vegetation size &gt; 1.0cm</a:t>
            </a:r>
          </a:p>
          <a:p>
            <a:pPr lvl="1">
              <a:buFont typeface="Courier New" panose="02070309020205020404" pitchFamily="49" charset="0"/>
              <a:buChar char="o"/>
            </a:pPr>
            <a:r>
              <a:rPr lang="en-US" sz="2200" dirty="0"/>
              <a:t> </a:t>
            </a:r>
            <a:r>
              <a:rPr lang="en-US" sz="2200" dirty="0" smtClean="0"/>
              <a:t>Patients who got “early” surgery got it within 48 hours </a:t>
            </a:r>
          </a:p>
          <a:p>
            <a:pPr lvl="1">
              <a:buFont typeface="Courier New" panose="02070309020205020404" pitchFamily="49" charset="0"/>
              <a:buChar char="o"/>
            </a:pPr>
            <a:r>
              <a:rPr lang="en-US" sz="2200" dirty="0"/>
              <a:t> </a:t>
            </a:r>
            <a:r>
              <a:rPr lang="en-US" sz="2200" dirty="0" smtClean="0"/>
              <a:t>Control group was treated based on AHA guidelines and got surgery only if required</a:t>
            </a:r>
          </a:p>
          <a:p>
            <a:pPr lvl="1">
              <a:buFont typeface="Courier New" panose="02070309020205020404" pitchFamily="49" charset="0"/>
              <a:buChar char="o"/>
            </a:pPr>
            <a:r>
              <a:rPr lang="en-US" sz="2200" dirty="0"/>
              <a:t> N</a:t>
            </a:r>
            <a:r>
              <a:rPr lang="en-US" sz="2200" dirty="0" smtClean="0"/>
              <a:t>o significant mortality benefit at 6 months </a:t>
            </a:r>
          </a:p>
          <a:p>
            <a:pPr lvl="1">
              <a:buFont typeface="Courier New" panose="02070309020205020404" pitchFamily="49" charset="0"/>
              <a:buChar char="o"/>
            </a:pPr>
            <a:r>
              <a:rPr lang="en-US" sz="2200" dirty="0"/>
              <a:t> </a:t>
            </a:r>
            <a:r>
              <a:rPr lang="en-US" sz="2200" dirty="0" smtClean="0"/>
              <a:t>HOWEVER, embolic events, recurrence of endocarditis, or re-hospitalization because of heart failure was 3% in the early-surgery group vs 28% in the control-group</a:t>
            </a:r>
            <a:endParaRPr lang="en-US" sz="22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00" b="30651"/>
          <a:stretch/>
        </p:blipFill>
        <p:spPr bwMode="auto">
          <a:xfrm>
            <a:off x="3250744" y="32658"/>
            <a:ext cx="5485040" cy="219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8154670" y="1952589"/>
            <a:ext cx="2928023" cy="279239"/>
          </a:xfrm>
          <a:prstGeom prst="rect">
            <a:avLst/>
          </a:prstGeom>
        </p:spPr>
      </p:pic>
      <p:sp>
        <p:nvSpPr>
          <p:cNvPr id="6" name="Slide Number Placeholder 5"/>
          <p:cNvSpPr>
            <a:spLocks noGrp="1"/>
          </p:cNvSpPr>
          <p:nvPr>
            <p:ph type="sldNum" sz="quarter" idx="12"/>
          </p:nvPr>
        </p:nvSpPr>
        <p:spPr/>
        <p:txBody>
          <a:bodyPr/>
          <a:lstStyle/>
          <a:p>
            <a:fld id="{D88FDD9F-396E-4B33-9E9C-FEF670638DD9}" type="slidenum">
              <a:rPr lang="en-US" smtClean="0"/>
              <a:t>77</a:t>
            </a:fld>
            <a:endParaRPr lang="en-US"/>
          </a:p>
        </p:txBody>
      </p:sp>
    </p:spTree>
    <p:extLst>
      <p:ext uri="{BB962C8B-B14F-4D97-AF65-F5344CB8AC3E}">
        <p14:creationId xmlns:p14="http://schemas.microsoft.com/office/powerpoint/2010/main" val="25500974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 </a:t>
            </a:r>
            <a:endParaRPr lang="en-US" sz="6000" dirty="0"/>
          </a:p>
        </p:txBody>
      </p:sp>
      <p:sp>
        <p:nvSpPr>
          <p:cNvPr id="3" name="Content Placeholder 2"/>
          <p:cNvSpPr>
            <a:spLocks noGrp="1"/>
          </p:cNvSpPr>
          <p:nvPr>
            <p:ph idx="1"/>
          </p:nvPr>
        </p:nvSpPr>
        <p:spPr/>
        <p:txBody>
          <a:bodyPr>
            <a:normAutofit/>
          </a:bodyPr>
          <a:lstStyle/>
          <a:p>
            <a:r>
              <a:rPr lang="en-US" sz="2800" dirty="0" smtClean="0"/>
              <a:t>A 33-year-old female patient who uses intravenous heroin is found to have a 1.5cm vegetation on her mitral valve. The primary team is worried about the risk of stroke</a:t>
            </a:r>
          </a:p>
          <a:p>
            <a:r>
              <a:rPr lang="en-US" sz="2800" dirty="0" smtClean="0"/>
              <a:t>How soon can we expect antibiotics to decrease her stroke risk?</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78</a:t>
            </a:fld>
            <a:endParaRPr lang="en-US"/>
          </a:p>
        </p:txBody>
      </p:sp>
    </p:spTree>
    <p:extLst>
      <p:ext uri="{BB962C8B-B14F-4D97-AF65-F5344CB8AC3E}">
        <p14:creationId xmlns:p14="http://schemas.microsoft.com/office/powerpoint/2010/main" val="8586033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160416"/>
            <a:ext cx="12192000" cy="1839959"/>
            <a:chOff x="0" y="152400"/>
            <a:chExt cx="9305925" cy="18669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305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76400"/>
              <a:ext cx="21145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192" y="46572"/>
            <a:ext cx="8624608" cy="102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866775"/>
            <a:ext cx="10446771"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721247"/>
            <a:ext cx="10363200" cy="529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88FDD9F-396E-4B33-9E9C-FEF670638DD9}" type="slidenum">
              <a:rPr lang="en-US" smtClean="0"/>
              <a:t>79</a:t>
            </a:fld>
            <a:endParaRPr lang="en-US"/>
          </a:p>
        </p:txBody>
      </p:sp>
    </p:spTree>
    <p:extLst>
      <p:ext uri="{BB962C8B-B14F-4D97-AF65-F5344CB8AC3E}">
        <p14:creationId xmlns:p14="http://schemas.microsoft.com/office/powerpoint/2010/main" val="11112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3046" y="434727"/>
            <a:ext cx="7331317" cy="5412281"/>
          </a:xfrm>
          <a:prstGeom prst="rect">
            <a:avLst/>
          </a:prstGeom>
        </p:spPr>
      </p:pic>
      <p:sp>
        <p:nvSpPr>
          <p:cNvPr id="4" name="Rectangle 3"/>
          <p:cNvSpPr/>
          <p:nvPr/>
        </p:nvSpPr>
        <p:spPr>
          <a:xfrm>
            <a:off x="7109138" y="2112135"/>
            <a:ext cx="439566" cy="528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4" idx="1"/>
          </p:cNvCxnSpPr>
          <p:nvPr/>
        </p:nvCxnSpPr>
        <p:spPr>
          <a:xfrm flipH="1">
            <a:off x="3116687" y="2376152"/>
            <a:ext cx="3992451" cy="148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910" y="2215166"/>
            <a:ext cx="3000777" cy="42500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98490" y="2060622"/>
            <a:ext cx="1622738" cy="399245"/>
            <a:chOff x="798490" y="2060622"/>
            <a:chExt cx="1622738" cy="399245"/>
          </a:xfrm>
        </p:grpSpPr>
        <p:sp>
          <p:nvSpPr>
            <p:cNvPr id="12" name="Rectangle 11"/>
            <p:cNvSpPr/>
            <p:nvPr/>
          </p:nvSpPr>
          <p:spPr>
            <a:xfrm>
              <a:off x="798490" y="2060622"/>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94205" y="993913"/>
            <a:ext cx="2027023" cy="1221253"/>
            <a:chOff x="394205" y="993913"/>
            <a:chExt cx="2027023" cy="1221253"/>
          </a:xfrm>
        </p:grpSpPr>
        <p:sp>
          <p:nvSpPr>
            <p:cNvPr id="16" name="Explosion 2 15"/>
            <p:cNvSpPr/>
            <p:nvPr/>
          </p:nvSpPr>
          <p:spPr>
            <a:xfrm>
              <a:off x="394205" y="993913"/>
              <a:ext cx="2027023" cy="1221253"/>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0393161">
              <a:off x="725509" y="1320518"/>
              <a:ext cx="1090038" cy="523220"/>
            </a:xfrm>
            <a:prstGeom prst="rect">
              <a:avLst/>
            </a:prstGeom>
            <a:noFill/>
          </p:spPr>
          <p:txBody>
            <a:bodyPr wrap="square" rtlCol="0">
              <a:spAutoFit/>
            </a:bodyPr>
            <a:lstStyle/>
            <a:p>
              <a:r>
                <a:rPr lang="en-US" sz="2800" b="1" dirty="0" smtClean="0"/>
                <a:t>Injury</a:t>
              </a:r>
              <a:endParaRPr lang="en-US" sz="2800" b="1" dirty="0"/>
            </a:p>
          </p:txBody>
        </p:sp>
      </p:grpSp>
      <p:sp>
        <p:nvSpPr>
          <p:cNvPr id="5" name="Slide Number Placeholder 4"/>
          <p:cNvSpPr>
            <a:spLocks noGrp="1"/>
          </p:cNvSpPr>
          <p:nvPr>
            <p:ph type="sldNum" sz="quarter" idx="12"/>
          </p:nvPr>
        </p:nvSpPr>
        <p:spPr/>
        <p:txBody>
          <a:bodyPr/>
          <a:lstStyle/>
          <a:p>
            <a:fld id="{D88FDD9F-396E-4B33-9E9C-FEF670638DD9}" type="slidenum">
              <a:rPr lang="en-US" smtClean="0"/>
              <a:t>8</a:t>
            </a:fld>
            <a:endParaRPr lang="en-US"/>
          </a:p>
        </p:txBody>
      </p:sp>
    </p:spTree>
    <p:extLst>
      <p:ext uri="{BB962C8B-B14F-4D97-AF65-F5344CB8AC3E}">
        <p14:creationId xmlns:p14="http://schemas.microsoft.com/office/powerpoint/2010/main" val="136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Answer</a:t>
            </a:r>
            <a:endParaRPr lang="en-US" sz="6000" dirty="0"/>
          </a:p>
        </p:txBody>
      </p:sp>
      <p:sp>
        <p:nvSpPr>
          <p:cNvPr id="3" name="Content Placeholder 2"/>
          <p:cNvSpPr>
            <a:spLocks noGrp="1"/>
          </p:cNvSpPr>
          <p:nvPr>
            <p:ph idx="1"/>
          </p:nvPr>
        </p:nvSpPr>
        <p:spPr/>
        <p:txBody>
          <a:bodyPr>
            <a:normAutofit/>
          </a:bodyPr>
          <a:lstStyle/>
          <a:p>
            <a:r>
              <a:rPr lang="en-US" sz="2800" dirty="0" smtClean="0"/>
              <a:t>It takes at least a couple weeks for antibiotics to really decrease stroke risk. That is why large vegetations are an indication for surgery: because the risk of embolization is high and antibiotics won’t decrease risk for a while </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80</a:t>
            </a:fld>
            <a:endParaRPr lang="en-US"/>
          </a:p>
        </p:txBody>
      </p:sp>
    </p:spTree>
    <p:extLst>
      <p:ext uri="{BB962C8B-B14F-4D97-AF65-F5344CB8AC3E}">
        <p14:creationId xmlns:p14="http://schemas.microsoft.com/office/powerpoint/2010/main" val="22055317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to the vegetation AFTER appropriate antibiotic therapy?</a:t>
            </a:r>
            <a:endParaRPr lang="en-US" dirty="0"/>
          </a:p>
        </p:txBody>
      </p:sp>
      <p:sp>
        <p:nvSpPr>
          <p:cNvPr id="3" name="Content Placeholder 2"/>
          <p:cNvSpPr>
            <a:spLocks noGrp="1"/>
          </p:cNvSpPr>
          <p:nvPr>
            <p:ph idx="1"/>
          </p:nvPr>
        </p:nvSpPr>
        <p:spPr>
          <a:xfrm>
            <a:off x="1097280" y="3418114"/>
            <a:ext cx="10447020" cy="2450980"/>
          </a:xfrm>
        </p:spPr>
        <p:txBody>
          <a:bodyPr>
            <a:noAutofit/>
          </a:bodyPr>
          <a:lstStyle/>
          <a:p>
            <a:pPr>
              <a:buFont typeface="Courier New" panose="02070309020205020404" pitchFamily="49" charset="0"/>
              <a:buChar char="o"/>
            </a:pPr>
            <a:r>
              <a:rPr lang="en-US" sz="3200" dirty="0" smtClean="0"/>
              <a:t> Case series of 41 vegetations in 32 patients  </a:t>
            </a:r>
          </a:p>
          <a:p>
            <a:pPr>
              <a:buFont typeface="Courier New" panose="02070309020205020404" pitchFamily="49" charset="0"/>
              <a:buChar char="o"/>
            </a:pPr>
            <a:r>
              <a:rPr lang="en-US" sz="3200" dirty="0" smtClean="0"/>
              <a:t> AFTER appropriate treatment: </a:t>
            </a:r>
          </a:p>
          <a:p>
            <a:pPr lvl="1">
              <a:buFont typeface="Courier New" panose="02070309020205020404" pitchFamily="49" charset="0"/>
              <a:buChar char="o"/>
            </a:pPr>
            <a:r>
              <a:rPr lang="en-US" sz="2800" dirty="0" smtClean="0"/>
              <a:t> 30 % of vegetations were gone</a:t>
            </a:r>
          </a:p>
          <a:p>
            <a:pPr lvl="1">
              <a:buFont typeface="Courier New" panose="02070309020205020404" pitchFamily="49" charset="0"/>
              <a:buChar char="o"/>
            </a:pPr>
            <a:r>
              <a:rPr lang="en-US" sz="2800" dirty="0"/>
              <a:t> </a:t>
            </a:r>
            <a:r>
              <a:rPr lang="en-US" sz="2800" dirty="0" smtClean="0"/>
              <a:t>30 </a:t>
            </a:r>
            <a:r>
              <a:rPr lang="en-US" sz="2800" dirty="0"/>
              <a:t>% were present but smaller </a:t>
            </a:r>
          </a:p>
          <a:p>
            <a:pPr lvl="1">
              <a:buFont typeface="Courier New" panose="02070309020205020404" pitchFamily="49" charset="0"/>
              <a:buChar char="o"/>
            </a:pPr>
            <a:r>
              <a:rPr lang="en-US" sz="2800" dirty="0" smtClean="0"/>
              <a:t> 40% were present and the same size</a:t>
            </a:r>
          </a:p>
          <a:p>
            <a:pPr lvl="2">
              <a:buFont typeface="Courier New" panose="02070309020205020404" pitchFamily="49" charset="0"/>
              <a:buChar char="o"/>
            </a:pPr>
            <a:r>
              <a:rPr lang="en-US" sz="2400" dirty="0" smtClean="0"/>
              <a:t>Thus, it is NOT ABNORMAL that a vegetation will still be present after treatment</a:t>
            </a:r>
          </a:p>
          <a:p>
            <a:pPr lvl="1">
              <a:buFont typeface="Courier New" panose="02070309020205020404" pitchFamily="49" charset="0"/>
              <a:buChar char="o"/>
            </a:pPr>
            <a:endParaRPr lang="en-US" sz="2800" dirty="0"/>
          </a:p>
          <a:p>
            <a:pPr marL="201168" lvl="1" indent="0">
              <a:buNone/>
            </a:pPr>
            <a:r>
              <a:rPr lang="en-US" sz="2800" dirty="0" smtClean="0"/>
              <a:t> </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42" y="1924050"/>
            <a:ext cx="10784118" cy="1243692"/>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D88FDD9F-396E-4B33-9E9C-FEF670638DD9}" type="slidenum">
              <a:rPr lang="en-US" smtClean="0"/>
              <a:t>81</a:t>
            </a:fld>
            <a:endParaRPr lang="en-US"/>
          </a:p>
        </p:txBody>
      </p:sp>
    </p:spTree>
    <p:extLst>
      <p:ext uri="{BB962C8B-B14F-4D97-AF65-F5344CB8AC3E}">
        <p14:creationId xmlns:p14="http://schemas.microsoft.com/office/powerpoint/2010/main" val="31217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Question</a:t>
            </a:r>
            <a:endParaRPr lang="en-US" sz="6000" dirty="0"/>
          </a:p>
        </p:txBody>
      </p:sp>
      <p:sp>
        <p:nvSpPr>
          <p:cNvPr id="3" name="Content Placeholder 2"/>
          <p:cNvSpPr>
            <a:spLocks noGrp="1"/>
          </p:cNvSpPr>
          <p:nvPr>
            <p:ph idx="1"/>
          </p:nvPr>
        </p:nvSpPr>
        <p:spPr/>
        <p:txBody>
          <a:bodyPr>
            <a:normAutofit/>
          </a:bodyPr>
          <a:lstStyle/>
          <a:p>
            <a:r>
              <a:rPr lang="en-US" sz="2800" dirty="0" smtClean="0"/>
              <a:t>A 27-year-old female patient is in the hospital with infectious endocarditis of the aortic valve. On electrocardiogram, you notice that she has </a:t>
            </a:r>
            <a:r>
              <a:rPr lang="en-US" sz="2800" dirty="0" err="1" smtClean="0"/>
              <a:t>Wenkebach</a:t>
            </a:r>
            <a:r>
              <a:rPr lang="en-US" sz="2800" dirty="0" smtClean="0"/>
              <a:t> phenomenon (2</a:t>
            </a:r>
            <a:r>
              <a:rPr lang="en-US" sz="2800" baseline="30000" dirty="0" smtClean="0"/>
              <a:t>nd</a:t>
            </a:r>
            <a:r>
              <a:rPr lang="en-US" sz="2800" dirty="0" smtClean="0"/>
              <a:t> degree heart block)</a:t>
            </a:r>
          </a:p>
          <a:p>
            <a:pPr marL="0" indent="0">
              <a:buNone/>
            </a:pPr>
            <a:r>
              <a:rPr lang="en-US" sz="2800" dirty="0" smtClean="0"/>
              <a:t>Is her infection likely to respond to 6 weeks of antibiotics alone? Why or why not?</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82</a:t>
            </a:fld>
            <a:endParaRPr lang="en-US"/>
          </a:p>
        </p:txBody>
      </p:sp>
    </p:spTree>
    <p:extLst>
      <p:ext uri="{BB962C8B-B14F-4D97-AF65-F5344CB8AC3E}">
        <p14:creationId xmlns:p14="http://schemas.microsoft.com/office/powerpoint/2010/main" val="23557606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Answer</a:t>
            </a:r>
            <a:endParaRPr lang="en-US" sz="6000" dirty="0"/>
          </a:p>
        </p:txBody>
      </p:sp>
      <p:sp>
        <p:nvSpPr>
          <p:cNvPr id="3" name="Content Placeholder 2"/>
          <p:cNvSpPr>
            <a:spLocks noGrp="1"/>
          </p:cNvSpPr>
          <p:nvPr>
            <p:ph idx="1"/>
          </p:nvPr>
        </p:nvSpPr>
        <p:spPr/>
        <p:txBody>
          <a:bodyPr>
            <a:normAutofit/>
          </a:bodyPr>
          <a:lstStyle/>
          <a:p>
            <a:r>
              <a:rPr lang="en-US" sz="2800" dirty="0" smtClean="0"/>
              <a:t>No, antibiotics are unlikely to be enough. She has evidence of heart block. This implies she has a para-</a:t>
            </a:r>
            <a:r>
              <a:rPr lang="en-US" sz="2800" dirty="0" err="1" smtClean="0"/>
              <a:t>valvular</a:t>
            </a:r>
            <a:r>
              <a:rPr lang="en-US" sz="2800" dirty="0" smtClean="0"/>
              <a:t> abscess as a complication of her aortic valve endocarditis, compressing the His-Purkinje system. Antibiotics have trouble penetrating abscesses. This is also an indication for surgery to drain the abscess. </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83</a:t>
            </a:fld>
            <a:endParaRPr lang="en-US"/>
          </a:p>
        </p:txBody>
      </p:sp>
    </p:spTree>
    <p:extLst>
      <p:ext uri="{BB962C8B-B14F-4D97-AF65-F5344CB8AC3E}">
        <p14:creationId xmlns:p14="http://schemas.microsoft.com/office/powerpoint/2010/main" val="10881167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US" sz="2800" dirty="0" smtClean="0"/>
              <a:t> </a:t>
            </a:r>
            <a:r>
              <a:rPr lang="en-US" sz="2800" dirty="0" smtClean="0">
                <a:hlinkClick r:id="rId2" action="ppaction://hlinksldjump"/>
              </a:rPr>
              <a:t>Pathophysiology and immune response</a:t>
            </a:r>
            <a:endParaRPr lang="en-US" sz="2800" dirty="0" smtClean="0"/>
          </a:p>
          <a:p>
            <a:pPr>
              <a:buFont typeface="Courier New" panose="02070309020205020404" pitchFamily="49" charset="0"/>
              <a:buChar char="o"/>
            </a:pPr>
            <a:r>
              <a:rPr lang="en-US" sz="2800" dirty="0">
                <a:hlinkClick r:id="rId3" action="ppaction://hlinksldjump"/>
              </a:rPr>
              <a:t> </a:t>
            </a:r>
            <a:r>
              <a:rPr lang="en-US" sz="2800" dirty="0" smtClean="0">
                <a:hlinkClick r:id="rId3" action="ppaction://hlinksldjump"/>
              </a:rPr>
              <a:t>Microbiology </a:t>
            </a:r>
            <a:endParaRPr lang="en-US" sz="2800" dirty="0" smtClean="0"/>
          </a:p>
          <a:p>
            <a:pPr>
              <a:buFont typeface="Courier New" panose="02070309020205020404" pitchFamily="49" charset="0"/>
              <a:buChar char="o"/>
            </a:pPr>
            <a:r>
              <a:rPr lang="en-US" sz="2800" dirty="0">
                <a:hlinkClick r:id="rId4" action="ppaction://hlinksldjump"/>
              </a:rPr>
              <a:t> </a:t>
            </a:r>
            <a:r>
              <a:rPr lang="en-US" sz="2800" dirty="0" smtClean="0">
                <a:hlinkClick r:id="rId4" action="ppaction://hlinksldjump"/>
              </a:rPr>
              <a:t>Physical Exam findings</a:t>
            </a:r>
            <a:endParaRPr lang="en-US" sz="2800" dirty="0" smtClean="0"/>
          </a:p>
          <a:p>
            <a:pPr>
              <a:buFont typeface="Courier New" panose="02070309020205020404" pitchFamily="49" charset="0"/>
              <a:buChar char="o"/>
            </a:pPr>
            <a:r>
              <a:rPr lang="en-US" sz="2800" dirty="0">
                <a:hlinkClick r:id="rId5" action="ppaction://hlinksldjump"/>
              </a:rPr>
              <a:t> </a:t>
            </a:r>
            <a:r>
              <a:rPr lang="en-US" sz="2800" dirty="0" smtClean="0">
                <a:hlinkClick r:id="rId5" action="ppaction://hlinksldjump"/>
              </a:rPr>
              <a:t>Diagnosis</a:t>
            </a:r>
            <a:endParaRPr lang="en-US" sz="2800" dirty="0" smtClean="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Complications</a:t>
            </a:r>
            <a:endParaRPr lang="en-US" sz="2800" dirty="0" smtClean="0"/>
          </a:p>
          <a:p>
            <a:pPr>
              <a:buFont typeface="Courier New" panose="02070309020205020404" pitchFamily="49" charset="0"/>
              <a:buChar char="o"/>
            </a:pPr>
            <a:r>
              <a:rPr lang="en-US" sz="2800" dirty="0">
                <a:hlinkClick r:id="rId7" action="ppaction://hlinksldjump"/>
              </a:rPr>
              <a:t> </a:t>
            </a:r>
            <a:r>
              <a:rPr lang="en-US" sz="2800" dirty="0" smtClean="0">
                <a:hlinkClick r:id="rId7" action="ppaction://hlinksldjump"/>
              </a:rPr>
              <a:t>Treatment </a:t>
            </a:r>
            <a:endParaRPr lang="en-US" sz="2800" dirty="0" smtClean="0"/>
          </a:p>
          <a:p>
            <a:pPr>
              <a:buFont typeface="Courier New" panose="02070309020205020404" pitchFamily="49" charset="0"/>
              <a:buChar char="o"/>
            </a:pPr>
            <a:r>
              <a:rPr lang="en-US" sz="2800" dirty="0" smtClean="0"/>
              <a:t> </a:t>
            </a:r>
            <a:r>
              <a:rPr lang="en-US" sz="2800" b="1" dirty="0" smtClean="0">
                <a:hlinkClick r:id="rId8" action="ppaction://hlinksldjump"/>
              </a:rPr>
              <a:t>Special cases </a:t>
            </a:r>
            <a:r>
              <a:rPr lang="en-US" sz="2800" dirty="0" smtClean="0"/>
              <a:t>(</a:t>
            </a:r>
            <a:r>
              <a:rPr lang="en-US" sz="2800" dirty="0"/>
              <a:t>culture negative, fungal, </a:t>
            </a:r>
            <a:r>
              <a:rPr lang="en-US" sz="2800" dirty="0" err="1"/>
              <a:t>marantic</a:t>
            </a:r>
            <a:r>
              <a:rPr lang="en-US" sz="2800" dirty="0"/>
              <a:t>, and prosthetic valve endocarditis)</a:t>
            </a:r>
          </a:p>
          <a:p>
            <a:pPr>
              <a:buFont typeface="Courier New" panose="02070309020205020404" pitchFamily="49" charset="0"/>
              <a:buChar char="o"/>
            </a:pP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84</a:t>
            </a:fld>
            <a:endParaRPr lang="en-US"/>
          </a:p>
        </p:txBody>
      </p:sp>
      <p:sp>
        <p:nvSpPr>
          <p:cNvPr id="6" name="Right Arrow 5"/>
          <p:cNvSpPr/>
          <p:nvPr/>
        </p:nvSpPr>
        <p:spPr>
          <a:xfrm>
            <a:off x="474785" y="5020408"/>
            <a:ext cx="539134" cy="3142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8053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a:t>
            </a:r>
            <a:endParaRPr lang="en-US" sz="6000" dirty="0"/>
          </a:p>
        </p:txBody>
      </p:sp>
      <p:sp>
        <p:nvSpPr>
          <p:cNvPr id="3" name="Content Placeholder 2"/>
          <p:cNvSpPr>
            <a:spLocks noGrp="1"/>
          </p:cNvSpPr>
          <p:nvPr>
            <p:ph idx="1"/>
          </p:nvPr>
        </p:nvSpPr>
        <p:spPr/>
        <p:txBody>
          <a:bodyPr>
            <a:normAutofit/>
          </a:bodyPr>
          <a:lstStyle/>
          <a:p>
            <a:r>
              <a:rPr lang="en-US" sz="2800" dirty="0" smtClean="0"/>
              <a:t>A 78-year-old woman with advanced lung adenocarcinoma has an obvious aortic valve vegetation on echocardiography. She is not known to have prior heart disease. She has no positive blood cultures, no fever, and no physical exam findings that suggest endocarditis. </a:t>
            </a:r>
          </a:p>
          <a:p>
            <a:endParaRPr lang="en-US" sz="2800" dirty="0" smtClean="0"/>
          </a:p>
          <a:p>
            <a:r>
              <a:rPr lang="en-US" sz="2800" dirty="0" smtClean="0"/>
              <a:t>1) Is this infectious endocarditis? </a:t>
            </a:r>
            <a:endParaRPr lang="en-US" sz="2800" dirty="0"/>
          </a:p>
          <a:p>
            <a:r>
              <a:rPr lang="en-US" sz="2800" dirty="0" smtClean="0"/>
              <a:t>2) If not, what else could it be?</a:t>
            </a:r>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85</a:t>
            </a:fld>
            <a:endParaRPr lang="en-US"/>
          </a:p>
        </p:txBody>
      </p:sp>
    </p:spTree>
    <p:extLst>
      <p:ext uri="{BB962C8B-B14F-4D97-AF65-F5344CB8AC3E}">
        <p14:creationId xmlns:p14="http://schemas.microsoft.com/office/powerpoint/2010/main" val="21288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Answer</a:t>
            </a:r>
            <a:endParaRPr lang="en-US" sz="6000" dirty="0"/>
          </a:p>
        </p:txBody>
      </p:sp>
      <p:sp>
        <p:nvSpPr>
          <p:cNvPr id="3" name="Content Placeholder 2"/>
          <p:cNvSpPr>
            <a:spLocks noGrp="1"/>
          </p:cNvSpPr>
          <p:nvPr>
            <p:ph idx="1"/>
          </p:nvPr>
        </p:nvSpPr>
        <p:spPr/>
        <p:txBody>
          <a:bodyPr>
            <a:noAutofit/>
          </a:bodyPr>
          <a:lstStyle/>
          <a:p>
            <a:r>
              <a:rPr lang="en-US" dirty="0" smtClean="0"/>
              <a:t>1) No, she does not meet the modified Duke Criteria, thus at this point we cannot diagnose infectious endocarditis</a:t>
            </a:r>
          </a:p>
          <a:p>
            <a:r>
              <a:rPr lang="en-US" dirty="0" smtClean="0"/>
              <a:t>2) What else could it be? The differential for valvular mass includes:</a:t>
            </a:r>
          </a:p>
          <a:p>
            <a:r>
              <a:rPr lang="en-US" dirty="0" smtClean="0"/>
              <a:t>- Prior bacterial endocarditis that resolved but with persistent, sterile vegetation. Treatment of endocarditis does not mean the vegetations always goes away </a:t>
            </a:r>
          </a:p>
          <a:p>
            <a:r>
              <a:rPr lang="en-US" dirty="0" smtClean="0"/>
              <a:t>- Sterile valve thrombosis</a:t>
            </a:r>
          </a:p>
          <a:p>
            <a:pPr marL="0" indent="0">
              <a:buNone/>
            </a:pPr>
            <a:r>
              <a:rPr lang="en-US" dirty="0" smtClean="0"/>
              <a:t>- Rarely, valve neoplasms such as </a:t>
            </a:r>
            <a:r>
              <a:rPr lang="en-US" dirty="0" err="1" smtClean="0"/>
              <a:t>fibroelastoma</a:t>
            </a:r>
            <a:endParaRPr lang="en-US" dirty="0" smtClean="0"/>
          </a:p>
          <a:p>
            <a:pPr marL="0" indent="0">
              <a:buNone/>
            </a:pPr>
            <a:r>
              <a:rPr lang="en-US" dirty="0" smtClean="0"/>
              <a:t>- Rarely, metastatic cancer </a:t>
            </a:r>
          </a:p>
          <a:p>
            <a:r>
              <a:rPr lang="en-US" dirty="0" smtClean="0"/>
              <a:t>- </a:t>
            </a:r>
            <a:r>
              <a:rPr lang="en-US" dirty="0" err="1" smtClean="0"/>
              <a:t>Murantic</a:t>
            </a:r>
            <a:r>
              <a:rPr lang="en-US" dirty="0" smtClean="0"/>
              <a:t> endocarditis: certain inflammatory conditions, such as systemic lupus erythematosus and certain cancers cause sterile vegetations to form on heart valves</a:t>
            </a:r>
            <a:endParaRPr lang="en-US" dirty="0"/>
          </a:p>
        </p:txBody>
      </p:sp>
      <p:sp>
        <p:nvSpPr>
          <p:cNvPr id="5" name="Slide Number Placeholder 4"/>
          <p:cNvSpPr>
            <a:spLocks noGrp="1"/>
          </p:cNvSpPr>
          <p:nvPr>
            <p:ph type="sldNum" sz="quarter" idx="12"/>
          </p:nvPr>
        </p:nvSpPr>
        <p:spPr/>
        <p:txBody>
          <a:bodyPr/>
          <a:lstStyle/>
          <a:p>
            <a:fld id="{D88FDD9F-396E-4B33-9E9C-FEF670638DD9}" type="slidenum">
              <a:rPr lang="en-US" smtClean="0"/>
              <a:t>86</a:t>
            </a:fld>
            <a:endParaRPr lang="en-US"/>
          </a:p>
        </p:txBody>
      </p:sp>
    </p:spTree>
    <p:extLst>
      <p:ext uri="{BB962C8B-B14F-4D97-AF65-F5344CB8AC3E}">
        <p14:creationId xmlns:p14="http://schemas.microsoft.com/office/powerpoint/2010/main" val="12353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Negative Endocarditis</a:t>
            </a:r>
            <a:endParaRPr lang="en-US" dirty="0"/>
          </a:p>
        </p:txBody>
      </p:sp>
      <p:sp>
        <p:nvSpPr>
          <p:cNvPr id="5" name="TextBox 4"/>
          <p:cNvSpPr txBox="1"/>
          <p:nvPr/>
        </p:nvSpPr>
        <p:spPr>
          <a:xfrm>
            <a:off x="4376496" y="1931350"/>
            <a:ext cx="3259545" cy="523220"/>
          </a:xfrm>
          <a:prstGeom prst="rect">
            <a:avLst/>
          </a:prstGeom>
          <a:solidFill>
            <a:schemeClr val="accent6">
              <a:lumMod val="40000"/>
              <a:lumOff val="60000"/>
            </a:schemeClr>
          </a:solidFill>
          <a:ln w="28575">
            <a:solidFill>
              <a:schemeClr val="tx1"/>
            </a:solidFill>
          </a:ln>
        </p:spPr>
        <p:txBody>
          <a:bodyPr wrap="square" rtlCol="0">
            <a:spAutoFit/>
          </a:bodyPr>
          <a:lstStyle/>
          <a:p>
            <a:r>
              <a:rPr lang="en-US" sz="2800" dirty="0" smtClean="0"/>
              <a:t>Comes in two forms</a:t>
            </a:r>
            <a:endParaRPr lang="en-US" sz="2800" dirty="0"/>
          </a:p>
        </p:txBody>
      </p:sp>
      <p:sp>
        <p:nvSpPr>
          <p:cNvPr id="6" name="TextBox 5"/>
          <p:cNvSpPr txBox="1"/>
          <p:nvPr/>
        </p:nvSpPr>
        <p:spPr>
          <a:xfrm>
            <a:off x="581114" y="3153398"/>
            <a:ext cx="3614871" cy="1015663"/>
          </a:xfrm>
          <a:prstGeom prst="rect">
            <a:avLst/>
          </a:prstGeom>
          <a:solidFill>
            <a:schemeClr val="accent5">
              <a:lumMod val="60000"/>
              <a:lumOff val="40000"/>
            </a:schemeClr>
          </a:solidFill>
          <a:ln w="28575">
            <a:solidFill>
              <a:schemeClr val="tx1"/>
            </a:solidFill>
          </a:ln>
        </p:spPr>
        <p:txBody>
          <a:bodyPr wrap="square" rtlCol="0">
            <a:spAutoFit/>
          </a:bodyPr>
          <a:lstStyle/>
          <a:p>
            <a:r>
              <a:rPr lang="en-US" sz="2000" dirty="0" smtClean="0"/>
              <a:t>“Normal” bacterial endocarditis but already given antibiotics so cultures sterilized</a:t>
            </a:r>
            <a:endParaRPr lang="en-US" sz="2000" dirty="0"/>
          </a:p>
        </p:txBody>
      </p:sp>
      <p:sp>
        <p:nvSpPr>
          <p:cNvPr id="7" name="TextBox 6"/>
          <p:cNvSpPr txBox="1"/>
          <p:nvPr/>
        </p:nvSpPr>
        <p:spPr>
          <a:xfrm>
            <a:off x="7347964" y="3151970"/>
            <a:ext cx="3614871" cy="707886"/>
          </a:xfrm>
          <a:prstGeom prst="rect">
            <a:avLst/>
          </a:prstGeom>
          <a:solidFill>
            <a:schemeClr val="accent2">
              <a:lumMod val="60000"/>
              <a:lumOff val="40000"/>
            </a:schemeClr>
          </a:solidFill>
          <a:ln w="28575">
            <a:solidFill>
              <a:schemeClr val="tx1"/>
            </a:solidFill>
          </a:ln>
        </p:spPr>
        <p:txBody>
          <a:bodyPr wrap="square" rtlCol="0">
            <a:spAutoFit/>
          </a:bodyPr>
          <a:lstStyle/>
          <a:p>
            <a:r>
              <a:rPr lang="en-US" sz="2000" dirty="0" smtClean="0"/>
              <a:t>Endocarditis from an organism that is not readily cultured</a:t>
            </a:r>
            <a:endParaRPr lang="en-US" sz="2000" dirty="0"/>
          </a:p>
        </p:txBody>
      </p:sp>
      <p:cxnSp>
        <p:nvCxnSpPr>
          <p:cNvPr id="9" name="Straight Arrow Connector 8"/>
          <p:cNvCxnSpPr>
            <a:stCxn id="5" idx="2"/>
          </p:cNvCxnSpPr>
          <p:nvPr/>
        </p:nvCxnSpPr>
        <p:spPr>
          <a:xfrm flipH="1">
            <a:off x="4009027" y="2454570"/>
            <a:ext cx="1997242" cy="61337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a:off x="6006269" y="2454570"/>
            <a:ext cx="1557809" cy="63046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9689" y="4168923"/>
            <a:ext cx="3614871" cy="400110"/>
          </a:xfrm>
          <a:prstGeom prst="rect">
            <a:avLst/>
          </a:prstGeom>
          <a:solidFill>
            <a:srgbClr val="FFFF00"/>
          </a:solidFill>
          <a:ln w="28575">
            <a:solidFill>
              <a:schemeClr val="tx1"/>
            </a:solidFill>
          </a:ln>
        </p:spPr>
        <p:txBody>
          <a:bodyPr wrap="square" rtlCol="0">
            <a:spAutoFit/>
          </a:bodyPr>
          <a:lstStyle/>
          <a:p>
            <a:r>
              <a:rPr lang="en-US" sz="2000" dirty="0" smtClean="0"/>
              <a:t>Much more common</a:t>
            </a:r>
            <a:endParaRPr lang="en-US" sz="2000" dirty="0"/>
          </a:p>
        </p:txBody>
      </p:sp>
      <p:sp>
        <p:nvSpPr>
          <p:cNvPr id="13" name="TextBox 12"/>
          <p:cNvSpPr txBox="1"/>
          <p:nvPr/>
        </p:nvSpPr>
        <p:spPr>
          <a:xfrm>
            <a:off x="7346539" y="3859850"/>
            <a:ext cx="3614871" cy="400110"/>
          </a:xfrm>
          <a:prstGeom prst="rect">
            <a:avLst/>
          </a:prstGeom>
          <a:solidFill>
            <a:srgbClr val="FFC000"/>
          </a:solidFill>
          <a:ln w="28575">
            <a:solidFill>
              <a:schemeClr val="tx1"/>
            </a:solidFill>
          </a:ln>
        </p:spPr>
        <p:txBody>
          <a:bodyPr wrap="square" rtlCol="0">
            <a:spAutoFit/>
          </a:bodyPr>
          <a:lstStyle/>
          <a:p>
            <a:r>
              <a:rPr lang="en-US" sz="2000" dirty="0" err="1" smtClean="0"/>
              <a:t>Coxiella</a:t>
            </a:r>
            <a:r>
              <a:rPr lang="en-US" sz="2000" dirty="0" smtClean="0"/>
              <a:t> </a:t>
            </a:r>
            <a:r>
              <a:rPr lang="en-US" sz="2000" dirty="0" err="1" smtClean="0"/>
              <a:t>burnetii</a:t>
            </a:r>
            <a:r>
              <a:rPr lang="en-US" sz="2000" dirty="0" smtClean="0"/>
              <a:t> (Q-fever)</a:t>
            </a:r>
            <a:endParaRPr lang="en-US" sz="2000" dirty="0"/>
          </a:p>
        </p:txBody>
      </p:sp>
      <p:sp>
        <p:nvSpPr>
          <p:cNvPr id="14" name="TextBox 13"/>
          <p:cNvSpPr txBox="1"/>
          <p:nvPr/>
        </p:nvSpPr>
        <p:spPr>
          <a:xfrm>
            <a:off x="7345112" y="4642985"/>
            <a:ext cx="3614871" cy="707886"/>
          </a:xfrm>
          <a:prstGeom prst="rect">
            <a:avLst/>
          </a:prstGeom>
          <a:solidFill>
            <a:srgbClr val="FFC000"/>
          </a:solidFill>
          <a:ln w="28575">
            <a:solidFill>
              <a:schemeClr val="tx1"/>
            </a:solidFill>
          </a:ln>
        </p:spPr>
        <p:txBody>
          <a:bodyPr wrap="square" rtlCol="0">
            <a:spAutoFit/>
          </a:bodyPr>
          <a:lstStyle/>
          <a:p>
            <a:r>
              <a:rPr lang="en-US" sz="2000" dirty="0" err="1" smtClean="0"/>
              <a:t>Bartonella</a:t>
            </a:r>
            <a:r>
              <a:rPr lang="en-US" sz="2000" dirty="0" smtClean="0"/>
              <a:t> (</a:t>
            </a:r>
            <a:r>
              <a:rPr lang="en-US" sz="2000" dirty="0" err="1" smtClean="0"/>
              <a:t>henselae</a:t>
            </a:r>
            <a:r>
              <a:rPr lang="en-US" sz="2000" dirty="0"/>
              <a:t> </a:t>
            </a:r>
            <a:r>
              <a:rPr lang="en-US" sz="2000" dirty="0" smtClean="0"/>
              <a:t>or </a:t>
            </a:r>
            <a:r>
              <a:rPr lang="en-US" sz="2000" dirty="0" err="1" smtClean="0"/>
              <a:t>quintana</a:t>
            </a:r>
            <a:r>
              <a:rPr lang="en-US" sz="2000" dirty="0" smtClean="0"/>
              <a:t>)</a:t>
            </a:r>
            <a:endParaRPr lang="en-US" sz="2000" dirty="0"/>
          </a:p>
        </p:txBody>
      </p:sp>
      <p:sp>
        <p:nvSpPr>
          <p:cNvPr id="15" name="TextBox 14"/>
          <p:cNvSpPr txBox="1"/>
          <p:nvPr/>
        </p:nvSpPr>
        <p:spPr>
          <a:xfrm>
            <a:off x="7346016" y="4243284"/>
            <a:ext cx="3605422" cy="400110"/>
          </a:xfrm>
          <a:prstGeom prst="rect">
            <a:avLst/>
          </a:prstGeom>
          <a:solidFill>
            <a:srgbClr val="FFC000"/>
          </a:solidFill>
          <a:ln w="28575">
            <a:solidFill>
              <a:schemeClr val="tx1"/>
            </a:solidFill>
          </a:ln>
        </p:spPr>
        <p:txBody>
          <a:bodyPr wrap="square" rtlCol="0">
            <a:spAutoFit/>
          </a:bodyPr>
          <a:lstStyle/>
          <a:p>
            <a:r>
              <a:rPr lang="en-US" sz="2000" dirty="0" smtClean="0"/>
              <a:t>Brucella </a:t>
            </a:r>
            <a:endParaRPr lang="en-US" sz="2000" dirty="0"/>
          </a:p>
        </p:txBody>
      </p:sp>
      <p:sp>
        <p:nvSpPr>
          <p:cNvPr id="16" name="TextBox 15"/>
          <p:cNvSpPr txBox="1"/>
          <p:nvPr/>
        </p:nvSpPr>
        <p:spPr>
          <a:xfrm>
            <a:off x="7346542" y="5350717"/>
            <a:ext cx="3605422" cy="400110"/>
          </a:xfrm>
          <a:prstGeom prst="rect">
            <a:avLst/>
          </a:prstGeom>
          <a:solidFill>
            <a:srgbClr val="FFC000"/>
          </a:solidFill>
          <a:ln w="28575">
            <a:solidFill>
              <a:schemeClr val="tx1"/>
            </a:solidFill>
          </a:ln>
        </p:spPr>
        <p:txBody>
          <a:bodyPr wrap="square" rtlCol="0">
            <a:spAutoFit/>
          </a:bodyPr>
          <a:lstStyle/>
          <a:p>
            <a:r>
              <a:rPr lang="en-US" sz="2000" dirty="0" smtClean="0"/>
              <a:t>Legionella </a:t>
            </a:r>
            <a:endParaRPr lang="en-US" sz="2000" dirty="0"/>
          </a:p>
        </p:txBody>
      </p:sp>
      <p:sp>
        <p:nvSpPr>
          <p:cNvPr id="17" name="TextBox 16"/>
          <p:cNvSpPr txBox="1"/>
          <p:nvPr/>
        </p:nvSpPr>
        <p:spPr>
          <a:xfrm>
            <a:off x="7346015" y="5750370"/>
            <a:ext cx="3605422" cy="400110"/>
          </a:xfrm>
          <a:prstGeom prst="rect">
            <a:avLst/>
          </a:prstGeom>
          <a:solidFill>
            <a:srgbClr val="FFC000"/>
          </a:solidFill>
          <a:ln w="28575">
            <a:solidFill>
              <a:schemeClr val="tx1"/>
            </a:solidFill>
          </a:ln>
        </p:spPr>
        <p:txBody>
          <a:bodyPr wrap="square" rtlCol="0">
            <a:spAutoFit/>
          </a:bodyPr>
          <a:lstStyle/>
          <a:p>
            <a:r>
              <a:rPr lang="en-US" sz="2000" dirty="0" smtClean="0"/>
              <a:t>Whipple’s Disease </a:t>
            </a:r>
            <a:endParaRPr lang="en-US" sz="2000" dirty="0"/>
          </a:p>
        </p:txBody>
      </p:sp>
      <p:sp>
        <p:nvSpPr>
          <p:cNvPr id="20" name="TextBox 19"/>
          <p:cNvSpPr txBox="1"/>
          <p:nvPr/>
        </p:nvSpPr>
        <p:spPr>
          <a:xfrm>
            <a:off x="3606138" y="5227150"/>
            <a:ext cx="3179035" cy="923330"/>
          </a:xfrm>
          <a:prstGeom prst="rect">
            <a:avLst/>
          </a:prstGeom>
          <a:noFill/>
          <a:ln w="28575">
            <a:solidFill>
              <a:schemeClr val="tx1"/>
            </a:solidFill>
          </a:ln>
        </p:spPr>
        <p:txBody>
          <a:bodyPr wrap="square" rtlCol="0">
            <a:spAutoFit/>
          </a:bodyPr>
          <a:lstStyle/>
          <a:p>
            <a:r>
              <a:rPr lang="en-US" dirty="0" smtClean="0"/>
              <a:t>Note that HACEK organisms readily grow in normal blood cultures and are NOT on this list </a:t>
            </a:r>
            <a:endParaRPr lang="en-US" dirty="0"/>
          </a:p>
        </p:txBody>
      </p:sp>
      <p:sp>
        <p:nvSpPr>
          <p:cNvPr id="21" name="Right Arrow 20"/>
          <p:cNvSpPr/>
          <p:nvPr/>
        </p:nvSpPr>
        <p:spPr>
          <a:xfrm>
            <a:off x="6785173" y="5550772"/>
            <a:ext cx="394532" cy="31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88FDD9F-396E-4B33-9E9C-FEF670638DD9}" type="slidenum">
              <a:rPr lang="en-US" smtClean="0"/>
              <a:t>87</a:t>
            </a:fld>
            <a:endParaRPr lang="en-US"/>
          </a:p>
        </p:txBody>
      </p:sp>
    </p:spTree>
    <p:extLst>
      <p:ext uri="{BB962C8B-B14F-4D97-AF65-F5344CB8AC3E}">
        <p14:creationId xmlns:p14="http://schemas.microsoft.com/office/powerpoint/2010/main" val="2582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animBg="1"/>
      <p:bldP spid="15" grpId="0" animBg="1"/>
      <p:bldP spid="16" grpId="0" animBg="1"/>
      <p:bldP spid="17" grpId="0" animBg="1"/>
      <p:bldP spid="20" grpId="0" animBg="1"/>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Negative Endocarditis</a:t>
            </a:r>
            <a:endParaRPr lang="en-US" dirty="0"/>
          </a:p>
        </p:txBody>
      </p:sp>
      <p:sp>
        <p:nvSpPr>
          <p:cNvPr id="7" name="TextBox 6"/>
          <p:cNvSpPr txBox="1"/>
          <p:nvPr/>
        </p:nvSpPr>
        <p:spPr>
          <a:xfrm>
            <a:off x="494237" y="2408486"/>
            <a:ext cx="3614871" cy="707886"/>
          </a:xfrm>
          <a:prstGeom prst="rect">
            <a:avLst/>
          </a:prstGeom>
          <a:solidFill>
            <a:schemeClr val="accent2">
              <a:lumMod val="60000"/>
              <a:lumOff val="40000"/>
            </a:schemeClr>
          </a:solidFill>
          <a:ln w="28575">
            <a:solidFill>
              <a:schemeClr val="tx1"/>
            </a:solidFill>
          </a:ln>
        </p:spPr>
        <p:txBody>
          <a:bodyPr wrap="square" rtlCol="0">
            <a:spAutoFit/>
          </a:bodyPr>
          <a:lstStyle/>
          <a:p>
            <a:r>
              <a:rPr lang="en-US" sz="2000" dirty="0" smtClean="0"/>
              <a:t>Endocarditis from an organism that is not readily cultured</a:t>
            </a:r>
            <a:endParaRPr lang="en-US" sz="2000" dirty="0"/>
          </a:p>
        </p:txBody>
      </p:sp>
      <p:sp>
        <p:nvSpPr>
          <p:cNvPr id="13" name="TextBox 12"/>
          <p:cNvSpPr txBox="1"/>
          <p:nvPr/>
        </p:nvSpPr>
        <p:spPr>
          <a:xfrm>
            <a:off x="492812" y="3116366"/>
            <a:ext cx="3614871" cy="400110"/>
          </a:xfrm>
          <a:prstGeom prst="rect">
            <a:avLst/>
          </a:prstGeom>
          <a:solidFill>
            <a:srgbClr val="FFC000"/>
          </a:solidFill>
          <a:ln w="28575">
            <a:solidFill>
              <a:schemeClr val="tx1"/>
            </a:solidFill>
          </a:ln>
        </p:spPr>
        <p:txBody>
          <a:bodyPr wrap="square" rtlCol="0">
            <a:spAutoFit/>
          </a:bodyPr>
          <a:lstStyle/>
          <a:p>
            <a:r>
              <a:rPr lang="en-US" sz="2000" dirty="0" err="1" smtClean="0"/>
              <a:t>Coxiella</a:t>
            </a:r>
            <a:r>
              <a:rPr lang="en-US" sz="2000" dirty="0" smtClean="0"/>
              <a:t> </a:t>
            </a:r>
            <a:r>
              <a:rPr lang="en-US" sz="2000" dirty="0" err="1" smtClean="0"/>
              <a:t>burnetii</a:t>
            </a:r>
            <a:r>
              <a:rPr lang="en-US" sz="2000" dirty="0" smtClean="0"/>
              <a:t> (Q-fever)</a:t>
            </a:r>
            <a:endParaRPr lang="en-US" sz="2000" dirty="0"/>
          </a:p>
        </p:txBody>
      </p:sp>
      <p:sp>
        <p:nvSpPr>
          <p:cNvPr id="14" name="TextBox 13"/>
          <p:cNvSpPr txBox="1"/>
          <p:nvPr/>
        </p:nvSpPr>
        <p:spPr>
          <a:xfrm>
            <a:off x="491385" y="3899501"/>
            <a:ext cx="3614871" cy="1015663"/>
          </a:xfrm>
          <a:prstGeom prst="rect">
            <a:avLst/>
          </a:prstGeom>
          <a:solidFill>
            <a:srgbClr val="FFC000"/>
          </a:solidFill>
          <a:ln w="28575">
            <a:solidFill>
              <a:schemeClr val="tx1"/>
            </a:solidFill>
          </a:ln>
        </p:spPr>
        <p:txBody>
          <a:bodyPr wrap="square" rtlCol="0">
            <a:spAutoFit/>
          </a:bodyPr>
          <a:lstStyle/>
          <a:p>
            <a:r>
              <a:rPr lang="en-US" sz="2000" dirty="0" err="1" smtClean="0"/>
              <a:t>Bartonella</a:t>
            </a:r>
            <a:r>
              <a:rPr lang="en-US" sz="2000" dirty="0" smtClean="0"/>
              <a:t> 	        </a:t>
            </a:r>
            <a:r>
              <a:rPr lang="en-US" sz="2000" dirty="0" err="1"/>
              <a:t>h</a:t>
            </a:r>
            <a:r>
              <a:rPr lang="en-US" sz="2000" dirty="0" err="1" smtClean="0"/>
              <a:t>enselae</a:t>
            </a:r>
            <a:r>
              <a:rPr lang="en-US" sz="2000" dirty="0"/>
              <a:t>:</a:t>
            </a:r>
            <a:r>
              <a:rPr lang="en-US" sz="2000" dirty="0" smtClean="0"/>
              <a:t> 		        </a:t>
            </a:r>
            <a:r>
              <a:rPr lang="en-US" sz="2000" dirty="0" err="1" smtClean="0"/>
              <a:t>quintana</a:t>
            </a:r>
            <a:r>
              <a:rPr lang="en-US" sz="2000" dirty="0" smtClean="0"/>
              <a:t>:</a:t>
            </a:r>
          </a:p>
          <a:p>
            <a:endParaRPr lang="en-US" sz="2000" dirty="0"/>
          </a:p>
        </p:txBody>
      </p:sp>
      <p:sp>
        <p:nvSpPr>
          <p:cNvPr id="15" name="TextBox 14"/>
          <p:cNvSpPr txBox="1"/>
          <p:nvPr/>
        </p:nvSpPr>
        <p:spPr>
          <a:xfrm>
            <a:off x="492289" y="3499800"/>
            <a:ext cx="3605422" cy="400110"/>
          </a:xfrm>
          <a:prstGeom prst="rect">
            <a:avLst/>
          </a:prstGeom>
          <a:solidFill>
            <a:srgbClr val="FFC000"/>
          </a:solidFill>
          <a:ln w="28575">
            <a:solidFill>
              <a:schemeClr val="tx1"/>
            </a:solidFill>
          </a:ln>
        </p:spPr>
        <p:txBody>
          <a:bodyPr wrap="square" rtlCol="0">
            <a:spAutoFit/>
          </a:bodyPr>
          <a:lstStyle/>
          <a:p>
            <a:r>
              <a:rPr lang="en-US" sz="2000" dirty="0" smtClean="0"/>
              <a:t>Brucella </a:t>
            </a:r>
            <a:endParaRPr lang="en-US" sz="2000" dirty="0"/>
          </a:p>
        </p:txBody>
      </p:sp>
      <p:sp>
        <p:nvSpPr>
          <p:cNvPr id="16" name="TextBox 15"/>
          <p:cNvSpPr txBox="1"/>
          <p:nvPr/>
        </p:nvSpPr>
        <p:spPr>
          <a:xfrm>
            <a:off x="492815" y="4914423"/>
            <a:ext cx="3605422" cy="400110"/>
          </a:xfrm>
          <a:prstGeom prst="rect">
            <a:avLst/>
          </a:prstGeom>
          <a:solidFill>
            <a:srgbClr val="FFC000"/>
          </a:solidFill>
          <a:ln w="28575">
            <a:solidFill>
              <a:schemeClr val="tx1"/>
            </a:solidFill>
          </a:ln>
        </p:spPr>
        <p:txBody>
          <a:bodyPr wrap="square" rtlCol="0">
            <a:spAutoFit/>
          </a:bodyPr>
          <a:lstStyle/>
          <a:p>
            <a:r>
              <a:rPr lang="en-US" sz="2000" dirty="0" smtClean="0"/>
              <a:t>Legionella </a:t>
            </a:r>
            <a:endParaRPr lang="en-US" sz="2000" dirty="0"/>
          </a:p>
        </p:txBody>
      </p:sp>
      <p:sp>
        <p:nvSpPr>
          <p:cNvPr id="17" name="TextBox 16"/>
          <p:cNvSpPr txBox="1"/>
          <p:nvPr/>
        </p:nvSpPr>
        <p:spPr>
          <a:xfrm>
            <a:off x="492288" y="5314076"/>
            <a:ext cx="3605422" cy="707886"/>
          </a:xfrm>
          <a:prstGeom prst="rect">
            <a:avLst/>
          </a:prstGeom>
          <a:solidFill>
            <a:srgbClr val="FFC000"/>
          </a:solidFill>
          <a:ln w="28575">
            <a:solidFill>
              <a:schemeClr val="tx1"/>
            </a:solidFill>
          </a:ln>
        </p:spPr>
        <p:txBody>
          <a:bodyPr wrap="square" rtlCol="0">
            <a:spAutoFit/>
          </a:bodyPr>
          <a:lstStyle/>
          <a:p>
            <a:r>
              <a:rPr lang="en-US" sz="2000" dirty="0" smtClean="0"/>
              <a:t>Whipple’s Disease</a:t>
            </a:r>
          </a:p>
          <a:p>
            <a:r>
              <a:rPr lang="en-US" sz="2000" dirty="0" smtClean="0"/>
              <a:t> </a:t>
            </a:r>
            <a:endParaRPr lang="en-US" sz="2000" dirty="0"/>
          </a:p>
        </p:txBody>
      </p:sp>
      <p:sp>
        <p:nvSpPr>
          <p:cNvPr id="19" name="TextBox 18"/>
          <p:cNvSpPr txBox="1"/>
          <p:nvPr/>
        </p:nvSpPr>
        <p:spPr>
          <a:xfrm>
            <a:off x="4096288" y="3898077"/>
            <a:ext cx="7714000" cy="1015663"/>
          </a:xfrm>
          <a:prstGeom prst="rect">
            <a:avLst/>
          </a:prstGeom>
          <a:solidFill>
            <a:schemeClr val="tx2">
              <a:lumMod val="40000"/>
              <a:lumOff val="60000"/>
            </a:schemeClr>
          </a:solidFill>
          <a:ln w="28575">
            <a:solidFill>
              <a:schemeClr val="tx1"/>
            </a:solidFill>
          </a:ln>
        </p:spPr>
        <p:txBody>
          <a:bodyPr wrap="square" rtlCol="0">
            <a:spAutoFit/>
          </a:bodyPr>
          <a:lstStyle/>
          <a:p>
            <a:r>
              <a:rPr lang="en-US" sz="2000" dirty="0" smtClean="0"/>
              <a:t>From cat exposure</a:t>
            </a:r>
          </a:p>
          <a:p>
            <a:r>
              <a:rPr lang="en-US" sz="2000" dirty="0" smtClean="0"/>
              <a:t>From louse exposure, more commonly causes endocarditis than </a:t>
            </a:r>
            <a:r>
              <a:rPr lang="en-US" sz="2000" i="1" dirty="0" smtClean="0"/>
              <a:t>B.</a:t>
            </a:r>
            <a:r>
              <a:rPr lang="en-US" sz="2000" dirty="0" smtClean="0"/>
              <a:t> </a:t>
            </a:r>
            <a:r>
              <a:rPr lang="en-US" sz="2000" i="1" dirty="0" err="1" smtClean="0"/>
              <a:t>henselae</a:t>
            </a:r>
            <a:r>
              <a:rPr lang="en-US" sz="2000" dirty="0" smtClean="0"/>
              <a:t>. Often in homeless, chronic alcoholics</a:t>
            </a:r>
            <a:endParaRPr lang="en-US" sz="3600" dirty="0"/>
          </a:p>
        </p:txBody>
      </p:sp>
      <p:sp>
        <p:nvSpPr>
          <p:cNvPr id="20" name="TextBox 19"/>
          <p:cNvSpPr txBox="1"/>
          <p:nvPr/>
        </p:nvSpPr>
        <p:spPr>
          <a:xfrm>
            <a:off x="4096738" y="3498794"/>
            <a:ext cx="7705004" cy="400110"/>
          </a:xfrm>
          <a:prstGeom prst="rect">
            <a:avLst/>
          </a:prstGeom>
          <a:solidFill>
            <a:schemeClr val="tx2">
              <a:lumMod val="40000"/>
              <a:lumOff val="60000"/>
            </a:schemeClr>
          </a:solidFill>
          <a:ln w="28575">
            <a:solidFill>
              <a:schemeClr val="tx1"/>
            </a:solidFill>
          </a:ln>
        </p:spPr>
        <p:txBody>
          <a:bodyPr wrap="square" rtlCol="0">
            <a:spAutoFit/>
          </a:bodyPr>
          <a:lstStyle/>
          <a:p>
            <a:r>
              <a:rPr lang="en-US" sz="2000" dirty="0"/>
              <a:t>Contact with farm animals or products of </a:t>
            </a:r>
            <a:r>
              <a:rPr lang="en-US" sz="2000" dirty="0" smtClean="0"/>
              <a:t>conception, </a:t>
            </a:r>
            <a:r>
              <a:rPr lang="en-US" sz="2000" dirty="0"/>
              <a:t>unpasteurized milk</a:t>
            </a:r>
            <a:r>
              <a:rPr lang="en-US" sz="2000" dirty="0" smtClean="0"/>
              <a:t>  </a:t>
            </a:r>
            <a:endParaRPr lang="en-US" sz="2000" dirty="0"/>
          </a:p>
        </p:txBody>
      </p:sp>
      <p:sp>
        <p:nvSpPr>
          <p:cNvPr id="21" name="TextBox 20"/>
          <p:cNvSpPr txBox="1"/>
          <p:nvPr/>
        </p:nvSpPr>
        <p:spPr>
          <a:xfrm>
            <a:off x="4097717" y="4913000"/>
            <a:ext cx="7704361" cy="400110"/>
          </a:xfrm>
          <a:prstGeom prst="rect">
            <a:avLst/>
          </a:prstGeom>
          <a:solidFill>
            <a:schemeClr val="tx2">
              <a:lumMod val="40000"/>
              <a:lumOff val="60000"/>
            </a:schemeClr>
          </a:solidFill>
          <a:ln w="28575">
            <a:solidFill>
              <a:schemeClr val="tx1"/>
            </a:solidFill>
          </a:ln>
        </p:spPr>
        <p:txBody>
          <a:bodyPr wrap="square" rtlCol="0">
            <a:spAutoFit/>
          </a:bodyPr>
          <a:lstStyle/>
          <a:p>
            <a:r>
              <a:rPr lang="en-US" sz="2000" dirty="0" smtClean="0"/>
              <a:t>An environmental hazard, common cause of pneumonia </a:t>
            </a:r>
            <a:endParaRPr lang="en-US" sz="2000" dirty="0"/>
          </a:p>
        </p:txBody>
      </p:sp>
      <p:sp>
        <p:nvSpPr>
          <p:cNvPr id="22" name="TextBox 21"/>
          <p:cNvSpPr txBox="1"/>
          <p:nvPr/>
        </p:nvSpPr>
        <p:spPr>
          <a:xfrm>
            <a:off x="4105736" y="5313110"/>
            <a:ext cx="7705004" cy="707886"/>
          </a:xfrm>
          <a:prstGeom prst="rect">
            <a:avLst/>
          </a:prstGeom>
          <a:solidFill>
            <a:schemeClr val="tx2">
              <a:lumMod val="40000"/>
              <a:lumOff val="60000"/>
            </a:schemeClr>
          </a:solidFill>
          <a:ln w="28575">
            <a:solidFill>
              <a:schemeClr val="tx1"/>
            </a:solidFill>
          </a:ln>
        </p:spPr>
        <p:txBody>
          <a:bodyPr wrap="square" rtlCol="0">
            <a:spAutoFit/>
          </a:bodyPr>
          <a:lstStyle/>
          <a:p>
            <a:r>
              <a:rPr lang="en-US" sz="2000" dirty="0" smtClean="0"/>
              <a:t>From </a:t>
            </a:r>
            <a:r>
              <a:rPr lang="en-US" sz="2000" i="1" dirty="0" err="1"/>
              <a:t>T</a:t>
            </a:r>
            <a:r>
              <a:rPr lang="en-US" sz="2000" i="1" dirty="0" err="1" smtClean="0"/>
              <a:t>rophyerma</a:t>
            </a:r>
            <a:r>
              <a:rPr lang="en-US" sz="2000" i="1" dirty="0" smtClean="0"/>
              <a:t> </a:t>
            </a:r>
            <a:r>
              <a:rPr lang="en-US" sz="2000" i="1" dirty="0" err="1" smtClean="0"/>
              <a:t>whipplei</a:t>
            </a:r>
            <a:r>
              <a:rPr lang="en-US" sz="2000" dirty="0" smtClean="0"/>
              <a:t>. Often seen with arthralgia, weight loss from malabsorption, abdominal pain, more common in men </a:t>
            </a:r>
            <a:endParaRPr lang="en-US" sz="2000" dirty="0"/>
          </a:p>
        </p:txBody>
      </p:sp>
      <p:cxnSp>
        <p:nvCxnSpPr>
          <p:cNvPr id="4" name="Straight Arrow Connector 3"/>
          <p:cNvCxnSpPr/>
          <p:nvPr/>
        </p:nvCxnSpPr>
        <p:spPr>
          <a:xfrm>
            <a:off x="1726250" y="4110527"/>
            <a:ext cx="1102408"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741916" y="4117645"/>
            <a:ext cx="1086742" cy="28343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05736" y="3115769"/>
            <a:ext cx="7705004" cy="400110"/>
          </a:xfrm>
          <a:prstGeom prst="rect">
            <a:avLst/>
          </a:prstGeom>
          <a:solidFill>
            <a:schemeClr val="tx2">
              <a:lumMod val="40000"/>
              <a:lumOff val="60000"/>
            </a:schemeClr>
          </a:solidFill>
          <a:ln w="28575">
            <a:solidFill>
              <a:schemeClr val="tx1"/>
            </a:solidFill>
          </a:ln>
        </p:spPr>
        <p:txBody>
          <a:bodyPr wrap="square" rtlCol="0">
            <a:spAutoFit/>
          </a:bodyPr>
          <a:lstStyle/>
          <a:p>
            <a:r>
              <a:rPr lang="en-US" sz="2000" dirty="0" smtClean="0"/>
              <a:t>Contact with farm animals or products of conception, unpasteurized milk </a:t>
            </a:r>
            <a:endParaRPr lang="en-US" sz="2000" dirty="0"/>
          </a:p>
        </p:txBody>
      </p:sp>
      <p:sp>
        <p:nvSpPr>
          <p:cNvPr id="25" name="TextBox 24"/>
          <p:cNvSpPr txBox="1"/>
          <p:nvPr/>
        </p:nvSpPr>
        <p:spPr>
          <a:xfrm>
            <a:off x="4119072" y="2401370"/>
            <a:ext cx="7682669" cy="707886"/>
          </a:xfrm>
          <a:prstGeom prst="rect">
            <a:avLst/>
          </a:prstGeom>
          <a:solidFill>
            <a:schemeClr val="accent6">
              <a:lumMod val="60000"/>
              <a:lumOff val="40000"/>
            </a:schemeClr>
          </a:solidFill>
          <a:ln w="28575">
            <a:solidFill>
              <a:srgbClr val="FF0000"/>
            </a:solidFill>
          </a:ln>
        </p:spPr>
        <p:txBody>
          <a:bodyPr wrap="square" rtlCol="0">
            <a:spAutoFit/>
          </a:bodyPr>
          <a:lstStyle/>
          <a:p>
            <a:r>
              <a:rPr lang="en-US" sz="2000" dirty="0" smtClean="0"/>
              <a:t>Note these are ALL intracellular organisms, hence they don’t grow well in cultures. Diagnosis usually made by </a:t>
            </a:r>
            <a:r>
              <a:rPr lang="en-US" sz="2000" dirty="0" err="1" smtClean="0"/>
              <a:t>serologies</a:t>
            </a:r>
            <a:r>
              <a:rPr lang="en-US" sz="2000" dirty="0" smtClean="0"/>
              <a:t> or by PCR</a:t>
            </a:r>
          </a:p>
        </p:txBody>
      </p:sp>
      <p:sp>
        <p:nvSpPr>
          <p:cNvPr id="5" name="Slide Number Placeholder 4"/>
          <p:cNvSpPr>
            <a:spLocks noGrp="1"/>
          </p:cNvSpPr>
          <p:nvPr>
            <p:ph type="sldNum" sz="quarter" idx="12"/>
          </p:nvPr>
        </p:nvSpPr>
        <p:spPr/>
        <p:txBody>
          <a:bodyPr/>
          <a:lstStyle/>
          <a:p>
            <a:fld id="{D88FDD9F-396E-4B33-9E9C-FEF670638DD9}" type="slidenum">
              <a:rPr lang="en-US" smtClean="0"/>
              <a:t>88</a:t>
            </a:fld>
            <a:endParaRPr lang="en-US"/>
          </a:p>
        </p:txBody>
      </p:sp>
      <p:pic>
        <p:nvPicPr>
          <p:cNvPr id="5122" name="Picture 2" descr="http://medchrome.com/wp-content/uploads/2011/04/bruc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459" y="78795"/>
            <a:ext cx="1909830" cy="225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Endocarditis</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smtClean="0"/>
              <a:t> Candida species are by far the most common</a:t>
            </a:r>
          </a:p>
          <a:p>
            <a:pPr>
              <a:buFont typeface="Courier New" panose="02070309020205020404" pitchFamily="49" charset="0"/>
              <a:buChar char="o"/>
            </a:pPr>
            <a:r>
              <a:rPr lang="en-US" sz="2400" dirty="0"/>
              <a:t> </a:t>
            </a:r>
            <a:r>
              <a:rPr lang="en-US" sz="2400" dirty="0" smtClean="0"/>
              <a:t>Aspergillus, Histoplasma, </a:t>
            </a:r>
            <a:r>
              <a:rPr lang="en-US" sz="2400" dirty="0" err="1" smtClean="0"/>
              <a:t>trichosporon</a:t>
            </a:r>
            <a:r>
              <a:rPr lang="en-US" sz="2400" dirty="0" smtClean="0"/>
              <a:t>, and others are more rare causes </a:t>
            </a:r>
          </a:p>
          <a:p>
            <a:pPr>
              <a:buFont typeface="Courier New" panose="02070309020205020404" pitchFamily="49" charset="0"/>
              <a:buChar char="o"/>
            </a:pPr>
            <a:r>
              <a:rPr lang="en-US" sz="2400" dirty="0"/>
              <a:t> </a:t>
            </a:r>
            <a:r>
              <a:rPr lang="en-US" sz="2400" dirty="0" smtClean="0"/>
              <a:t>Risk factors include IV drug use, prosthetic valves, and central venous catheters</a:t>
            </a:r>
          </a:p>
          <a:p>
            <a:pPr lvl="1">
              <a:buFont typeface="Courier New" panose="02070309020205020404" pitchFamily="49" charset="0"/>
              <a:buChar char="o"/>
            </a:pPr>
            <a:r>
              <a:rPr lang="en-US" sz="2000" dirty="0" smtClean="0"/>
              <a:t>Heroin often needs an acid to dissolve the powder into an injectable liquid. Lemon juice is often used</a:t>
            </a:r>
          </a:p>
          <a:p>
            <a:pPr lvl="1">
              <a:buFont typeface="Courier New" panose="02070309020205020404" pitchFamily="49" charset="0"/>
              <a:buChar char="o"/>
            </a:pPr>
            <a:r>
              <a:rPr lang="en-US" sz="2000" dirty="0" smtClean="0"/>
              <a:t>Lemons have a lot of Candida on them</a:t>
            </a:r>
          </a:p>
          <a:p>
            <a:pPr marL="0" indent="0">
              <a:buNone/>
            </a:pPr>
            <a:endParaRPr lang="en-US" sz="2400" dirty="0"/>
          </a:p>
        </p:txBody>
      </p:sp>
      <p:pic>
        <p:nvPicPr>
          <p:cNvPr id="6" name="Picture 5"/>
          <p:cNvPicPr>
            <a:picLocks noChangeAspect="1"/>
          </p:cNvPicPr>
          <p:nvPr/>
        </p:nvPicPr>
        <p:blipFill>
          <a:blip r:embed="rId2"/>
          <a:stretch>
            <a:fillRect/>
          </a:stretch>
        </p:blipFill>
        <p:spPr>
          <a:xfrm>
            <a:off x="6187770" y="4124264"/>
            <a:ext cx="1410799" cy="2113145"/>
          </a:xfrm>
          <a:prstGeom prst="rect">
            <a:avLst/>
          </a:prstGeom>
        </p:spPr>
      </p:pic>
      <p:sp>
        <p:nvSpPr>
          <p:cNvPr id="7" name="TextBox 6"/>
          <p:cNvSpPr txBox="1"/>
          <p:nvPr/>
        </p:nvSpPr>
        <p:spPr>
          <a:xfrm>
            <a:off x="7323993" y="5683920"/>
            <a:ext cx="1740877" cy="369332"/>
          </a:xfrm>
          <a:prstGeom prst="rect">
            <a:avLst/>
          </a:prstGeom>
          <a:noFill/>
        </p:spPr>
        <p:txBody>
          <a:bodyPr wrap="square" rtlCol="0">
            <a:spAutoFit/>
          </a:bodyPr>
          <a:lstStyle/>
          <a:p>
            <a:r>
              <a:rPr lang="en-US" dirty="0" smtClean="0"/>
              <a:t>Dramatization</a:t>
            </a:r>
            <a:endParaRPr lang="en-US" dirty="0"/>
          </a:p>
        </p:txBody>
      </p:sp>
      <p:sp>
        <p:nvSpPr>
          <p:cNvPr id="9" name="Slide Number Placeholder 8"/>
          <p:cNvSpPr>
            <a:spLocks noGrp="1"/>
          </p:cNvSpPr>
          <p:nvPr>
            <p:ph type="sldNum" sz="quarter" idx="12"/>
          </p:nvPr>
        </p:nvSpPr>
        <p:spPr/>
        <p:txBody>
          <a:bodyPr/>
          <a:lstStyle/>
          <a:p>
            <a:fld id="{D88FDD9F-396E-4B33-9E9C-FEF670638DD9}" type="slidenum">
              <a:rPr lang="en-US" smtClean="0"/>
              <a:t>89</a:t>
            </a:fld>
            <a:endParaRPr lang="en-US"/>
          </a:p>
        </p:txBody>
      </p:sp>
      <p:pic>
        <p:nvPicPr>
          <p:cNvPr id="4098" name="Picture 2" descr="yeast and polycystic ovarian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852" y="161077"/>
            <a:ext cx="2459833" cy="150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3513" y="2971231"/>
            <a:ext cx="9276522" cy="3350059"/>
            <a:chOff x="2146852" y="1061164"/>
            <a:chExt cx="5685183" cy="2450662"/>
          </a:xfrm>
        </p:grpSpPr>
        <p:sp>
          <p:nvSpPr>
            <p:cNvPr id="2" name="Rectangle 1"/>
            <p:cNvSpPr/>
            <p:nvPr/>
          </p:nvSpPr>
          <p:spPr>
            <a:xfrm>
              <a:off x="2146852" y="1068852"/>
              <a:ext cx="5685183" cy="24429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208177" y="1061164"/>
              <a:ext cx="3562532" cy="566475"/>
              <a:chOff x="798490" y="2055129"/>
              <a:chExt cx="1622738" cy="404738"/>
            </a:xfrm>
          </p:grpSpPr>
          <p:sp>
            <p:nvSpPr>
              <p:cNvPr id="4" name="Rectangle 3"/>
              <p:cNvSpPr/>
              <p:nvPr/>
            </p:nvSpPr>
            <p:spPr>
              <a:xfrm>
                <a:off x="798490" y="2055129"/>
                <a:ext cx="1622738" cy="3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98490" y="2450205"/>
                <a:ext cx="1622738" cy="96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a:off x="3710609" y="336367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5286" y="337029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7078" y="338355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1755" y="3390179"/>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49689"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4366"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6158"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0835"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5638" y="341005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80315"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107" y="3429935"/>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6784" y="343656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27850" y="339680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52527" y="340343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4319" y="3416683"/>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28996" y="3423311"/>
            <a:ext cx="0" cy="3634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29300" y="2460214"/>
            <a:ext cx="2769704" cy="523220"/>
          </a:xfrm>
          <a:prstGeom prst="rect">
            <a:avLst/>
          </a:prstGeom>
          <a:noFill/>
          <a:ln>
            <a:solidFill>
              <a:srgbClr val="7030A0"/>
            </a:solidFill>
          </a:ln>
        </p:spPr>
        <p:txBody>
          <a:bodyPr wrap="square" rtlCol="0">
            <a:spAutoFit/>
          </a:bodyPr>
          <a:lstStyle/>
          <a:p>
            <a:r>
              <a:rPr lang="en-US" sz="2800" b="1" dirty="0" smtClean="0">
                <a:solidFill>
                  <a:srgbClr val="7030A0"/>
                </a:solidFill>
              </a:rPr>
              <a:t>Exposed collagen </a:t>
            </a:r>
            <a:endParaRPr lang="en-US" sz="2800" b="1" dirty="0">
              <a:solidFill>
                <a:srgbClr val="7030A0"/>
              </a:solidFill>
            </a:endParaRPr>
          </a:p>
        </p:txBody>
      </p:sp>
      <p:cxnSp>
        <p:nvCxnSpPr>
          <p:cNvPr id="28" name="Straight Arrow Connector 27"/>
          <p:cNvCxnSpPr/>
          <p:nvPr/>
        </p:nvCxnSpPr>
        <p:spPr>
          <a:xfrm flipH="1">
            <a:off x="8405194" y="2980346"/>
            <a:ext cx="666877" cy="49597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5400000">
            <a:off x="4106704" y="-379156"/>
            <a:ext cx="1085865" cy="2402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61965" y="3905793"/>
            <a:ext cx="6582922" cy="707886"/>
          </a:xfrm>
          <a:prstGeom prst="rect">
            <a:avLst/>
          </a:prstGeom>
          <a:noFill/>
        </p:spPr>
        <p:txBody>
          <a:bodyPr wrap="square" rtlCol="0">
            <a:spAutoFit/>
          </a:bodyPr>
          <a:lstStyle/>
          <a:p>
            <a:r>
              <a:rPr lang="en-US" sz="4000" b="1" dirty="0" smtClean="0"/>
              <a:t>Damaged Heart Valve surface</a:t>
            </a:r>
            <a:endParaRPr lang="en-US" sz="4000" b="1" dirty="0"/>
          </a:p>
        </p:txBody>
      </p:sp>
      <p:sp>
        <p:nvSpPr>
          <p:cNvPr id="33" name="TextBox 32"/>
          <p:cNvSpPr txBox="1"/>
          <p:nvPr/>
        </p:nvSpPr>
        <p:spPr>
          <a:xfrm>
            <a:off x="3893491" y="509451"/>
            <a:ext cx="1997860" cy="584775"/>
          </a:xfrm>
          <a:prstGeom prst="rect">
            <a:avLst/>
          </a:prstGeom>
          <a:noFill/>
        </p:spPr>
        <p:txBody>
          <a:bodyPr wrap="square" rtlCol="0">
            <a:spAutoFit/>
          </a:bodyPr>
          <a:lstStyle/>
          <a:p>
            <a:r>
              <a:rPr lang="en-US" sz="3200" dirty="0" smtClean="0"/>
              <a:t>Platelet</a:t>
            </a:r>
            <a:endParaRPr lang="en-US" sz="3200" dirty="0"/>
          </a:p>
        </p:txBody>
      </p:sp>
      <p:sp>
        <p:nvSpPr>
          <p:cNvPr id="9" name="Slide Number Placeholder 8"/>
          <p:cNvSpPr>
            <a:spLocks noGrp="1"/>
          </p:cNvSpPr>
          <p:nvPr>
            <p:ph type="sldNum" sz="quarter" idx="12"/>
          </p:nvPr>
        </p:nvSpPr>
        <p:spPr/>
        <p:txBody>
          <a:bodyPr/>
          <a:lstStyle/>
          <a:p>
            <a:fld id="{D88FDD9F-396E-4B33-9E9C-FEF670638DD9}" type="slidenum">
              <a:rPr lang="en-US" smtClean="0"/>
              <a:t>9</a:t>
            </a:fld>
            <a:endParaRPr lang="en-US"/>
          </a:p>
        </p:txBody>
      </p:sp>
    </p:spTree>
    <p:extLst>
      <p:ext uri="{BB962C8B-B14F-4D97-AF65-F5344CB8AC3E}">
        <p14:creationId xmlns:p14="http://schemas.microsoft.com/office/powerpoint/2010/main" val="2089296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 Endocarditis </a:t>
            </a:r>
            <a:endParaRPr lang="en-US" dirty="0"/>
          </a:p>
        </p:txBody>
      </p:sp>
      <p:sp>
        <p:nvSpPr>
          <p:cNvPr id="4" name="TextBox 3"/>
          <p:cNvSpPr txBox="1"/>
          <p:nvPr/>
        </p:nvSpPr>
        <p:spPr>
          <a:xfrm>
            <a:off x="6697980" y="3750952"/>
            <a:ext cx="4457700" cy="2400657"/>
          </a:xfrm>
          <a:prstGeom prst="rect">
            <a:avLst/>
          </a:prstGeom>
          <a:solidFill>
            <a:schemeClr val="accent6">
              <a:lumMod val="60000"/>
              <a:lumOff val="40000"/>
            </a:schemeClr>
          </a:solidFill>
          <a:ln w="38100">
            <a:solidFill>
              <a:schemeClr val="tx1"/>
            </a:solidFill>
          </a:ln>
        </p:spPr>
        <p:txBody>
          <a:bodyPr wrap="square" rtlCol="0">
            <a:spAutoFit/>
          </a:bodyPr>
          <a:lstStyle/>
          <a:p>
            <a:r>
              <a:rPr lang="en-US" sz="2400" dirty="0" smtClean="0"/>
              <a:t>Popular misconception:</a:t>
            </a:r>
          </a:p>
          <a:p>
            <a:pPr marL="285750" indent="-285750">
              <a:buFont typeface="Arial" panose="020B0604020202020204" pitchFamily="34" charset="0"/>
              <a:buChar char="•"/>
            </a:pPr>
            <a:r>
              <a:rPr lang="en-US" dirty="0" smtClean="0"/>
              <a:t>ALL patients with positive blood culture for candida need an echo</a:t>
            </a:r>
          </a:p>
          <a:p>
            <a:pPr marL="285750" indent="-285750">
              <a:buFont typeface="Arial" panose="020B0604020202020204" pitchFamily="34" charset="0"/>
              <a:buChar char="•"/>
            </a:pPr>
            <a:r>
              <a:rPr lang="en-US" dirty="0" smtClean="0"/>
              <a:t>Not true! Only patients at high risk for endocarditis (IE: prosthetic valve) or with high-suspicion for endocarditis need one</a:t>
            </a:r>
          </a:p>
          <a:p>
            <a:pPr marL="285750" indent="-285750">
              <a:buFont typeface="Arial" panose="020B0604020202020204" pitchFamily="34" charset="0"/>
              <a:buChar char="•"/>
            </a:pPr>
            <a:r>
              <a:rPr lang="en-US" dirty="0" smtClean="0"/>
              <a:t>They DO need an ID consult and an Ophthalmologic examination</a:t>
            </a:r>
          </a:p>
        </p:txBody>
      </p:sp>
      <p:sp>
        <p:nvSpPr>
          <p:cNvPr id="5" name="TextBox 4"/>
          <p:cNvSpPr txBox="1"/>
          <p:nvPr/>
        </p:nvSpPr>
        <p:spPr>
          <a:xfrm>
            <a:off x="789259" y="2269317"/>
            <a:ext cx="4457700" cy="830997"/>
          </a:xfrm>
          <a:prstGeom prst="rect">
            <a:avLst/>
          </a:prstGeom>
          <a:solidFill>
            <a:srgbClr val="FFC000"/>
          </a:solidFill>
          <a:ln w="38100">
            <a:solidFill>
              <a:schemeClr val="tx1"/>
            </a:solidFill>
          </a:ln>
        </p:spPr>
        <p:txBody>
          <a:bodyPr wrap="square" rtlCol="0">
            <a:spAutoFit/>
          </a:bodyPr>
          <a:lstStyle/>
          <a:p>
            <a:r>
              <a:rPr lang="en-US" sz="2800" dirty="0" smtClean="0"/>
              <a:t>Vegetations are larger:</a:t>
            </a:r>
          </a:p>
          <a:p>
            <a:pPr marL="285750" indent="-285750">
              <a:buFont typeface="Arial" panose="020B0604020202020204" pitchFamily="34" charset="0"/>
              <a:buChar char="•"/>
            </a:pPr>
            <a:r>
              <a:rPr lang="en-US" sz="2000" dirty="0" smtClean="0"/>
              <a:t>Risk of embolism is higher </a:t>
            </a:r>
          </a:p>
        </p:txBody>
      </p:sp>
      <p:sp>
        <p:nvSpPr>
          <p:cNvPr id="6" name="TextBox 5"/>
          <p:cNvSpPr txBox="1"/>
          <p:nvPr/>
        </p:nvSpPr>
        <p:spPr>
          <a:xfrm>
            <a:off x="757312" y="3539938"/>
            <a:ext cx="4457700" cy="2246769"/>
          </a:xfrm>
          <a:prstGeom prst="rect">
            <a:avLst/>
          </a:prstGeom>
          <a:solidFill>
            <a:srgbClr val="FFFF00"/>
          </a:solidFill>
          <a:ln w="38100">
            <a:solidFill>
              <a:schemeClr val="tx1"/>
            </a:solidFill>
          </a:ln>
        </p:spPr>
        <p:txBody>
          <a:bodyPr wrap="square" rtlCol="0">
            <a:spAutoFit/>
          </a:bodyPr>
          <a:lstStyle/>
          <a:p>
            <a:r>
              <a:rPr lang="en-US" sz="2800" dirty="0" smtClean="0"/>
              <a:t>Surgery is usually needed for cure</a:t>
            </a:r>
          </a:p>
          <a:p>
            <a:pPr marL="285750" indent="-285750">
              <a:buFont typeface="Arial" panose="020B0604020202020204" pitchFamily="34" charset="0"/>
              <a:buChar char="•"/>
            </a:pPr>
            <a:r>
              <a:rPr lang="en-US" sz="2800" dirty="0" smtClean="0"/>
              <a:t>If surgery not done, often need lifelong suppressive antifungals</a:t>
            </a:r>
            <a:endParaRPr lang="en-US" sz="2000" dirty="0" smtClean="0"/>
          </a:p>
        </p:txBody>
      </p:sp>
      <p:sp>
        <p:nvSpPr>
          <p:cNvPr id="7" name="TextBox 6"/>
          <p:cNvSpPr txBox="1"/>
          <p:nvPr/>
        </p:nvSpPr>
        <p:spPr>
          <a:xfrm>
            <a:off x="6548510" y="2021783"/>
            <a:ext cx="4457700" cy="1446550"/>
          </a:xfrm>
          <a:prstGeom prst="rect">
            <a:avLst/>
          </a:prstGeom>
          <a:solidFill>
            <a:schemeClr val="accent3">
              <a:lumMod val="60000"/>
              <a:lumOff val="40000"/>
            </a:schemeClr>
          </a:solidFill>
          <a:ln w="38100">
            <a:solidFill>
              <a:schemeClr val="tx1"/>
            </a:solidFill>
          </a:ln>
        </p:spPr>
        <p:txBody>
          <a:bodyPr wrap="square" rtlCol="0">
            <a:spAutoFit/>
          </a:bodyPr>
          <a:lstStyle/>
          <a:p>
            <a:r>
              <a:rPr lang="en-US" sz="2800" dirty="0" smtClean="0"/>
              <a:t>Treatment:</a:t>
            </a:r>
          </a:p>
          <a:p>
            <a:pPr marL="285750" indent="-285750">
              <a:buFont typeface="Arial" panose="020B0604020202020204" pitchFamily="34" charset="0"/>
              <a:buChar char="•"/>
            </a:pPr>
            <a:r>
              <a:rPr lang="en-US" sz="2000" dirty="0" smtClean="0"/>
              <a:t>Initially with amphotericin and </a:t>
            </a:r>
            <a:r>
              <a:rPr lang="en-US" sz="2000" dirty="0" err="1" smtClean="0"/>
              <a:t>flucytosine</a:t>
            </a:r>
            <a:endParaRPr lang="en-US" sz="2000" dirty="0" smtClean="0"/>
          </a:p>
          <a:p>
            <a:pPr marL="285750" indent="-285750">
              <a:buFont typeface="Arial" panose="020B0604020202020204" pitchFamily="34" charset="0"/>
              <a:buChar char="•"/>
            </a:pPr>
            <a:r>
              <a:rPr lang="en-US" sz="2000" dirty="0" smtClean="0"/>
              <a:t>Can narrow to fluconazole if sensitive </a:t>
            </a:r>
          </a:p>
        </p:txBody>
      </p:sp>
      <p:sp>
        <p:nvSpPr>
          <p:cNvPr id="9" name="Slide Number Placeholder 8"/>
          <p:cNvSpPr>
            <a:spLocks noGrp="1"/>
          </p:cNvSpPr>
          <p:nvPr>
            <p:ph type="sldNum" sz="quarter" idx="12"/>
          </p:nvPr>
        </p:nvSpPr>
        <p:spPr/>
        <p:txBody>
          <a:bodyPr/>
          <a:lstStyle/>
          <a:p>
            <a:fld id="{D88FDD9F-396E-4B33-9E9C-FEF670638DD9}" type="slidenum">
              <a:rPr lang="en-US" smtClean="0"/>
              <a:t>90</a:t>
            </a:fld>
            <a:endParaRPr lang="en-US"/>
          </a:p>
        </p:txBody>
      </p:sp>
      <p:pic>
        <p:nvPicPr>
          <p:cNvPr id="10" name="Picture 2" descr="yeast and polycystic ovarian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852" y="161077"/>
            <a:ext cx="2459833" cy="150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Non-Bacterial </a:t>
            </a:r>
            <a:r>
              <a:rPr lang="en-US" dirty="0"/>
              <a:t>T</a:t>
            </a:r>
            <a:r>
              <a:rPr lang="en-US" dirty="0" smtClean="0"/>
              <a:t>hrombotic Endocarditis (IE: </a:t>
            </a:r>
            <a:r>
              <a:rPr lang="en-US" dirty="0" err="1" smtClean="0"/>
              <a:t>Marantic</a:t>
            </a:r>
            <a:r>
              <a:rPr lang="en-US" dirty="0" smtClean="0"/>
              <a:t> endocarditis)</a:t>
            </a:r>
            <a:endParaRPr lang="en-US" dirty="0"/>
          </a:p>
        </p:txBody>
      </p:sp>
      <p:sp>
        <p:nvSpPr>
          <p:cNvPr id="3" name="Content Placeholder 2"/>
          <p:cNvSpPr>
            <a:spLocks noGrp="1"/>
          </p:cNvSpPr>
          <p:nvPr>
            <p:ph idx="1"/>
          </p:nvPr>
        </p:nvSpPr>
        <p:spPr>
          <a:xfrm>
            <a:off x="1097281" y="1845734"/>
            <a:ext cx="5897078" cy="4023360"/>
          </a:xfrm>
        </p:spPr>
        <p:txBody>
          <a:bodyPr/>
          <a:lstStyle/>
          <a:p>
            <a:pPr>
              <a:buFont typeface="Courier New" panose="02070309020205020404" pitchFamily="49" charset="0"/>
              <a:buChar char="o"/>
            </a:pPr>
            <a:r>
              <a:rPr lang="en-US" dirty="0" smtClean="0"/>
              <a:t> Sterile deposition of platelet thrombi on heart valves  </a:t>
            </a:r>
          </a:p>
          <a:p>
            <a:pPr>
              <a:buFont typeface="Courier New" panose="02070309020205020404" pitchFamily="49" charset="0"/>
              <a:buChar char="o"/>
            </a:pPr>
            <a:r>
              <a:rPr lang="en-US" dirty="0" smtClean="0"/>
              <a:t> Seen mostly in patients with advanced adenocarcinoma, systemic lupus erythematosus, and antiphospholipid antibody syndrome</a:t>
            </a:r>
            <a:endParaRPr lang="en-US" dirty="0"/>
          </a:p>
          <a:p>
            <a:pPr lvl="1">
              <a:buFont typeface="Courier New" panose="02070309020205020404" pitchFamily="49" charset="0"/>
              <a:buChar char="o"/>
            </a:pPr>
            <a:r>
              <a:rPr lang="en-US" dirty="0"/>
              <a:t> </a:t>
            </a:r>
            <a:r>
              <a:rPr lang="en-US" dirty="0" smtClean="0"/>
              <a:t>Hypercoagulable state is the common underlying cause</a:t>
            </a:r>
          </a:p>
          <a:p>
            <a:pPr lvl="1">
              <a:buFont typeface="Courier New" panose="02070309020205020404" pitchFamily="49" charset="0"/>
              <a:buChar char="o"/>
            </a:pPr>
            <a:r>
              <a:rPr lang="en-US" dirty="0"/>
              <a:t> </a:t>
            </a:r>
            <a:r>
              <a:rPr lang="en-US" dirty="0" smtClean="0"/>
              <a:t>“</a:t>
            </a:r>
            <a:r>
              <a:rPr lang="en-US" dirty="0" err="1" smtClean="0"/>
              <a:t>Marantic</a:t>
            </a:r>
            <a:r>
              <a:rPr lang="en-US" dirty="0" smtClean="0"/>
              <a:t>” refers to a Greek term for “wasting away”, highlighting the association with advanced malignancy</a:t>
            </a:r>
          </a:p>
          <a:p>
            <a:pPr>
              <a:buFont typeface="Courier New" panose="02070309020205020404" pitchFamily="49" charset="0"/>
              <a:buChar char="o"/>
            </a:pPr>
            <a:r>
              <a:rPr lang="en-US" dirty="0"/>
              <a:t> </a:t>
            </a:r>
            <a:r>
              <a:rPr lang="en-US" dirty="0" smtClean="0"/>
              <a:t>Typically asymptomatic until embolization occurs. Fever is uncommon. There is usually no valve destruction, so no heart failure symptoms.  </a:t>
            </a:r>
          </a:p>
          <a:p>
            <a:pPr>
              <a:buFont typeface="Courier New" panose="02070309020205020404" pitchFamily="49" charset="0"/>
              <a:buChar char="o"/>
            </a:pPr>
            <a:r>
              <a:rPr lang="en-US" dirty="0"/>
              <a:t> </a:t>
            </a:r>
            <a:r>
              <a:rPr lang="en-US" dirty="0" smtClean="0"/>
              <a:t>Treatment is anticoagulation </a:t>
            </a:r>
          </a:p>
        </p:txBody>
      </p:sp>
      <p:pic>
        <p:nvPicPr>
          <p:cNvPr id="1026" name="Picture 2" descr="https://classconnection.s3.amazonaws.com/695/flashcards/739695/jpg/me1316628051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359" y="1845734"/>
            <a:ext cx="5110216" cy="3303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94359" y="5149516"/>
            <a:ext cx="5110216" cy="923330"/>
          </a:xfrm>
          <a:prstGeom prst="rect">
            <a:avLst/>
          </a:prstGeom>
          <a:noFill/>
          <a:ln w="19050">
            <a:solidFill>
              <a:schemeClr val="tx1"/>
            </a:solidFill>
          </a:ln>
        </p:spPr>
        <p:txBody>
          <a:bodyPr wrap="square" rtlCol="0">
            <a:spAutoFit/>
          </a:bodyPr>
          <a:lstStyle/>
          <a:p>
            <a:r>
              <a:rPr lang="en-US" dirty="0" err="1" smtClean="0"/>
              <a:t>Valvular</a:t>
            </a:r>
            <a:r>
              <a:rPr lang="en-US" dirty="0" smtClean="0"/>
              <a:t> thrombi with minimal valve destruction in non-bacterial thrombotic endocarditis  in a patient with advanced adenocarcinoma</a:t>
            </a:r>
            <a:endParaRPr lang="en-US" dirty="0"/>
          </a:p>
        </p:txBody>
      </p:sp>
      <p:sp>
        <p:nvSpPr>
          <p:cNvPr id="5" name="TextBox 4"/>
          <p:cNvSpPr txBox="1"/>
          <p:nvPr/>
        </p:nvSpPr>
        <p:spPr>
          <a:xfrm>
            <a:off x="10528418" y="6426437"/>
            <a:ext cx="2674834" cy="261610"/>
          </a:xfrm>
          <a:prstGeom prst="rect">
            <a:avLst/>
          </a:prstGeom>
          <a:noFill/>
        </p:spPr>
        <p:txBody>
          <a:bodyPr wrap="square" rtlCol="0">
            <a:spAutoFit/>
          </a:bodyPr>
          <a:lstStyle/>
          <a:p>
            <a:r>
              <a:rPr lang="en-US" sz="1050" dirty="0" smtClean="0"/>
              <a:t>Picture from studyblue.com</a:t>
            </a:r>
            <a:endParaRPr lang="en-US" sz="1050" dirty="0"/>
          </a:p>
        </p:txBody>
      </p:sp>
      <p:sp>
        <p:nvSpPr>
          <p:cNvPr id="7" name="Slide Number Placeholder 6"/>
          <p:cNvSpPr>
            <a:spLocks noGrp="1"/>
          </p:cNvSpPr>
          <p:nvPr>
            <p:ph type="sldNum" sz="quarter" idx="12"/>
          </p:nvPr>
        </p:nvSpPr>
        <p:spPr/>
        <p:txBody>
          <a:bodyPr/>
          <a:lstStyle/>
          <a:p>
            <a:fld id="{D88FDD9F-396E-4B33-9E9C-FEF670638DD9}" type="slidenum">
              <a:rPr lang="en-US" smtClean="0"/>
              <a:t>91</a:t>
            </a:fld>
            <a:endParaRPr lang="en-US"/>
          </a:p>
        </p:txBody>
      </p:sp>
    </p:spTree>
    <p:extLst>
      <p:ext uri="{BB962C8B-B14F-4D97-AF65-F5344CB8AC3E}">
        <p14:creationId xmlns:p14="http://schemas.microsoft.com/office/powerpoint/2010/main" val="33113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Prosthetic Valve Endocarditis</a:t>
            </a:r>
            <a:endParaRPr lang="en-US" dirty="0"/>
          </a:p>
        </p:txBody>
      </p:sp>
      <p:sp>
        <p:nvSpPr>
          <p:cNvPr id="3" name="Content Placeholder 2"/>
          <p:cNvSpPr>
            <a:spLocks noGrp="1"/>
          </p:cNvSpPr>
          <p:nvPr>
            <p:ph idx="1"/>
          </p:nvPr>
        </p:nvSpPr>
        <p:spPr>
          <a:xfrm>
            <a:off x="1435693" y="1963488"/>
            <a:ext cx="4956315" cy="4023360"/>
          </a:xfrm>
        </p:spPr>
        <p:txBody>
          <a:bodyPr/>
          <a:lstStyle/>
          <a:p>
            <a:pPr>
              <a:buFont typeface="Courier New" panose="02070309020205020404" pitchFamily="49" charset="0"/>
              <a:buChar char="o"/>
            </a:pPr>
            <a:r>
              <a:rPr lang="en-US" dirty="0" smtClean="0"/>
              <a:t> Site of infection tends to be para-</a:t>
            </a:r>
            <a:r>
              <a:rPr lang="en-US" dirty="0" err="1" smtClean="0"/>
              <a:t>valvular</a:t>
            </a:r>
            <a:r>
              <a:rPr lang="en-US" dirty="0" smtClean="0"/>
              <a:t>, NOT on the actual mechanical prosthesis (although this can certainly happen)</a:t>
            </a:r>
          </a:p>
          <a:p>
            <a:pPr>
              <a:buFont typeface="Courier New" panose="02070309020205020404" pitchFamily="49" charset="0"/>
              <a:buChar char="o"/>
            </a:pPr>
            <a:r>
              <a:rPr lang="en-US" dirty="0"/>
              <a:t> </a:t>
            </a:r>
            <a:r>
              <a:rPr lang="en-US" dirty="0" smtClean="0"/>
              <a:t>This causes more abscesses and valve dehiscence </a:t>
            </a:r>
          </a:p>
          <a:p>
            <a:pPr lvl="1">
              <a:buFont typeface="Courier New" panose="02070309020205020404" pitchFamily="49" charset="0"/>
              <a:buChar char="o"/>
            </a:pPr>
            <a:r>
              <a:rPr lang="en-US" dirty="0"/>
              <a:t> </a:t>
            </a:r>
            <a:r>
              <a:rPr lang="en-US" dirty="0" smtClean="0"/>
              <a:t>Which is one reason TEE is much more sensitive </a:t>
            </a:r>
          </a:p>
          <a:p>
            <a:pPr>
              <a:buFont typeface="Courier New" panose="02070309020205020404" pitchFamily="49" charset="0"/>
              <a:buChar char="o"/>
            </a:pPr>
            <a:r>
              <a:rPr lang="en-US" dirty="0"/>
              <a:t> </a:t>
            </a:r>
            <a:r>
              <a:rPr lang="en-US" dirty="0" smtClean="0"/>
              <a:t>Higher rates of morbidity and mortality than native-valve endocarditis </a:t>
            </a:r>
          </a:p>
          <a:p>
            <a:pPr>
              <a:buFont typeface="Courier New" panose="02070309020205020404" pitchFamily="49" charset="0"/>
              <a:buChar char="o"/>
            </a:pPr>
            <a:r>
              <a:rPr lang="en-US" dirty="0"/>
              <a:t> </a:t>
            </a:r>
            <a:r>
              <a:rPr lang="en-US" dirty="0" smtClean="0"/>
              <a:t>More likely to need surgery </a:t>
            </a:r>
          </a:p>
          <a:p>
            <a:pPr marL="0" indent="0">
              <a:buNone/>
            </a:pPr>
            <a:endParaRPr lang="en-US" dirty="0" smtClean="0"/>
          </a:p>
          <a:p>
            <a:pPr>
              <a:buFont typeface="Courier New" panose="02070309020205020404" pitchFamily="49" charset="0"/>
              <a:buChar char="o"/>
            </a:pPr>
            <a:endParaRPr lang="en-US" dirty="0"/>
          </a:p>
        </p:txBody>
      </p:sp>
      <p:pic>
        <p:nvPicPr>
          <p:cNvPr id="4" name="Picture 3"/>
          <p:cNvPicPr>
            <a:picLocks noChangeAspect="1"/>
          </p:cNvPicPr>
          <p:nvPr/>
        </p:nvPicPr>
        <p:blipFill>
          <a:blip r:embed="rId2"/>
          <a:stretch>
            <a:fillRect/>
          </a:stretch>
        </p:blipFill>
        <p:spPr>
          <a:xfrm>
            <a:off x="6694059" y="1963488"/>
            <a:ext cx="5149179" cy="4229517"/>
          </a:xfrm>
          <a:prstGeom prst="rect">
            <a:avLst/>
          </a:prstGeom>
        </p:spPr>
      </p:pic>
      <p:cxnSp>
        <p:nvCxnSpPr>
          <p:cNvPr id="6" name="Straight Arrow Connector 5"/>
          <p:cNvCxnSpPr/>
          <p:nvPr/>
        </p:nvCxnSpPr>
        <p:spPr>
          <a:xfrm>
            <a:off x="5996354" y="2136531"/>
            <a:ext cx="4070838" cy="113420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0457" y="6453676"/>
            <a:ext cx="2690446" cy="276999"/>
          </a:xfrm>
          <a:prstGeom prst="rect">
            <a:avLst/>
          </a:prstGeom>
          <a:noFill/>
        </p:spPr>
        <p:txBody>
          <a:bodyPr wrap="square" rtlCol="0">
            <a:spAutoFit/>
          </a:bodyPr>
          <a:lstStyle/>
          <a:p>
            <a:r>
              <a:rPr lang="en-US" sz="1200" dirty="0" smtClean="0"/>
              <a:t>Picture from themitralvalve.org</a:t>
            </a:r>
            <a:endParaRPr lang="en-US" sz="1200" dirty="0"/>
          </a:p>
        </p:txBody>
      </p:sp>
      <p:sp>
        <p:nvSpPr>
          <p:cNvPr id="9" name="Slide Number Placeholder 8"/>
          <p:cNvSpPr>
            <a:spLocks noGrp="1"/>
          </p:cNvSpPr>
          <p:nvPr>
            <p:ph type="sldNum" sz="quarter" idx="12"/>
          </p:nvPr>
        </p:nvSpPr>
        <p:spPr/>
        <p:txBody>
          <a:bodyPr/>
          <a:lstStyle/>
          <a:p>
            <a:fld id="{D88FDD9F-396E-4B33-9E9C-FEF670638DD9}" type="slidenum">
              <a:rPr lang="en-US" smtClean="0"/>
              <a:t>92</a:t>
            </a:fld>
            <a:endParaRPr lang="en-US"/>
          </a:p>
        </p:txBody>
      </p:sp>
    </p:spTree>
    <p:extLst>
      <p:ext uri="{BB962C8B-B14F-4D97-AF65-F5344CB8AC3E}">
        <p14:creationId xmlns:p14="http://schemas.microsoft.com/office/powerpoint/2010/main" val="288025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a:t>
            </a:r>
            <a:endParaRPr lang="en-US" sz="6000" dirty="0"/>
          </a:p>
        </p:txBody>
      </p:sp>
      <p:sp>
        <p:nvSpPr>
          <p:cNvPr id="3" name="Content Placeholder 2"/>
          <p:cNvSpPr>
            <a:spLocks noGrp="1"/>
          </p:cNvSpPr>
          <p:nvPr>
            <p:ph idx="1"/>
          </p:nvPr>
        </p:nvSpPr>
        <p:spPr/>
        <p:txBody>
          <a:bodyPr>
            <a:normAutofit/>
          </a:bodyPr>
          <a:lstStyle/>
          <a:p>
            <a:r>
              <a:rPr lang="en-US" sz="2800" dirty="0" smtClean="0"/>
              <a:t>A 31-year-old man with history of congenital heart disease s/p mechanical mitral valve replacement presents with </a:t>
            </a:r>
            <a:r>
              <a:rPr lang="en-US" sz="2800" i="1" dirty="0" smtClean="0"/>
              <a:t>Staph aureus </a:t>
            </a:r>
            <a:r>
              <a:rPr lang="en-US" sz="2800" dirty="0" smtClean="0"/>
              <a:t>(MSSA)</a:t>
            </a:r>
            <a:r>
              <a:rPr lang="en-US" sz="2800" i="1" dirty="0" smtClean="0"/>
              <a:t> </a:t>
            </a:r>
            <a:r>
              <a:rPr lang="en-US" sz="2800" dirty="0" smtClean="0"/>
              <a:t>bacteremia and TEE findings suggestive of prosthetic valve endocarditis.</a:t>
            </a:r>
          </a:p>
          <a:p>
            <a:r>
              <a:rPr lang="en-US" sz="2800" dirty="0" smtClean="0"/>
              <a:t>What antibiotic regimen would you give this patient?</a:t>
            </a:r>
            <a:endParaRPr lang="en-US" sz="2800" dirty="0"/>
          </a:p>
          <a:p>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93</a:t>
            </a:fld>
            <a:endParaRPr lang="en-US"/>
          </a:p>
        </p:txBody>
      </p:sp>
    </p:spTree>
    <p:extLst>
      <p:ext uri="{BB962C8B-B14F-4D97-AF65-F5344CB8AC3E}">
        <p14:creationId xmlns:p14="http://schemas.microsoft.com/office/powerpoint/2010/main" val="24373226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Prosthetic Valve Endocarditis</a:t>
            </a:r>
            <a:endParaRPr lang="en-US" dirty="0"/>
          </a:p>
        </p:txBody>
      </p:sp>
      <p:sp>
        <p:nvSpPr>
          <p:cNvPr id="3" name="Content Placeholder 2"/>
          <p:cNvSpPr>
            <a:spLocks noGrp="1"/>
          </p:cNvSpPr>
          <p:nvPr>
            <p:ph idx="1"/>
          </p:nvPr>
        </p:nvSpPr>
        <p:spPr>
          <a:xfrm>
            <a:off x="811851" y="1963488"/>
            <a:ext cx="5580158" cy="4023360"/>
          </a:xfrm>
        </p:spPr>
        <p:txBody>
          <a:bodyPr>
            <a:normAutofit fontScale="92500"/>
          </a:bodyPr>
          <a:lstStyle/>
          <a:p>
            <a:pPr>
              <a:buFont typeface="Courier New" panose="02070309020205020404" pitchFamily="49" charset="0"/>
              <a:buChar char="o"/>
            </a:pPr>
            <a:r>
              <a:rPr lang="en-US" sz="2400" dirty="0" smtClean="0"/>
              <a:t> Biofilms are established more readily on foreign material, and are harder to eradicate </a:t>
            </a:r>
          </a:p>
          <a:p>
            <a:pPr>
              <a:buFont typeface="Courier New" panose="02070309020205020404" pitchFamily="49" charset="0"/>
              <a:buChar char="o"/>
            </a:pPr>
            <a:r>
              <a:rPr lang="en-US" sz="2400" dirty="0"/>
              <a:t> </a:t>
            </a:r>
            <a:r>
              <a:rPr lang="en-US" sz="2400" dirty="0" smtClean="0"/>
              <a:t>Hence, for prosthetic valve endocarditis from biofilm forming bacteria such as </a:t>
            </a:r>
            <a:r>
              <a:rPr lang="en-US" sz="2400" i="1" dirty="0" smtClean="0"/>
              <a:t>Staph epidermidis </a:t>
            </a:r>
            <a:r>
              <a:rPr lang="en-US" sz="2400" dirty="0" smtClean="0"/>
              <a:t>or </a:t>
            </a:r>
            <a:r>
              <a:rPr lang="en-US" sz="2400" i="1" dirty="0" smtClean="0"/>
              <a:t>Staph aureus</a:t>
            </a:r>
            <a:r>
              <a:rPr lang="en-US" sz="2400" dirty="0" smtClean="0"/>
              <a:t>, rifampin is added to the regimen</a:t>
            </a:r>
          </a:p>
          <a:p>
            <a:pPr>
              <a:buFont typeface="Courier New" panose="02070309020205020404" pitchFamily="49" charset="0"/>
              <a:buChar char="o"/>
            </a:pPr>
            <a:r>
              <a:rPr lang="en-US" sz="2400" dirty="0"/>
              <a:t> </a:t>
            </a:r>
            <a:r>
              <a:rPr lang="en-US" sz="2400" dirty="0" smtClean="0"/>
              <a:t>Because rifampin penetrates biofilms more readily than drugs like vancomycin or </a:t>
            </a:r>
            <a:r>
              <a:rPr lang="en-US" sz="2400" dirty="0" err="1" smtClean="0"/>
              <a:t>nafcillin</a:t>
            </a:r>
            <a:r>
              <a:rPr lang="en-US" sz="2400" dirty="0" smtClean="0"/>
              <a:t> </a:t>
            </a:r>
          </a:p>
          <a:p>
            <a:pPr>
              <a:buFont typeface="Courier New" panose="02070309020205020404" pitchFamily="49" charset="0"/>
              <a:buChar char="o"/>
            </a:pPr>
            <a:r>
              <a:rPr lang="en-US" sz="2400" dirty="0"/>
              <a:t> </a:t>
            </a:r>
            <a:r>
              <a:rPr lang="en-US" sz="2400" dirty="0" smtClean="0"/>
              <a:t>Rifampin has a low-barrier to resistance, hence gentamicin for 2 weeks is added to be “</a:t>
            </a:r>
            <a:r>
              <a:rPr lang="en-US" sz="2400" dirty="0" err="1" smtClean="0"/>
              <a:t>rif</a:t>
            </a:r>
            <a:r>
              <a:rPr lang="en-US" sz="2400" dirty="0" smtClean="0"/>
              <a:t>-protective”, until bacterial load is low </a:t>
            </a:r>
            <a:endParaRPr lang="en-US" sz="2400" dirty="0"/>
          </a:p>
        </p:txBody>
      </p:sp>
      <p:pic>
        <p:nvPicPr>
          <p:cNvPr id="5" name="Picture 4"/>
          <p:cNvPicPr>
            <a:picLocks noChangeAspect="1"/>
          </p:cNvPicPr>
          <p:nvPr/>
        </p:nvPicPr>
        <p:blipFill>
          <a:blip r:embed="rId2"/>
          <a:stretch>
            <a:fillRect/>
          </a:stretch>
        </p:blipFill>
        <p:spPr>
          <a:xfrm>
            <a:off x="7255378" y="2366136"/>
            <a:ext cx="3770495" cy="2846799"/>
          </a:xfrm>
          <a:prstGeom prst="rect">
            <a:avLst/>
          </a:prstGeom>
        </p:spPr>
      </p:pic>
      <p:sp>
        <p:nvSpPr>
          <p:cNvPr id="9" name="Slide Number Placeholder 8"/>
          <p:cNvSpPr>
            <a:spLocks noGrp="1"/>
          </p:cNvSpPr>
          <p:nvPr>
            <p:ph type="sldNum" sz="quarter" idx="12"/>
          </p:nvPr>
        </p:nvSpPr>
        <p:spPr/>
        <p:txBody>
          <a:bodyPr/>
          <a:lstStyle/>
          <a:p>
            <a:fld id="{D88FDD9F-396E-4B33-9E9C-FEF670638DD9}" type="slidenum">
              <a:rPr lang="en-US" smtClean="0"/>
              <a:t>94</a:t>
            </a:fld>
            <a:endParaRPr lang="en-US"/>
          </a:p>
        </p:txBody>
      </p:sp>
    </p:spTree>
    <p:extLst>
      <p:ext uri="{BB962C8B-B14F-4D97-AF65-F5344CB8AC3E}">
        <p14:creationId xmlns:p14="http://schemas.microsoft.com/office/powerpoint/2010/main" val="23734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Answer</a:t>
            </a:r>
            <a:endParaRPr lang="en-US" sz="6000" dirty="0"/>
          </a:p>
        </p:txBody>
      </p:sp>
      <p:sp>
        <p:nvSpPr>
          <p:cNvPr id="3" name="Content Placeholder 2"/>
          <p:cNvSpPr>
            <a:spLocks noGrp="1"/>
          </p:cNvSpPr>
          <p:nvPr>
            <p:ph idx="1"/>
          </p:nvPr>
        </p:nvSpPr>
        <p:spPr/>
        <p:txBody>
          <a:bodyPr/>
          <a:lstStyle/>
          <a:p>
            <a:r>
              <a:rPr lang="en-US" sz="2800" dirty="0" smtClean="0"/>
              <a:t>A 31-year-old man with history of congenital heart disease s/p mechanical mitral valve replacement presents with </a:t>
            </a:r>
            <a:r>
              <a:rPr lang="en-US" sz="2800" i="1" dirty="0" smtClean="0"/>
              <a:t>Staph aureus </a:t>
            </a:r>
            <a:r>
              <a:rPr lang="en-US" sz="2800" dirty="0" smtClean="0"/>
              <a:t>(MSSA)</a:t>
            </a:r>
            <a:r>
              <a:rPr lang="en-US" sz="2800" i="1" dirty="0" smtClean="0"/>
              <a:t> </a:t>
            </a:r>
            <a:r>
              <a:rPr lang="en-US" sz="2800" dirty="0" smtClean="0"/>
              <a:t>bacteremia and TEE findings suggestive of prosthetic valve endocarditis</a:t>
            </a:r>
          </a:p>
          <a:p>
            <a:r>
              <a:rPr lang="en-US" sz="2800" dirty="0" smtClean="0"/>
              <a:t>What antibiotic regimen would you give this patient?</a:t>
            </a:r>
          </a:p>
          <a:p>
            <a:endParaRPr lang="en-US" sz="2800" dirty="0"/>
          </a:p>
          <a:p>
            <a:r>
              <a:rPr lang="en-US" sz="2800" dirty="0" smtClean="0">
                <a:solidFill>
                  <a:srgbClr val="00B050"/>
                </a:solidFill>
              </a:rPr>
              <a:t>A regimen of </a:t>
            </a:r>
            <a:r>
              <a:rPr lang="en-US" sz="2800" dirty="0" err="1" smtClean="0">
                <a:solidFill>
                  <a:srgbClr val="00B050"/>
                </a:solidFill>
              </a:rPr>
              <a:t>nafcillin</a:t>
            </a:r>
            <a:r>
              <a:rPr lang="en-US" sz="2800" dirty="0">
                <a:solidFill>
                  <a:srgbClr val="00B050"/>
                </a:solidFill>
              </a:rPr>
              <a:t> </a:t>
            </a:r>
            <a:r>
              <a:rPr lang="en-US" sz="2800" dirty="0" smtClean="0">
                <a:solidFill>
                  <a:srgbClr val="00B050"/>
                </a:solidFill>
              </a:rPr>
              <a:t>and rifampin for 6 weeks, with gentamicin for 2 weeks, would be reasonable</a:t>
            </a:r>
            <a:endParaRPr lang="en-US" sz="2800" dirty="0">
              <a:solidFill>
                <a:srgbClr val="00B050"/>
              </a:solidFill>
            </a:endParaRPr>
          </a:p>
          <a:p>
            <a:endParaRPr lang="en-US" sz="2800" dirty="0"/>
          </a:p>
        </p:txBody>
      </p:sp>
      <p:sp>
        <p:nvSpPr>
          <p:cNvPr id="5" name="Slide Number Placeholder 4"/>
          <p:cNvSpPr>
            <a:spLocks noGrp="1"/>
          </p:cNvSpPr>
          <p:nvPr>
            <p:ph type="sldNum" sz="quarter" idx="12"/>
          </p:nvPr>
        </p:nvSpPr>
        <p:spPr/>
        <p:txBody>
          <a:bodyPr/>
          <a:lstStyle/>
          <a:p>
            <a:fld id="{D88FDD9F-396E-4B33-9E9C-FEF670638DD9}" type="slidenum">
              <a:rPr lang="en-US" smtClean="0"/>
              <a:t>95</a:t>
            </a:fld>
            <a:endParaRPr lang="en-US"/>
          </a:p>
        </p:txBody>
      </p:sp>
    </p:spTree>
    <p:extLst>
      <p:ext uri="{BB962C8B-B14F-4D97-AF65-F5344CB8AC3E}">
        <p14:creationId xmlns:p14="http://schemas.microsoft.com/office/powerpoint/2010/main" val="27048039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Infectious Endocarditis: Conclusions</a:t>
            </a:r>
            <a:endParaRPr lang="en-US" sz="5400"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600" dirty="0" smtClean="0"/>
              <a:t> An infection of one or more of the heart’s four valves that can cause a bulky and friable vegetation</a:t>
            </a:r>
          </a:p>
          <a:p>
            <a:pPr>
              <a:buFont typeface="Courier New" panose="02070309020205020404" pitchFamily="49" charset="0"/>
              <a:buChar char="o"/>
            </a:pPr>
            <a:r>
              <a:rPr lang="en-US" sz="2600" dirty="0"/>
              <a:t> </a:t>
            </a:r>
            <a:r>
              <a:rPr lang="en-US" sz="2600" dirty="0" smtClean="0"/>
              <a:t>An </a:t>
            </a:r>
            <a:r>
              <a:rPr lang="en-US" sz="2600" dirty="0"/>
              <a:t>important and very serious infection, affecting thousands of patients annually in the United States, with high rates of morbidity and </a:t>
            </a:r>
            <a:r>
              <a:rPr lang="en-US" sz="2600" dirty="0" smtClean="0"/>
              <a:t>mortality</a:t>
            </a:r>
          </a:p>
          <a:p>
            <a:pPr>
              <a:buFont typeface="Courier New" panose="02070309020205020404" pitchFamily="49" charset="0"/>
              <a:buChar char="o"/>
            </a:pPr>
            <a:r>
              <a:rPr lang="en-US" sz="2600" dirty="0" smtClean="0"/>
              <a:t> It </a:t>
            </a:r>
            <a:r>
              <a:rPr lang="en-US" sz="2600" dirty="0"/>
              <a:t>can present acutely (over days to weeks), or sub-acutely (over weeks to months), with a wide variety of clinical manifestations related to diverse embolic, immunologic, and infectious </a:t>
            </a:r>
            <a:r>
              <a:rPr lang="en-US" sz="2600" dirty="0" smtClean="0"/>
              <a:t>complications</a:t>
            </a:r>
          </a:p>
          <a:p>
            <a:pPr>
              <a:buFont typeface="Courier New" panose="02070309020205020404" pitchFamily="49" charset="0"/>
              <a:buChar char="o"/>
            </a:pPr>
            <a:r>
              <a:rPr lang="en-US" sz="2600" dirty="0"/>
              <a:t> </a:t>
            </a:r>
            <a:r>
              <a:rPr lang="en-US" sz="2600" dirty="0" smtClean="0"/>
              <a:t>Diagnosing </a:t>
            </a:r>
            <a:r>
              <a:rPr lang="en-US" sz="2600" dirty="0"/>
              <a:t>endocarditis requires an astute clinician with excellent physical exam skills and in-depth knowledge of </a:t>
            </a:r>
            <a:r>
              <a:rPr lang="en-US" sz="2600" dirty="0" smtClean="0"/>
              <a:t>pathophysiology</a:t>
            </a:r>
            <a:endParaRPr lang="en-US" sz="2600" dirty="0"/>
          </a:p>
          <a:p>
            <a:pPr>
              <a:buFont typeface="Courier New" panose="02070309020205020404" pitchFamily="49" charset="0"/>
              <a:buChar char="o"/>
            </a:pPr>
            <a:endParaRPr lang="en-US" sz="2600" dirty="0"/>
          </a:p>
        </p:txBody>
      </p:sp>
      <p:sp>
        <p:nvSpPr>
          <p:cNvPr id="5" name="Slide Number Placeholder 4"/>
          <p:cNvSpPr>
            <a:spLocks noGrp="1"/>
          </p:cNvSpPr>
          <p:nvPr>
            <p:ph type="sldNum" sz="quarter" idx="12"/>
          </p:nvPr>
        </p:nvSpPr>
        <p:spPr/>
        <p:txBody>
          <a:bodyPr/>
          <a:lstStyle/>
          <a:p>
            <a:fld id="{D88FDD9F-396E-4B33-9E9C-FEF670638DD9}" type="slidenum">
              <a:rPr lang="en-US" smtClean="0"/>
              <a:t>96</a:t>
            </a:fld>
            <a:endParaRPr lang="en-US"/>
          </a:p>
        </p:txBody>
      </p:sp>
    </p:spTree>
    <p:extLst>
      <p:ext uri="{BB962C8B-B14F-4D97-AF65-F5344CB8AC3E}">
        <p14:creationId xmlns:p14="http://schemas.microsoft.com/office/powerpoint/2010/main" val="30011373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Congratulations!</a:t>
            </a:r>
            <a:endParaRPr lang="en-US" sz="5400" dirty="0"/>
          </a:p>
        </p:txBody>
      </p:sp>
      <p:sp>
        <p:nvSpPr>
          <p:cNvPr id="3" name="Content Placeholder 2"/>
          <p:cNvSpPr>
            <a:spLocks noGrp="1"/>
          </p:cNvSpPr>
          <p:nvPr>
            <p:ph idx="1"/>
          </p:nvPr>
        </p:nvSpPr>
        <p:spPr/>
        <p:txBody>
          <a:bodyPr>
            <a:normAutofit/>
          </a:bodyPr>
          <a:lstStyle/>
          <a:p>
            <a:r>
              <a:rPr lang="en-US" sz="3200" i="1" dirty="0" smtClean="0"/>
              <a:t>Please</a:t>
            </a:r>
            <a:r>
              <a:rPr lang="en-US" sz="3200" dirty="0" smtClean="0"/>
              <a:t> take the post-module quiz here</a:t>
            </a:r>
          </a:p>
          <a:p>
            <a:endParaRPr lang="en-US" sz="3200" dirty="0"/>
          </a:p>
          <a:p>
            <a:r>
              <a:rPr lang="en-US" sz="3200" dirty="0">
                <a:hlinkClick r:id="rId2"/>
              </a:rPr>
              <a:t>https://</a:t>
            </a:r>
            <a:r>
              <a:rPr lang="en-US" sz="3200" dirty="0" smtClean="0">
                <a:hlinkClick r:id="rId2"/>
              </a:rPr>
              <a:t>docs.google.com/forms/d/1TRJvIkDluspNB8TZ38L_wLvlARbR5fz2287uIQakhPI/viewform?usp=send_form</a:t>
            </a:r>
            <a:endParaRPr lang="en-US" sz="3200" dirty="0" smtClean="0"/>
          </a:p>
          <a:p>
            <a:endParaRPr lang="en-US" sz="3200" dirty="0"/>
          </a:p>
        </p:txBody>
      </p:sp>
      <p:sp>
        <p:nvSpPr>
          <p:cNvPr id="4" name="Right Arrow 3"/>
          <p:cNvSpPr/>
          <p:nvPr/>
        </p:nvSpPr>
        <p:spPr>
          <a:xfrm rot="19009160">
            <a:off x="254823" y="4409940"/>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6487136">
            <a:off x="2838807" y="4837621"/>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5146882" y="4967954"/>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7049493" y="4890242"/>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3863359">
            <a:off x="9131245" y="4775015"/>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2696398">
            <a:off x="10749756" y="3977679"/>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845913">
            <a:off x="11063261" y="1939922"/>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155656">
            <a:off x="93641" y="2321810"/>
            <a:ext cx="811850"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D88FDD9F-396E-4B33-9E9C-FEF670638DD9}" type="slidenum">
              <a:rPr lang="en-US" smtClean="0"/>
              <a:t>97</a:t>
            </a:fld>
            <a:endParaRPr lang="en-US"/>
          </a:p>
        </p:txBody>
      </p:sp>
    </p:spTree>
    <p:extLst>
      <p:ext uri="{BB962C8B-B14F-4D97-AF65-F5344CB8AC3E}">
        <p14:creationId xmlns:p14="http://schemas.microsoft.com/office/powerpoint/2010/main" val="10397750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a:buFont typeface="Arial" panose="020B0604020202020204" pitchFamily="34" charset="0"/>
              <a:buChar char="•"/>
            </a:pPr>
            <a:r>
              <a:rPr lang="en-US" dirty="0">
                <a:solidFill>
                  <a:schemeClr val="tx1"/>
                </a:solidFill>
              </a:rPr>
              <a:t> </a:t>
            </a:r>
            <a:r>
              <a:rPr lang="en-US" dirty="0" err="1" smtClean="0">
                <a:solidFill>
                  <a:schemeClr val="tx1"/>
                </a:solidFill>
              </a:rPr>
              <a:t>Taha</a:t>
            </a:r>
            <a:r>
              <a:rPr lang="en-US" dirty="0" smtClean="0">
                <a:solidFill>
                  <a:schemeClr val="tx1"/>
                </a:solidFill>
              </a:rPr>
              <a:t> et al. </a:t>
            </a:r>
            <a:r>
              <a:rPr lang="en-US" dirty="0">
                <a:solidFill>
                  <a:schemeClr val="tx1"/>
                </a:solidFill>
              </a:rPr>
              <a:t>Aspirin to prevent growth of vegetations and cerebral emboli in infective endocarditis. </a:t>
            </a:r>
            <a:r>
              <a:rPr lang="en-US" dirty="0" smtClean="0">
                <a:solidFill>
                  <a:schemeClr val="tx1"/>
                </a:solidFill>
              </a:rPr>
              <a:t>J </a:t>
            </a:r>
            <a:r>
              <a:rPr lang="en-US" dirty="0">
                <a:solidFill>
                  <a:schemeClr val="tx1"/>
                </a:solidFill>
              </a:rPr>
              <a:t>Intern Med. 1992 May;231(5):</a:t>
            </a:r>
            <a:r>
              <a:rPr lang="en-US" dirty="0" smtClean="0">
                <a:solidFill>
                  <a:schemeClr val="tx1"/>
                </a:solidFill>
              </a:rPr>
              <a:t>543-6.</a:t>
            </a:r>
          </a:p>
          <a:p>
            <a:pPr>
              <a:buFont typeface="Arial" panose="020B0604020202020204" pitchFamily="34" charset="0"/>
              <a:buChar char="•"/>
            </a:pPr>
            <a:r>
              <a:rPr lang="en-US" dirty="0" err="1" smtClean="0">
                <a:solidFill>
                  <a:schemeClr val="tx1"/>
                </a:solidFill>
              </a:rPr>
              <a:t>Hoen</a:t>
            </a:r>
            <a:r>
              <a:rPr lang="en-US" dirty="0" smtClean="0">
                <a:solidFill>
                  <a:schemeClr val="tx1"/>
                </a:solidFill>
              </a:rPr>
              <a:t> </a:t>
            </a:r>
            <a:r>
              <a:rPr lang="en-US" dirty="0">
                <a:solidFill>
                  <a:schemeClr val="tx1"/>
                </a:solidFill>
              </a:rPr>
              <a:t>B, Duval X. Infective endocarditis. N </a:t>
            </a:r>
            <a:r>
              <a:rPr lang="en-US" dirty="0" err="1">
                <a:solidFill>
                  <a:schemeClr val="tx1"/>
                </a:solidFill>
              </a:rPr>
              <a:t>Engl</a:t>
            </a:r>
            <a:r>
              <a:rPr lang="en-US" dirty="0">
                <a:solidFill>
                  <a:schemeClr val="tx1"/>
                </a:solidFill>
              </a:rPr>
              <a:t> J Med 2013; </a:t>
            </a:r>
            <a:r>
              <a:rPr lang="en-US" dirty="0" smtClean="0">
                <a:solidFill>
                  <a:schemeClr val="tx1"/>
                </a:solidFill>
              </a:rPr>
              <a:t>369:785.</a:t>
            </a:r>
            <a:endParaRPr lang="en-US" dirty="0">
              <a:solidFill>
                <a:schemeClr val="tx1"/>
              </a:solidFill>
            </a:endParaRPr>
          </a:p>
          <a:p>
            <a:pPr>
              <a:buFont typeface="Arial" panose="020B0604020202020204" pitchFamily="34" charset="0"/>
              <a:buChar char="•"/>
            </a:pPr>
            <a:r>
              <a:rPr lang="en-US" dirty="0" smtClean="0">
                <a:solidFill>
                  <a:schemeClr val="tx1"/>
                </a:solidFill>
              </a:rPr>
              <a:t>Mansur </a:t>
            </a:r>
            <a:r>
              <a:rPr lang="en-US" dirty="0">
                <a:solidFill>
                  <a:schemeClr val="tx1"/>
                </a:solidFill>
              </a:rPr>
              <a:t>AJ, </a:t>
            </a:r>
            <a:r>
              <a:rPr lang="en-US" dirty="0" err="1">
                <a:solidFill>
                  <a:schemeClr val="tx1"/>
                </a:solidFill>
              </a:rPr>
              <a:t>Grinberg</a:t>
            </a:r>
            <a:r>
              <a:rPr lang="en-US" dirty="0">
                <a:solidFill>
                  <a:schemeClr val="tx1"/>
                </a:solidFill>
              </a:rPr>
              <a:t> M, da Luz PL, Bellotti G. The complications of infective endocarditis. A reappraisal in the 1980s. Arch Intern Med 1992; </a:t>
            </a:r>
            <a:r>
              <a:rPr lang="en-US" dirty="0" smtClean="0">
                <a:solidFill>
                  <a:schemeClr val="tx1"/>
                </a:solidFill>
              </a:rPr>
              <a:t>152:2428.</a:t>
            </a:r>
            <a:endParaRPr lang="en-US" dirty="0">
              <a:solidFill>
                <a:schemeClr val="tx1"/>
              </a:solidFill>
            </a:endParaRPr>
          </a:p>
          <a:p>
            <a:pPr>
              <a:buFont typeface="Arial" panose="020B0604020202020204" pitchFamily="34" charset="0"/>
              <a:buChar char="•"/>
            </a:pPr>
            <a:r>
              <a:rPr lang="en-US" dirty="0" smtClean="0">
                <a:solidFill>
                  <a:schemeClr val="tx1"/>
                </a:solidFill>
              </a:rPr>
              <a:t>Bayer </a:t>
            </a:r>
            <a:r>
              <a:rPr lang="en-US" dirty="0">
                <a:solidFill>
                  <a:schemeClr val="tx1"/>
                </a:solidFill>
              </a:rPr>
              <a:t>AS. Infective endocarditis. Clin Infect Dis 1993; </a:t>
            </a:r>
            <a:r>
              <a:rPr lang="en-US" dirty="0" smtClean="0">
                <a:solidFill>
                  <a:schemeClr val="tx1"/>
                </a:solidFill>
              </a:rPr>
              <a:t>17:313.</a:t>
            </a:r>
            <a:endParaRPr lang="en-US" dirty="0">
              <a:solidFill>
                <a:schemeClr val="tx1"/>
              </a:solidFill>
            </a:endParaRPr>
          </a:p>
          <a:p>
            <a:pPr>
              <a:buFont typeface="Arial" panose="020B0604020202020204" pitchFamily="34" charset="0"/>
              <a:buChar char="•"/>
            </a:pPr>
            <a:r>
              <a:rPr lang="en-US" dirty="0" err="1" smtClean="0">
                <a:solidFill>
                  <a:schemeClr val="tx1"/>
                </a:solidFill>
              </a:rPr>
              <a:t>Hutter</a:t>
            </a:r>
            <a:r>
              <a:rPr lang="en-US" dirty="0" smtClean="0">
                <a:solidFill>
                  <a:schemeClr val="tx1"/>
                </a:solidFill>
              </a:rPr>
              <a:t> A, </a:t>
            </a:r>
            <a:r>
              <a:rPr lang="en-US" dirty="0" err="1" smtClean="0">
                <a:solidFill>
                  <a:schemeClr val="tx1"/>
                </a:solidFill>
              </a:rPr>
              <a:t>Moellering</a:t>
            </a:r>
            <a:r>
              <a:rPr lang="en-US" dirty="0" smtClean="0">
                <a:solidFill>
                  <a:schemeClr val="tx1"/>
                </a:solidFill>
              </a:rPr>
              <a:t> R. </a:t>
            </a:r>
            <a:r>
              <a:rPr lang="en-US" dirty="0">
                <a:solidFill>
                  <a:schemeClr val="tx1"/>
                </a:solidFill>
              </a:rPr>
              <a:t>Assessment of the patient with suspected </a:t>
            </a:r>
            <a:r>
              <a:rPr lang="en-US" dirty="0" smtClean="0">
                <a:solidFill>
                  <a:schemeClr val="tx1"/>
                </a:solidFill>
              </a:rPr>
              <a:t>endocarditis. JAMA</a:t>
            </a:r>
            <a:r>
              <a:rPr lang="en-US" dirty="0">
                <a:solidFill>
                  <a:schemeClr val="tx1"/>
                </a:solidFill>
              </a:rPr>
              <a:t>. 1976 Apr 12;235(15):</a:t>
            </a:r>
            <a:r>
              <a:rPr lang="en-US" dirty="0" smtClean="0">
                <a:solidFill>
                  <a:schemeClr val="tx1"/>
                </a:solidFill>
              </a:rPr>
              <a:t>1603-5.</a:t>
            </a:r>
          </a:p>
          <a:p>
            <a:pPr>
              <a:buFont typeface="Arial" panose="020B0604020202020204" pitchFamily="34" charset="0"/>
              <a:buChar char="•"/>
            </a:pPr>
            <a:r>
              <a:rPr lang="en-US" dirty="0" err="1" smtClean="0">
                <a:solidFill>
                  <a:schemeClr val="tx1"/>
                </a:solidFill>
              </a:rPr>
              <a:t>Ruttmann</a:t>
            </a:r>
            <a:r>
              <a:rPr lang="en-US" dirty="0" smtClean="0">
                <a:solidFill>
                  <a:schemeClr val="tx1"/>
                </a:solidFill>
              </a:rPr>
              <a:t> E</a:t>
            </a:r>
            <a:r>
              <a:rPr lang="en-US" dirty="0">
                <a:solidFill>
                  <a:schemeClr val="tx1"/>
                </a:solidFill>
              </a:rPr>
              <a:t>, </a:t>
            </a:r>
            <a:r>
              <a:rPr lang="en-US" dirty="0" err="1">
                <a:solidFill>
                  <a:schemeClr val="tx1"/>
                </a:solidFill>
              </a:rPr>
              <a:t>Willeit</a:t>
            </a:r>
            <a:r>
              <a:rPr lang="en-US" dirty="0">
                <a:solidFill>
                  <a:schemeClr val="tx1"/>
                </a:solidFill>
              </a:rPr>
              <a:t> J, Ulmer H, et al. Neurological outcome of septic </a:t>
            </a:r>
            <a:r>
              <a:rPr lang="en-US" dirty="0" err="1">
                <a:solidFill>
                  <a:schemeClr val="tx1"/>
                </a:solidFill>
              </a:rPr>
              <a:t>cardioembolic</a:t>
            </a:r>
            <a:r>
              <a:rPr lang="en-US" dirty="0">
                <a:solidFill>
                  <a:schemeClr val="tx1"/>
                </a:solidFill>
              </a:rPr>
              <a:t> stroke after infective endocarditis. Stroke 2006; </a:t>
            </a:r>
            <a:r>
              <a:rPr lang="en-US" dirty="0" smtClean="0">
                <a:solidFill>
                  <a:schemeClr val="tx1"/>
                </a:solidFill>
              </a:rPr>
              <a:t>37:2094.</a:t>
            </a:r>
            <a:endParaRPr lang="en-US" dirty="0">
              <a:solidFill>
                <a:schemeClr val="tx1"/>
              </a:solidFill>
            </a:endParaRPr>
          </a:p>
          <a:p>
            <a:pPr>
              <a:buFont typeface="Arial" panose="020B0604020202020204" pitchFamily="34" charset="0"/>
              <a:buChar char="•"/>
            </a:pPr>
            <a:r>
              <a:rPr lang="en-US" dirty="0" err="1" smtClean="0">
                <a:solidFill>
                  <a:schemeClr val="tx1"/>
                </a:solidFill>
              </a:rPr>
              <a:t>Speechly</a:t>
            </a:r>
            <a:r>
              <a:rPr lang="en-US" dirty="0" smtClean="0">
                <a:solidFill>
                  <a:schemeClr val="tx1"/>
                </a:solidFill>
              </a:rPr>
              <a:t>-Dick </a:t>
            </a:r>
            <a:r>
              <a:rPr lang="en-US" dirty="0">
                <a:solidFill>
                  <a:schemeClr val="tx1"/>
                </a:solidFill>
              </a:rPr>
              <a:t>ME, Swanton RH. Osteomyelitis and infective endocarditis. Postgrad Med J 1994; </a:t>
            </a:r>
            <a:r>
              <a:rPr lang="en-US" dirty="0" smtClean="0">
                <a:solidFill>
                  <a:schemeClr val="tx1"/>
                </a:solidFill>
              </a:rPr>
              <a:t>70:885.</a:t>
            </a:r>
            <a:endParaRPr lang="en-US" dirty="0">
              <a:solidFill>
                <a:schemeClr val="tx1"/>
              </a:solidFill>
            </a:endParaRPr>
          </a:p>
          <a:p>
            <a:pPr>
              <a:buFont typeface="Arial" panose="020B0604020202020204" pitchFamily="34" charset="0"/>
              <a:buChar char="•"/>
            </a:pPr>
            <a:r>
              <a:rPr lang="en-US" dirty="0" smtClean="0">
                <a:solidFill>
                  <a:schemeClr val="tx1"/>
                </a:solidFill>
              </a:rPr>
              <a:t>Pant </a:t>
            </a:r>
            <a:r>
              <a:rPr lang="en-US" dirty="0">
                <a:solidFill>
                  <a:schemeClr val="tx1"/>
                </a:solidFill>
              </a:rPr>
              <a:t>S, Patel NJ, </a:t>
            </a:r>
            <a:r>
              <a:rPr lang="en-US" dirty="0" err="1">
                <a:solidFill>
                  <a:schemeClr val="tx1"/>
                </a:solidFill>
              </a:rPr>
              <a:t>Deshmukh</a:t>
            </a:r>
            <a:r>
              <a:rPr lang="en-US" dirty="0">
                <a:solidFill>
                  <a:schemeClr val="tx1"/>
                </a:solidFill>
              </a:rPr>
              <a:t> A, et al. Trends in infective endocarditis incidence, microbiology, and valve replacement in the United States from 2000 to 2011. J Am </a:t>
            </a:r>
            <a:r>
              <a:rPr lang="en-US" dirty="0" err="1">
                <a:solidFill>
                  <a:schemeClr val="tx1"/>
                </a:solidFill>
              </a:rPr>
              <a:t>Coll</a:t>
            </a:r>
            <a:r>
              <a:rPr lang="en-US" dirty="0">
                <a:solidFill>
                  <a:schemeClr val="tx1"/>
                </a:solidFill>
              </a:rPr>
              <a:t> </a:t>
            </a:r>
            <a:r>
              <a:rPr lang="en-US" dirty="0" err="1">
                <a:solidFill>
                  <a:schemeClr val="tx1"/>
                </a:solidFill>
              </a:rPr>
              <a:t>Cardiol</a:t>
            </a:r>
            <a:r>
              <a:rPr lang="en-US" dirty="0">
                <a:solidFill>
                  <a:schemeClr val="tx1"/>
                </a:solidFill>
              </a:rPr>
              <a:t> 2015; </a:t>
            </a:r>
            <a:r>
              <a:rPr lang="en-US" dirty="0" smtClean="0">
                <a:solidFill>
                  <a:schemeClr val="tx1"/>
                </a:solidFill>
              </a:rPr>
              <a:t>65:2070.</a:t>
            </a:r>
            <a:endParaRPr lang="en-US" dirty="0">
              <a:solidFill>
                <a:schemeClr val="tx1"/>
              </a:solidFill>
            </a:endParaRPr>
          </a:p>
          <a:p>
            <a:pPr>
              <a:buFont typeface="Arial" panose="020B0604020202020204" pitchFamily="34" charset="0"/>
              <a:buChar char="•"/>
            </a:pPr>
            <a:r>
              <a:rPr lang="en-US" dirty="0" smtClean="0">
                <a:solidFill>
                  <a:schemeClr val="tx1"/>
                </a:solidFill>
              </a:rPr>
              <a:t>Fowler </a:t>
            </a:r>
            <a:r>
              <a:rPr lang="en-US" dirty="0">
                <a:solidFill>
                  <a:schemeClr val="tx1"/>
                </a:solidFill>
              </a:rPr>
              <a:t>VG Jr, </a:t>
            </a:r>
            <a:r>
              <a:rPr lang="en-US" dirty="0" err="1">
                <a:solidFill>
                  <a:schemeClr val="tx1"/>
                </a:solidFill>
              </a:rPr>
              <a:t>Miro</a:t>
            </a:r>
            <a:r>
              <a:rPr lang="en-US" dirty="0">
                <a:solidFill>
                  <a:schemeClr val="tx1"/>
                </a:solidFill>
              </a:rPr>
              <a:t> JM, </a:t>
            </a:r>
            <a:r>
              <a:rPr lang="en-US" dirty="0" err="1">
                <a:solidFill>
                  <a:schemeClr val="tx1"/>
                </a:solidFill>
              </a:rPr>
              <a:t>Hoen</a:t>
            </a:r>
            <a:r>
              <a:rPr lang="en-US" dirty="0">
                <a:solidFill>
                  <a:schemeClr val="tx1"/>
                </a:solidFill>
              </a:rPr>
              <a:t> B, et al. Staphylococcus aureus endocarditis: a consequence of medical progress. JAMA 2005; </a:t>
            </a:r>
            <a:r>
              <a:rPr lang="en-US" dirty="0" smtClean="0">
                <a:solidFill>
                  <a:schemeClr val="tx1"/>
                </a:solidFill>
              </a:rPr>
              <a:t>293:3012.</a:t>
            </a:r>
            <a:endParaRPr lang="en-US" dirty="0">
              <a:solidFill>
                <a:schemeClr val="tx1"/>
              </a:solidFill>
            </a:endParaRPr>
          </a:p>
          <a:p>
            <a:pPr>
              <a:buFont typeface="Arial" panose="020B0604020202020204" pitchFamily="34" charset="0"/>
              <a:buChar char="•"/>
            </a:pPr>
            <a:r>
              <a:rPr lang="en-US" dirty="0">
                <a:solidFill>
                  <a:schemeClr val="tx1"/>
                </a:solidFill>
              </a:rPr>
              <a:t> </a:t>
            </a:r>
            <a:r>
              <a:rPr lang="en-US" dirty="0" smtClean="0">
                <a:solidFill>
                  <a:schemeClr val="tx1"/>
                </a:solidFill>
              </a:rPr>
              <a:t>Murdoch et al. Clinical </a:t>
            </a:r>
            <a:r>
              <a:rPr lang="en-US" dirty="0">
                <a:solidFill>
                  <a:schemeClr val="tx1"/>
                </a:solidFill>
              </a:rPr>
              <a:t>presentation, etiology, and outcome of infective endocarditis in the 21st century: the International Collaboration on Endocarditis-Prospective Cohort </a:t>
            </a:r>
            <a:r>
              <a:rPr lang="en-US" dirty="0" smtClean="0">
                <a:solidFill>
                  <a:schemeClr val="tx1"/>
                </a:solidFill>
              </a:rPr>
              <a:t>Study. Arch </a:t>
            </a:r>
            <a:r>
              <a:rPr lang="en-US" dirty="0">
                <a:solidFill>
                  <a:schemeClr val="tx1"/>
                </a:solidFill>
              </a:rPr>
              <a:t>Intern Med. 2009;169(5):</a:t>
            </a:r>
            <a:r>
              <a:rPr lang="en-US" dirty="0" smtClean="0">
                <a:solidFill>
                  <a:schemeClr val="tx1"/>
                </a:solidFill>
              </a:rPr>
              <a:t>463.</a:t>
            </a:r>
          </a:p>
          <a:p>
            <a:pPr>
              <a:buFont typeface="Arial" panose="020B0604020202020204" pitchFamily="34" charset="0"/>
              <a:buChar char="•"/>
            </a:pPr>
            <a:r>
              <a:rPr lang="en-US" dirty="0">
                <a:solidFill>
                  <a:schemeClr val="tx1"/>
                </a:solidFill>
              </a:rPr>
              <a:t> </a:t>
            </a:r>
            <a:r>
              <a:rPr lang="en-US" dirty="0" err="1" smtClean="0"/>
              <a:t>Baddour</a:t>
            </a:r>
            <a:r>
              <a:rPr lang="en-US" dirty="0" smtClean="0"/>
              <a:t> </a:t>
            </a:r>
            <a:r>
              <a:rPr lang="en-US" dirty="0"/>
              <a:t>et al. Circulation. 2005; 111: </a:t>
            </a:r>
            <a:r>
              <a:rPr lang="en-US" dirty="0" smtClean="0"/>
              <a:t>394-434</a:t>
            </a:r>
          </a:p>
          <a:p>
            <a:pPr>
              <a:buFont typeface="Arial" panose="020B0604020202020204" pitchFamily="34" charset="0"/>
              <a:buChar char="•"/>
            </a:pPr>
            <a:r>
              <a:rPr lang="en-US" dirty="0"/>
              <a:t> </a:t>
            </a:r>
            <a:r>
              <a:rPr lang="en-US" dirty="0" err="1" smtClean="0"/>
              <a:t>Heidenreich</a:t>
            </a:r>
            <a:r>
              <a:rPr lang="en-US" dirty="0" smtClean="0"/>
              <a:t> </a:t>
            </a:r>
            <a:r>
              <a:rPr lang="en-US" dirty="0"/>
              <a:t>et al. Am Jour Med 1999; 107: </a:t>
            </a:r>
            <a:r>
              <a:rPr lang="en-US" dirty="0" smtClean="0"/>
              <a:t>198-208</a:t>
            </a:r>
          </a:p>
          <a:p>
            <a:pPr>
              <a:buFont typeface="Arial" panose="020B0604020202020204" pitchFamily="34" charset="0"/>
              <a:buChar char="•"/>
            </a:pPr>
            <a:r>
              <a:rPr lang="en-US" dirty="0"/>
              <a:t> </a:t>
            </a:r>
            <a:r>
              <a:rPr lang="en-US" dirty="0" smtClean="0"/>
              <a:t>And as listed on each individual slide </a:t>
            </a:r>
          </a:p>
          <a:p>
            <a:endParaRPr lang="en-US" dirty="0"/>
          </a:p>
          <a:p>
            <a:pPr>
              <a:buFont typeface="Arial" panose="020B0604020202020204" pitchFamily="34" charset="0"/>
              <a:buChar char="•"/>
            </a:pPr>
            <a:endParaRPr lang="en-US" dirty="0">
              <a:solidFill>
                <a:schemeClr val="tx1"/>
              </a:solidFill>
            </a:endParaRPr>
          </a:p>
          <a:p>
            <a:endParaRPr lang="en-US" dirty="0">
              <a:solidFill>
                <a:schemeClr val="tx1"/>
              </a:solidFill>
            </a:endParaRPr>
          </a:p>
        </p:txBody>
      </p:sp>
      <p:sp>
        <p:nvSpPr>
          <p:cNvPr id="5" name="Slide Number Placeholder 4"/>
          <p:cNvSpPr>
            <a:spLocks noGrp="1"/>
          </p:cNvSpPr>
          <p:nvPr>
            <p:ph type="sldNum" sz="quarter" idx="12"/>
          </p:nvPr>
        </p:nvSpPr>
        <p:spPr/>
        <p:txBody>
          <a:bodyPr/>
          <a:lstStyle/>
          <a:p>
            <a:fld id="{D88FDD9F-396E-4B33-9E9C-FEF670638DD9}" type="slidenum">
              <a:rPr lang="en-US" smtClean="0"/>
              <a:t>98</a:t>
            </a:fld>
            <a:endParaRPr lang="en-US"/>
          </a:p>
        </p:txBody>
      </p:sp>
    </p:spTree>
    <p:extLst>
      <p:ext uri="{BB962C8B-B14F-4D97-AF65-F5344CB8AC3E}">
        <p14:creationId xmlns:p14="http://schemas.microsoft.com/office/powerpoint/2010/main" val="2193661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800</TotalTime>
  <Words>4307</Words>
  <Application>Microsoft Office PowerPoint</Application>
  <PresentationFormat>Custom</PresentationFormat>
  <Paragraphs>659</Paragraphs>
  <Slides>98</Slides>
  <Notes>4</Notes>
  <HiddenSlides>0</HiddenSlides>
  <MMClips>1</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Retrospect</vt:lpstr>
      <vt:lpstr>Infectious Endocarditis</vt:lpstr>
      <vt:lpstr>Welcome to the module on  Infectious Endocarditis!!</vt:lpstr>
      <vt:lpstr>This module works a lot better in “presentation” mode</vt:lpstr>
      <vt:lpstr>Infectious Endocarditis Overview</vt:lpstr>
      <vt:lpstr>Outline (click to jump to a section)</vt:lpstr>
      <vt:lpstr>Outline (click to jump to a section)</vt:lpstr>
      <vt:lpstr>Pathophysiology of Infectious Endocarditis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Bacteria contribute to vegetation proliferation</vt:lpstr>
      <vt:lpstr>Bacteria contribute to vegetation proliferation</vt:lpstr>
      <vt:lpstr>A massive (3.5cm) tricuspid valve vegetation from Streptococcus viridans in a 26 year old woman who died of infectious endocarditis  </vt:lpstr>
      <vt:lpstr>PowerPoint Presentation</vt:lpstr>
      <vt:lpstr>Causes of injury to heart valves</vt:lpstr>
      <vt:lpstr>PowerPoint Presentation</vt:lpstr>
      <vt:lpstr>Some bacteria cause endocarditis more easily than others because they directly contribute to valve damage</vt:lpstr>
      <vt:lpstr>Immunologic response to endocarditis</vt:lpstr>
      <vt:lpstr>Immune-complex mediated damage</vt:lpstr>
      <vt:lpstr>Question</vt:lpstr>
      <vt:lpstr>Answer</vt:lpstr>
      <vt:lpstr>Question</vt:lpstr>
      <vt:lpstr>Answer</vt:lpstr>
      <vt:lpstr>Question</vt:lpstr>
      <vt:lpstr>Answer</vt:lpstr>
      <vt:lpstr>Outline (click to jump to a section)</vt:lpstr>
      <vt:lpstr>Microbiology of Infectious Endocarditis: commons sources</vt:lpstr>
      <vt:lpstr>PowerPoint Presentation</vt:lpstr>
      <vt:lpstr>HACEK Group (not worth memorizing specific names) </vt:lpstr>
      <vt:lpstr>PowerPoint Presentation</vt:lpstr>
      <vt:lpstr>Question</vt:lpstr>
      <vt:lpstr>Answer</vt:lpstr>
      <vt:lpstr>Outline (click to jump to a section)</vt:lpstr>
      <vt:lpstr>Exam findings in Infectious Endocarditis</vt:lpstr>
      <vt:lpstr>1) New heart murmurs  (or worsening of old murmurs)</vt:lpstr>
      <vt:lpstr>2) Embolic phenomena seen on exam</vt:lpstr>
      <vt:lpstr>Embolic phenomena: Splinter Hemorrhages Micro-emboli to the nail bed </vt:lpstr>
      <vt:lpstr>Embolic phenomena: Janeway lesions Erythematous, non-tender, non-blanching macules on palms or soles </vt:lpstr>
      <vt:lpstr>Embolic phenomena: Roth spots Retinal hemorrhage with pale-white center, seen on funduscopic exam</vt:lpstr>
      <vt:lpstr>3) Immune-complex deposition phenomena seen on exam</vt:lpstr>
      <vt:lpstr>Immune-complex deposition phenomena: Osler Nodes Tender, erythematous nodules on the finger tips </vt:lpstr>
      <vt:lpstr>Immune-complex deposition phenomena: splenomegaly Massive splenomegaly in a 26 year old woman who died of infectious endocarditis </vt:lpstr>
      <vt:lpstr>Question</vt:lpstr>
      <vt:lpstr>Answer: these “classic” findings are seen in the minority of endocarditis cases </vt:lpstr>
      <vt:lpstr>Question</vt:lpstr>
      <vt:lpstr>Answer</vt:lpstr>
      <vt:lpstr>Outline (click to jump to a section)</vt:lpstr>
      <vt:lpstr>How does one diagnose infectious endocarditis?</vt:lpstr>
      <vt:lpstr>PowerPoint Presentation</vt:lpstr>
      <vt:lpstr>Modified Duke Criteria </vt:lpstr>
      <vt:lpstr>A large tricuspid valve vegetation in a patient with infectious endocarditis</vt:lpstr>
      <vt:lpstr>Question</vt:lpstr>
      <vt:lpstr>Benefits and Costs of TTE vs TEE</vt:lpstr>
      <vt:lpstr>When to use TTE/TEE</vt:lpstr>
      <vt:lpstr>Answer</vt:lpstr>
      <vt:lpstr>Outline (click to jump to a section)</vt:lpstr>
      <vt:lpstr>What are the possible complications of infectious endocarditis?</vt:lpstr>
      <vt:lpstr>Complications of endocarditis:  Splenic infarcts from vegetation embolizing</vt:lpstr>
      <vt:lpstr>Complications of endocarditis: Fatal pulmonary septic emboli in a young patient with tricuspid endocarditis</vt:lpstr>
      <vt:lpstr>PowerPoint Presentation</vt:lpstr>
      <vt:lpstr>Complications of endocarditis:  para-valvular abscess causing heart block </vt:lpstr>
      <vt:lpstr>Complications of endocarditis: epidural abscess</vt:lpstr>
      <vt:lpstr>Complications of endocarditis: epidural abscess</vt:lpstr>
      <vt:lpstr>Complications of endocarditis:  septic emboli to the brain (stroke) </vt:lpstr>
      <vt:lpstr>Outline (click to jump to a section)</vt:lpstr>
      <vt:lpstr>How to treat infectious endocarditis</vt:lpstr>
      <vt:lpstr>When to add aminoglycosides (gentamicin)</vt:lpstr>
      <vt:lpstr>When to add rifampin </vt:lpstr>
      <vt:lpstr>Who needs Cardiac Surgery consultation?</vt:lpstr>
      <vt:lpstr>PowerPoint Presentation</vt:lpstr>
      <vt:lpstr>Question </vt:lpstr>
      <vt:lpstr>PowerPoint Presentation</vt:lpstr>
      <vt:lpstr>Answer</vt:lpstr>
      <vt:lpstr>What happens to the vegetation AFTER appropriate antibiotic therapy?</vt:lpstr>
      <vt:lpstr>Question</vt:lpstr>
      <vt:lpstr>Answer</vt:lpstr>
      <vt:lpstr>Outline (click to jump to a section)</vt:lpstr>
      <vt:lpstr>Question</vt:lpstr>
      <vt:lpstr>Answer</vt:lpstr>
      <vt:lpstr>Culture Negative Endocarditis</vt:lpstr>
      <vt:lpstr>Culture Negative Endocarditis</vt:lpstr>
      <vt:lpstr>Fungal Endocarditis</vt:lpstr>
      <vt:lpstr>Candida Endocarditis </vt:lpstr>
      <vt:lpstr>Non-Bacterial Thrombotic Endocarditis (IE: Marantic endocarditis)</vt:lpstr>
      <vt:lpstr>Prosthetic Valve Endocarditis</vt:lpstr>
      <vt:lpstr>Question</vt:lpstr>
      <vt:lpstr>Prosthetic Valve Endocarditis</vt:lpstr>
      <vt:lpstr>Answer</vt:lpstr>
      <vt:lpstr>Infectious Endocarditis: Conclusions</vt:lpstr>
      <vt:lpstr>Congratulations!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Endocarditis</dc:title>
  <dc:creator>Hannah Perry</dc:creator>
  <cp:lastModifiedBy>Hale,Andrew J., M.D. (BIDMC - Infectious Disease)</cp:lastModifiedBy>
  <cp:revision>83</cp:revision>
  <dcterms:created xsi:type="dcterms:W3CDTF">2015-12-05T19:00:52Z</dcterms:created>
  <dcterms:modified xsi:type="dcterms:W3CDTF">2017-05-15T16:00:27Z</dcterms:modified>
</cp:coreProperties>
</file>