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94" r:id="rId3"/>
    <p:sldId id="295" r:id="rId4"/>
    <p:sldId id="297" r:id="rId5"/>
    <p:sldId id="296" r:id="rId6"/>
    <p:sldId id="309" r:id="rId7"/>
    <p:sldId id="298" r:id="rId8"/>
    <p:sldId id="257" r:id="rId9"/>
    <p:sldId id="299" r:id="rId10"/>
    <p:sldId id="278" r:id="rId11"/>
    <p:sldId id="259" r:id="rId12"/>
    <p:sldId id="310" r:id="rId13"/>
    <p:sldId id="300" r:id="rId14"/>
    <p:sldId id="311" r:id="rId15"/>
    <p:sldId id="261" r:id="rId16"/>
    <p:sldId id="314" r:id="rId17"/>
    <p:sldId id="301" r:id="rId18"/>
    <p:sldId id="307" r:id="rId19"/>
    <p:sldId id="302" r:id="rId20"/>
    <p:sldId id="315" r:id="rId21"/>
    <p:sldId id="303" r:id="rId22"/>
    <p:sldId id="304" r:id="rId23"/>
    <p:sldId id="306" r:id="rId24"/>
    <p:sldId id="292" r:id="rId25"/>
    <p:sldId id="312" r:id="rId26"/>
    <p:sldId id="276" r:id="rId27"/>
    <p:sldId id="277" r:id="rId28"/>
    <p:sldId id="279" r:id="rId29"/>
    <p:sldId id="280" r:id="rId30"/>
    <p:sldId id="281" r:id="rId31"/>
    <p:sldId id="316" r:id="rId32"/>
    <p:sldId id="317" r:id="rId33"/>
    <p:sldId id="320" r:id="rId34"/>
    <p:sldId id="266" r:id="rId35"/>
    <p:sldId id="267" r:id="rId36"/>
    <p:sldId id="288" r:id="rId37"/>
    <p:sldId id="321" r:id="rId38"/>
    <p:sldId id="332" r:id="rId39"/>
    <p:sldId id="269" r:id="rId40"/>
    <p:sldId id="322" r:id="rId41"/>
    <p:sldId id="273" r:id="rId42"/>
    <p:sldId id="323" r:id="rId43"/>
    <p:sldId id="328" r:id="rId44"/>
    <p:sldId id="324" r:id="rId45"/>
    <p:sldId id="326" r:id="rId46"/>
    <p:sldId id="327" r:id="rId47"/>
    <p:sldId id="329" r:id="rId48"/>
    <p:sldId id="325" r:id="rId49"/>
    <p:sldId id="330" r:id="rId50"/>
    <p:sldId id="331" r:id="rId51"/>
    <p:sldId id="2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S" initials="WS" lastIdx="8" clrIdx="0"/>
  <p:cmAuthor id="1" name="dfessler" initials="d" lastIdx="3" clrIdx="1"/>
  <p:cmAuthor id="2" name="Andrew Hale" initials="AJH" lastIdx="1" clrIdx="2"/>
  <p:cmAuthor id="3" name="Owner" initials="O"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53442-9D03-4DDF-8D4F-A27F7D388DF2}" type="datetimeFigureOut">
              <a:rPr lang="en-US" smtClean="0"/>
              <a:pPr/>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C125B-8F91-4326-BE9E-F65281F5A37C}" type="slidenum">
              <a:rPr lang="en-US" smtClean="0"/>
              <a:pPr/>
              <a:t>‹#›</a:t>
            </a:fld>
            <a:endParaRPr lang="en-US"/>
          </a:p>
        </p:txBody>
      </p:sp>
    </p:spTree>
    <p:extLst>
      <p:ext uri="{BB962C8B-B14F-4D97-AF65-F5344CB8AC3E}">
        <p14:creationId xmlns:p14="http://schemas.microsoft.com/office/powerpoint/2010/main" val="31172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1</a:t>
            </a:fld>
            <a:endParaRPr lang="en-US"/>
          </a:p>
        </p:txBody>
      </p:sp>
    </p:spTree>
    <p:extLst>
      <p:ext uri="{BB962C8B-B14F-4D97-AF65-F5344CB8AC3E}">
        <p14:creationId xmlns:p14="http://schemas.microsoft.com/office/powerpoint/2010/main" val="379856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27</a:t>
            </a:fld>
            <a:endParaRPr lang="en-US"/>
          </a:p>
        </p:txBody>
      </p:sp>
    </p:spTree>
    <p:extLst>
      <p:ext uri="{BB962C8B-B14F-4D97-AF65-F5344CB8AC3E}">
        <p14:creationId xmlns:p14="http://schemas.microsoft.com/office/powerpoint/2010/main" val="261181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28</a:t>
            </a:fld>
            <a:endParaRPr lang="en-US"/>
          </a:p>
        </p:txBody>
      </p:sp>
    </p:spTree>
    <p:extLst>
      <p:ext uri="{BB962C8B-B14F-4D97-AF65-F5344CB8AC3E}">
        <p14:creationId xmlns:p14="http://schemas.microsoft.com/office/powerpoint/2010/main" val="362455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29</a:t>
            </a:fld>
            <a:endParaRPr lang="en-US"/>
          </a:p>
        </p:txBody>
      </p:sp>
    </p:spTree>
    <p:extLst>
      <p:ext uri="{BB962C8B-B14F-4D97-AF65-F5344CB8AC3E}">
        <p14:creationId xmlns:p14="http://schemas.microsoft.com/office/powerpoint/2010/main" val="13484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30</a:t>
            </a:fld>
            <a:endParaRPr lang="en-US"/>
          </a:p>
        </p:txBody>
      </p:sp>
    </p:spTree>
    <p:extLst>
      <p:ext uri="{BB962C8B-B14F-4D97-AF65-F5344CB8AC3E}">
        <p14:creationId xmlns:p14="http://schemas.microsoft.com/office/powerpoint/2010/main" val="155917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pPr eaLnBrk="1" hangingPunct="1"/>
            <a:endParaRPr lang="en-US" smtClean="0"/>
          </a:p>
        </p:txBody>
      </p:sp>
      <p:sp>
        <p:nvSpPr>
          <p:cNvPr id="129027" name="Slide Number Placeholder 3"/>
          <p:cNvSpPr>
            <a:spLocks noGrp="1"/>
          </p:cNvSpPr>
          <p:nvPr>
            <p:ph type="sldNum" sz="quarter" idx="5"/>
          </p:nvPr>
        </p:nvSpPr>
        <p:spPr>
          <a:noFill/>
        </p:spPr>
        <p:txBody>
          <a:bodyPr/>
          <a:lstStyle/>
          <a:p>
            <a:fld id="{E5BE5867-27DF-438C-810A-99A0DDF9D102}" type="slidenum">
              <a:rPr lang="en-US" smtClean="0"/>
              <a:pPr/>
              <a:t>34</a:t>
            </a:fld>
            <a:endParaRPr lang="en-US" smtClean="0"/>
          </a:p>
        </p:txBody>
      </p:sp>
    </p:spTree>
    <p:extLst>
      <p:ext uri="{BB962C8B-B14F-4D97-AF65-F5344CB8AC3E}">
        <p14:creationId xmlns:p14="http://schemas.microsoft.com/office/powerpoint/2010/main" val="2504430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pPr eaLnBrk="1" hangingPunct="1"/>
            <a:endParaRPr lang="en-US" smtClean="0"/>
          </a:p>
        </p:txBody>
      </p:sp>
      <p:sp>
        <p:nvSpPr>
          <p:cNvPr id="131075" name="Slide Number Placeholder 3"/>
          <p:cNvSpPr>
            <a:spLocks noGrp="1"/>
          </p:cNvSpPr>
          <p:nvPr>
            <p:ph type="sldNum" sz="quarter" idx="5"/>
          </p:nvPr>
        </p:nvSpPr>
        <p:spPr>
          <a:noFill/>
        </p:spPr>
        <p:txBody>
          <a:bodyPr/>
          <a:lstStyle/>
          <a:p>
            <a:fld id="{A897CDB6-E185-410B-9E45-99B4CDFAB87F}" type="slidenum">
              <a:rPr lang="en-US" smtClean="0"/>
              <a:pPr/>
              <a:t>35</a:t>
            </a:fld>
            <a:endParaRPr lang="en-US" smtClean="0"/>
          </a:p>
        </p:txBody>
      </p:sp>
    </p:spTree>
    <p:extLst>
      <p:ext uri="{BB962C8B-B14F-4D97-AF65-F5344CB8AC3E}">
        <p14:creationId xmlns:p14="http://schemas.microsoft.com/office/powerpoint/2010/main" val="223353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36</a:t>
            </a:fld>
            <a:endParaRPr lang="en-US"/>
          </a:p>
        </p:txBody>
      </p:sp>
    </p:spTree>
    <p:extLst>
      <p:ext uri="{BB962C8B-B14F-4D97-AF65-F5344CB8AC3E}">
        <p14:creationId xmlns:p14="http://schemas.microsoft.com/office/powerpoint/2010/main" val="227430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135170" name="Notes Placeholder 2"/>
          <p:cNvSpPr>
            <a:spLocks noGrp="1"/>
          </p:cNvSpPr>
          <p:nvPr>
            <p:ph type="body" idx="1"/>
          </p:nvPr>
        </p:nvSpPr>
        <p:spPr>
          <a:noFill/>
          <a:ln/>
        </p:spPr>
        <p:txBody>
          <a:bodyPr/>
          <a:lstStyle/>
          <a:p>
            <a:pPr eaLnBrk="1" hangingPunct="1"/>
            <a:endParaRPr lang="en-US" smtClean="0"/>
          </a:p>
        </p:txBody>
      </p:sp>
      <p:sp>
        <p:nvSpPr>
          <p:cNvPr id="135171" name="Slide Number Placeholder 3"/>
          <p:cNvSpPr>
            <a:spLocks noGrp="1"/>
          </p:cNvSpPr>
          <p:nvPr>
            <p:ph type="sldNum" sz="quarter" idx="5"/>
          </p:nvPr>
        </p:nvSpPr>
        <p:spPr>
          <a:noFill/>
        </p:spPr>
        <p:txBody>
          <a:bodyPr/>
          <a:lstStyle/>
          <a:p>
            <a:fld id="{D721E9CC-1F6F-498F-A641-93C4F7E0A624}" type="slidenum">
              <a:rPr lang="en-US" smtClean="0"/>
              <a:pPr/>
              <a:t>39</a:t>
            </a:fld>
            <a:endParaRPr lang="en-US" smtClean="0"/>
          </a:p>
        </p:txBody>
      </p:sp>
    </p:spTree>
    <p:extLst>
      <p:ext uri="{BB962C8B-B14F-4D97-AF65-F5344CB8AC3E}">
        <p14:creationId xmlns:p14="http://schemas.microsoft.com/office/powerpoint/2010/main" val="39624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p:spPr>
        <p:txBody>
          <a:bodyPr/>
          <a:lstStyle/>
          <a:p>
            <a:pPr eaLnBrk="1" hangingPunct="1"/>
            <a:endParaRPr lang="en-US" smtClean="0"/>
          </a:p>
        </p:txBody>
      </p:sp>
      <p:sp>
        <p:nvSpPr>
          <p:cNvPr id="143363" name="Slide Number Placeholder 3"/>
          <p:cNvSpPr>
            <a:spLocks noGrp="1"/>
          </p:cNvSpPr>
          <p:nvPr>
            <p:ph type="sldNum" sz="quarter" idx="5"/>
          </p:nvPr>
        </p:nvSpPr>
        <p:spPr>
          <a:noFill/>
        </p:spPr>
        <p:txBody>
          <a:bodyPr/>
          <a:lstStyle/>
          <a:p>
            <a:fld id="{1D03EA50-27E1-4689-A22C-C648AD7706A2}" type="slidenum">
              <a:rPr lang="en-US" smtClean="0"/>
              <a:pPr/>
              <a:t>41</a:t>
            </a:fld>
            <a:endParaRPr lang="en-US" smtClean="0"/>
          </a:p>
        </p:txBody>
      </p:sp>
    </p:spTree>
    <p:extLst>
      <p:ext uri="{BB962C8B-B14F-4D97-AF65-F5344CB8AC3E}">
        <p14:creationId xmlns:p14="http://schemas.microsoft.com/office/powerpoint/2010/main" val="76551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pPr eaLnBrk="1" hangingPunct="1"/>
            <a:endParaRPr lang="en-US" smtClean="0"/>
          </a:p>
        </p:txBody>
      </p:sp>
      <p:sp>
        <p:nvSpPr>
          <p:cNvPr id="137219" name="Slide Number Placeholder 3"/>
          <p:cNvSpPr>
            <a:spLocks noGrp="1"/>
          </p:cNvSpPr>
          <p:nvPr>
            <p:ph type="sldNum" sz="quarter" idx="5"/>
          </p:nvPr>
        </p:nvSpPr>
        <p:spPr>
          <a:noFill/>
        </p:spPr>
        <p:txBody>
          <a:bodyPr/>
          <a:lstStyle/>
          <a:p>
            <a:fld id="{0FEAA8A8-4293-44C1-936A-6DEB150B5826}" type="slidenum">
              <a:rPr lang="en-US" smtClean="0"/>
              <a:pPr/>
              <a:t>46</a:t>
            </a:fld>
            <a:endParaRPr lang="en-US" smtClean="0"/>
          </a:p>
        </p:txBody>
      </p:sp>
    </p:spTree>
    <p:extLst>
      <p:ext uri="{BB962C8B-B14F-4D97-AF65-F5344CB8AC3E}">
        <p14:creationId xmlns:p14="http://schemas.microsoft.com/office/powerpoint/2010/main" val="13585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pPr eaLnBrk="1" hangingPunct="1"/>
            <a:endParaRPr lang="en-US" smtClean="0"/>
          </a:p>
        </p:txBody>
      </p:sp>
      <p:sp>
        <p:nvSpPr>
          <p:cNvPr id="110595" name="Slide Number Placeholder 3"/>
          <p:cNvSpPr>
            <a:spLocks noGrp="1"/>
          </p:cNvSpPr>
          <p:nvPr>
            <p:ph type="sldNum" sz="quarter" idx="5"/>
          </p:nvPr>
        </p:nvSpPr>
        <p:spPr>
          <a:noFill/>
        </p:spPr>
        <p:txBody>
          <a:bodyPr/>
          <a:lstStyle/>
          <a:p>
            <a:fld id="{92FC5148-3E9F-4F19-80B6-5C3B5439EB06}" type="slidenum">
              <a:rPr lang="en-US" smtClean="0"/>
              <a:pPr/>
              <a:t>8</a:t>
            </a:fld>
            <a:endParaRPr lang="en-US" smtClean="0"/>
          </a:p>
        </p:txBody>
      </p:sp>
    </p:spTree>
    <p:extLst>
      <p:ext uri="{BB962C8B-B14F-4D97-AF65-F5344CB8AC3E}">
        <p14:creationId xmlns:p14="http://schemas.microsoft.com/office/powerpoint/2010/main" val="244473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AE4680-4356-47A4-B9F7-96BDB7EFD76F}" type="slidenum">
              <a:rPr lang="en-US" smtClean="0"/>
              <a:pPr>
                <a:defRPr/>
              </a:pPr>
              <a:t>51</a:t>
            </a:fld>
            <a:endParaRPr lang="en-US"/>
          </a:p>
        </p:txBody>
      </p:sp>
    </p:spTree>
    <p:extLst>
      <p:ext uri="{BB962C8B-B14F-4D97-AF65-F5344CB8AC3E}">
        <p14:creationId xmlns:p14="http://schemas.microsoft.com/office/powerpoint/2010/main" val="1074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pPr eaLnBrk="1" hangingPunct="1"/>
            <a:endParaRPr lang="en-US" smtClean="0"/>
          </a:p>
        </p:txBody>
      </p:sp>
      <p:sp>
        <p:nvSpPr>
          <p:cNvPr id="116739" name="Slide Number Placeholder 3"/>
          <p:cNvSpPr>
            <a:spLocks noGrp="1"/>
          </p:cNvSpPr>
          <p:nvPr>
            <p:ph type="sldNum" sz="quarter" idx="5"/>
          </p:nvPr>
        </p:nvSpPr>
        <p:spPr>
          <a:noFill/>
        </p:spPr>
        <p:txBody>
          <a:bodyPr/>
          <a:lstStyle/>
          <a:p>
            <a:fld id="{1BE3FF1E-70BC-4E0A-96FE-CC0F251E50C4}" type="slidenum">
              <a:rPr lang="en-US" smtClean="0"/>
              <a:pPr/>
              <a:t>10</a:t>
            </a:fld>
            <a:endParaRPr lang="en-US" smtClean="0"/>
          </a:p>
        </p:txBody>
      </p:sp>
    </p:spTree>
    <p:extLst>
      <p:ext uri="{BB962C8B-B14F-4D97-AF65-F5344CB8AC3E}">
        <p14:creationId xmlns:p14="http://schemas.microsoft.com/office/powerpoint/2010/main" val="203307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pPr eaLnBrk="1" hangingPunct="1"/>
            <a:endParaRPr lang="en-US" smtClean="0"/>
          </a:p>
        </p:txBody>
      </p:sp>
      <p:sp>
        <p:nvSpPr>
          <p:cNvPr id="114691" name="Slide Number Placeholder 3"/>
          <p:cNvSpPr>
            <a:spLocks noGrp="1"/>
          </p:cNvSpPr>
          <p:nvPr>
            <p:ph type="sldNum" sz="quarter" idx="5"/>
          </p:nvPr>
        </p:nvSpPr>
        <p:spPr>
          <a:noFill/>
        </p:spPr>
        <p:txBody>
          <a:bodyPr/>
          <a:lstStyle/>
          <a:p>
            <a:fld id="{B3410800-4ACD-4845-8B37-3B8ADC63A794}" type="slidenum">
              <a:rPr lang="en-US" smtClean="0"/>
              <a:pPr/>
              <a:t>11</a:t>
            </a:fld>
            <a:endParaRPr lang="en-US" smtClean="0"/>
          </a:p>
        </p:txBody>
      </p:sp>
    </p:spTree>
    <p:extLst>
      <p:ext uri="{BB962C8B-B14F-4D97-AF65-F5344CB8AC3E}">
        <p14:creationId xmlns:p14="http://schemas.microsoft.com/office/powerpoint/2010/main" val="204528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pPr eaLnBrk="1" hangingPunct="1"/>
            <a:endParaRPr lang="en-US" smtClean="0"/>
          </a:p>
        </p:txBody>
      </p:sp>
      <p:sp>
        <p:nvSpPr>
          <p:cNvPr id="145411" name="Slide Number Placeholder 3"/>
          <p:cNvSpPr>
            <a:spLocks noGrp="1"/>
          </p:cNvSpPr>
          <p:nvPr>
            <p:ph type="sldNum" sz="quarter" idx="5"/>
          </p:nvPr>
        </p:nvSpPr>
        <p:spPr>
          <a:noFill/>
        </p:spPr>
        <p:txBody>
          <a:bodyPr/>
          <a:lstStyle/>
          <a:p>
            <a:fld id="{F38F08D4-6474-4478-A375-2B5E56E76EAD}" type="slidenum">
              <a:rPr lang="en-US" smtClean="0"/>
              <a:pPr/>
              <a:t>12</a:t>
            </a:fld>
            <a:endParaRPr lang="en-US" smtClean="0"/>
          </a:p>
        </p:txBody>
      </p:sp>
    </p:spTree>
    <p:extLst>
      <p:ext uri="{BB962C8B-B14F-4D97-AF65-F5344CB8AC3E}">
        <p14:creationId xmlns:p14="http://schemas.microsoft.com/office/powerpoint/2010/main" val="27502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pPr eaLnBrk="1" hangingPunct="1"/>
            <a:endParaRPr lang="en-US" smtClean="0"/>
          </a:p>
        </p:txBody>
      </p:sp>
      <p:sp>
        <p:nvSpPr>
          <p:cNvPr id="118787" name="Slide Number Placeholder 3"/>
          <p:cNvSpPr>
            <a:spLocks noGrp="1"/>
          </p:cNvSpPr>
          <p:nvPr>
            <p:ph type="sldNum" sz="quarter" idx="5"/>
          </p:nvPr>
        </p:nvSpPr>
        <p:spPr>
          <a:noFill/>
        </p:spPr>
        <p:txBody>
          <a:bodyPr/>
          <a:lstStyle/>
          <a:p>
            <a:fld id="{564E72E2-4551-43DC-AB66-234524A2160A}" type="slidenum">
              <a:rPr lang="en-US" smtClean="0"/>
              <a:pPr/>
              <a:t>15</a:t>
            </a:fld>
            <a:endParaRPr lang="en-US" smtClean="0"/>
          </a:p>
        </p:txBody>
      </p:sp>
    </p:spTree>
    <p:extLst>
      <p:ext uri="{BB962C8B-B14F-4D97-AF65-F5344CB8AC3E}">
        <p14:creationId xmlns:p14="http://schemas.microsoft.com/office/powerpoint/2010/main" val="294603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C125B-8F91-4326-BE9E-F65281F5A37C}" type="slidenum">
              <a:rPr lang="en-US" smtClean="0"/>
              <a:pPr/>
              <a:t>20</a:t>
            </a:fld>
            <a:endParaRPr lang="en-US"/>
          </a:p>
        </p:txBody>
      </p:sp>
    </p:spTree>
    <p:extLst>
      <p:ext uri="{BB962C8B-B14F-4D97-AF65-F5344CB8AC3E}">
        <p14:creationId xmlns:p14="http://schemas.microsoft.com/office/powerpoint/2010/main" val="280700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pPr eaLnBrk="1" hangingPunct="1"/>
            <a:endParaRPr lang="en-US" smtClean="0"/>
          </a:p>
        </p:txBody>
      </p:sp>
      <p:sp>
        <p:nvSpPr>
          <p:cNvPr id="137219" name="Slide Number Placeholder 3"/>
          <p:cNvSpPr>
            <a:spLocks noGrp="1"/>
          </p:cNvSpPr>
          <p:nvPr>
            <p:ph type="sldNum" sz="quarter" idx="5"/>
          </p:nvPr>
        </p:nvSpPr>
        <p:spPr>
          <a:noFill/>
        </p:spPr>
        <p:txBody>
          <a:bodyPr/>
          <a:lstStyle/>
          <a:p>
            <a:fld id="{0FEAA8A8-4293-44C1-936A-6DEB150B5826}" type="slidenum">
              <a:rPr lang="en-US" smtClean="0"/>
              <a:pPr/>
              <a:t>24</a:t>
            </a:fld>
            <a:endParaRPr lang="en-US" smtClean="0"/>
          </a:p>
        </p:txBody>
      </p:sp>
    </p:spTree>
    <p:extLst>
      <p:ext uri="{BB962C8B-B14F-4D97-AF65-F5344CB8AC3E}">
        <p14:creationId xmlns:p14="http://schemas.microsoft.com/office/powerpoint/2010/main" val="135851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9C125B-8F91-4326-BE9E-F65281F5A37C}" type="slidenum">
              <a:rPr lang="en-US" smtClean="0"/>
              <a:pPr/>
              <a:t>26</a:t>
            </a:fld>
            <a:endParaRPr lang="en-US"/>
          </a:p>
        </p:txBody>
      </p:sp>
    </p:spTree>
    <p:extLst>
      <p:ext uri="{BB962C8B-B14F-4D97-AF65-F5344CB8AC3E}">
        <p14:creationId xmlns:p14="http://schemas.microsoft.com/office/powerpoint/2010/main" val="116736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038BE3-C775-4229-A061-891FC9ED9E5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38BE3-C775-4229-A061-891FC9ED9E5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38BE3-C775-4229-A061-891FC9ED9E5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38BE3-C775-4229-A061-891FC9ED9E5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38BE3-C775-4229-A061-891FC9ED9E57}"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038BE3-C775-4229-A061-891FC9ED9E5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38BE3-C775-4229-A061-891FC9ED9E57}"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38BE3-C775-4229-A061-891FC9ED9E57}"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38BE3-C775-4229-A061-891FC9ED9E57}"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489BC-4D5C-454A-9E95-E73683869E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38BE3-C775-4229-A061-891FC9ED9E57}"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489BC-4D5C-454A-9E95-E73683869EE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F038BE3-C775-4229-A061-891FC9ED9E57}" type="datetimeFigureOut">
              <a:rPr lang="en-US" smtClean="0"/>
              <a:pPr/>
              <a:t>3/31/2017</a:t>
            </a:fld>
            <a:endParaRPr lang="en-US"/>
          </a:p>
        </p:txBody>
      </p:sp>
      <p:sp>
        <p:nvSpPr>
          <p:cNvPr id="9" name="Slide Number Placeholder 8"/>
          <p:cNvSpPr>
            <a:spLocks noGrp="1"/>
          </p:cNvSpPr>
          <p:nvPr>
            <p:ph type="sldNum" sz="quarter" idx="11"/>
          </p:nvPr>
        </p:nvSpPr>
        <p:spPr/>
        <p:txBody>
          <a:bodyPr/>
          <a:lstStyle/>
          <a:p>
            <a:fld id="{FFC489BC-4D5C-454A-9E95-E73683869EE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FC489BC-4D5C-454A-9E95-E73683869EE9}"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038BE3-C775-4229-A061-891FC9ED9E57}" type="datetimeFigureOut">
              <a:rPr lang="en-US" smtClean="0"/>
              <a:pPr/>
              <a:t>3/31/2017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jamanetwork.com/journals/jama/fullarticle/18397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term=9925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22506862" TargetMode="External"/><Relationship Id="rId2" Type="http://schemas.openxmlformats.org/officeDocument/2006/relationships/hyperlink" Target="https://www.ncbi.nlm.nih.gov/pmc/articles/PMC3947910/" TargetMode="External"/><Relationship Id="rId1" Type="http://schemas.openxmlformats.org/officeDocument/2006/relationships/slideLayout" Target="../slideLayouts/slideLayout2.xml"/><Relationship Id="rId4" Type="http://schemas.openxmlformats.org/officeDocument/2006/relationships/hyperlink" Target="http://cmr.asm.org/content/22/1/161.full.pdf+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goo.gl/forms/EpqlgYcj73DIgtun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cbi.nlm.nih.gov/pubmed/2114499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up.silverchair-cdn.com/oup/backfile/Content_public/Journal/cid/63/5/10.1093_cid_ciw353/1/ciw353.pdf?Expires=1491312971&amp;Signature=TiS2p7xMUBiFdAlzQmo1TanJQ6zsSxbLC8lsCaaJCgv60eBT5PF0xLU3J0RCc6BgOVoLiBrsTAwlxmVWCkI~DNNfsr6kwatQxGOvjAbecc5GHdv3HlAJSCSOGw~qqkkDHDm6sZRJne5GAMj2tfW7pCBcuRnwd-~pjvhIRn~CAlep5AHYL65D4xQXkn4eQci9vcGQM4KqXG9KUZzUfFtEAVSqA~qQW3kVJEx1O24aviX01hYouFm1h0RkLWkPSSXYr-cpgDMRingFuUiLC4vlQBetpEiL94HPYp1w8iAl8Wt6EdhUe9fX9~Y22wKR6T7EWq7mImNplbmU5Lbxyt4WOg__&amp;Key-Pair-Id=APKAIUCZBIA4LVPAVW3Q" TargetMode="External"/><Relationship Id="rId2" Type="http://schemas.openxmlformats.org/officeDocument/2006/relationships/hyperlink" Target="http://www.idmodule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cademic.oup.com/cid/article/64/7/870/2756965/Ultra-Short-Course-Antibiotics-for-Patients-With" TargetMode="External"/><Relationship Id="rId2" Type="http://schemas.openxmlformats.org/officeDocument/2006/relationships/hyperlink" Target="https://oup.silverchair-cdn.com/oup/backfile/Content_public/Journal/cid/63/5/10.1093_cid_ciw353/1/ciw353.pdf?Expires=1491312971&amp;Signature=TiS2p7xMUBiFdAlzQmo1TanJQ6zsSxbLC8lsCaaJCgv60eBT5PF0xLU3J0RCc6BgOVoLiBrsTAwlxmVWCkI~DNNfsr6kwatQxGOvjAbecc5GHdv3HlAJSCSOGw~qqkkDHDm6sZRJne5GAMj2tfW7pCBcuRnwd-~pjvhIRn~CAlep5AHYL65D4xQXkn4eQci9vcGQM4KqXG9KUZzUfFtEAVSqA~qQW3kVJEx1O24aviX01hYouFm1h0RkLWkPSSXYr-cpgDMRingFuUiLC4vlQBetpEiL94HPYp1w8iAl8Wt6EdhUe9fX9~Y22wKR6T7EWq7mImNplbmU5Lbxyt4WOg__&amp;Key-Pair-Id=APKAIUCZBIA4LVPAVW3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jamanetwork.com/journals/jama/fullarticle/19764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31.xml"/><Relationship Id="rId4" Type="http://schemas.openxmlformats.org/officeDocument/2006/relationships/slide" Target="slide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goo.gl/forms/fIcBE87nkanfw0Ct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3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14600"/>
            <a:ext cx="7772400" cy="1470025"/>
          </a:xfrm>
        </p:spPr>
        <p:txBody>
          <a:bodyPr>
            <a:noAutofit/>
          </a:bodyPr>
          <a:lstStyle/>
          <a:p>
            <a:pPr algn="ctr"/>
            <a:r>
              <a:rPr lang="en-US" sz="6000" b="1" dirty="0" smtClean="0">
                <a:solidFill>
                  <a:schemeClr val="tx1"/>
                </a:solidFill>
              </a:rPr>
              <a:t>Hospital and Ventilator Associated Pneumonia (HAP/VAP)</a:t>
            </a:r>
            <a:endParaRPr lang="en-US" sz="6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dirty="0" smtClean="0">
                <a:solidFill>
                  <a:schemeClr val="tx1"/>
                </a:solidFill>
              </a:rPr>
              <a:t>Effects of HAP/VAP</a:t>
            </a:r>
          </a:p>
        </p:txBody>
      </p:sp>
      <p:sp>
        <p:nvSpPr>
          <p:cNvPr id="115714" name="Content Placeholder 2"/>
          <p:cNvSpPr>
            <a:spLocks noGrp="1"/>
          </p:cNvSpPr>
          <p:nvPr>
            <p:ph idx="1"/>
          </p:nvPr>
        </p:nvSpPr>
        <p:spPr/>
        <p:txBody>
          <a:bodyPr/>
          <a:lstStyle/>
          <a:p>
            <a:pPr eaLnBrk="1" hangingPunct="1"/>
            <a:r>
              <a:rPr lang="en-US" dirty="0" smtClean="0"/>
              <a:t>Pneumonia is the 2</a:t>
            </a:r>
            <a:r>
              <a:rPr lang="en-US" baseline="30000" dirty="0" smtClean="0"/>
              <a:t>nd</a:t>
            </a:r>
            <a:r>
              <a:rPr lang="en-US" dirty="0" smtClean="0"/>
              <a:t> most common nosocomial infection (after UTI’s)</a:t>
            </a:r>
          </a:p>
          <a:p>
            <a:pPr eaLnBrk="1" hangingPunct="1"/>
            <a:r>
              <a:rPr lang="en-US" dirty="0" smtClean="0"/>
              <a:t>Top cause of nosocomial infectious death</a:t>
            </a:r>
          </a:p>
          <a:p>
            <a:pPr eaLnBrk="1" hangingPunct="1"/>
            <a:r>
              <a:rPr lang="en-US" dirty="0" smtClean="0"/>
              <a:t>Increases length of hospitalization 7-9 days on average</a:t>
            </a:r>
          </a:p>
          <a:p>
            <a:pPr eaLnBrk="1" hangingPunct="1"/>
            <a:r>
              <a:rPr lang="en-US" dirty="0" smtClean="0"/>
              <a:t>At a cost of $12,000-$40,000 extra per hospitalization, on average</a:t>
            </a:r>
          </a:p>
          <a:p>
            <a:pPr eaLnBrk="1" hangingPunct="1"/>
            <a:endParaRPr lang="en-US" dirty="0" smtClean="0"/>
          </a:p>
        </p:txBody>
      </p:sp>
      <p:sp>
        <p:nvSpPr>
          <p:cNvPr id="2" name="TextBox 1"/>
          <p:cNvSpPr txBox="1"/>
          <p:nvPr/>
        </p:nvSpPr>
        <p:spPr>
          <a:xfrm>
            <a:off x="1676400" y="5614543"/>
            <a:ext cx="4800600" cy="1061829"/>
          </a:xfrm>
          <a:prstGeom prst="rect">
            <a:avLst/>
          </a:prstGeom>
          <a:noFill/>
        </p:spPr>
        <p:txBody>
          <a:bodyPr wrap="square" rtlCol="0">
            <a:spAutoFit/>
          </a:bodyPr>
          <a:lstStyle/>
          <a:p>
            <a:pPr marL="228600" indent="-228600">
              <a:buAutoNum type="arabicParenR"/>
            </a:pPr>
            <a:r>
              <a:rPr lang="en-US" sz="1050" dirty="0" err="1" smtClean="0"/>
              <a:t>Muscedere</a:t>
            </a:r>
            <a:r>
              <a:rPr lang="en-US" sz="1050" dirty="0" smtClean="0"/>
              <a:t> </a:t>
            </a:r>
            <a:r>
              <a:rPr lang="en-US" sz="1050" dirty="0"/>
              <a:t>JG, Day A, </a:t>
            </a:r>
            <a:r>
              <a:rPr lang="en-US" sz="1050" dirty="0" err="1"/>
              <a:t>Heyland</a:t>
            </a:r>
            <a:r>
              <a:rPr lang="en-US" sz="1050" dirty="0"/>
              <a:t> </a:t>
            </a:r>
            <a:r>
              <a:rPr lang="en-US" sz="1050" dirty="0" smtClean="0"/>
              <a:t>DK. Mortality</a:t>
            </a:r>
            <a:r>
              <a:rPr lang="en-US" sz="1050" dirty="0"/>
              <a:t>, attributable mortality, and clinical events as end points for clinical trials of ventilator-associated pneumonia and hospital-acquired pneumonia</a:t>
            </a:r>
            <a:r>
              <a:rPr lang="en-US" sz="1050" dirty="0" smtClean="0"/>
              <a:t>.</a:t>
            </a:r>
            <a:r>
              <a:rPr lang="en-US" sz="1050" dirty="0"/>
              <a:t> </a:t>
            </a:r>
            <a:r>
              <a:rPr lang="en-US" sz="1050" dirty="0" err="1"/>
              <a:t>Clin</a:t>
            </a:r>
            <a:r>
              <a:rPr lang="en-US" sz="1050" dirty="0"/>
              <a:t> Infect Dis. 2010 Aug;51 </a:t>
            </a:r>
            <a:r>
              <a:rPr lang="en-US" sz="1050" dirty="0" err="1"/>
              <a:t>Suppl</a:t>
            </a:r>
            <a:r>
              <a:rPr lang="en-US" sz="1050" dirty="0"/>
              <a:t> 1:S120-5</a:t>
            </a:r>
            <a:r>
              <a:rPr lang="en-US" sz="1050" dirty="0" smtClean="0"/>
              <a:t>.</a:t>
            </a:r>
          </a:p>
          <a:p>
            <a:pPr marL="228600" indent="-228600">
              <a:buAutoNum type="arabicParenR"/>
            </a:pPr>
            <a:r>
              <a:rPr lang="sv-SE" sz="1050" dirty="0"/>
              <a:t>Kollef MH, Hamilton CW, Ernst </a:t>
            </a:r>
            <a:r>
              <a:rPr lang="sv-SE" sz="1050" dirty="0" smtClean="0"/>
              <a:t>FR. </a:t>
            </a:r>
            <a:r>
              <a:rPr lang="en-US" sz="1050" dirty="0"/>
              <a:t>Economic impact of ventilator-associated pneumonia in a large matched cohort</a:t>
            </a:r>
            <a:r>
              <a:rPr lang="en-US" sz="1050" dirty="0" smtClean="0"/>
              <a:t>. </a:t>
            </a:r>
            <a:r>
              <a:rPr lang="en-US" sz="1050" dirty="0"/>
              <a:t>Infect Control </a:t>
            </a:r>
            <a:r>
              <a:rPr lang="en-US" sz="1050" dirty="0" err="1"/>
              <a:t>Hosp</a:t>
            </a:r>
            <a:r>
              <a:rPr lang="en-US" sz="1050" dirty="0"/>
              <a:t> </a:t>
            </a:r>
            <a:r>
              <a:rPr lang="en-US" sz="1050" dirty="0" err="1"/>
              <a:t>Epidemiol</a:t>
            </a:r>
            <a:r>
              <a:rPr lang="en-US" sz="1050" dirty="0"/>
              <a:t>. 2012 Mar;33(3):250-6. </a:t>
            </a:r>
            <a:r>
              <a:rPr lang="en-US" sz="1050" dirty="0" err="1"/>
              <a:t>Epub</a:t>
            </a:r>
            <a:r>
              <a:rPr lang="en-US" sz="1050" dirty="0"/>
              <a:t> 2012 Jan 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normAutofit fontScale="90000"/>
          </a:bodyPr>
          <a:lstStyle/>
          <a:p>
            <a:pPr eaLnBrk="1" hangingPunct="1"/>
            <a:r>
              <a:rPr lang="en-US" dirty="0" smtClean="0">
                <a:solidFill>
                  <a:schemeClr val="tx1"/>
                </a:solidFill>
              </a:rPr>
              <a:t>Ventilator-associated PNA (VAP)</a:t>
            </a:r>
          </a:p>
        </p:txBody>
      </p:sp>
      <p:sp>
        <p:nvSpPr>
          <p:cNvPr id="113666" name="Content Placeholder 2"/>
          <p:cNvSpPr>
            <a:spLocks noGrp="1"/>
          </p:cNvSpPr>
          <p:nvPr>
            <p:ph idx="1"/>
          </p:nvPr>
        </p:nvSpPr>
        <p:spPr/>
        <p:txBody>
          <a:bodyPr/>
          <a:lstStyle/>
          <a:p>
            <a:pPr eaLnBrk="1" hangingPunct="1"/>
            <a:r>
              <a:rPr lang="en-US" dirty="0" smtClean="0"/>
              <a:t>The incidence of VAP has been decreasing</a:t>
            </a:r>
          </a:p>
          <a:p>
            <a:pPr lvl="1"/>
            <a:r>
              <a:rPr lang="en-US" dirty="0" smtClean="0"/>
              <a:t>2005: VAP </a:t>
            </a:r>
            <a:r>
              <a:rPr lang="en-US" dirty="0" err="1" smtClean="0"/>
              <a:t>occured</a:t>
            </a:r>
            <a:r>
              <a:rPr lang="en-US" dirty="0" smtClean="0"/>
              <a:t> </a:t>
            </a:r>
            <a:r>
              <a:rPr lang="en-US" dirty="0" smtClean="0"/>
              <a:t>in 9-27% of intubated patients, 7.3 per </a:t>
            </a:r>
            <a:r>
              <a:rPr lang="en-US" dirty="0" smtClean="0"/>
              <a:t>1,000 </a:t>
            </a:r>
            <a:r>
              <a:rPr lang="en-US" dirty="0" smtClean="0"/>
              <a:t>vent-days in MICU</a:t>
            </a:r>
            <a:r>
              <a:rPr lang="en-US" baseline="30000" dirty="0" smtClean="0"/>
              <a:t>1</a:t>
            </a:r>
          </a:p>
          <a:p>
            <a:pPr lvl="1"/>
            <a:r>
              <a:rPr lang="en-US" dirty="0" smtClean="0"/>
              <a:t>2012: incidence had dropped to 4.4 per 1,000 vent days</a:t>
            </a:r>
          </a:p>
          <a:p>
            <a:pPr eaLnBrk="1" hangingPunct="1"/>
            <a:r>
              <a:rPr lang="en-US" dirty="0" smtClean="0"/>
              <a:t>More effective </a:t>
            </a:r>
            <a:r>
              <a:rPr lang="en-US" b="1" dirty="0" smtClean="0"/>
              <a:t>preventive measures</a:t>
            </a:r>
            <a:r>
              <a:rPr lang="en-US" dirty="0" smtClean="0"/>
              <a:t> are to thank </a:t>
            </a:r>
            <a:endParaRPr lang="en-US" dirty="0" smtClean="0"/>
          </a:p>
        </p:txBody>
      </p:sp>
      <p:sp>
        <p:nvSpPr>
          <p:cNvPr id="4" name="TextBox 3"/>
          <p:cNvSpPr txBox="1"/>
          <p:nvPr/>
        </p:nvSpPr>
        <p:spPr>
          <a:xfrm>
            <a:off x="304800" y="5562600"/>
            <a:ext cx="8305800" cy="1015663"/>
          </a:xfrm>
          <a:prstGeom prst="rect">
            <a:avLst/>
          </a:prstGeom>
          <a:noFill/>
        </p:spPr>
        <p:txBody>
          <a:bodyPr wrap="square" rtlCol="0">
            <a:spAutoFit/>
          </a:bodyPr>
          <a:lstStyle/>
          <a:p>
            <a:pPr marL="228600" indent="-228600">
              <a:buAutoNum type="arabicParenR"/>
            </a:pPr>
            <a:r>
              <a:rPr lang="en-US" sz="1200" dirty="0" smtClean="0"/>
              <a:t>American </a:t>
            </a:r>
            <a:r>
              <a:rPr lang="en-US" sz="1200" dirty="0" smtClean="0"/>
              <a:t>Thoracic Society, Infectious Diseases Society of America. Guidelines for the management of adults with hospital-acquired, ventilator-associated, and healthcare-associated pneumonia. Am J </a:t>
            </a:r>
            <a:r>
              <a:rPr lang="en-US" sz="1200" dirty="0" err="1" smtClean="0"/>
              <a:t>Respir</a:t>
            </a:r>
            <a:r>
              <a:rPr lang="en-US" sz="1200" dirty="0" smtClean="0"/>
              <a:t> </a:t>
            </a:r>
            <a:r>
              <a:rPr lang="en-US" sz="1200" dirty="0" err="1" smtClean="0"/>
              <a:t>Crit</a:t>
            </a:r>
            <a:r>
              <a:rPr lang="en-US" sz="1200" dirty="0" smtClean="0"/>
              <a:t> Care Med. 2005;171(4):388</a:t>
            </a:r>
            <a:r>
              <a:rPr lang="en-US" sz="1200" dirty="0" smtClean="0"/>
              <a:t>.</a:t>
            </a:r>
          </a:p>
          <a:p>
            <a:pPr marL="228600" indent="-228600">
              <a:buAutoNum type="arabicParenR"/>
            </a:pPr>
            <a:r>
              <a:rPr lang="en-US" sz="1200" dirty="0" err="1" smtClean="0"/>
              <a:t>Melsen</a:t>
            </a:r>
            <a:r>
              <a:rPr lang="en-US" sz="1200" dirty="0" smtClean="0"/>
              <a:t> et al. </a:t>
            </a:r>
            <a:r>
              <a:rPr lang="en-US" sz="1200" dirty="0"/>
              <a:t>Attributable mortality of ventilator-associated pneumonia: a meta-analysis of individual patient data from </a:t>
            </a:r>
            <a:r>
              <a:rPr lang="en-US" sz="1200" dirty="0" err="1"/>
              <a:t>randomised</a:t>
            </a:r>
            <a:r>
              <a:rPr lang="en-US" sz="1200" dirty="0"/>
              <a:t> prevention studies</a:t>
            </a:r>
            <a:r>
              <a:rPr lang="en-US" sz="1200" dirty="0" smtClean="0"/>
              <a:t>. </a:t>
            </a:r>
            <a:r>
              <a:rPr lang="fr-FR" sz="1200" dirty="0"/>
              <a:t>Lancet Infect Dis. 2013 Aug;13(8):665-71. </a:t>
            </a:r>
            <a:r>
              <a:rPr lang="fr-FR" sz="1200" dirty="0" err="1"/>
              <a:t>Epub</a:t>
            </a:r>
            <a:r>
              <a:rPr lang="fr-FR" sz="1200" dirty="0"/>
              <a:t> 2013 </a:t>
            </a:r>
            <a:r>
              <a:rPr lang="fr-FR" sz="1200" dirty="0" err="1"/>
              <a:t>Apr</a:t>
            </a:r>
            <a:r>
              <a:rPr lang="fr-FR" sz="1200" dirty="0"/>
              <a:t> 25</a:t>
            </a:r>
            <a:endParaRPr lang="en-US" sz="1200" dirty="0" smtClean="0"/>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457200" y="0"/>
            <a:ext cx="8229600" cy="1143000"/>
          </a:xfrm>
        </p:spPr>
        <p:txBody>
          <a:bodyPr>
            <a:normAutofit fontScale="90000"/>
          </a:bodyPr>
          <a:lstStyle/>
          <a:p>
            <a:pPr eaLnBrk="1" hangingPunct="1"/>
            <a:r>
              <a:rPr lang="en-US" dirty="0" smtClean="0">
                <a:solidFill>
                  <a:schemeClr val="tx1"/>
                </a:solidFill>
              </a:rPr>
              <a:t>Preventing HAP and VAP</a:t>
            </a:r>
            <a:br>
              <a:rPr lang="en-US" dirty="0" smtClean="0">
                <a:solidFill>
                  <a:schemeClr val="tx1"/>
                </a:solidFill>
              </a:rPr>
            </a:br>
            <a:r>
              <a:rPr lang="en-US" sz="3100" dirty="0" smtClean="0">
                <a:solidFill>
                  <a:schemeClr val="tx1"/>
                </a:solidFill>
              </a:rPr>
              <a:t>An ounce of prevention is worth…</a:t>
            </a:r>
          </a:p>
        </p:txBody>
      </p:sp>
      <p:sp>
        <p:nvSpPr>
          <p:cNvPr id="144386" name="Content Placeholder 2"/>
          <p:cNvSpPr>
            <a:spLocks noGrp="1"/>
          </p:cNvSpPr>
          <p:nvPr>
            <p:ph idx="1"/>
          </p:nvPr>
        </p:nvSpPr>
        <p:spPr>
          <a:xfrm>
            <a:off x="304800" y="1371600"/>
            <a:ext cx="8458200" cy="5181600"/>
          </a:xfrm>
        </p:spPr>
        <p:txBody>
          <a:bodyPr>
            <a:normAutofit/>
          </a:bodyPr>
          <a:lstStyle/>
          <a:p>
            <a:pPr eaLnBrk="1" hangingPunct="1"/>
            <a:r>
              <a:rPr lang="en-US" dirty="0" smtClean="0"/>
              <a:t>Minimize intubation</a:t>
            </a:r>
          </a:p>
          <a:p>
            <a:pPr lvl="1"/>
            <a:r>
              <a:rPr lang="en-US" dirty="0" smtClean="0"/>
              <a:t>Intubation &gt; 7 days increases risk of VAP significantly, so </a:t>
            </a:r>
            <a:r>
              <a:rPr lang="en-US" dirty="0" err="1" smtClean="0"/>
              <a:t>extubate</a:t>
            </a:r>
            <a:r>
              <a:rPr lang="en-US" dirty="0" smtClean="0"/>
              <a:t> early</a:t>
            </a:r>
          </a:p>
          <a:p>
            <a:pPr eaLnBrk="1" hangingPunct="1"/>
            <a:r>
              <a:rPr lang="en-US" dirty="0" smtClean="0"/>
              <a:t>Prevent aspiration</a:t>
            </a:r>
          </a:p>
          <a:p>
            <a:pPr lvl="1"/>
            <a:r>
              <a:rPr lang="en-US" dirty="0" smtClean="0"/>
              <a:t>Avoid </a:t>
            </a:r>
            <a:r>
              <a:rPr lang="en-US" dirty="0" smtClean="0">
                <a:hlinkClick r:id="rId3"/>
              </a:rPr>
              <a:t>PPI’s and H2 blockers </a:t>
            </a:r>
            <a:r>
              <a:rPr lang="en-US" dirty="0" smtClean="0"/>
              <a:t>unless necessary</a:t>
            </a:r>
          </a:p>
          <a:p>
            <a:pPr lvl="1"/>
            <a:r>
              <a:rPr lang="en-US" dirty="0" smtClean="0"/>
              <a:t>Head of bed at 45 degrees</a:t>
            </a:r>
          </a:p>
          <a:p>
            <a:pPr lvl="1"/>
            <a:r>
              <a:rPr lang="en-US" dirty="0" smtClean="0"/>
              <a:t>Do not </a:t>
            </a:r>
            <a:r>
              <a:rPr lang="en-US" dirty="0" err="1" smtClean="0"/>
              <a:t>oversedate</a:t>
            </a:r>
            <a:endParaRPr lang="en-US" dirty="0" smtClean="0"/>
          </a:p>
          <a:p>
            <a:pPr lvl="1"/>
            <a:r>
              <a:rPr lang="en-US" dirty="0" smtClean="0"/>
              <a:t>Avoid repeated </a:t>
            </a:r>
            <a:r>
              <a:rPr lang="en-US" dirty="0" err="1" smtClean="0"/>
              <a:t>extubation</a:t>
            </a:r>
            <a:r>
              <a:rPr lang="en-US" dirty="0" smtClean="0"/>
              <a:t>/re-intubation</a:t>
            </a:r>
          </a:p>
          <a:p>
            <a:r>
              <a:rPr lang="en-US" dirty="0" smtClean="0"/>
              <a:t>Decontaminant the </a:t>
            </a:r>
            <a:r>
              <a:rPr lang="en-US" dirty="0" err="1" smtClean="0"/>
              <a:t>oropharnyx</a:t>
            </a:r>
            <a:endParaRPr lang="en-US" dirty="0" smtClean="0"/>
          </a:p>
          <a:p>
            <a:pPr lvl="1"/>
            <a:r>
              <a:rPr lang="en-US" dirty="0" err="1" smtClean="0"/>
              <a:t>Chlorhexidine</a:t>
            </a:r>
            <a:r>
              <a:rPr lang="en-US" dirty="0" smtClean="0"/>
              <a:t> mouthwash decreases VAP (RR 0.56 in one study</a:t>
            </a:r>
            <a:r>
              <a:rPr lang="en-US" baseline="30000" dirty="0" smtClean="0"/>
              <a:t>1</a:t>
            </a:r>
            <a:r>
              <a:rPr lang="en-US" dirty="0" smtClean="0"/>
              <a:t>)</a:t>
            </a:r>
          </a:p>
          <a:p>
            <a:r>
              <a:rPr lang="en-US" dirty="0" smtClean="0"/>
              <a:t>General measures:</a:t>
            </a:r>
          </a:p>
          <a:p>
            <a:pPr lvl="1"/>
            <a:r>
              <a:rPr lang="en-US" dirty="0" smtClean="0"/>
              <a:t>Hand hygiene and glove/gown compliance shown to decrease risk of VAP/HAP</a:t>
            </a:r>
          </a:p>
          <a:p>
            <a:endParaRPr lang="en-US" dirty="0" smtClean="0"/>
          </a:p>
        </p:txBody>
      </p:sp>
      <p:sp>
        <p:nvSpPr>
          <p:cNvPr id="4" name="TextBox 3"/>
          <p:cNvSpPr txBox="1"/>
          <p:nvPr/>
        </p:nvSpPr>
        <p:spPr>
          <a:xfrm>
            <a:off x="228600" y="6400800"/>
            <a:ext cx="8915400" cy="646331"/>
          </a:xfrm>
          <a:prstGeom prst="rect">
            <a:avLst/>
          </a:prstGeom>
          <a:noFill/>
        </p:spPr>
        <p:txBody>
          <a:bodyPr wrap="square" rtlCol="0">
            <a:spAutoFit/>
          </a:bodyPr>
          <a:lstStyle/>
          <a:p>
            <a:r>
              <a:rPr lang="en-US" sz="1200" dirty="0" smtClean="0"/>
              <a:t>1) Chan EY </a:t>
            </a:r>
            <a:r>
              <a:rPr lang="en-US" sz="1200" i="1" dirty="0" smtClean="0"/>
              <a:t>et al</a:t>
            </a:r>
            <a:r>
              <a:rPr lang="en-US" sz="1200" dirty="0" smtClean="0"/>
              <a:t>. Oral decontamination for prevention of pneumonia in mechanically ventilated adults: systematic review and meta-analysis. BMJ. 2007;334(7599):889.</a:t>
            </a:r>
          </a:p>
          <a:p>
            <a:endParaRPr lang="en-US" sz="1200" dirty="0"/>
          </a:p>
        </p:txBody>
      </p:sp>
    </p:spTree>
    <p:extLst>
      <p:ext uri="{BB962C8B-B14F-4D97-AF65-F5344CB8AC3E}">
        <p14:creationId xmlns:p14="http://schemas.microsoft.com/office/powerpoint/2010/main" val="100996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3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438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3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38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438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38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438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3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386">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4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a:xfrm>
            <a:off x="381000" y="1600200"/>
            <a:ext cx="5105400" cy="4800600"/>
          </a:xfrm>
        </p:spPr>
        <p:txBody>
          <a:bodyPr/>
          <a:lstStyle/>
          <a:p>
            <a:r>
              <a:rPr lang="en-US" dirty="0" smtClean="0"/>
              <a:t>Micro-aspiration is the primary route of infection to the lungs </a:t>
            </a:r>
          </a:p>
          <a:p>
            <a:r>
              <a:rPr lang="en-US" dirty="0" smtClean="0"/>
              <a:t>Typically, there are many defenses preventing micro-aspiration, including </a:t>
            </a:r>
            <a:r>
              <a:rPr lang="en-US" dirty="0" err="1" smtClean="0"/>
              <a:t>mucociliary</a:t>
            </a:r>
            <a:r>
              <a:rPr lang="en-US" dirty="0" smtClean="0"/>
              <a:t> clearance </a:t>
            </a:r>
          </a:p>
          <a:p>
            <a:pPr lvl="1"/>
            <a:r>
              <a:rPr lang="en-US" dirty="0" smtClean="0"/>
              <a:t>In intubated patients, this is not possible, and is deficient in many hospitalized patients</a:t>
            </a:r>
          </a:p>
          <a:p>
            <a:r>
              <a:rPr lang="en-US" dirty="0" smtClean="0"/>
              <a:t>The longer the patient is in the hospital, the more likely they are to accumulate multi-drug resistant organisms </a:t>
            </a:r>
            <a:endParaRPr lang="en-US" dirty="0" smtClean="0"/>
          </a:p>
          <a:p>
            <a:endParaRPr lang="en-US" dirty="0"/>
          </a:p>
        </p:txBody>
      </p:sp>
      <p:pic>
        <p:nvPicPr>
          <p:cNvPr id="4" name="Picture 5" descr="http://www.colorado.edu/outreach/BSI/k12activities/interactive/graphics/mucociliar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76400"/>
            <a:ext cx="2337999" cy="277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5334000" y="2895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508171" y="-1371600"/>
            <a:ext cx="3352800" cy="5867400"/>
            <a:chOff x="3500437" y="-533400"/>
            <a:chExt cx="2667000" cy="5438775"/>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18954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rot="5400000">
              <a:off x="4124224" y="1956788"/>
              <a:ext cx="1304925" cy="523220"/>
            </a:xfrm>
            <a:prstGeom prst="rect">
              <a:avLst/>
            </a:prstGeom>
            <a:noFill/>
          </p:spPr>
          <p:txBody>
            <a:bodyPr wrap="square" rtlCol="0">
              <a:spAutoFit/>
            </a:bodyPr>
            <a:lstStyle/>
            <a:p>
              <a:r>
                <a:rPr lang="en-US" sz="2800" b="1" dirty="0" smtClean="0"/>
                <a:t>ETT</a:t>
              </a:r>
              <a:endParaRPr lang="en-US" sz="2800" b="1" dirty="0"/>
            </a:p>
          </p:txBody>
        </p:sp>
        <p:sp>
          <p:nvSpPr>
            <p:cNvPr id="15" name="Multiply 14"/>
            <p:cNvSpPr/>
            <p:nvPr/>
          </p:nvSpPr>
          <p:spPr>
            <a:xfrm>
              <a:off x="3500437" y="2743200"/>
              <a:ext cx="2667000" cy="1828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95800" y="-533400"/>
              <a:ext cx="609600" cy="426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655594" y="4495800"/>
            <a:ext cx="278606" cy="323850"/>
            <a:chOff x="4586288" y="4817269"/>
            <a:chExt cx="278606" cy="323850"/>
          </a:xfrm>
        </p:grpSpPr>
        <p:sp>
          <p:nvSpPr>
            <p:cNvPr id="18" name="Freeform 17"/>
            <p:cNvSpPr/>
            <p:nvPr/>
          </p:nvSpPr>
          <p:spPr>
            <a:xfrm>
              <a:off x="4629122" y="4817269"/>
              <a:ext cx="195291" cy="321469"/>
            </a:xfrm>
            <a:custGeom>
              <a:avLst/>
              <a:gdLst>
                <a:gd name="connsiteX0" fmla="*/ 28 w 195291"/>
                <a:gd name="connsiteY0" fmla="*/ 85725 h 321469"/>
                <a:gd name="connsiteX1" fmla="*/ 4791 w 195291"/>
                <a:gd name="connsiteY1" fmla="*/ 73819 h 321469"/>
                <a:gd name="connsiteX2" fmla="*/ 9553 w 195291"/>
                <a:gd name="connsiteY2" fmla="*/ 66675 h 321469"/>
                <a:gd name="connsiteX3" fmla="*/ 16697 w 195291"/>
                <a:gd name="connsiteY3" fmla="*/ 52387 h 321469"/>
                <a:gd name="connsiteX4" fmla="*/ 26222 w 195291"/>
                <a:gd name="connsiteY4" fmla="*/ 40481 h 321469"/>
                <a:gd name="connsiteX5" fmla="*/ 35747 w 195291"/>
                <a:gd name="connsiteY5" fmla="*/ 26194 h 321469"/>
                <a:gd name="connsiteX6" fmla="*/ 38128 w 195291"/>
                <a:gd name="connsiteY6" fmla="*/ 19050 h 321469"/>
                <a:gd name="connsiteX7" fmla="*/ 59559 w 195291"/>
                <a:gd name="connsiteY7" fmla="*/ 7144 h 321469"/>
                <a:gd name="connsiteX8" fmla="*/ 66703 w 195291"/>
                <a:gd name="connsiteY8" fmla="*/ 2381 h 321469"/>
                <a:gd name="connsiteX9" fmla="*/ 73847 w 195291"/>
                <a:gd name="connsiteY9" fmla="*/ 0 h 321469"/>
                <a:gd name="connsiteX10" fmla="*/ 147666 w 195291"/>
                <a:gd name="connsiteY10" fmla="*/ 2381 h 321469"/>
                <a:gd name="connsiteX11" fmla="*/ 161953 w 195291"/>
                <a:gd name="connsiteY11" fmla="*/ 4762 h 321469"/>
                <a:gd name="connsiteX12" fmla="*/ 171478 w 195291"/>
                <a:gd name="connsiteY12" fmla="*/ 19050 h 321469"/>
                <a:gd name="connsiteX13" fmla="*/ 176241 w 195291"/>
                <a:gd name="connsiteY13" fmla="*/ 26194 h 321469"/>
                <a:gd name="connsiteX14" fmla="*/ 181003 w 195291"/>
                <a:gd name="connsiteY14" fmla="*/ 42862 h 321469"/>
                <a:gd name="connsiteX15" fmla="*/ 190528 w 195291"/>
                <a:gd name="connsiteY15" fmla="*/ 57150 h 321469"/>
                <a:gd name="connsiteX16" fmla="*/ 192909 w 195291"/>
                <a:gd name="connsiteY16" fmla="*/ 69056 h 321469"/>
                <a:gd name="connsiteX17" fmla="*/ 195291 w 195291"/>
                <a:gd name="connsiteY17" fmla="*/ 76200 h 321469"/>
                <a:gd name="connsiteX18" fmla="*/ 190528 w 195291"/>
                <a:gd name="connsiteY18" fmla="*/ 107156 h 321469"/>
                <a:gd name="connsiteX19" fmla="*/ 183384 w 195291"/>
                <a:gd name="connsiteY19" fmla="*/ 128587 h 321469"/>
                <a:gd name="connsiteX20" fmla="*/ 181003 w 195291"/>
                <a:gd name="connsiteY20" fmla="*/ 135731 h 321469"/>
                <a:gd name="connsiteX21" fmla="*/ 173859 w 195291"/>
                <a:gd name="connsiteY21" fmla="*/ 166687 h 321469"/>
                <a:gd name="connsiteX22" fmla="*/ 166716 w 195291"/>
                <a:gd name="connsiteY22" fmla="*/ 180975 h 321469"/>
                <a:gd name="connsiteX23" fmla="*/ 169097 w 195291"/>
                <a:gd name="connsiteY23" fmla="*/ 245269 h 321469"/>
                <a:gd name="connsiteX24" fmla="*/ 171478 w 195291"/>
                <a:gd name="connsiteY24" fmla="*/ 252412 h 321469"/>
                <a:gd name="connsiteX25" fmla="*/ 176241 w 195291"/>
                <a:gd name="connsiteY25" fmla="*/ 259556 h 321469"/>
                <a:gd name="connsiteX26" fmla="*/ 178622 w 195291"/>
                <a:gd name="connsiteY26" fmla="*/ 269081 h 321469"/>
                <a:gd name="connsiteX27" fmla="*/ 176241 w 195291"/>
                <a:gd name="connsiteY27" fmla="*/ 297656 h 321469"/>
                <a:gd name="connsiteX28" fmla="*/ 173859 w 195291"/>
                <a:gd name="connsiteY28" fmla="*/ 304800 h 321469"/>
                <a:gd name="connsiteX29" fmla="*/ 159572 w 195291"/>
                <a:gd name="connsiteY29" fmla="*/ 314325 h 321469"/>
                <a:gd name="connsiteX30" fmla="*/ 145284 w 195291"/>
                <a:gd name="connsiteY30" fmla="*/ 321469 h 321469"/>
                <a:gd name="connsiteX31" fmla="*/ 64322 w 195291"/>
                <a:gd name="connsiteY31" fmla="*/ 319087 h 321469"/>
                <a:gd name="connsiteX32" fmla="*/ 52416 w 195291"/>
                <a:gd name="connsiteY32" fmla="*/ 316706 h 321469"/>
                <a:gd name="connsiteX33" fmla="*/ 38128 w 195291"/>
                <a:gd name="connsiteY33" fmla="*/ 311944 h 321469"/>
                <a:gd name="connsiteX34" fmla="*/ 28603 w 195291"/>
                <a:gd name="connsiteY34" fmla="*/ 297656 h 321469"/>
                <a:gd name="connsiteX35" fmla="*/ 26222 w 195291"/>
                <a:gd name="connsiteY35" fmla="*/ 290512 h 321469"/>
                <a:gd name="connsiteX36" fmla="*/ 14316 w 195291"/>
                <a:gd name="connsiteY36" fmla="*/ 276225 h 321469"/>
                <a:gd name="connsiteX37" fmla="*/ 9553 w 195291"/>
                <a:gd name="connsiteY37" fmla="*/ 261937 h 321469"/>
                <a:gd name="connsiteX38" fmla="*/ 7172 w 195291"/>
                <a:gd name="connsiteY38" fmla="*/ 254794 h 321469"/>
                <a:gd name="connsiteX39" fmla="*/ 4791 w 195291"/>
                <a:gd name="connsiteY39" fmla="*/ 235744 h 321469"/>
                <a:gd name="connsiteX40" fmla="*/ 2409 w 195291"/>
                <a:gd name="connsiteY40" fmla="*/ 228600 h 321469"/>
                <a:gd name="connsiteX41" fmla="*/ 28 w 195291"/>
                <a:gd name="connsiteY41" fmla="*/ 216694 h 321469"/>
                <a:gd name="connsiteX42" fmla="*/ 2409 w 195291"/>
                <a:gd name="connsiteY42" fmla="*/ 171450 h 321469"/>
                <a:gd name="connsiteX43" fmla="*/ 28 w 195291"/>
                <a:gd name="connsiteY43" fmla="*/ 8572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291" h="321469">
                  <a:moveTo>
                    <a:pt x="28" y="85725"/>
                  </a:moveTo>
                  <a:cubicBezTo>
                    <a:pt x="425" y="69453"/>
                    <a:pt x="2879" y="77642"/>
                    <a:pt x="4791" y="73819"/>
                  </a:cubicBezTo>
                  <a:cubicBezTo>
                    <a:pt x="6071" y="71259"/>
                    <a:pt x="8273" y="69235"/>
                    <a:pt x="9553" y="66675"/>
                  </a:cubicBezTo>
                  <a:cubicBezTo>
                    <a:pt x="19407" y="46965"/>
                    <a:pt x="3053" y="72852"/>
                    <a:pt x="16697" y="52387"/>
                  </a:cubicBezTo>
                  <a:cubicBezTo>
                    <a:pt x="22059" y="36302"/>
                    <a:pt x="14623" y="53737"/>
                    <a:pt x="26222" y="40481"/>
                  </a:cubicBezTo>
                  <a:cubicBezTo>
                    <a:pt x="29991" y="36174"/>
                    <a:pt x="35747" y="26194"/>
                    <a:pt x="35747" y="26194"/>
                  </a:cubicBezTo>
                  <a:cubicBezTo>
                    <a:pt x="36541" y="23813"/>
                    <a:pt x="36353" y="20825"/>
                    <a:pt x="38128" y="19050"/>
                  </a:cubicBezTo>
                  <a:cubicBezTo>
                    <a:pt x="46316" y="10862"/>
                    <a:pt x="50576" y="10138"/>
                    <a:pt x="59559" y="7144"/>
                  </a:cubicBezTo>
                  <a:cubicBezTo>
                    <a:pt x="61940" y="5556"/>
                    <a:pt x="64143" y="3661"/>
                    <a:pt x="66703" y="2381"/>
                  </a:cubicBezTo>
                  <a:cubicBezTo>
                    <a:pt x="68948" y="1258"/>
                    <a:pt x="71337" y="0"/>
                    <a:pt x="73847" y="0"/>
                  </a:cubicBezTo>
                  <a:cubicBezTo>
                    <a:pt x="98466" y="0"/>
                    <a:pt x="123060" y="1587"/>
                    <a:pt x="147666" y="2381"/>
                  </a:cubicBezTo>
                  <a:cubicBezTo>
                    <a:pt x="152428" y="3175"/>
                    <a:pt x="157998" y="1993"/>
                    <a:pt x="161953" y="4762"/>
                  </a:cubicBezTo>
                  <a:cubicBezTo>
                    <a:pt x="166642" y="8045"/>
                    <a:pt x="168303" y="14287"/>
                    <a:pt x="171478" y="19050"/>
                  </a:cubicBezTo>
                  <a:lnTo>
                    <a:pt x="176241" y="26194"/>
                  </a:lnTo>
                  <a:cubicBezTo>
                    <a:pt x="176802" y="28436"/>
                    <a:pt x="179450" y="40066"/>
                    <a:pt x="181003" y="42862"/>
                  </a:cubicBezTo>
                  <a:cubicBezTo>
                    <a:pt x="183783" y="47866"/>
                    <a:pt x="190528" y="57150"/>
                    <a:pt x="190528" y="57150"/>
                  </a:cubicBezTo>
                  <a:cubicBezTo>
                    <a:pt x="191322" y="61119"/>
                    <a:pt x="191927" y="65130"/>
                    <a:pt x="192909" y="69056"/>
                  </a:cubicBezTo>
                  <a:cubicBezTo>
                    <a:pt x="193518" y="71491"/>
                    <a:pt x="195291" y="73690"/>
                    <a:pt x="195291" y="76200"/>
                  </a:cubicBezTo>
                  <a:cubicBezTo>
                    <a:pt x="195291" y="85699"/>
                    <a:pt x="193403" y="97572"/>
                    <a:pt x="190528" y="107156"/>
                  </a:cubicBezTo>
                  <a:cubicBezTo>
                    <a:pt x="190494" y="107269"/>
                    <a:pt x="184594" y="124959"/>
                    <a:pt x="183384" y="128587"/>
                  </a:cubicBezTo>
                  <a:lnTo>
                    <a:pt x="181003" y="135731"/>
                  </a:lnTo>
                  <a:cubicBezTo>
                    <a:pt x="179905" y="143420"/>
                    <a:pt x="178615" y="159552"/>
                    <a:pt x="173859" y="166687"/>
                  </a:cubicBezTo>
                  <a:cubicBezTo>
                    <a:pt x="167705" y="175920"/>
                    <a:pt x="170002" y="171116"/>
                    <a:pt x="166716" y="180975"/>
                  </a:cubicBezTo>
                  <a:cubicBezTo>
                    <a:pt x="167510" y="202406"/>
                    <a:pt x="167671" y="223870"/>
                    <a:pt x="169097" y="245269"/>
                  </a:cubicBezTo>
                  <a:cubicBezTo>
                    <a:pt x="169264" y="247773"/>
                    <a:pt x="170356" y="250167"/>
                    <a:pt x="171478" y="252412"/>
                  </a:cubicBezTo>
                  <a:cubicBezTo>
                    <a:pt x="172758" y="254972"/>
                    <a:pt x="174653" y="257175"/>
                    <a:pt x="176241" y="259556"/>
                  </a:cubicBezTo>
                  <a:cubicBezTo>
                    <a:pt x="177035" y="262731"/>
                    <a:pt x="178622" y="265808"/>
                    <a:pt x="178622" y="269081"/>
                  </a:cubicBezTo>
                  <a:cubicBezTo>
                    <a:pt x="178622" y="278639"/>
                    <a:pt x="177504" y="288182"/>
                    <a:pt x="176241" y="297656"/>
                  </a:cubicBezTo>
                  <a:cubicBezTo>
                    <a:pt x="175909" y="300144"/>
                    <a:pt x="175251" y="302711"/>
                    <a:pt x="173859" y="304800"/>
                  </a:cubicBezTo>
                  <a:cubicBezTo>
                    <a:pt x="167088" y="314957"/>
                    <a:pt x="168311" y="309956"/>
                    <a:pt x="159572" y="314325"/>
                  </a:cubicBezTo>
                  <a:cubicBezTo>
                    <a:pt x="141099" y="323560"/>
                    <a:pt x="163248" y="315479"/>
                    <a:pt x="145284" y="321469"/>
                  </a:cubicBezTo>
                  <a:cubicBezTo>
                    <a:pt x="118297" y="320675"/>
                    <a:pt x="91286" y="320470"/>
                    <a:pt x="64322" y="319087"/>
                  </a:cubicBezTo>
                  <a:cubicBezTo>
                    <a:pt x="60280" y="318880"/>
                    <a:pt x="56321" y="317771"/>
                    <a:pt x="52416" y="316706"/>
                  </a:cubicBezTo>
                  <a:cubicBezTo>
                    <a:pt x="47573" y="315385"/>
                    <a:pt x="38128" y="311944"/>
                    <a:pt x="38128" y="311944"/>
                  </a:cubicBezTo>
                  <a:cubicBezTo>
                    <a:pt x="34953" y="307181"/>
                    <a:pt x="30413" y="303086"/>
                    <a:pt x="28603" y="297656"/>
                  </a:cubicBezTo>
                  <a:cubicBezTo>
                    <a:pt x="27809" y="295275"/>
                    <a:pt x="27614" y="292601"/>
                    <a:pt x="26222" y="290512"/>
                  </a:cubicBezTo>
                  <a:cubicBezTo>
                    <a:pt x="18741" y="279290"/>
                    <a:pt x="19513" y="287918"/>
                    <a:pt x="14316" y="276225"/>
                  </a:cubicBezTo>
                  <a:cubicBezTo>
                    <a:pt x="12277" y="271637"/>
                    <a:pt x="11141" y="266700"/>
                    <a:pt x="9553" y="261937"/>
                  </a:cubicBezTo>
                  <a:lnTo>
                    <a:pt x="7172" y="254794"/>
                  </a:lnTo>
                  <a:cubicBezTo>
                    <a:pt x="6378" y="248444"/>
                    <a:pt x="5936" y="242040"/>
                    <a:pt x="4791" y="235744"/>
                  </a:cubicBezTo>
                  <a:cubicBezTo>
                    <a:pt x="4342" y="233274"/>
                    <a:pt x="3018" y="231035"/>
                    <a:pt x="2409" y="228600"/>
                  </a:cubicBezTo>
                  <a:cubicBezTo>
                    <a:pt x="1427" y="224674"/>
                    <a:pt x="822" y="220663"/>
                    <a:pt x="28" y="216694"/>
                  </a:cubicBezTo>
                  <a:cubicBezTo>
                    <a:pt x="822" y="201613"/>
                    <a:pt x="1897" y="186544"/>
                    <a:pt x="2409" y="171450"/>
                  </a:cubicBezTo>
                  <a:cubicBezTo>
                    <a:pt x="3485" y="139708"/>
                    <a:pt x="-369" y="101997"/>
                    <a:pt x="28" y="85725"/>
                  </a:cubicBezTo>
                  <a:close/>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60106" y="4981575"/>
              <a:ext cx="110194" cy="57150"/>
            </a:xfrm>
            <a:custGeom>
              <a:avLst/>
              <a:gdLst>
                <a:gd name="connsiteX0" fmla="*/ 0 w 110194"/>
                <a:gd name="connsiteY0" fmla="*/ 0 h 57150"/>
                <a:gd name="connsiteX1" fmla="*/ 7144 w 110194"/>
                <a:gd name="connsiteY1" fmla="*/ 11906 h 57150"/>
                <a:gd name="connsiteX2" fmla="*/ 11907 w 110194"/>
                <a:gd name="connsiteY2" fmla="*/ 26194 h 57150"/>
                <a:gd name="connsiteX3" fmla="*/ 19050 w 110194"/>
                <a:gd name="connsiteY3" fmla="*/ 33338 h 57150"/>
                <a:gd name="connsiteX4" fmla="*/ 21432 w 110194"/>
                <a:gd name="connsiteY4" fmla="*/ 40481 h 57150"/>
                <a:gd name="connsiteX5" fmla="*/ 28575 w 110194"/>
                <a:gd name="connsiteY5" fmla="*/ 42863 h 57150"/>
                <a:gd name="connsiteX6" fmla="*/ 42863 w 110194"/>
                <a:gd name="connsiteY6" fmla="*/ 54769 h 57150"/>
                <a:gd name="connsiteX7" fmla="*/ 50007 w 110194"/>
                <a:gd name="connsiteY7" fmla="*/ 57150 h 57150"/>
                <a:gd name="connsiteX8" fmla="*/ 97632 w 110194"/>
                <a:gd name="connsiteY8" fmla="*/ 54769 h 57150"/>
                <a:gd name="connsiteX9" fmla="*/ 104775 w 110194"/>
                <a:gd name="connsiteY9" fmla="*/ 50006 h 57150"/>
                <a:gd name="connsiteX10" fmla="*/ 109538 w 110194"/>
                <a:gd name="connsiteY10" fmla="*/ 4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94" h="57150">
                  <a:moveTo>
                    <a:pt x="0" y="0"/>
                  </a:moveTo>
                  <a:cubicBezTo>
                    <a:pt x="2381" y="3969"/>
                    <a:pt x="5229" y="7693"/>
                    <a:pt x="7144" y="11906"/>
                  </a:cubicBezTo>
                  <a:cubicBezTo>
                    <a:pt x="9222" y="16476"/>
                    <a:pt x="8357" y="22644"/>
                    <a:pt x="11907" y="26194"/>
                  </a:cubicBezTo>
                  <a:lnTo>
                    <a:pt x="19050" y="33338"/>
                  </a:lnTo>
                  <a:cubicBezTo>
                    <a:pt x="19844" y="35719"/>
                    <a:pt x="19657" y="38706"/>
                    <a:pt x="21432" y="40481"/>
                  </a:cubicBezTo>
                  <a:cubicBezTo>
                    <a:pt x="23207" y="42256"/>
                    <a:pt x="26330" y="41740"/>
                    <a:pt x="28575" y="42863"/>
                  </a:cubicBezTo>
                  <a:cubicBezTo>
                    <a:pt x="44167" y="50660"/>
                    <a:pt x="27052" y="44228"/>
                    <a:pt x="42863" y="54769"/>
                  </a:cubicBezTo>
                  <a:cubicBezTo>
                    <a:pt x="44952" y="56161"/>
                    <a:pt x="47626" y="56356"/>
                    <a:pt x="50007" y="57150"/>
                  </a:cubicBezTo>
                  <a:cubicBezTo>
                    <a:pt x="65882" y="56356"/>
                    <a:pt x="81871" y="56825"/>
                    <a:pt x="97632" y="54769"/>
                  </a:cubicBezTo>
                  <a:cubicBezTo>
                    <a:pt x="100470" y="54399"/>
                    <a:pt x="103258" y="52433"/>
                    <a:pt x="104775" y="50006"/>
                  </a:cubicBezTo>
                  <a:cubicBezTo>
                    <a:pt x="112801" y="37163"/>
                    <a:pt x="109538" y="17649"/>
                    <a:pt x="109538" y="476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91063" y="4895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683933" y="4910125"/>
              <a:ext cx="11892" cy="21647"/>
            </a:xfrm>
            <a:custGeom>
              <a:avLst/>
              <a:gdLst>
                <a:gd name="connsiteX0" fmla="*/ 9511 w 11892"/>
                <a:gd name="connsiteY0" fmla="*/ 13 h 21647"/>
                <a:gd name="connsiteX1" fmla="*/ 4748 w 11892"/>
                <a:gd name="connsiteY1" fmla="*/ 21444 h 21647"/>
                <a:gd name="connsiteX2" fmla="*/ 11892 w 11892"/>
                <a:gd name="connsiteY2" fmla="*/ 19063 h 21647"/>
                <a:gd name="connsiteX3" fmla="*/ 9511 w 11892"/>
                <a:gd name="connsiteY3" fmla="*/ 13 h 21647"/>
              </a:gdLst>
              <a:ahLst/>
              <a:cxnLst>
                <a:cxn ang="0">
                  <a:pos x="connsiteX0" y="connsiteY0"/>
                </a:cxn>
                <a:cxn ang="0">
                  <a:pos x="connsiteX1" y="connsiteY1"/>
                </a:cxn>
                <a:cxn ang="0">
                  <a:pos x="connsiteX2" y="connsiteY2"/>
                </a:cxn>
                <a:cxn ang="0">
                  <a:pos x="connsiteX3" y="connsiteY3"/>
                </a:cxn>
              </a:cxnLst>
              <a:rect l="l" t="t" r="r" b="b"/>
              <a:pathLst>
                <a:path w="11892" h="21647">
                  <a:moveTo>
                    <a:pt x="9511" y="13"/>
                  </a:moveTo>
                  <a:cubicBezTo>
                    <a:pt x="8320" y="410"/>
                    <a:pt x="-7784" y="16431"/>
                    <a:pt x="4748" y="21444"/>
                  </a:cubicBezTo>
                  <a:cubicBezTo>
                    <a:pt x="7079" y="22376"/>
                    <a:pt x="9511" y="19857"/>
                    <a:pt x="11892" y="19063"/>
                  </a:cubicBezTo>
                  <a:cubicBezTo>
                    <a:pt x="9081" y="7816"/>
                    <a:pt x="10702" y="-384"/>
                    <a:pt x="9511" y="13"/>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747714" y="4916861"/>
              <a:ext cx="14827" cy="19738"/>
            </a:xfrm>
            <a:custGeom>
              <a:avLst/>
              <a:gdLst>
                <a:gd name="connsiteX0" fmla="*/ 5261 w 14827"/>
                <a:gd name="connsiteY0" fmla="*/ 420 h 19738"/>
                <a:gd name="connsiteX1" fmla="*/ 2880 w 14827"/>
                <a:gd name="connsiteY1" fmla="*/ 19470 h 19738"/>
                <a:gd name="connsiteX2" fmla="*/ 10024 w 14827"/>
                <a:gd name="connsiteY2" fmla="*/ 17089 h 19738"/>
                <a:gd name="connsiteX3" fmla="*/ 14786 w 14827"/>
                <a:gd name="connsiteY3" fmla="*/ 9945 h 19738"/>
                <a:gd name="connsiteX4" fmla="*/ 5261 w 14827"/>
                <a:gd name="connsiteY4" fmla="*/ 420 h 1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 h="19738">
                  <a:moveTo>
                    <a:pt x="5261" y="420"/>
                  </a:moveTo>
                  <a:cubicBezTo>
                    <a:pt x="3277" y="2008"/>
                    <a:pt x="-3963" y="16049"/>
                    <a:pt x="2880" y="19470"/>
                  </a:cubicBezTo>
                  <a:cubicBezTo>
                    <a:pt x="5125" y="20592"/>
                    <a:pt x="7643" y="17883"/>
                    <a:pt x="10024" y="17089"/>
                  </a:cubicBezTo>
                  <a:cubicBezTo>
                    <a:pt x="11611" y="14708"/>
                    <a:pt x="15257" y="12768"/>
                    <a:pt x="14786" y="9945"/>
                  </a:cubicBezTo>
                  <a:cubicBezTo>
                    <a:pt x="13408" y="1680"/>
                    <a:pt x="7245" y="-1168"/>
                    <a:pt x="5261" y="420"/>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814888" y="4850603"/>
              <a:ext cx="50006" cy="16672"/>
            </a:xfrm>
            <a:custGeom>
              <a:avLst/>
              <a:gdLst>
                <a:gd name="connsiteX0" fmla="*/ 0 w 50006"/>
                <a:gd name="connsiteY0" fmla="*/ 16672 h 16672"/>
                <a:gd name="connsiteX1" fmla="*/ 16668 w 50006"/>
                <a:gd name="connsiteY1" fmla="*/ 14291 h 16672"/>
                <a:gd name="connsiteX2" fmla="*/ 26193 w 50006"/>
                <a:gd name="connsiteY2" fmla="*/ 11910 h 16672"/>
                <a:gd name="connsiteX3" fmla="*/ 30956 w 50006"/>
                <a:gd name="connsiteY3" fmla="*/ 4766 h 16672"/>
                <a:gd name="connsiteX4" fmla="*/ 38100 w 50006"/>
                <a:gd name="connsiteY4" fmla="*/ 2385 h 16672"/>
                <a:gd name="connsiteX5" fmla="*/ 50006 w 50006"/>
                <a:gd name="connsiteY5" fmla="*/ 3 h 1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16672">
                  <a:moveTo>
                    <a:pt x="0" y="16672"/>
                  </a:moveTo>
                  <a:cubicBezTo>
                    <a:pt x="5556" y="15878"/>
                    <a:pt x="11146" y="15295"/>
                    <a:pt x="16668" y="14291"/>
                  </a:cubicBezTo>
                  <a:cubicBezTo>
                    <a:pt x="19888" y="13706"/>
                    <a:pt x="23470" y="13725"/>
                    <a:pt x="26193" y="11910"/>
                  </a:cubicBezTo>
                  <a:cubicBezTo>
                    <a:pt x="28574" y="10322"/>
                    <a:pt x="28721" y="6554"/>
                    <a:pt x="30956" y="4766"/>
                  </a:cubicBezTo>
                  <a:cubicBezTo>
                    <a:pt x="32916" y="3198"/>
                    <a:pt x="35686" y="3075"/>
                    <a:pt x="38100" y="2385"/>
                  </a:cubicBezTo>
                  <a:cubicBezTo>
                    <a:pt x="47110" y="-190"/>
                    <a:pt x="44664" y="3"/>
                    <a:pt x="50006" y="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814888" y="5105400"/>
              <a:ext cx="50006" cy="35719"/>
            </a:xfrm>
            <a:custGeom>
              <a:avLst/>
              <a:gdLst>
                <a:gd name="connsiteX0" fmla="*/ 0 w 50006"/>
                <a:gd name="connsiteY0" fmla="*/ 0 h 35719"/>
                <a:gd name="connsiteX1" fmla="*/ 14287 w 50006"/>
                <a:gd name="connsiteY1" fmla="*/ 11906 h 35719"/>
                <a:gd name="connsiteX2" fmla="*/ 21431 w 50006"/>
                <a:gd name="connsiteY2" fmla="*/ 19050 h 35719"/>
                <a:gd name="connsiteX3" fmla="*/ 35718 w 50006"/>
                <a:gd name="connsiteY3" fmla="*/ 23813 h 35719"/>
                <a:gd name="connsiteX4" fmla="*/ 42862 w 50006"/>
                <a:gd name="connsiteY4" fmla="*/ 28575 h 35719"/>
                <a:gd name="connsiteX5" fmla="*/ 50006 w 5000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35719">
                  <a:moveTo>
                    <a:pt x="0" y="0"/>
                  </a:moveTo>
                  <a:cubicBezTo>
                    <a:pt x="4762" y="3969"/>
                    <a:pt x="9654" y="7787"/>
                    <a:pt x="14287" y="11906"/>
                  </a:cubicBezTo>
                  <a:cubicBezTo>
                    <a:pt x="16804" y="14143"/>
                    <a:pt x="18487" y="17414"/>
                    <a:pt x="21431" y="19050"/>
                  </a:cubicBezTo>
                  <a:cubicBezTo>
                    <a:pt x="25819" y="21488"/>
                    <a:pt x="31541" y="21029"/>
                    <a:pt x="35718" y="23813"/>
                  </a:cubicBezTo>
                  <a:cubicBezTo>
                    <a:pt x="38099" y="25400"/>
                    <a:pt x="40663" y="26743"/>
                    <a:pt x="42862" y="28575"/>
                  </a:cubicBezTo>
                  <a:cubicBezTo>
                    <a:pt x="45449" y="30731"/>
                    <a:pt x="50006" y="35719"/>
                    <a:pt x="50006" y="35719"/>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586288" y="4852988"/>
              <a:ext cx="42862" cy="30956"/>
            </a:xfrm>
            <a:custGeom>
              <a:avLst/>
              <a:gdLst>
                <a:gd name="connsiteX0" fmla="*/ 42862 w 42862"/>
                <a:gd name="connsiteY0" fmla="*/ 30956 h 30956"/>
                <a:gd name="connsiteX1" fmla="*/ 28575 w 42862"/>
                <a:gd name="connsiteY1" fmla="*/ 23812 h 30956"/>
                <a:gd name="connsiteX2" fmla="*/ 21431 w 42862"/>
                <a:gd name="connsiteY2" fmla="*/ 21431 h 30956"/>
                <a:gd name="connsiteX3" fmla="*/ 19050 w 42862"/>
                <a:gd name="connsiteY3" fmla="*/ 14287 h 30956"/>
                <a:gd name="connsiteX4" fmla="*/ 11906 w 42862"/>
                <a:gd name="connsiteY4" fmla="*/ 7143 h 30956"/>
                <a:gd name="connsiteX5" fmla="*/ 0 w 428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 h="30956">
                  <a:moveTo>
                    <a:pt x="42862" y="30956"/>
                  </a:moveTo>
                  <a:cubicBezTo>
                    <a:pt x="38100" y="28575"/>
                    <a:pt x="33441" y="25975"/>
                    <a:pt x="28575" y="23812"/>
                  </a:cubicBezTo>
                  <a:cubicBezTo>
                    <a:pt x="26281" y="22793"/>
                    <a:pt x="23206" y="23206"/>
                    <a:pt x="21431" y="21431"/>
                  </a:cubicBezTo>
                  <a:cubicBezTo>
                    <a:pt x="19656" y="19656"/>
                    <a:pt x="20442" y="16376"/>
                    <a:pt x="19050" y="14287"/>
                  </a:cubicBezTo>
                  <a:cubicBezTo>
                    <a:pt x="17182" y="11485"/>
                    <a:pt x="14493" y="9299"/>
                    <a:pt x="11906" y="7143"/>
                  </a:cubicBezTo>
                  <a:cubicBezTo>
                    <a:pt x="7597" y="3553"/>
                    <a:pt x="4648" y="2324"/>
                    <a:pt x="0" y="0"/>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595813" y="5110163"/>
              <a:ext cx="57150" cy="30956"/>
            </a:xfrm>
            <a:custGeom>
              <a:avLst/>
              <a:gdLst>
                <a:gd name="connsiteX0" fmla="*/ 57150 w 57150"/>
                <a:gd name="connsiteY0" fmla="*/ 0 h 30956"/>
                <a:gd name="connsiteX1" fmla="*/ 30956 w 57150"/>
                <a:gd name="connsiteY1" fmla="*/ 16668 h 30956"/>
                <a:gd name="connsiteX2" fmla="*/ 23812 w 57150"/>
                <a:gd name="connsiteY2" fmla="*/ 21431 h 30956"/>
                <a:gd name="connsiteX3" fmla="*/ 2381 w 57150"/>
                <a:gd name="connsiteY3" fmla="*/ 30956 h 30956"/>
                <a:gd name="connsiteX4" fmla="*/ 0 w 57150"/>
                <a:gd name="connsiteY4" fmla="*/ 30956 h 3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0956">
                  <a:moveTo>
                    <a:pt x="57150" y="0"/>
                  </a:moveTo>
                  <a:cubicBezTo>
                    <a:pt x="40336" y="10086"/>
                    <a:pt x="49092" y="4577"/>
                    <a:pt x="30956" y="16668"/>
                  </a:cubicBezTo>
                  <a:lnTo>
                    <a:pt x="23812" y="21431"/>
                  </a:lnTo>
                  <a:cubicBezTo>
                    <a:pt x="17339" y="25746"/>
                    <a:pt x="10878" y="30956"/>
                    <a:pt x="2381" y="30956"/>
                  </a:cubicBezTo>
                  <a:lnTo>
                    <a:pt x="0" y="30956"/>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036594" y="4267200"/>
            <a:ext cx="278606" cy="323850"/>
            <a:chOff x="4586288" y="4817269"/>
            <a:chExt cx="278606" cy="323850"/>
          </a:xfrm>
        </p:grpSpPr>
        <p:sp>
          <p:nvSpPr>
            <p:cNvPr id="28" name="Freeform 27"/>
            <p:cNvSpPr/>
            <p:nvPr/>
          </p:nvSpPr>
          <p:spPr>
            <a:xfrm>
              <a:off x="4629122" y="4817269"/>
              <a:ext cx="195291" cy="321469"/>
            </a:xfrm>
            <a:custGeom>
              <a:avLst/>
              <a:gdLst>
                <a:gd name="connsiteX0" fmla="*/ 28 w 195291"/>
                <a:gd name="connsiteY0" fmla="*/ 85725 h 321469"/>
                <a:gd name="connsiteX1" fmla="*/ 4791 w 195291"/>
                <a:gd name="connsiteY1" fmla="*/ 73819 h 321469"/>
                <a:gd name="connsiteX2" fmla="*/ 9553 w 195291"/>
                <a:gd name="connsiteY2" fmla="*/ 66675 h 321469"/>
                <a:gd name="connsiteX3" fmla="*/ 16697 w 195291"/>
                <a:gd name="connsiteY3" fmla="*/ 52387 h 321469"/>
                <a:gd name="connsiteX4" fmla="*/ 26222 w 195291"/>
                <a:gd name="connsiteY4" fmla="*/ 40481 h 321469"/>
                <a:gd name="connsiteX5" fmla="*/ 35747 w 195291"/>
                <a:gd name="connsiteY5" fmla="*/ 26194 h 321469"/>
                <a:gd name="connsiteX6" fmla="*/ 38128 w 195291"/>
                <a:gd name="connsiteY6" fmla="*/ 19050 h 321469"/>
                <a:gd name="connsiteX7" fmla="*/ 59559 w 195291"/>
                <a:gd name="connsiteY7" fmla="*/ 7144 h 321469"/>
                <a:gd name="connsiteX8" fmla="*/ 66703 w 195291"/>
                <a:gd name="connsiteY8" fmla="*/ 2381 h 321469"/>
                <a:gd name="connsiteX9" fmla="*/ 73847 w 195291"/>
                <a:gd name="connsiteY9" fmla="*/ 0 h 321469"/>
                <a:gd name="connsiteX10" fmla="*/ 147666 w 195291"/>
                <a:gd name="connsiteY10" fmla="*/ 2381 h 321469"/>
                <a:gd name="connsiteX11" fmla="*/ 161953 w 195291"/>
                <a:gd name="connsiteY11" fmla="*/ 4762 h 321469"/>
                <a:gd name="connsiteX12" fmla="*/ 171478 w 195291"/>
                <a:gd name="connsiteY12" fmla="*/ 19050 h 321469"/>
                <a:gd name="connsiteX13" fmla="*/ 176241 w 195291"/>
                <a:gd name="connsiteY13" fmla="*/ 26194 h 321469"/>
                <a:gd name="connsiteX14" fmla="*/ 181003 w 195291"/>
                <a:gd name="connsiteY14" fmla="*/ 42862 h 321469"/>
                <a:gd name="connsiteX15" fmla="*/ 190528 w 195291"/>
                <a:gd name="connsiteY15" fmla="*/ 57150 h 321469"/>
                <a:gd name="connsiteX16" fmla="*/ 192909 w 195291"/>
                <a:gd name="connsiteY16" fmla="*/ 69056 h 321469"/>
                <a:gd name="connsiteX17" fmla="*/ 195291 w 195291"/>
                <a:gd name="connsiteY17" fmla="*/ 76200 h 321469"/>
                <a:gd name="connsiteX18" fmla="*/ 190528 w 195291"/>
                <a:gd name="connsiteY18" fmla="*/ 107156 h 321469"/>
                <a:gd name="connsiteX19" fmla="*/ 183384 w 195291"/>
                <a:gd name="connsiteY19" fmla="*/ 128587 h 321469"/>
                <a:gd name="connsiteX20" fmla="*/ 181003 w 195291"/>
                <a:gd name="connsiteY20" fmla="*/ 135731 h 321469"/>
                <a:gd name="connsiteX21" fmla="*/ 173859 w 195291"/>
                <a:gd name="connsiteY21" fmla="*/ 166687 h 321469"/>
                <a:gd name="connsiteX22" fmla="*/ 166716 w 195291"/>
                <a:gd name="connsiteY22" fmla="*/ 180975 h 321469"/>
                <a:gd name="connsiteX23" fmla="*/ 169097 w 195291"/>
                <a:gd name="connsiteY23" fmla="*/ 245269 h 321469"/>
                <a:gd name="connsiteX24" fmla="*/ 171478 w 195291"/>
                <a:gd name="connsiteY24" fmla="*/ 252412 h 321469"/>
                <a:gd name="connsiteX25" fmla="*/ 176241 w 195291"/>
                <a:gd name="connsiteY25" fmla="*/ 259556 h 321469"/>
                <a:gd name="connsiteX26" fmla="*/ 178622 w 195291"/>
                <a:gd name="connsiteY26" fmla="*/ 269081 h 321469"/>
                <a:gd name="connsiteX27" fmla="*/ 176241 w 195291"/>
                <a:gd name="connsiteY27" fmla="*/ 297656 h 321469"/>
                <a:gd name="connsiteX28" fmla="*/ 173859 w 195291"/>
                <a:gd name="connsiteY28" fmla="*/ 304800 h 321469"/>
                <a:gd name="connsiteX29" fmla="*/ 159572 w 195291"/>
                <a:gd name="connsiteY29" fmla="*/ 314325 h 321469"/>
                <a:gd name="connsiteX30" fmla="*/ 145284 w 195291"/>
                <a:gd name="connsiteY30" fmla="*/ 321469 h 321469"/>
                <a:gd name="connsiteX31" fmla="*/ 64322 w 195291"/>
                <a:gd name="connsiteY31" fmla="*/ 319087 h 321469"/>
                <a:gd name="connsiteX32" fmla="*/ 52416 w 195291"/>
                <a:gd name="connsiteY32" fmla="*/ 316706 h 321469"/>
                <a:gd name="connsiteX33" fmla="*/ 38128 w 195291"/>
                <a:gd name="connsiteY33" fmla="*/ 311944 h 321469"/>
                <a:gd name="connsiteX34" fmla="*/ 28603 w 195291"/>
                <a:gd name="connsiteY34" fmla="*/ 297656 h 321469"/>
                <a:gd name="connsiteX35" fmla="*/ 26222 w 195291"/>
                <a:gd name="connsiteY35" fmla="*/ 290512 h 321469"/>
                <a:gd name="connsiteX36" fmla="*/ 14316 w 195291"/>
                <a:gd name="connsiteY36" fmla="*/ 276225 h 321469"/>
                <a:gd name="connsiteX37" fmla="*/ 9553 w 195291"/>
                <a:gd name="connsiteY37" fmla="*/ 261937 h 321469"/>
                <a:gd name="connsiteX38" fmla="*/ 7172 w 195291"/>
                <a:gd name="connsiteY38" fmla="*/ 254794 h 321469"/>
                <a:gd name="connsiteX39" fmla="*/ 4791 w 195291"/>
                <a:gd name="connsiteY39" fmla="*/ 235744 h 321469"/>
                <a:gd name="connsiteX40" fmla="*/ 2409 w 195291"/>
                <a:gd name="connsiteY40" fmla="*/ 228600 h 321469"/>
                <a:gd name="connsiteX41" fmla="*/ 28 w 195291"/>
                <a:gd name="connsiteY41" fmla="*/ 216694 h 321469"/>
                <a:gd name="connsiteX42" fmla="*/ 2409 w 195291"/>
                <a:gd name="connsiteY42" fmla="*/ 171450 h 321469"/>
                <a:gd name="connsiteX43" fmla="*/ 28 w 195291"/>
                <a:gd name="connsiteY43" fmla="*/ 8572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291" h="321469">
                  <a:moveTo>
                    <a:pt x="28" y="85725"/>
                  </a:moveTo>
                  <a:cubicBezTo>
                    <a:pt x="425" y="69453"/>
                    <a:pt x="2879" y="77642"/>
                    <a:pt x="4791" y="73819"/>
                  </a:cubicBezTo>
                  <a:cubicBezTo>
                    <a:pt x="6071" y="71259"/>
                    <a:pt x="8273" y="69235"/>
                    <a:pt x="9553" y="66675"/>
                  </a:cubicBezTo>
                  <a:cubicBezTo>
                    <a:pt x="19407" y="46965"/>
                    <a:pt x="3053" y="72852"/>
                    <a:pt x="16697" y="52387"/>
                  </a:cubicBezTo>
                  <a:cubicBezTo>
                    <a:pt x="22059" y="36302"/>
                    <a:pt x="14623" y="53737"/>
                    <a:pt x="26222" y="40481"/>
                  </a:cubicBezTo>
                  <a:cubicBezTo>
                    <a:pt x="29991" y="36174"/>
                    <a:pt x="35747" y="26194"/>
                    <a:pt x="35747" y="26194"/>
                  </a:cubicBezTo>
                  <a:cubicBezTo>
                    <a:pt x="36541" y="23813"/>
                    <a:pt x="36353" y="20825"/>
                    <a:pt x="38128" y="19050"/>
                  </a:cubicBezTo>
                  <a:cubicBezTo>
                    <a:pt x="46316" y="10862"/>
                    <a:pt x="50576" y="10138"/>
                    <a:pt x="59559" y="7144"/>
                  </a:cubicBezTo>
                  <a:cubicBezTo>
                    <a:pt x="61940" y="5556"/>
                    <a:pt x="64143" y="3661"/>
                    <a:pt x="66703" y="2381"/>
                  </a:cubicBezTo>
                  <a:cubicBezTo>
                    <a:pt x="68948" y="1258"/>
                    <a:pt x="71337" y="0"/>
                    <a:pt x="73847" y="0"/>
                  </a:cubicBezTo>
                  <a:cubicBezTo>
                    <a:pt x="98466" y="0"/>
                    <a:pt x="123060" y="1587"/>
                    <a:pt x="147666" y="2381"/>
                  </a:cubicBezTo>
                  <a:cubicBezTo>
                    <a:pt x="152428" y="3175"/>
                    <a:pt x="157998" y="1993"/>
                    <a:pt x="161953" y="4762"/>
                  </a:cubicBezTo>
                  <a:cubicBezTo>
                    <a:pt x="166642" y="8045"/>
                    <a:pt x="168303" y="14287"/>
                    <a:pt x="171478" y="19050"/>
                  </a:cubicBezTo>
                  <a:lnTo>
                    <a:pt x="176241" y="26194"/>
                  </a:lnTo>
                  <a:cubicBezTo>
                    <a:pt x="176802" y="28436"/>
                    <a:pt x="179450" y="40066"/>
                    <a:pt x="181003" y="42862"/>
                  </a:cubicBezTo>
                  <a:cubicBezTo>
                    <a:pt x="183783" y="47866"/>
                    <a:pt x="190528" y="57150"/>
                    <a:pt x="190528" y="57150"/>
                  </a:cubicBezTo>
                  <a:cubicBezTo>
                    <a:pt x="191322" y="61119"/>
                    <a:pt x="191927" y="65130"/>
                    <a:pt x="192909" y="69056"/>
                  </a:cubicBezTo>
                  <a:cubicBezTo>
                    <a:pt x="193518" y="71491"/>
                    <a:pt x="195291" y="73690"/>
                    <a:pt x="195291" y="76200"/>
                  </a:cubicBezTo>
                  <a:cubicBezTo>
                    <a:pt x="195291" y="85699"/>
                    <a:pt x="193403" y="97572"/>
                    <a:pt x="190528" y="107156"/>
                  </a:cubicBezTo>
                  <a:cubicBezTo>
                    <a:pt x="190494" y="107269"/>
                    <a:pt x="184594" y="124959"/>
                    <a:pt x="183384" y="128587"/>
                  </a:cubicBezTo>
                  <a:lnTo>
                    <a:pt x="181003" y="135731"/>
                  </a:lnTo>
                  <a:cubicBezTo>
                    <a:pt x="179905" y="143420"/>
                    <a:pt x="178615" y="159552"/>
                    <a:pt x="173859" y="166687"/>
                  </a:cubicBezTo>
                  <a:cubicBezTo>
                    <a:pt x="167705" y="175920"/>
                    <a:pt x="170002" y="171116"/>
                    <a:pt x="166716" y="180975"/>
                  </a:cubicBezTo>
                  <a:cubicBezTo>
                    <a:pt x="167510" y="202406"/>
                    <a:pt x="167671" y="223870"/>
                    <a:pt x="169097" y="245269"/>
                  </a:cubicBezTo>
                  <a:cubicBezTo>
                    <a:pt x="169264" y="247773"/>
                    <a:pt x="170356" y="250167"/>
                    <a:pt x="171478" y="252412"/>
                  </a:cubicBezTo>
                  <a:cubicBezTo>
                    <a:pt x="172758" y="254972"/>
                    <a:pt x="174653" y="257175"/>
                    <a:pt x="176241" y="259556"/>
                  </a:cubicBezTo>
                  <a:cubicBezTo>
                    <a:pt x="177035" y="262731"/>
                    <a:pt x="178622" y="265808"/>
                    <a:pt x="178622" y="269081"/>
                  </a:cubicBezTo>
                  <a:cubicBezTo>
                    <a:pt x="178622" y="278639"/>
                    <a:pt x="177504" y="288182"/>
                    <a:pt x="176241" y="297656"/>
                  </a:cubicBezTo>
                  <a:cubicBezTo>
                    <a:pt x="175909" y="300144"/>
                    <a:pt x="175251" y="302711"/>
                    <a:pt x="173859" y="304800"/>
                  </a:cubicBezTo>
                  <a:cubicBezTo>
                    <a:pt x="167088" y="314957"/>
                    <a:pt x="168311" y="309956"/>
                    <a:pt x="159572" y="314325"/>
                  </a:cubicBezTo>
                  <a:cubicBezTo>
                    <a:pt x="141099" y="323560"/>
                    <a:pt x="163248" y="315479"/>
                    <a:pt x="145284" y="321469"/>
                  </a:cubicBezTo>
                  <a:cubicBezTo>
                    <a:pt x="118297" y="320675"/>
                    <a:pt x="91286" y="320470"/>
                    <a:pt x="64322" y="319087"/>
                  </a:cubicBezTo>
                  <a:cubicBezTo>
                    <a:pt x="60280" y="318880"/>
                    <a:pt x="56321" y="317771"/>
                    <a:pt x="52416" y="316706"/>
                  </a:cubicBezTo>
                  <a:cubicBezTo>
                    <a:pt x="47573" y="315385"/>
                    <a:pt x="38128" y="311944"/>
                    <a:pt x="38128" y="311944"/>
                  </a:cubicBezTo>
                  <a:cubicBezTo>
                    <a:pt x="34953" y="307181"/>
                    <a:pt x="30413" y="303086"/>
                    <a:pt x="28603" y="297656"/>
                  </a:cubicBezTo>
                  <a:cubicBezTo>
                    <a:pt x="27809" y="295275"/>
                    <a:pt x="27614" y="292601"/>
                    <a:pt x="26222" y="290512"/>
                  </a:cubicBezTo>
                  <a:cubicBezTo>
                    <a:pt x="18741" y="279290"/>
                    <a:pt x="19513" y="287918"/>
                    <a:pt x="14316" y="276225"/>
                  </a:cubicBezTo>
                  <a:cubicBezTo>
                    <a:pt x="12277" y="271637"/>
                    <a:pt x="11141" y="266700"/>
                    <a:pt x="9553" y="261937"/>
                  </a:cubicBezTo>
                  <a:lnTo>
                    <a:pt x="7172" y="254794"/>
                  </a:lnTo>
                  <a:cubicBezTo>
                    <a:pt x="6378" y="248444"/>
                    <a:pt x="5936" y="242040"/>
                    <a:pt x="4791" y="235744"/>
                  </a:cubicBezTo>
                  <a:cubicBezTo>
                    <a:pt x="4342" y="233274"/>
                    <a:pt x="3018" y="231035"/>
                    <a:pt x="2409" y="228600"/>
                  </a:cubicBezTo>
                  <a:cubicBezTo>
                    <a:pt x="1427" y="224674"/>
                    <a:pt x="822" y="220663"/>
                    <a:pt x="28" y="216694"/>
                  </a:cubicBezTo>
                  <a:cubicBezTo>
                    <a:pt x="822" y="201613"/>
                    <a:pt x="1897" y="186544"/>
                    <a:pt x="2409" y="171450"/>
                  </a:cubicBezTo>
                  <a:cubicBezTo>
                    <a:pt x="3485" y="139708"/>
                    <a:pt x="-369" y="101997"/>
                    <a:pt x="28" y="85725"/>
                  </a:cubicBezTo>
                  <a:close/>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660106" y="4981575"/>
              <a:ext cx="110194" cy="57150"/>
            </a:xfrm>
            <a:custGeom>
              <a:avLst/>
              <a:gdLst>
                <a:gd name="connsiteX0" fmla="*/ 0 w 110194"/>
                <a:gd name="connsiteY0" fmla="*/ 0 h 57150"/>
                <a:gd name="connsiteX1" fmla="*/ 7144 w 110194"/>
                <a:gd name="connsiteY1" fmla="*/ 11906 h 57150"/>
                <a:gd name="connsiteX2" fmla="*/ 11907 w 110194"/>
                <a:gd name="connsiteY2" fmla="*/ 26194 h 57150"/>
                <a:gd name="connsiteX3" fmla="*/ 19050 w 110194"/>
                <a:gd name="connsiteY3" fmla="*/ 33338 h 57150"/>
                <a:gd name="connsiteX4" fmla="*/ 21432 w 110194"/>
                <a:gd name="connsiteY4" fmla="*/ 40481 h 57150"/>
                <a:gd name="connsiteX5" fmla="*/ 28575 w 110194"/>
                <a:gd name="connsiteY5" fmla="*/ 42863 h 57150"/>
                <a:gd name="connsiteX6" fmla="*/ 42863 w 110194"/>
                <a:gd name="connsiteY6" fmla="*/ 54769 h 57150"/>
                <a:gd name="connsiteX7" fmla="*/ 50007 w 110194"/>
                <a:gd name="connsiteY7" fmla="*/ 57150 h 57150"/>
                <a:gd name="connsiteX8" fmla="*/ 97632 w 110194"/>
                <a:gd name="connsiteY8" fmla="*/ 54769 h 57150"/>
                <a:gd name="connsiteX9" fmla="*/ 104775 w 110194"/>
                <a:gd name="connsiteY9" fmla="*/ 50006 h 57150"/>
                <a:gd name="connsiteX10" fmla="*/ 109538 w 110194"/>
                <a:gd name="connsiteY10" fmla="*/ 4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94" h="57150">
                  <a:moveTo>
                    <a:pt x="0" y="0"/>
                  </a:moveTo>
                  <a:cubicBezTo>
                    <a:pt x="2381" y="3969"/>
                    <a:pt x="5229" y="7693"/>
                    <a:pt x="7144" y="11906"/>
                  </a:cubicBezTo>
                  <a:cubicBezTo>
                    <a:pt x="9222" y="16476"/>
                    <a:pt x="8357" y="22644"/>
                    <a:pt x="11907" y="26194"/>
                  </a:cubicBezTo>
                  <a:lnTo>
                    <a:pt x="19050" y="33338"/>
                  </a:lnTo>
                  <a:cubicBezTo>
                    <a:pt x="19844" y="35719"/>
                    <a:pt x="19657" y="38706"/>
                    <a:pt x="21432" y="40481"/>
                  </a:cubicBezTo>
                  <a:cubicBezTo>
                    <a:pt x="23207" y="42256"/>
                    <a:pt x="26330" y="41740"/>
                    <a:pt x="28575" y="42863"/>
                  </a:cubicBezTo>
                  <a:cubicBezTo>
                    <a:pt x="44167" y="50660"/>
                    <a:pt x="27052" y="44228"/>
                    <a:pt x="42863" y="54769"/>
                  </a:cubicBezTo>
                  <a:cubicBezTo>
                    <a:pt x="44952" y="56161"/>
                    <a:pt x="47626" y="56356"/>
                    <a:pt x="50007" y="57150"/>
                  </a:cubicBezTo>
                  <a:cubicBezTo>
                    <a:pt x="65882" y="56356"/>
                    <a:pt x="81871" y="56825"/>
                    <a:pt x="97632" y="54769"/>
                  </a:cubicBezTo>
                  <a:cubicBezTo>
                    <a:pt x="100470" y="54399"/>
                    <a:pt x="103258" y="52433"/>
                    <a:pt x="104775" y="50006"/>
                  </a:cubicBezTo>
                  <a:cubicBezTo>
                    <a:pt x="112801" y="37163"/>
                    <a:pt x="109538" y="17649"/>
                    <a:pt x="109538" y="476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691063" y="4895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83933" y="4910125"/>
              <a:ext cx="11892" cy="21647"/>
            </a:xfrm>
            <a:custGeom>
              <a:avLst/>
              <a:gdLst>
                <a:gd name="connsiteX0" fmla="*/ 9511 w 11892"/>
                <a:gd name="connsiteY0" fmla="*/ 13 h 21647"/>
                <a:gd name="connsiteX1" fmla="*/ 4748 w 11892"/>
                <a:gd name="connsiteY1" fmla="*/ 21444 h 21647"/>
                <a:gd name="connsiteX2" fmla="*/ 11892 w 11892"/>
                <a:gd name="connsiteY2" fmla="*/ 19063 h 21647"/>
                <a:gd name="connsiteX3" fmla="*/ 9511 w 11892"/>
                <a:gd name="connsiteY3" fmla="*/ 13 h 21647"/>
              </a:gdLst>
              <a:ahLst/>
              <a:cxnLst>
                <a:cxn ang="0">
                  <a:pos x="connsiteX0" y="connsiteY0"/>
                </a:cxn>
                <a:cxn ang="0">
                  <a:pos x="connsiteX1" y="connsiteY1"/>
                </a:cxn>
                <a:cxn ang="0">
                  <a:pos x="connsiteX2" y="connsiteY2"/>
                </a:cxn>
                <a:cxn ang="0">
                  <a:pos x="connsiteX3" y="connsiteY3"/>
                </a:cxn>
              </a:cxnLst>
              <a:rect l="l" t="t" r="r" b="b"/>
              <a:pathLst>
                <a:path w="11892" h="21647">
                  <a:moveTo>
                    <a:pt x="9511" y="13"/>
                  </a:moveTo>
                  <a:cubicBezTo>
                    <a:pt x="8320" y="410"/>
                    <a:pt x="-7784" y="16431"/>
                    <a:pt x="4748" y="21444"/>
                  </a:cubicBezTo>
                  <a:cubicBezTo>
                    <a:pt x="7079" y="22376"/>
                    <a:pt x="9511" y="19857"/>
                    <a:pt x="11892" y="19063"/>
                  </a:cubicBezTo>
                  <a:cubicBezTo>
                    <a:pt x="9081" y="7816"/>
                    <a:pt x="10702" y="-384"/>
                    <a:pt x="9511" y="13"/>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747714" y="4916861"/>
              <a:ext cx="14827" cy="19738"/>
            </a:xfrm>
            <a:custGeom>
              <a:avLst/>
              <a:gdLst>
                <a:gd name="connsiteX0" fmla="*/ 5261 w 14827"/>
                <a:gd name="connsiteY0" fmla="*/ 420 h 19738"/>
                <a:gd name="connsiteX1" fmla="*/ 2880 w 14827"/>
                <a:gd name="connsiteY1" fmla="*/ 19470 h 19738"/>
                <a:gd name="connsiteX2" fmla="*/ 10024 w 14827"/>
                <a:gd name="connsiteY2" fmla="*/ 17089 h 19738"/>
                <a:gd name="connsiteX3" fmla="*/ 14786 w 14827"/>
                <a:gd name="connsiteY3" fmla="*/ 9945 h 19738"/>
                <a:gd name="connsiteX4" fmla="*/ 5261 w 14827"/>
                <a:gd name="connsiteY4" fmla="*/ 420 h 1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 h="19738">
                  <a:moveTo>
                    <a:pt x="5261" y="420"/>
                  </a:moveTo>
                  <a:cubicBezTo>
                    <a:pt x="3277" y="2008"/>
                    <a:pt x="-3963" y="16049"/>
                    <a:pt x="2880" y="19470"/>
                  </a:cubicBezTo>
                  <a:cubicBezTo>
                    <a:pt x="5125" y="20592"/>
                    <a:pt x="7643" y="17883"/>
                    <a:pt x="10024" y="17089"/>
                  </a:cubicBezTo>
                  <a:cubicBezTo>
                    <a:pt x="11611" y="14708"/>
                    <a:pt x="15257" y="12768"/>
                    <a:pt x="14786" y="9945"/>
                  </a:cubicBezTo>
                  <a:cubicBezTo>
                    <a:pt x="13408" y="1680"/>
                    <a:pt x="7245" y="-1168"/>
                    <a:pt x="5261" y="420"/>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814888" y="4850603"/>
              <a:ext cx="50006" cy="16672"/>
            </a:xfrm>
            <a:custGeom>
              <a:avLst/>
              <a:gdLst>
                <a:gd name="connsiteX0" fmla="*/ 0 w 50006"/>
                <a:gd name="connsiteY0" fmla="*/ 16672 h 16672"/>
                <a:gd name="connsiteX1" fmla="*/ 16668 w 50006"/>
                <a:gd name="connsiteY1" fmla="*/ 14291 h 16672"/>
                <a:gd name="connsiteX2" fmla="*/ 26193 w 50006"/>
                <a:gd name="connsiteY2" fmla="*/ 11910 h 16672"/>
                <a:gd name="connsiteX3" fmla="*/ 30956 w 50006"/>
                <a:gd name="connsiteY3" fmla="*/ 4766 h 16672"/>
                <a:gd name="connsiteX4" fmla="*/ 38100 w 50006"/>
                <a:gd name="connsiteY4" fmla="*/ 2385 h 16672"/>
                <a:gd name="connsiteX5" fmla="*/ 50006 w 50006"/>
                <a:gd name="connsiteY5" fmla="*/ 3 h 1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16672">
                  <a:moveTo>
                    <a:pt x="0" y="16672"/>
                  </a:moveTo>
                  <a:cubicBezTo>
                    <a:pt x="5556" y="15878"/>
                    <a:pt x="11146" y="15295"/>
                    <a:pt x="16668" y="14291"/>
                  </a:cubicBezTo>
                  <a:cubicBezTo>
                    <a:pt x="19888" y="13706"/>
                    <a:pt x="23470" y="13725"/>
                    <a:pt x="26193" y="11910"/>
                  </a:cubicBezTo>
                  <a:cubicBezTo>
                    <a:pt x="28574" y="10322"/>
                    <a:pt x="28721" y="6554"/>
                    <a:pt x="30956" y="4766"/>
                  </a:cubicBezTo>
                  <a:cubicBezTo>
                    <a:pt x="32916" y="3198"/>
                    <a:pt x="35686" y="3075"/>
                    <a:pt x="38100" y="2385"/>
                  </a:cubicBezTo>
                  <a:cubicBezTo>
                    <a:pt x="47110" y="-190"/>
                    <a:pt x="44664" y="3"/>
                    <a:pt x="50006" y="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814888" y="5105400"/>
              <a:ext cx="50006" cy="35719"/>
            </a:xfrm>
            <a:custGeom>
              <a:avLst/>
              <a:gdLst>
                <a:gd name="connsiteX0" fmla="*/ 0 w 50006"/>
                <a:gd name="connsiteY0" fmla="*/ 0 h 35719"/>
                <a:gd name="connsiteX1" fmla="*/ 14287 w 50006"/>
                <a:gd name="connsiteY1" fmla="*/ 11906 h 35719"/>
                <a:gd name="connsiteX2" fmla="*/ 21431 w 50006"/>
                <a:gd name="connsiteY2" fmla="*/ 19050 h 35719"/>
                <a:gd name="connsiteX3" fmla="*/ 35718 w 50006"/>
                <a:gd name="connsiteY3" fmla="*/ 23813 h 35719"/>
                <a:gd name="connsiteX4" fmla="*/ 42862 w 50006"/>
                <a:gd name="connsiteY4" fmla="*/ 28575 h 35719"/>
                <a:gd name="connsiteX5" fmla="*/ 50006 w 5000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35719">
                  <a:moveTo>
                    <a:pt x="0" y="0"/>
                  </a:moveTo>
                  <a:cubicBezTo>
                    <a:pt x="4762" y="3969"/>
                    <a:pt x="9654" y="7787"/>
                    <a:pt x="14287" y="11906"/>
                  </a:cubicBezTo>
                  <a:cubicBezTo>
                    <a:pt x="16804" y="14143"/>
                    <a:pt x="18487" y="17414"/>
                    <a:pt x="21431" y="19050"/>
                  </a:cubicBezTo>
                  <a:cubicBezTo>
                    <a:pt x="25819" y="21488"/>
                    <a:pt x="31541" y="21029"/>
                    <a:pt x="35718" y="23813"/>
                  </a:cubicBezTo>
                  <a:cubicBezTo>
                    <a:pt x="38099" y="25400"/>
                    <a:pt x="40663" y="26743"/>
                    <a:pt x="42862" y="28575"/>
                  </a:cubicBezTo>
                  <a:cubicBezTo>
                    <a:pt x="45449" y="30731"/>
                    <a:pt x="50006" y="35719"/>
                    <a:pt x="50006" y="35719"/>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586288" y="4852988"/>
              <a:ext cx="42862" cy="30956"/>
            </a:xfrm>
            <a:custGeom>
              <a:avLst/>
              <a:gdLst>
                <a:gd name="connsiteX0" fmla="*/ 42862 w 42862"/>
                <a:gd name="connsiteY0" fmla="*/ 30956 h 30956"/>
                <a:gd name="connsiteX1" fmla="*/ 28575 w 42862"/>
                <a:gd name="connsiteY1" fmla="*/ 23812 h 30956"/>
                <a:gd name="connsiteX2" fmla="*/ 21431 w 42862"/>
                <a:gd name="connsiteY2" fmla="*/ 21431 h 30956"/>
                <a:gd name="connsiteX3" fmla="*/ 19050 w 42862"/>
                <a:gd name="connsiteY3" fmla="*/ 14287 h 30956"/>
                <a:gd name="connsiteX4" fmla="*/ 11906 w 42862"/>
                <a:gd name="connsiteY4" fmla="*/ 7143 h 30956"/>
                <a:gd name="connsiteX5" fmla="*/ 0 w 428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 h="30956">
                  <a:moveTo>
                    <a:pt x="42862" y="30956"/>
                  </a:moveTo>
                  <a:cubicBezTo>
                    <a:pt x="38100" y="28575"/>
                    <a:pt x="33441" y="25975"/>
                    <a:pt x="28575" y="23812"/>
                  </a:cubicBezTo>
                  <a:cubicBezTo>
                    <a:pt x="26281" y="22793"/>
                    <a:pt x="23206" y="23206"/>
                    <a:pt x="21431" y="21431"/>
                  </a:cubicBezTo>
                  <a:cubicBezTo>
                    <a:pt x="19656" y="19656"/>
                    <a:pt x="20442" y="16376"/>
                    <a:pt x="19050" y="14287"/>
                  </a:cubicBezTo>
                  <a:cubicBezTo>
                    <a:pt x="17182" y="11485"/>
                    <a:pt x="14493" y="9299"/>
                    <a:pt x="11906" y="7143"/>
                  </a:cubicBezTo>
                  <a:cubicBezTo>
                    <a:pt x="7597" y="3553"/>
                    <a:pt x="4648" y="2324"/>
                    <a:pt x="0" y="0"/>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595813" y="5110163"/>
              <a:ext cx="57150" cy="30956"/>
            </a:xfrm>
            <a:custGeom>
              <a:avLst/>
              <a:gdLst>
                <a:gd name="connsiteX0" fmla="*/ 57150 w 57150"/>
                <a:gd name="connsiteY0" fmla="*/ 0 h 30956"/>
                <a:gd name="connsiteX1" fmla="*/ 30956 w 57150"/>
                <a:gd name="connsiteY1" fmla="*/ 16668 h 30956"/>
                <a:gd name="connsiteX2" fmla="*/ 23812 w 57150"/>
                <a:gd name="connsiteY2" fmla="*/ 21431 h 30956"/>
                <a:gd name="connsiteX3" fmla="*/ 2381 w 57150"/>
                <a:gd name="connsiteY3" fmla="*/ 30956 h 30956"/>
                <a:gd name="connsiteX4" fmla="*/ 0 w 57150"/>
                <a:gd name="connsiteY4" fmla="*/ 30956 h 3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0956">
                  <a:moveTo>
                    <a:pt x="57150" y="0"/>
                  </a:moveTo>
                  <a:cubicBezTo>
                    <a:pt x="40336" y="10086"/>
                    <a:pt x="49092" y="4577"/>
                    <a:pt x="30956" y="16668"/>
                  </a:cubicBezTo>
                  <a:lnTo>
                    <a:pt x="23812" y="21431"/>
                  </a:lnTo>
                  <a:cubicBezTo>
                    <a:pt x="17339" y="25746"/>
                    <a:pt x="10878" y="30956"/>
                    <a:pt x="2381" y="30956"/>
                  </a:cubicBezTo>
                  <a:lnTo>
                    <a:pt x="0" y="30956"/>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341394" y="4419600"/>
            <a:ext cx="278606" cy="323850"/>
            <a:chOff x="4586288" y="4817269"/>
            <a:chExt cx="278606" cy="323850"/>
          </a:xfrm>
        </p:grpSpPr>
        <p:sp>
          <p:nvSpPr>
            <p:cNvPr id="38" name="Freeform 37"/>
            <p:cNvSpPr/>
            <p:nvPr/>
          </p:nvSpPr>
          <p:spPr>
            <a:xfrm>
              <a:off x="4629122" y="4817269"/>
              <a:ext cx="195291" cy="321469"/>
            </a:xfrm>
            <a:custGeom>
              <a:avLst/>
              <a:gdLst>
                <a:gd name="connsiteX0" fmla="*/ 28 w 195291"/>
                <a:gd name="connsiteY0" fmla="*/ 85725 h 321469"/>
                <a:gd name="connsiteX1" fmla="*/ 4791 w 195291"/>
                <a:gd name="connsiteY1" fmla="*/ 73819 h 321469"/>
                <a:gd name="connsiteX2" fmla="*/ 9553 w 195291"/>
                <a:gd name="connsiteY2" fmla="*/ 66675 h 321469"/>
                <a:gd name="connsiteX3" fmla="*/ 16697 w 195291"/>
                <a:gd name="connsiteY3" fmla="*/ 52387 h 321469"/>
                <a:gd name="connsiteX4" fmla="*/ 26222 w 195291"/>
                <a:gd name="connsiteY4" fmla="*/ 40481 h 321469"/>
                <a:gd name="connsiteX5" fmla="*/ 35747 w 195291"/>
                <a:gd name="connsiteY5" fmla="*/ 26194 h 321469"/>
                <a:gd name="connsiteX6" fmla="*/ 38128 w 195291"/>
                <a:gd name="connsiteY6" fmla="*/ 19050 h 321469"/>
                <a:gd name="connsiteX7" fmla="*/ 59559 w 195291"/>
                <a:gd name="connsiteY7" fmla="*/ 7144 h 321469"/>
                <a:gd name="connsiteX8" fmla="*/ 66703 w 195291"/>
                <a:gd name="connsiteY8" fmla="*/ 2381 h 321469"/>
                <a:gd name="connsiteX9" fmla="*/ 73847 w 195291"/>
                <a:gd name="connsiteY9" fmla="*/ 0 h 321469"/>
                <a:gd name="connsiteX10" fmla="*/ 147666 w 195291"/>
                <a:gd name="connsiteY10" fmla="*/ 2381 h 321469"/>
                <a:gd name="connsiteX11" fmla="*/ 161953 w 195291"/>
                <a:gd name="connsiteY11" fmla="*/ 4762 h 321469"/>
                <a:gd name="connsiteX12" fmla="*/ 171478 w 195291"/>
                <a:gd name="connsiteY12" fmla="*/ 19050 h 321469"/>
                <a:gd name="connsiteX13" fmla="*/ 176241 w 195291"/>
                <a:gd name="connsiteY13" fmla="*/ 26194 h 321469"/>
                <a:gd name="connsiteX14" fmla="*/ 181003 w 195291"/>
                <a:gd name="connsiteY14" fmla="*/ 42862 h 321469"/>
                <a:gd name="connsiteX15" fmla="*/ 190528 w 195291"/>
                <a:gd name="connsiteY15" fmla="*/ 57150 h 321469"/>
                <a:gd name="connsiteX16" fmla="*/ 192909 w 195291"/>
                <a:gd name="connsiteY16" fmla="*/ 69056 h 321469"/>
                <a:gd name="connsiteX17" fmla="*/ 195291 w 195291"/>
                <a:gd name="connsiteY17" fmla="*/ 76200 h 321469"/>
                <a:gd name="connsiteX18" fmla="*/ 190528 w 195291"/>
                <a:gd name="connsiteY18" fmla="*/ 107156 h 321469"/>
                <a:gd name="connsiteX19" fmla="*/ 183384 w 195291"/>
                <a:gd name="connsiteY19" fmla="*/ 128587 h 321469"/>
                <a:gd name="connsiteX20" fmla="*/ 181003 w 195291"/>
                <a:gd name="connsiteY20" fmla="*/ 135731 h 321469"/>
                <a:gd name="connsiteX21" fmla="*/ 173859 w 195291"/>
                <a:gd name="connsiteY21" fmla="*/ 166687 h 321469"/>
                <a:gd name="connsiteX22" fmla="*/ 166716 w 195291"/>
                <a:gd name="connsiteY22" fmla="*/ 180975 h 321469"/>
                <a:gd name="connsiteX23" fmla="*/ 169097 w 195291"/>
                <a:gd name="connsiteY23" fmla="*/ 245269 h 321469"/>
                <a:gd name="connsiteX24" fmla="*/ 171478 w 195291"/>
                <a:gd name="connsiteY24" fmla="*/ 252412 h 321469"/>
                <a:gd name="connsiteX25" fmla="*/ 176241 w 195291"/>
                <a:gd name="connsiteY25" fmla="*/ 259556 h 321469"/>
                <a:gd name="connsiteX26" fmla="*/ 178622 w 195291"/>
                <a:gd name="connsiteY26" fmla="*/ 269081 h 321469"/>
                <a:gd name="connsiteX27" fmla="*/ 176241 w 195291"/>
                <a:gd name="connsiteY27" fmla="*/ 297656 h 321469"/>
                <a:gd name="connsiteX28" fmla="*/ 173859 w 195291"/>
                <a:gd name="connsiteY28" fmla="*/ 304800 h 321469"/>
                <a:gd name="connsiteX29" fmla="*/ 159572 w 195291"/>
                <a:gd name="connsiteY29" fmla="*/ 314325 h 321469"/>
                <a:gd name="connsiteX30" fmla="*/ 145284 w 195291"/>
                <a:gd name="connsiteY30" fmla="*/ 321469 h 321469"/>
                <a:gd name="connsiteX31" fmla="*/ 64322 w 195291"/>
                <a:gd name="connsiteY31" fmla="*/ 319087 h 321469"/>
                <a:gd name="connsiteX32" fmla="*/ 52416 w 195291"/>
                <a:gd name="connsiteY32" fmla="*/ 316706 h 321469"/>
                <a:gd name="connsiteX33" fmla="*/ 38128 w 195291"/>
                <a:gd name="connsiteY33" fmla="*/ 311944 h 321469"/>
                <a:gd name="connsiteX34" fmla="*/ 28603 w 195291"/>
                <a:gd name="connsiteY34" fmla="*/ 297656 h 321469"/>
                <a:gd name="connsiteX35" fmla="*/ 26222 w 195291"/>
                <a:gd name="connsiteY35" fmla="*/ 290512 h 321469"/>
                <a:gd name="connsiteX36" fmla="*/ 14316 w 195291"/>
                <a:gd name="connsiteY36" fmla="*/ 276225 h 321469"/>
                <a:gd name="connsiteX37" fmla="*/ 9553 w 195291"/>
                <a:gd name="connsiteY37" fmla="*/ 261937 h 321469"/>
                <a:gd name="connsiteX38" fmla="*/ 7172 w 195291"/>
                <a:gd name="connsiteY38" fmla="*/ 254794 h 321469"/>
                <a:gd name="connsiteX39" fmla="*/ 4791 w 195291"/>
                <a:gd name="connsiteY39" fmla="*/ 235744 h 321469"/>
                <a:gd name="connsiteX40" fmla="*/ 2409 w 195291"/>
                <a:gd name="connsiteY40" fmla="*/ 228600 h 321469"/>
                <a:gd name="connsiteX41" fmla="*/ 28 w 195291"/>
                <a:gd name="connsiteY41" fmla="*/ 216694 h 321469"/>
                <a:gd name="connsiteX42" fmla="*/ 2409 w 195291"/>
                <a:gd name="connsiteY42" fmla="*/ 171450 h 321469"/>
                <a:gd name="connsiteX43" fmla="*/ 28 w 195291"/>
                <a:gd name="connsiteY43" fmla="*/ 8572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291" h="321469">
                  <a:moveTo>
                    <a:pt x="28" y="85725"/>
                  </a:moveTo>
                  <a:cubicBezTo>
                    <a:pt x="425" y="69453"/>
                    <a:pt x="2879" y="77642"/>
                    <a:pt x="4791" y="73819"/>
                  </a:cubicBezTo>
                  <a:cubicBezTo>
                    <a:pt x="6071" y="71259"/>
                    <a:pt x="8273" y="69235"/>
                    <a:pt x="9553" y="66675"/>
                  </a:cubicBezTo>
                  <a:cubicBezTo>
                    <a:pt x="19407" y="46965"/>
                    <a:pt x="3053" y="72852"/>
                    <a:pt x="16697" y="52387"/>
                  </a:cubicBezTo>
                  <a:cubicBezTo>
                    <a:pt x="22059" y="36302"/>
                    <a:pt x="14623" y="53737"/>
                    <a:pt x="26222" y="40481"/>
                  </a:cubicBezTo>
                  <a:cubicBezTo>
                    <a:pt x="29991" y="36174"/>
                    <a:pt x="35747" y="26194"/>
                    <a:pt x="35747" y="26194"/>
                  </a:cubicBezTo>
                  <a:cubicBezTo>
                    <a:pt x="36541" y="23813"/>
                    <a:pt x="36353" y="20825"/>
                    <a:pt x="38128" y="19050"/>
                  </a:cubicBezTo>
                  <a:cubicBezTo>
                    <a:pt x="46316" y="10862"/>
                    <a:pt x="50576" y="10138"/>
                    <a:pt x="59559" y="7144"/>
                  </a:cubicBezTo>
                  <a:cubicBezTo>
                    <a:pt x="61940" y="5556"/>
                    <a:pt x="64143" y="3661"/>
                    <a:pt x="66703" y="2381"/>
                  </a:cubicBezTo>
                  <a:cubicBezTo>
                    <a:pt x="68948" y="1258"/>
                    <a:pt x="71337" y="0"/>
                    <a:pt x="73847" y="0"/>
                  </a:cubicBezTo>
                  <a:cubicBezTo>
                    <a:pt x="98466" y="0"/>
                    <a:pt x="123060" y="1587"/>
                    <a:pt x="147666" y="2381"/>
                  </a:cubicBezTo>
                  <a:cubicBezTo>
                    <a:pt x="152428" y="3175"/>
                    <a:pt x="157998" y="1993"/>
                    <a:pt x="161953" y="4762"/>
                  </a:cubicBezTo>
                  <a:cubicBezTo>
                    <a:pt x="166642" y="8045"/>
                    <a:pt x="168303" y="14287"/>
                    <a:pt x="171478" y="19050"/>
                  </a:cubicBezTo>
                  <a:lnTo>
                    <a:pt x="176241" y="26194"/>
                  </a:lnTo>
                  <a:cubicBezTo>
                    <a:pt x="176802" y="28436"/>
                    <a:pt x="179450" y="40066"/>
                    <a:pt x="181003" y="42862"/>
                  </a:cubicBezTo>
                  <a:cubicBezTo>
                    <a:pt x="183783" y="47866"/>
                    <a:pt x="190528" y="57150"/>
                    <a:pt x="190528" y="57150"/>
                  </a:cubicBezTo>
                  <a:cubicBezTo>
                    <a:pt x="191322" y="61119"/>
                    <a:pt x="191927" y="65130"/>
                    <a:pt x="192909" y="69056"/>
                  </a:cubicBezTo>
                  <a:cubicBezTo>
                    <a:pt x="193518" y="71491"/>
                    <a:pt x="195291" y="73690"/>
                    <a:pt x="195291" y="76200"/>
                  </a:cubicBezTo>
                  <a:cubicBezTo>
                    <a:pt x="195291" y="85699"/>
                    <a:pt x="193403" y="97572"/>
                    <a:pt x="190528" y="107156"/>
                  </a:cubicBezTo>
                  <a:cubicBezTo>
                    <a:pt x="190494" y="107269"/>
                    <a:pt x="184594" y="124959"/>
                    <a:pt x="183384" y="128587"/>
                  </a:cubicBezTo>
                  <a:lnTo>
                    <a:pt x="181003" y="135731"/>
                  </a:lnTo>
                  <a:cubicBezTo>
                    <a:pt x="179905" y="143420"/>
                    <a:pt x="178615" y="159552"/>
                    <a:pt x="173859" y="166687"/>
                  </a:cubicBezTo>
                  <a:cubicBezTo>
                    <a:pt x="167705" y="175920"/>
                    <a:pt x="170002" y="171116"/>
                    <a:pt x="166716" y="180975"/>
                  </a:cubicBezTo>
                  <a:cubicBezTo>
                    <a:pt x="167510" y="202406"/>
                    <a:pt x="167671" y="223870"/>
                    <a:pt x="169097" y="245269"/>
                  </a:cubicBezTo>
                  <a:cubicBezTo>
                    <a:pt x="169264" y="247773"/>
                    <a:pt x="170356" y="250167"/>
                    <a:pt x="171478" y="252412"/>
                  </a:cubicBezTo>
                  <a:cubicBezTo>
                    <a:pt x="172758" y="254972"/>
                    <a:pt x="174653" y="257175"/>
                    <a:pt x="176241" y="259556"/>
                  </a:cubicBezTo>
                  <a:cubicBezTo>
                    <a:pt x="177035" y="262731"/>
                    <a:pt x="178622" y="265808"/>
                    <a:pt x="178622" y="269081"/>
                  </a:cubicBezTo>
                  <a:cubicBezTo>
                    <a:pt x="178622" y="278639"/>
                    <a:pt x="177504" y="288182"/>
                    <a:pt x="176241" y="297656"/>
                  </a:cubicBezTo>
                  <a:cubicBezTo>
                    <a:pt x="175909" y="300144"/>
                    <a:pt x="175251" y="302711"/>
                    <a:pt x="173859" y="304800"/>
                  </a:cubicBezTo>
                  <a:cubicBezTo>
                    <a:pt x="167088" y="314957"/>
                    <a:pt x="168311" y="309956"/>
                    <a:pt x="159572" y="314325"/>
                  </a:cubicBezTo>
                  <a:cubicBezTo>
                    <a:pt x="141099" y="323560"/>
                    <a:pt x="163248" y="315479"/>
                    <a:pt x="145284" y="321469"/>
                  </a:cubicBezTo>
                  <a:cubicBezTo>
                    <a:pt x="118297" y="320675"/>
                    <a:pt x="91286" y="320470"/>
                    <a:pt x="64322" y="319087"/>
                  </a:cubicBezTo>
                  <a:cubicBezTo>
                    <a:pt x="60280" y="318880"/>
                    <a:pt x="56321" y="317771"/>
                    <a:pt x="52416" y="316706"/>
                  </a:cubicBezTo>
                  <a:cubicBezTo>
                    <a:pt x="47573" y="315385"/>
                    <a:pt x="38128" y="311944"/>
                    <a:pt x="38128" y="311944"/>
                  </a:cubicBezTo>
                  <a:cubicBezTo>
                    <a:pt x="34953" y="307181"/>
                    <a:pt x="30413" y="303086"/>
                    <a:pt x="28603" y="297656"/>
                  </a:cubicBezTo>
                  <a:cubicBezTo>
                    <a:pt x="27809" y="295275"/>
                    <a:pt x="27614" y="292601"/>
                    <a:pt x="26222" y="290512"/>
                  </a:cubicBezTo>
                  <a:cubicBezTo>
                    <a:pt x="18741" y="279290"/>
                    <a:pt x="19513" y="287918"/>
                    <a:pt x="14316" y="276225"/>
                  </a:cubicBezTo>
                  <a:cubicBezTo>
                    <a:pt x="12277" y="271637"/>
                    <a:pt x="11141" y="266700"/>
                    <a:pt x="9553" y="261937"/>
                  </a:cubicBezTo>
                  <a:lnTo>
                    <a:pt x="7172" y="254794"/>
                  </a:lnTo>
                  <a:cubicBezTo>
                    <a:pt x="6378" y="248444"/>
                    <a:pt x="5936" y="242040"/>
                    <a:pt x="4791" y="235744"/>
                  </a:cubicBezTo>
                  <a:cubicBezTo>
                    <a:pt x="4342" y="233274"/>
                    <a:pt x="3018" y="231035"/>
                    <a:pt x="2409" y="228600"/>
                  </a:cubicBezTo>
                  <a:cubicBezTo>
                    <a:pt x="1427" y="224674"/>
                    <a:pt x="822" y="220663"/>
                    <a:pt x="28" y="216694"/>
                  </a:cubicBezTo>
                  <a:cubicBezTo>
                    <a:pt x="822" y="201613"/>
                    <a:pt x="1897" y="186544"/>
                    <a:pt x="2409" y="171450"/>
                  </a:cubicBezTo>
                  <a:cubicBezTo>
                    <a:pt x="3485" y="139708"/>
                    <a:pt x="-369" y="101997"/>
                    <a:pt x="28" y="85725"/>
                  </a:cubicBezTo>
                  <a:close/>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60106" y="4981575"/>
              <a:ext cx="110194" cy="57150"/>
            </a:xfrm>
            <a:custGeom>
              <a:avLst/>
              <a:gdLst>
                <a:gd name="connsiteX0" fmla="*/ 0 w 110194"/>
                <a:gd name="connsiteY0" fmla="*/ 0 h 57150"/>
                <a:gd name="connsiteX1" fmla="*/ 7144 w 110194"/>
                <a:gd name="connsiteY1" fmla="*/ 11906 h 57150"/>
                <a:gd name="connsiteX2" fmla="*/ 11907 w 110194"/>
                <a:gd name="connsiteY2" fmla="*/ 26194 h 57150"/>
                <a:gd name="connsiteX3" fmla="*/ 19050 w 110194"/>
                <a:gd name="connsiteY3" fmla="*/ 33338 h 57150"/>
                <a:gd name="connsiteX4" fmla="*/ 21432 w 110194"/>
                <a:gd name="connsiteY4" fmla="*/ 40481 h 57150"/>
                <a:gd name="connsiteX5" fmla="*/ 28575 w 110194"/>
                <a:gd name="connsiteY5" fmla="*/ 42863 h 57150"/>
                <a:gd name="connsiteX6" fmla="*/ 42863 w 110194"/>
                <a:gd name="connsiteY6" fmla="*/ 54769 h 57150"/>
                <a:gd name="connsiteX7" fmla="*/ 50007 w 110194"/>
                <a:gd name="connsiteY7" fmla="*/ 57150 h 57150"/>
                <a:gd name="connsiteX8" fmla="*/ 97632 w 110194"/>
                <a:gd name="connsiteY8" fmla="*/ 54769 h 57150"/>
                <a:gd name="connsiteX9" fmla="*/ 104775 w 110194"/>
                <a:gd name="connsiteY9" fmla="*/ 50006 h 57150"/>
                <a:gd name="connsiteX10" fmla="*/ 109538 w 110194"/>
                <a:gd name="connsiteY10" fmla="*/ 4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94" h="57150">
                  <a:moveTo>
                    <a:pt x="0" y="0"/>
                  </a:moveTo>
                  <a:cubicBezTo>
                    <a:pt x="2381" y="3969"/>
                    <a:pt x="5229" y="7693"/>
                    <a:pt x="7144" y="11906"/>
                  </a:cubicBezTo>
                  <a:cubicBezTo>
                    <a:pt x="9222" y="16476"/>
                    <a:pt x="8357" y="22644"/>
                    <a:pt x="11907" y="26194"/>
                  </a:cubicBezTo>
                  <a:lnTo>
                    <a:pt x="19050" y="33338"/>
                  </a:lnTo>
                  <a:cubicBezTo>
                    <a:pt x="19844" y="35719"/>
                    <a:pt x="19657" y="38706"/>
                    <a:pt x="21432" y="40481"/>
                  </a:cubicBezTo>
                  <a:cubicBezTo>
                    <a:pt x="23207" y="42256"/>
                    <a:pt x="26330" y="41740"/>
                    <a:pt x="28575" y="42863"/>
                  </a:cubicBezTo>
                  <a:cubicBezTo>
                    <a:pt x="44167" y="50660"/>
                    <a:pt x="27052" y="44228"/>
                    <a:pt x="42863" y="54769"/>
                  </a:cubicBezTo>
                  <a:cubicBezTo>
                    <a:pt x="44952" y="56161"/>
                    <a:pt x="47626" y="56356"/>
                    <a:pt x="50007" y="57150"/>
                  </a:cubicBezTo>
                  <a:cubicBezTo>
                    <a:pt x="65882" y="56356"/>
                    <a:pt x="81871" y="56825"/>
                    <a:pt x="97632" y="54769"/>
                  </a:cubicBezTo>
                  <a:cubicBezTo>
                    <a:pt x="100470" y="54399"/>
                    <a:pt x="103258" y="52433"/>
                    <a:pt x="104775" y="50006"/>
                  </a:cubicBezTo>
                  <a:cubicBezTo>
                    <a:pt x="112801" y="37163"/>
                    <a:pt x="109538" y="17649"/>
                    <a:pt x="109538" y="476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691063" y="4895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4683933" y="4910125"/>
              <a:ext cx="11892" cy="21647"/>
            </a:xfrm>
            <a:custGeom>
              <a:avLst/>
              <a:gdLst>
                <a:gd name="connsiteX0" fmla="*/ 9511 w 11892"/>
                <a:gd name="connsiteY0" fmla="*/ 13 h 21647"/>
                <a:gd name="connsiteX1" fmla="*/ 4748 w 11892"/>
                <a:gd name="connsiteY1" fmla="*/ 21444 h 21647"/>
                <a:gd name="connsiteX2" fmla="*/ 11892 w 11892"/>
                <a:gd name="connsiteY2" fmla="*/ 19063 h 21647"/>
                <a:gd name="connsiteX3" fmla="*/ 9511 w 11892"/>
                <a:gd name="connsiteY3" fmla="*/ 13 h 21647"/>
              </a:gdLst>
              <a:ahLst/>
              <a:cxnLst>
                <a:cxn ang="0">
                  <a:pos x="connsiteX0" y="connsiteY0"/>
                </a:cxn>
                <a:cxn ang="0">
                  <a:pos x="connsiteX1" y="connsiteY1"/>
                </a:cxn>
                <a:cxn ang="0">
                  <a:pos x="connsiteX2" y="connsiteY2"/>
                </a:cxn>
                <a:cxn ang="0">
                  <a:pos x="connsiteX3" y="connsiteY3"/>
                </a:cxn>
              </a:cxnLst>
              <a:rect l="l" t="t" r="r" b="b"/>
              <a:pathLst>
                <a:path w="11892" h="21647">
                  <a:moveTo>
                    <a:pt x="9511" y="13"/>
                  </a:moveTo>
                  <a:cubicBezTo>
                    <a:pt x="8320" y="410"/>
                    <a:pt x="-7784" y="16431"/>
                    <a:pt x="4748" y="21444"/>
                  </a:cubicBezTo>
                  <a:cubicBezTo>
                    <a:pt x="7079" y="22376"/>
                    <a:pt x="9511" y="19857"/>
                    <a:pt x="11892" y="19063"/>
                  </a:cubicBezTo>
                  <a:cubicBezTo>
                    <a:pt x="9081" y="7816"/>
                    <a:pt x="10702" y="-384"/>
                    <a:pt x="9511" y="13"/>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747714" y="4916861"/>
              <a:ext cx="14827" cy="19738"/>
            </a:xfrm>
            <a:custGeom>
              <a:avLst/>
              <a:gdLst>
                <a:gd name="connsiteX0" fmla="*/ 5261 w 14827"/>
                <a:gd name="connsiteY0" fmla="*/ 420 h 19738"/>
                <a:gd name="connsiteX1" fmla="*/ 2880 w 14827"/>
                <a:gd name="connsiteY1" fmla="*/ 19470 h 19738"/>
                <a:gd name="connsiteX2" fmla="*/ 10024 w 14827"/>
                <a:gd name="connsiteY2" fmla="*/ 17089 h 19738"/>
                <a:gd name="connsiteX3" fmla="*/ 14786 w 14827"/>
                <a:gd name="connsiteY3" fmla="*/ 9945 h 19738"/>
                <a:gd name="connsiteX4" fmla="*/ 5261 w 14827"/>
                <a:gd name="connsiteY4" fmla="*/ 420 h 1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 h="19738">
                  <a:moveTo>
                    <a:pt x="5261" y="420"/>
                  </a:moveTo>
                  <a:cubicBezTo>
                    <a:pt x="3277" y="2008"/>
                    <a:pt x="-3963" y="16049"/>
                    <a:pt x="2880" y="19470"/>
                  </a:cubicBezTo>
                  <a:cubicBezTo>
                    <a:pt x="5125" y="20592"/>
                    <a:pt x="7643" y="17883"/>
                    <a:pt x="10024" y="17089"/>
                  </a:cubicBezTo>
                  <a:cubicBezTo>
                    <a:pt x="11611" y="14708"/>
                    <a:pt x="15257" y="12768"/>
                    <a:pt x="14786" y="9945"/>
                  </a:cubicBezTo>
                  <a:cubicBezTo>
                    <a:pt x="13408" y="1680"/>
                    <a:pt x="7245" y="-1168"/>
                    <a:pt x="5261" y="420"/>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814888" y="4850603"/>
              <a:ext cx="50006" cy="16672"/>
            </a:xfrm>
            <a:custGeom>
              <a:avLst/>
              <a:gdLst>
                <a:gd name="connsiteX0" fmla="*/ 0 w 50006"/>
                <a:gd name="connsiteY0" fmla="*/ 16672 h 16672"/>
                <a:gd name="connsiteX1" fmla="*/ 16668 w 50006"/>
                <a:gd name="connsiteY1" fmla="*/ 14291 h 16672"/>
                <a:gd name="connsiteX2" fmla="*/ 26193 w 50006"/>
                <a:gd name="connsiteY2" fmla="*/ 11910 h 16672"/>
                <a:gd name="connsiteX3" fmla="*/ 30956 w 50006"/>
                <a:gd name="connsiteY3" fmla="*/ 4766 h 16672"/>
                <a:gd name="connsiteX4" fmla="*/ 38100 w 50006"/>
                <a:gd name="connsiteY4" fmla="*/ 2385 h 16672"/>
                <a:gd name="connsiteX5" fmla="*/ 50006 w 50006"/>
                <a:gd name="connsiteY5" fmla="*/ 3 h 1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16672">
                  <a:moveTo>
                    <a:pt x="0" y="16672"/>
                  </a:moveTo>
                  <a:cubicBezTo>
                    <a:pt x="5556" y="15878"/>
                    <a:pt x="11146" y="15295"/>
                    <a:pt x="16668" y="14291"/>
                  </a:cubicBezTo>
                  <a:cubicBezTo>
                    <a:pt x="19888" y="13706"/>
                    <a:pt x="23470" y="13725"/>
                    <a:pt x="26193" y="11910"/>
                  </a:cubicBezTo>
                  <a:cubicBezTo>
                    <a:pt x="28574" y="10322"/>
                    <a:pt x="28721" y="6554"/>
                    <a:pt x="30956" y="4766"/>
                  </a:cubicBezTo>
                  <a:cubicBezTo>
                    <a:pt x="32916" y="3198"/>
                    <a:pt x="35686" y="3075"/>
                    <a:pt x="38100" y="2385"/>
                  </a:cubicBezTo>
                  <a:cubicBezTo>
                    <a:pt x="47110" y="-190"/>
                    <a:pt x="44664" y="3"/>
                    <a:pt x="50006" y="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14888" y="5105400"/>
              <a:ext cx="50006" cy="35719"/>
            </a:xfrm>
            <a:custGeom>
              <a:avLst/>
              <a:gdLst>
                <a:gd name="connsiteX0" fmla="*/ 0 w 50006"/>
                <a:gd name="connsiteY0" fmla="*/ 0 h 35719"/>
                <a:gd name="connsiteX1" fmla="*/ 14287 w 50006"/>
                <a:gd name="connsiteY1" fmla="*/ 11906 h 35719"/>
                <a:gd name="connsiteX2" fmla="*/ 21431 w 50006"/>
                <a:gd name="connsiteY2" fmla="*/ 19050 h 35719"/>
                <a:gd name="connsiteX3" fmla="*/ 35718 w 50006"/>
                <a:gd name="connsiteY3" fmla="*/ 23813 h 35719"/>
                <a:gd name="connsiteX4" fmla="*/ 42862 w 50006"/>
                <a:gd name="connsiteY4" fmla="*/ 28575 h 35719"/>
                <a:gd name="connsiteX5" fmla="*/ 50006 w 5000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35719">
                  <a:moveTo>
                    <a:pt x="0" y="0"/>
                  </a:moveTo>
                  <a:cubicBezTo>
                    <a:pt x="4762" y="3969"/>
                    <a:pt x="9654" y="7787"/>
                    <a:pt x="14287" y="11906"/>
                  </a:cubicBezTo>
                  <a:cubicBezTo>
                    <a:pt x="16804" y="14143"/>
                    <a:pt x="18487" y="17414"/>
                    <a:pt x="21431" y="19050"/>
                  </a:cubicBezTo>
                  <a:cubicBezTo>
                    <a:pt x="25819" y="21488"/>
                    <a:pt x="31541" y="21029"/>
                    <a:pt x="35718" y="23813"/>
                  </a:cubicBezTo>
                  <a:cubicBezTo>
                    <a:pt x="38099" y="25400"/>
                    <a:pt x="40663" y="26743"/>
                    <a:pt x="42862" y="28575"/>
                  </a:cubicBezTo>
                  <a:cubicBezTo>
                    <a:pt x="45449" y="30731"/>
                    <a:pt x="50006" y="35719"/>
                    <a:pt x="50006" y="35719"/>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586288" y="4852988"/>
              <a:ext cx="42862" cy="30956"/>
            </a:xfrm>
            <a:custGeom>
              <a:avLst/>
              <a:gdLst>
                <a:gd name="connsiteX0" fmla="*/ 42862 w 42862"/>
                <a:gd name="connsiteY0" fmla="*/ 30956 h 30956"/>
                <a:gd name="connsiteX1" fmla="*/ 28575 w 42862"/>
                <a:gd name="connsiteY1" fmla="*/ 23812 h 30956"/>
                <a:gd name="connsiteX2" fmla="*/ 21431 w 42862"/>
                <a:gd name="connsiteY2" fmla="*/ 21431 h 30956"/>
                <a:gd name="connsiteX3" fmla="*/ 19050 w 42862"/>
                <a:gd name="connsiteY3" fmla="*/ 14287 h 30956"/>
                <a:gd name="connsiteX4" fmla="*/ 11906 w 42862"/>
                <a:gd name="connsiteY4" fmla="*/ 7143 h 30956"/>
                <a:gd name="connsiteX5" fmla="*/ 0 w 428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 h="30956">
                  <a:moveTo>
                    <a:pt x="42862" y="30956"/>
                  </a:moveTo>
                  <a:cubicBezTo>
                    <a:pt x="38100" y="28575"/>
                    <a:pt x="33441" y="25975"/>
                    <a:pt x="28575" y="23812"/>
                  </a:cubicBezTo>
                  <a:cubicBezTo>
                    <a:pt x="26281" y="22793"/>
                    <a:pt x="23206" y="23206"/>
                    <a:pt x="21431" y="21431"/>
                  </a:cubicBezTo>
                  <a:cubicBezTo>
                    <a:pt x="19656" y="19656"/>
                    <a:pt x="20442" y="16376"/>
                    <a:pt x="19050" y="14287"/>
                  </a:cubicBezTo>
                  <a:cubicBezTo>
                    <a:pt x="17182" y="11485"/>
                    <a:pt x="14493" y="9299"/>
                    <a:pt x="11906" y="7143"/>
                  </a:cubicBezTo>
                  <a:cubicBezTo>
                    <a:pt x="7597" y="3553"/>
                    <a:pt x="4648" y="2324"/>
                    <a:pt x="0" y="0"/>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595813" y="5110163"/>
              <a:ext cx="57150" cy="30956"/>
            </a:xfrm>
            <a:custGeom>
              <a:avLst/>
              <a:gdLst>
                <a:gd name="connsiteX0" fmla="*/ 57150 w 57150"/>
                <a:gd name="connsiteY0" fmla="*/ 0 h 30956"/>
                <a:gd name="connsiteX1" fmla="*/ 30956 w 57150"/>
                <a:gd name="connsiteY1" fmla="*/ 16668 h 30956"/>
                <a:gd name="connsiteX2" fmla="*/ 23812 w 57150"/>
                <a:gd name="connsiteY2" fmla="*/ 21431 h 30956"/>
                <a:gd name="connsiteX3" fmla="*/ 2381 w 57150"/>
                <a:gd name="connsiteY3" fmla="*/ 30956 h 30956"/>
                <a:gd name="connsiteX4" fmla="*/ 0 w 57150"/>
                <a:gd name="connsiteY4" fmla="*/ 30956 h 3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0956">
                  <a:moveTo>
                    <a:pt x="57150" y="0"/>
                  </a:moveTo>
                  <a:cubicBezTo>
                    <a:pt x="40336" y="10086"/>
                    <a:pt x="49092" y="4577"/>
                    <a:pt x="30956" y="16668"/>
                  </a:cubicBezTo>
                  <a:lnTo>
                    <a:pt x="23812" y="21431"/>
                  </a:lnTo>
                  <a:cubicBezTo>
                    <a:pt x="17339" y="25746"/>
                    <a:pt x="10878" y="30956"/>
                    <a:pt x="2381" y="30956"/>
                  </a:cubicBezTo>
                  <a:lnTo>
                    <a:pt x="0" y="30956"/>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036594" y="3657600"/>
            <a:ext cx="278606" cy="323850"/>
            <a:chOff x="4586288" y="4817269"/>
            <a:chExt cx="278606" cy="323850"/>
          </a:xfrm>
        </p:grpSpPr>
        <p:sp>
          <p:nvSpPr>
            <p:cNvPr id="58" name="Freeform 57"/>
            <p:cNvSpPr/>
            <p:nvPr/>
          </p:nvSpPr>
          <p:spPr>
            <a:xfrm>
              <a:off x="4629122" y="4817269"/>
              <a:ext cx="195291" cy="321469"/>
            </a:xfrm>
            <a:custGeom>
              <a:avLst/>
              <a:gdLst>
                <a:gd name="connsiteX0" fmla="*/ 28 w 195291"/>
                <a:gd name="connsiteY0" fmla="*/ 85725 h 321469"/>
                <a:gd name="connsiteX1" fmla="*/ 4791 w 195291"/>
                <a:gd name="connsiteY1" fmla="*/ 73819 h 321469"/>
                <a:gd name="connsiteX2" fmla="*/ 9553 w 195291"/>
                <a:gd name="connsiteY2" fmla="*/ 66675 h 321469"/>
                <a:gd name="connsiteX3" fmla="*/ 16697 w 195291"/>
                <a:gd name="connsiteY3" fmla="*/ 52387 h 321469"/>
                <a:gd name="connsiteX4" fmla="*/ 26222 w 195291"/>
                <a:gd name="connsiteY4" fmla="*/ 40481 h 321469"/>
                <a:gd name="connsiteX5" fmla="*/ 35747 w 195291"/>
                <a:gd name="connsiteY5" fmla="*/ 26194 h 321469"/>
                <a:gd name="connsiteX6" fmla="*/ 38128 w 195291"/>
                <a:gd name="connsiteY6" fmla="*/ 19050 h 321469"/>
                <a:gd name="connsiteX7" fmla="*/ 59559 w 195291"/>
                <a:gd name="connsiteY7" fmla="*/ 7144 h 321469"/>
                <a:gd name="connsiteX8" fmla="*/ 66703 w 195291"/>
                <a:gd name="connsiteY8" fmla="*/ 2381 h 321469"/>
                <a:gd name="connsiteX9" fmla="*/ 73847 w 195291"/>
                <a:gd name="connsiteY9" fmla="*/ 0 h 321469"/>
                <a:gd name="connsiteX10" fmla="*/ 147666 w 195291"/>
                <a:gd name="connsiteY10" fmla="*/ 2381 h 321469"/>
                <a:gd name="connsiteX11" fmla="*/ 161953 w 195291"/>
                <a:gd name="connsiteY11" fmla="*/ 4762 h 321469"/>
                <a:gd name="connsiteX12" fmla="*/ 171478 w 195291"/>
                <a:gd name="connsiteY12" fmla="*/ 19050 h 321469"/>
                <a:gd name="connsiteX13" fmla="*/ 176241 w 195291"/>
                <a:gd name="connsiteY13" fmla="*/ 26194 h 321469"/>
                <a:gd name="connsiteX14" fmla="*/ 181003 w 195291"/>
                <a:gd name="connsiteY14" fmla="*/ 42862 h 321469"/>
                <a:gd name="connsiteX15" fmla="*/ 190528 w 195291"/>
                <a:gd name="connsiteY15" fmla="*/ 57150 h 321469"/>
                <a:gd name="connsiteX16" fmla="*/ 192909 w 195291"/>
                <a:gd name="connsiteY16" fmla="*/ 69056 h 321469"/>
                <a:gd name="connsiteX17" fmla="*/ 195291 w 195291"/>
                <a:gd name="connsiteY17" fmla="*/ 76200 h 321469"/>
                <a:gd name="connsiteX18" fmla="*/ 190528 w 195291"/>
                <a:gd name="connsiteY18" fmla="*/ 107156 h 321469"/>
                <a:gd name="connsiteX19" fmla="*/ 183384 w 195291"/>
                <a:gd name="connsiteY19" fmla="*/ 128587 h 321469"/>
                <a:gd name="connsiteX20" fmla="*/ 181003 w 195291"/>
                <a:gd name="connsiteY20" fmla="*/ 135731 h 321469"/>
                <a:gd name="connsiteX21" fmla="*/ 173859 w 195291"/>
                <a:gd name="connsiteY21" fmla="*/ 166687 h 321469"/>
                <a:gd name="connsiteX22" fmla="*/ 166716 w 195291"/>
                <a:gd name="connsiteY22" fmla="*/ 180975 h 321469"/>
                <a:gd name="connsiteX23" fmla="*/ 169097 w 195291"/>
                <a:gd name="connsiteY23" fmla="*/ 245269 h 321469"/>
                <a:gd name="connsiteX24" fmla="*/ 171478 w 195291"/>
                <a:gd name="connsiteY24" fmla="*/ 252412 h 321469"/>
                <a:gd name="connsiteX25" fmla="*/ 176241 w 195291"/>
                <a:gd name="connsiteY25" fmla="*/ 259556 h 321469"/>
                <a:gd name="connsiteX26" fmla="*/ 178622 w 195291"/>
                <a:gd name="connsiteY26" fmla="*/ 269081 h 321469"/>
                <a:gd name="connsiteX27" fmla="*/ 176241 w 195291"/>
                <a:gd name="connsiteY27" fmla="*/ 297656 h 321469"/>
                <a:gd name="connsiteX28" fmla="*/ 173859 w 195291"/>
                <a:gd name="connsiteY28" fmla="*/ 304800 h 321469"/>
                <a:gd name="connsiteX29" fmla="*/ 159572 w 195291"/>
                <a:gd name="connsiteY29" fmla="*/ 314325 h 321469"/>
                <a:gd name="connsiteX30" fmla="*/ 145284 w 195291"/>
                <a:gd name="connsiteY30" fmla="*/ 321469 h 321469"/>
                <a:gd name="connsiteX31" fmla="*/ 64322 w 195291"/>
                <a:gd name="connsiteY31" fmla="*/ 319087 h 321469"/>
                <a:gd name="connsiteX32" fmla="*/ 52416 w 195291"/>
                <a:gd name="connsiteY32" fmla="*/ 316706 h 321469"/>
                <a:gd name="connsiteX33" fmla="*/ 38128 w 195291"/>
                <a:gd name="connsiteY33" fmla="*/ 311944 h 321469"/>
                <a:gd name="connsiteX34" fmla="*/ 28603 w 195291"/>
                <a:gd name="connsiteY34" fmla="*/ 297656 h 321469"/>
                <a:gd name="connsiteX35" fmla="*/ 26222 w 195291"/>
                <a:gd name="connsiteY35" fmla="*/ 290512 h 321469"/>
                <a:gd name="connsiteX36" fmla="*/ 14316 w 195291"/>
                <a:gd name="connsiteY36" fmla="*/ 276225 h 321469"/>
                <a:gd name="connsiteX37" fmla="*/ 9553 w 195291"/>
                <a:gd name="connsiteY37" fmla="*/ 261937 h 321469"/>
                <a:gd name="connsiteX38" fmla="*/ 7172 w 195291"/>
                <a:gd name="connsiteY38" fmla="*/ 254794 h 321469"/>
                <a:gd name="connsiteX39" fmla="*/ 4791 w 195291"/>
                <a:gd name="connsiteY39" fmla="*/ 235744 h 321469"/>
                <a:gd name="connsiteX40" fmla="*/ 2409 w 195291"/>
                <a:gd name="connsiteY40" fmla="*/ 228600 h 321469"/>
                <a:gd name="connsiteX41" fmla="*/ 28 w 195291"/>
                <a:gd name="connsiteY41" fmla="*/ 216694 h 321469"/>
                <a:gd name="connsiteX42" fmla="*/ 2409 w 195291"/>
                <a:gd name="connsiteY42" fmla="*/ 171450 h 321469"/>
                <a:gd name="connsiteX43" fmla="*/ 28 w 195291"/>
                <a:gd name="connsiteY43" fmla="*/ 8572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291" h="321469">
                  <a:moveTo>
                    <a:pt x="28" y="85725"/>
                  </a:moveTo>
                  <a:cubicBezTo>
                    <a:pt x="425" y="69453"/>
                    <a:pt x="2879" y="77642"/>
                    <a:pt x="4791" y="73819"/>
                  </a:cubicBezTo>
                  <a:cubicBezTo>
                    <a:pt x="6071" y="71259"/>
                    <a:pt x="8273" y="69235"/>
                    <a:pt x="9553" y="66675"/>
                  </a:cubicBezTo>
                  <a:cubicBezTo>
                    <a:pt x="19407" y="46965"/>
                    <a:pt x="3053" y="72852"/>
                    <a:pt x="16697" y="52387"/>
                  </a:cubicBezTo>
                  <a:cubicBezTo>
                    <a:pt x="22059" y="36302"/>
                    <a:pt x="14623" y="53737"/>
                    <a:pt x="26222" y="40481"/>
                  </a:cubicBezTo>
                  <a:cubicBezTo>
                    <a:pt x="29991" y="36174"/>
                    <a:pt x="35747" y="26194"/>
                    <a:pt x="35747" y="26194"/>
                  </a:cubicBezTo>
                  <a:cubicBezTo>
                    <a:pt x="36541" y="23813"/>
                    <a:pt x="36353" y="20825"/>
                    <a:pt x="38128" y="19050"/>
                  </a:cubicBezTo>
                  <a:cubicBezTo>
                    <a:pt x="46316" y="10862"/>
                    <a:pt x="50576" y="10138"/>
                    <a:pt x="59559" y="7144"/>
                  </a:cubicBezTo>
                  <a:cubicBezTo>
                    <a:pt x="61940" y="5556"/>
                    <a:pt x="64143" y="3661"/>
                    <a:pt x="66703" y="2381"/>
                  </a:cubicBezTo>
                  <a:cubicBezTo>
                    <a:pt x="68948" y="1258"/>
                    <a:pt x="71337" y="0"/>
                    <a:pt x="73847" y="0"/>
                  </a:cubicBezTo>
                  <a:cubicBezTo>
                    <a:pt x="98466" y="0"/>
                    <a:pt x="123060" y="1587"/>
                    <a:pt x="147666" y="2381"/>
                  </a:cubicBezTo>
                  <a:cubicBezTo>
                    <a:pt x="152428" y="3175"/>
                    <a:pt x="157998" y="1993"/>
                    <a:pt x="161953" y="4762"/>
                  </a:cubicBezTo>
                  <a:cubicBezTo>
                    <a:pt x="166642" y="8045"/>
                    <a:pt x="168303" y="14287"/>
                    <a:pt x="171478" y="19050"/>
                  </a:cubicBezTo>
                  <a:lnTo>
                    <a:pt x="176241" y="26194"/>
                  </a:lnTo>
                  <a:cubicBezTo>
                    <a:pt x="176802" y="28436"/>
                    <a:pt x="179450" y="40066"/>
                    <a:pt x="181003" y="42862"/>
                  </a:cubicBezTo>
                  <a:cubicBezTo>
                    <a:pt x="183783" y="47866"/>
                    <a:pt x="190528" y="57150"/>
                    <a:pt x="190528" y="57150"/>
                  </a:cubicBezTo>
                  <a:cubicBezTo>
                    <a:pt x="191322" y="61119"/>
                    <a:pt x="191927" y="65130"/>
                    <a:pt x="192909" y="69056"/>
                  </a:cubicBezTo>
                  <a:cubicBezTo>
                    <a:pt x="193518" y="71491"/>
                    <a:pt x="195291" y="73690"/>
                    <a:pt x="195291" y="76200"/>
                  </a:cubicBezTo>
                  <a:cubicBezTo>
                    <a:pt x="195291" y="85699"/>
                    <a:pt x="193403" y="97572"/>
                    <a:pt x="190528" y="107156"/>
                  </a:cubicBezTo>
                  <a:cubicBezTo>
                    <a:pt x="190494" y="107269"/>
                    <a:pt x="184594" y="124959"/>
                    <a:pt x="183384" y="128587"/>
                  </a:cubicBezTo>
                  <a:lnTo>
                    <a:pt x="181003" y="135731"/>
                  </a:lnTo>
                  <a:cubicBezTo>
                    <a:pt x="179905" y="143420"/>
                    <a:pt x="178615" y="159552"/>
                    <a:pt x="173859" y="166687"/>
                  </a:cubicBezTo>
                  <a:cubicBezTo>
                    <a:pt x="167705" y="175920"/>
                    <a:pt x="170002" y="171116"/>
                    <a:pt x="166716" y="180975"/>
                  </a:cubicBezTo>
                  <a:cubicBezTo>
                    <a:pt x="167510" y="202406"/>
                    <a:pt x="167671" y="223870"/>
                    <a:pt x="169097" y="245269"/>
                  </a:cubicBezTo>
                  <a:cubicBezTo>
                    <a:pt x="169264" y="247773"/>
                    <a:pt x="170356" y="250167"/>
                    <a:pt x="171478" y="252412"/>
                  </a:cubicBezTo>
                  <a:cubicBezTo>
                    <a:pt x="172758" y="254972"/>
                    <a:pt x="174653" y="257175"/>
                    <a:pt x="176241" y="259556"/>
                  </a:cubicBezTo>
                  <a:cubicBezTo>
                    <a:pt x="177035" y="262731"/>
                    <a:pt x="178622" y="265808"/>
                    <a:pt x="178622" y="269081"/>
                  </a:cubicBezTo>
                  <a:cubicBezTo>
                    <a:pt x="178622" y="278639"/>
                    <a:pt x="177504" y="288182"/>
                    <a:pt x="176241" y="297656"/>
                  </a:cubicBezTo>
                  <a:cubicBezTo>
                    <a:pt x="175909" y="300144"/>
                    <a:pt x="175251" y="302711"/>
                    <a:pt x="173859" y="304800"/>
                  </a:cubicBezTo>
                  <a:cubicBezTo>
                    <a:pt x="167088" y="314957"/>
                    <a:pt x="168311" y="309956"/>
                    <a:pt x="159572" y="314325"/>
                  </a:cubicBezTo>
                  <a:cubicBezTo>
                    <a:pt x="141099" y="323560"/>
                    <a:pt x="163248" y="315479"/>
                    <a:pt x="145284" y="321469"/>
                  </a:cubicBezTo>
                  <a:cubicBezTo>
                    <a:pt x="118297" y="320675"/>
                    <a:pt x="91286" y="320470"/>
                    <a:pt x="64322" y="319087"/>
                  </a:cubicBezTo>
                  <a:cubicBezTo>
                    <a:pt x="60280" y="318880"/>
                    <a:pt x="56321" y="317771"/>
                    <a:pt x="52416" y="316706"/>
                  </a:cubicBezTo>
                  <a:cubicBezTo>
                    <a:pt x="47573" y="315385"/>
                    <a:pt x="38128" y="311944"/>
                    <a:pt x="38128" y="311944"/>
                  </a:cubicBezTo>
                  <a:cubicBezTo>
                    <a:pt x="34953" y="307181"/>
                    <a:pt x="30413" y="303086"/>
                    <a:pt x="28603" y="297656"/>
                  </a:cubicBezTo>
                  <a:cubicBezTo>
                    <a:pt x="27809" y="295275"/>
                    <a:pt x="27614" y="292601"/>
                    <a:pt x="26222" y="290512"/>
                  </a:cubicBezTo>
                  <a:cubicBezTo>
                    <a:pt x="18741" y="279290"/>
                    <a:pt x="19513" y="287918"/>
                    <a:pt x="14316" y="276225"/>
                  </a:cubicBezTo>
                  <a:cubicBezTo>
                    <a:pt x="12277" y="271637"/>
                    <a:pt x="11141" y="266700"/>
                    <a:pt x="9553" y="261937"/>
                  </a:cubicBezTo>
                  <a:lnTo>
                    <a:pt x="7172" y="254794"/>
                  </a:lnTo>
                  <a:cubicBezTo>
                    <a:pt x="6378" y="248444"/>
                    <a:pt x="5936" y="242040"/>
                    <a:pt x="4791" y="235744"/>
                  </a:cubicBezTo>
                  <a:cubicBezTo>
                    <a:pt x="4342" y="233274"/>
                    <a:pt x="3018" y="231035"/>
                    <a:pt x="2409" y="228600"/>
                  </a:cubicBezTo>
                  <a:cubicBezTo>
                    <a:pt x="1427" y="224674"/>
                    <a:pt x="822" y="220663"/>
                    <a:pt x="28" y="216694"/>
                  </a:cubicBezTo>
                  <a:cubicBezTo>
                    <a:pt x="822" y="201613"/>
                    <a:pt x="1897" y="186544"/>
                    <a:pt x="2409" y="171450"/>
                  </a:cubicBezTo>
                  <a:cubicBezTo>
                    <a:pt x="3485" y="139708"/>
                    <a:pt x="-369" y="101997"/>
                    <a:pt x="28" y="85725"/>
                  </a:cubicBezTo>
                  <a:close/>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60106" y="4981575"/>
              <a:ext cx="110194" cy="57150"/>
            </a:xfrm>
            <a:custGeom>
              <a:avLst/>
              <a:gdLst>
                <a:gd name="connsiteX0" fmla="*/ 0 w 110194"/>
                <a:gd name="connsiteY0" fmla="*/ 0 h 57150"/>
                <a:gd name="connsiteX1" fmla="*/ 7144 w 110194"/>
                <a:gd name="connsiteY1" fmla="*/ 11906 h 57150"/>
                <a:gd name="connsiteX2" fmla="*/ 11907 w 110194"/>
                <a:gd name="connsiteY2" fmla="*/ 26194 h 57150"/>
                <a:gd name="connsiteX3" fmla="*/ 19050 w 110194"/>
                <a:gd name="connsiteY3" fmla="*/ 33338 h 57150"/>
                <a:gd name="connsiteX4" fmla="*/ 21432 w 110194"/>
                <a:gd name="connsiteY4" fmla="*/ 40481 h 57150"/>
                <a:gd name="connsiteX5" fmla="*/ 28575 w 110194"/>
                <a:gd name="connsiteY5" fmla="*/ 42863 h 57150"/>
                <a:gd name="connsiteX6" fmla="*/ 42863 w 110194"/>
                <a:gd name="connsiteY6" fmla="*/ 54769 h 57150"/>
                <a:gd name="connsiteX7" fmla="*/ 50007 w 110194"/>
                <a:gd name="connsiteY7" fmla="*/ 57150 h 57150"/>
                <a:gd name="connsiteX8" fmla="*/ 97632 w 110194"/>
                <a:gd name="connsiteY8" fmla="*/ 54769 h 57150"/>
                <a:gd name="connsiteX9" fmla="*/ 104775 w 110194"/>
                <a:gd name="connsiteY9" fmla="*/ 50006 h 57150"/>
                <a:gd name="connsiteX10" fmla="*/ 109538 w 110194"/>
                <a:gd name="connsiteY10" fmla="*/ 4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94" h="57150">
                  <a:moveTo>
                    <a:pt x="0" y="0"/>
                  </a:moveTo>
                  <a:cubicBezTo>
                    <a:pt x="2381" y="3969"/>
                    <a:pt x="5229" y="7693"/>
                    <a:pt x="7144" y="11906"/>
                  </a:cubicBezTo>
                  <a:cubicBezTo>
                    <a:pt x="9222" y="16476"/>
                    <a:pt x="8357" y="22644"/>
                    <a:pt x="11907" y="26194"/>
                  </a:cubicBezTo>
                  <a:lnTo>
                    <a:pt x="19050" y="33338"/>
                  </a:lnTo>
                  <a:cubicBezTo>
                    <a:pt x="19844" y="35719"/>
                    <a:pt x="19657" y="38706"/>
                    <a:pt x="21432" y="40481"/>
                  </a:cubicBezTo>
                  <a:cubicBezTo>
                    <a:pt x="23207" y="42256"/>
                    <a:pt x="26330" y="41740"/>
                    <a:pt x="28575" y="42863"/>
                  </a:cubicBezTo>
                  <a:cubicBezTo>
                    <a:pt x="44167" y="50660"/>
                    <a:pt x="27052" y="44228"/>
                    <a:pt x="42863" y="54769"/>
                  </a:cubicBezTo>
                  <a:cubicBezTo>
                    <a:pt x="44952" y="56161"/>
                    <a:pt x="47626" y="56356"/>
                    <a:pt x="50007" y="57150"/>
                  </a:cubicBezTo>
                  <a:cubicBezTo>
                    <a:pt x="65882" y="56356"/>
                    <a:pt x="81871" y="56825"/>
                    <a:pt x="97632" y="54769"/>
                  </a:cubicBezTo>
                  <a:cubicBezTo>
                    <a:pt x="100470" y="54399"/>
                    <a:pt x="103258" y="52433"/>
                    <a:pt x="104775" y="50006"/>
                  </a:cubicBezTo>
                  <a:cubicBezTo>
                    <a:pt x="112801" y="37163"/>
                    <a:pt x="109538" y="17649"/>
                    <a:pt x="109538" y="476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4691063" y="4895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83933" y="4910125"/>
              <a:ext cx="11892" cy="21647"/>
            </a:xfrm>
            <a:custGeom>
              <a:avLst/>
              <a:gdLst>
                <a:gd name="connsiteX0" fmla="*/ 9511 w 11892"/>
                <a:gd name="connsiteY0" fmla="*/ 13 h 21647"/>
                <a:gd name="connsiteX1" fmla="*/ 4748 w 11892"/>
                <a:gd name="connsiteY1" fmla="*/ 21444 h 21647"/>
                <a:gd name="connsiteX2" fmla="*/ 11892 w 11892"/>
                <a:gd name="connsiteY2" fmla="*/ 19063 h 21647"/>
                <a:gd name="connsiteX3" fmla="*/ 9511 w 11892"/>
                <a:gd name="connsiteY3" fmla="*/ 13 h 21647"/>
              </a:gdLst>
              <a:ahLst/>
              <a:cxnLst>
                <a:cxn ang="0">
                  <a:pos x="connsiteX0" y="connsiteY0"/>
                </a:cxn>
                <a:cxn ang="0">
                  <a:pos x="connsiteX1" y="connsiteY1"/>
                </a:cxn>
                <a:cxn ang="0">
                  <a:pos x="connsiteX2" y="connsiteY2"/>
                </a:cxn>
                <a:cxn ang="0">
                  <a:pos x="connsiteX3" y="connsiteY3"/>
                </a:cxn>
              </a:cxnLst>
              <a:rect l="l" t="t" r="r" b="b"/>
              <a:pathLst>
                <a:path w="11892" h="21647">
                  <a:moveTo>
                    <a:pt x="9511" y="13"/>
                  </a:moveTo>
                  <a:cubicBezTo>
                    <a:pt x="8320" y="410"/>
                    <a:pt x="-7784" y="16431"/>
                    <a:pt x="4748" y="21444"/>
                  </a:cubicBezTo>
                  <a:cubicBezTo>
                    <a:pt x="7079" y="22376"/>
                    <a:pt x="9511" y="19857"/>
                    <a:pt x="11892" y="19063"/>
                  </a:cubicBezTo>
                  <a:cubicBezTo>
                    <a:pt x="9081" y="7816"/>
                    <a:pt x="10702" y="-384"/>
                    <a:pt x="9511" y="13"/>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747714" y="4916861"/>
              <a:ext cx="14827" cy="19738"/>
            </a:xfrm>
            <a:custGeom>
              <a:avLst/>
              <a:gdLst>
                <a:gd name="connsiteX0" fmla="*/ 5261 w 14827"/>
                <a:gd name="connsiteY0" fmla="*/ 420 h 19738"/>
                <a:gd name="connsiteX1" fmla="*/ 2880 w 14827"/>
                <a:gd name="connsiteY1" fmla="*/ 19470 h 19738"/>
                <a:gd name="connsiteX2" fmla="*/ 10024 w 14827"/>
                <a:gd name="connsiteY2" fmla="*/ 17089 h 19738"/>
                <a:gd name="connsiteX3" fmla="*/ 14786 w 14827"/>
                <a:gd name="connsiteY3" fmla="*/ 9945 h 19738"/>
                <a:gd name="connsiteX4" fmla="*/ 5261 w 14827"/>
                <a:gd name="connsiteY4" fmla="*/ 420 h 1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 h="19738">
                  <a:moveTo>
                    <a:pt x="5261" y="420"/>
                  </a:moveTo>
                  <a:cubicBezTo>
                    <a:pt x="3277" y="2008"/>
                    <a:pt x="-3963" y="16049"/>
                    <a:pt x="2880" y="19470"/>
                  </a:cubicBezTo>
                  <a:cubicBezTo>
                    <a:pt x="5125" y="20592"/>
                    <a:pt x="7643" y="17883"/>
                    <a:pt x="10024" y="17089"/>
                  </a:cubicBezTo>
                  <a:cubicBezTo>
                    <a:pt x="11611" y="14708"/>
                    <a:pt x="15257" y="12768"/>
                    <a:pt x="14786" y="9945"/>
                  </a:cubicBezTo>
                  <a:cubicBezTo>
                    <a:pt x="13408" y="1680"/>
                    <a:pt x="7245" y="-1168"/>
                    <a:pt x="5261" y="420"/>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814888" y="4850603"/>
              <a:ext cx="50006" cy="16672"/>
            </a:xfrm>
            <a:custGeom>
              <a:avLst/>
              <a:gdLst>
                <a:gd name="connsiteX0" fmla="*/ 0 w 50006"/>
                <a:gd name="connsiteY0" fmla="*/ 16672 h 16672"/>
                <a:gd name="connsiteX1" fmla="*/ 16668 w 50006"/>
                <a:gd name="connsiteY1" fmla="*/ 14291 h 16672"/>
                <a:gd name="connsiteX2" fmla="*/ 26193 w 50006"/>
                <a:gd name="connsiteY2" fmla="*/ 11910 h 16672"/>
                <a:gd name="connsiteX3" fmla="*/ 30956 w 50006"/>
                <a:gd name="connsiteY3" fmla="*/ 4766 h 16672"/>
                <a:gd name="connsiteX4" fmla="*/ 38100 w 50006"/>
                <a:gd name="connsiteY4" fmla="*/ 2385 h 16672"/>
                <a:gd name="connsiteX5" fmla="*/ 50006 w 50006"/>
                <a:gd name="connsiteY5" fmla="*/ 3 h 1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16672">
                  <a:moveTo>
                    <a:pt x="0" y="16672"/>
                  </a:moveTo>
                  <a:cubicBezTo>
                    <a:pt x="5556" y="15878"/>
                    <a:pt x="11146" y="15295"/>
                    <a:pt x="16668" y="14291"/>
                  </a:cubicBezTo>
                  <a:cubicBezTo>
                    <a:pt x="19888" y="13706"/>
                    <a:pt x="23470" y="13725"/>
                    <a:pt x="26193" y="11910"/>
                  </a:cubicBezTo>
                  <a:cubicBezTo>
                    <a:pt x="28574" y="10322"/>
                    <a:pt x="28721" y="6554"/>
                    <a:pt x="30956" y="4766"/>
                  </a:cubicBezTo>
                  <a:cubicBezTo>
                    <a:pt x="32916" y="3198"/>
                    <a:pt x="35686" y="3075"/>
                    <a:pt x="38100" y="2385"/>
                  </a:cubicBezTo>
                  <a:cubicBezTo>
                    <a:pt x="47110" y="-190"/>
                    <a:pt x="44664" y="3"/>
                    <a:pt x="50006" y="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814888" y="5105400"/>
              <a:ext cx="50006" cy="35719"/>
            </a:xfrm>
            <a:custGeom>
              <a:avLst/>
              <a:gdLst>
                <a:gd name="connsiteX0" fmla="*/ 0 w 50006"/>
                <a:gd name="connsiteY0" fmla="*/ 0 h 35719"/>
                <a:gd name="connsiteX1" fmla="*/ 14287 w 50006"/>
                <a:gd name="connsiteY1" fmla="*/ 11906 h 35719"/>
                <a:gd name="connsiteX2" fmla="*/ 21431 w 50006"/>
                <a:gd name="connsiteY2" fmla="*/ 19050 h 35719"/>
                <a:gd name="connsiteX3" fmla="*/ 35718 w 50006"/>
                <a:gd name="connsiteY3" fmla="*/ 23813 h 35719"/>
                <a:gd name="connsiteX4" fmla="*/ 42862 w 50006"/>
                <a:gd name="connsiteY4" fmla="*/ 28575 h 35719"/>
                <a:gd name="connsiteX5" fmla="*/ 50006 w 5000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35719">
                  <a:moveTo>
                    <a:pt x="0" y="0"/>
                  </a:moveTo>
                  <a:cubicBezTo>
                    <a:pt x="4762" y="3969"/>
                    <a:pt x="9654" y="7787"/>
                    <a:pt x="14287" y="11906"/>
                  </a:cubicBezTo>
                  <a:cubicBezTo>
                    <a:pt x="16804" y="14143"/>
                    <a:pt x="18487" y="17414"/>
                    <a:pt x="21431" y="19050"/>
                  </a:cubicBezTo>
                  <a:cubicBezTo>
                    <a:pt x="25819" y="21488"/>
                    <a:pt x="31541" y="21029"/>
                    <a:pt x="35718" y="23813"/>
                  </a:cubicBezTo>
                  <a:cubicBezTo>
                    <a:pt x="38099" y="25400"/>
                    <a:pt x="40663" y="26743"/>
                    <a:pt x="42862" y="28575"/>
                  </a:cubicBezTo>
                  <a:cubicBezTo>
                    <a:pt x="45449" y="30731"/>
                    <a:pt x="50006" y="35719"/>
                    <a:pt x="50006" y="35719"/>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586288" y="4852988"/>
              <a:ext cx="42862" cy="30956"/>
            </a:xfrm>
            <a:custGeom>
              <a:avLst/>
              <a:gdLst>
                <a:gd name="connsiteX0" fmla="*/ 42862 w 42862"/>
                <a:gd name="connsiteY0" fmla="*/ 30956 h 30956"/>
                <a:gd name="connsiteX1" fmla="*/ 28575 w 42862"/>
                <a:gd name="connsiteY1" fmla="*/ 23812 h 30956"/>
                <a:gd name="connsiteX2" fmla="*/ 21431 w 42862"/>
                <a:gd name="connsiteY2" fmla="*/ 21431 h 30956"/>
                <a:gd name="connsiteX3" fmla="*/ 19050 w 42862"/>
                <a:gd name="connsiteY3" fmla="*/ 14287 h 30956"/>
                <a:gd name="connsiteX4" fmla="*/ 11906 w 42862"/>
                <a:gd name="connsiteY4" fmla="*/ 7143 h 30956"/>
                <a:gd name="connsiteX5" fmla="*/ 0 w 428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 h="30956">
                  <a:moveTo>
                    <a:pt x="42862" y="30956"/>
                  </a:moveTo>
                  <a:cubicBezTo>
                    <a:pt x="38100" y="28575"/>
                    <a:pt x="33441" y="25975"/>
                    <a:pt x="28575" y="23812"/>
                  </a:cubicBezTo>
                  <a:cubicBezTo>
                    <a:pt x="26281" y="22793"/>
                    <a:pt x="23206" y="23206"/>
                    <a:pt x="21431" y="21431"/>
                  </a:cubicBezTo>
                  <a:cubicBezTo>
                    <a:pt x="19656" y="19656"/>
                    <a:pt x="20442" y="16376"/>
                    <a:pt x="19050" y="14287"/>
                  </a:cubicBezTo>
                  <a:cubicBezTo>
                    <a:pt x="17182" y="11485"/>
                    <a:pt x="14493" y="9299"/>
                    <a:pt x="11906" y="7143"/>
                  </a:cubicBezTo>
                  <a:cubicBezTo>
                    <a:pt x="7597" y="3553"/>
                    <a:pt x="4648" y="2324"/>
                    <a:pt x="0" y="0"/>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595813" y="5110163"/>
              <a:ext cx="57150" cy="30956"/>
            </a:xfrm>
            <a:custGeom>
              <a:avLst/>
              <a:gdLst>
                <a:gd name="connsiteX0" fmla="*/ 57150 w 57150"/>
                <a:gd name="connsiteY0" fmla="*/ 0 h 30956"/>
                <a:gd name="connsiteX1" fmla="*/ 30956 w 57150"/>
                <a:gd name="connsiteY1" fmla="*/ 16668 h 30956"/>
                <a:gd name="connsiteX2" fmla="*/ 23812 w 57150"/>
                <a:gd name="connsiteY2" fmla="*/ 21431 h 30956"/>
                <a:gd name="connsiteX3" fmla="*/ 2381 w 57150"/>
                <a:gd name="connsiteY3" fmla="*/ 30956 h 30956"/>
                <a:gd name="connsiteX4" fmla="*/ 0 w 57150"/>
                <a:gd name="connsiteY4" fmla="*/ 30956 h 3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0956">
                  <a:moveTo>
                    <a:pt x="57150" y="0"/>
                  </a:moveTo>
                  <a:cubicBezTo>
                    <a:pt x="40336" y="10086"/>
                    <a:pt x="49092" y="4577"/>
                    <a:pt x="30956" y="16668"/>
                  </a:cubicBezTo>
                  <a:lnTo>
                    <a:pt x="23812" y="21431"/>
                  </a:lnTo>
                  <a:cubicBezTo>
                    <a:pt x="17339" y="25746"/>
                    <a:pt x="10878" y="30956"/>
                    <a:pt x="2381" y="30956"/>
                  </a:cubicBezTo>
                  <a:lnTo>
                    <a:pt x="0" y="30956"/>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807994" y="3867150"/>
            <a:ext cx="278606" cy="323850"/>
            <a:chOff x="4586288" y="4817269"/>
            <a:chExt cx="278606" cy="323850"/>
          </a:xfrm>
        </p:grpSpPr>
        <p:sp>
          <p:nvSpPr>
            <p:cNvPr id="48" name="Freeform 47"/>
            <p:cNvSpPr/>
            <p:nvPr/>
          </p:nvSpPr>
          <p:spPr>
            <a:xfrm>
              <a:off x="4629122" y="4817269"/>
              <a:ext cx="195291" cy="321469"/>
            </a:xfrm>
            <a:custGeom>
              <a:avLst/>
              <a:gdLst>
                <a:gd name="connsiteX0" fmla="*/ 28 w 195291"/>
                <a:gd name="connsiteY0" fmla="*/ 85725 h 321469"/>
                <a:gd name="connsiteX1" fmla="*/ 4791 w 195291"/>
                <a:gd name="connsiteY1" fmla="*/ 73819 h 321469"/>
                <a:gd name="connsiteX2" fmla="*/ 9553 w 195291"/>
                <a:gd name="connsiteY2" fmla="*/ 66675 h 321469"/>
                <a:gd name="connsiteX3" fmla="*/ 16697 w 195291"/>
                <a:gd name="connsiteY3" fmla="*/ 52387 h 321469"/>
                <a:gd name="connsiteX4" fmla="*/ 26222 w 195291"/>
                <a:gd name="connsiteY4" fmla="*/ 40481 h 321469"/>
                <a:gd name="connsiteX5" fmla="*/ 35747 w 195291"/>
                <a:gd name="connsiteY5" fmla="*/ 26194 h 321469"/>
                <a:gd name="connsiteX6" fmla="*/ 38128 w 195291"/>
                <a:gd name="connsiteY6" fmla="*/ 19050 h 321469"/>
                <a:gd name="connsiteX7" fmla="*/ 59559 w 195291"/>
                <a:gd name="connsiteY7" fmla="*/ 7144 h 321469"/>
                <a:gd name="connsiteX8" fmla="*/ 66703 w 195291"/>
                <a:gd name="connsiteY8" fmla="*/ 2381 h 321469"/>
                <a:gd name="connsiteX9" fmla="*/ 73847 w 195291"/>
                <a:gd name="connsiteY9" fmla="*/ 0 h 321469"/>
                <a:gd name="connsiteX10" fmla="*/ 147666 w 195291"/>
                <a:gd name="connsiteY10" fmla="*/ 2381 h 321469"/>
                <a:gd name="connsiteX11" fmla="*/ 161953 w 195291"/>
                <a:gd name="connsiteY11" fmla="*/ 4762 h 321469"/>
                <a:gd name="connsiteX12" fmla="*/ 171478 w 195291"/>
                <a:gd name="connsiteY12" fmla="*/ 19050 h 321469"/>
                <a:gd name="connsiteX13" fmla="*/ 176241 w 195291"/>
                <a:gd name="connsiteY13" fmla="*/ 26194 h 321469"/>
                <a:gd name="connsiteX14" fmla="*/ 181003 w 195291"/>
                <a:gd name="connsiteY14" fmla="*/ 42862 h 321469"/>
                <a:gd name="connsiteX15" fmla="*/ 190528 w 195291"/>
                <a:gd name="connsiteY15" fmla="*/ 57150 h 321469"/>
                <a:gd name="connsiteX16" fmla="*/ 192909 w 195291"/>
                <a:gd name="connsiteY16" fmla="*/ 69056 h 321469"/>
                <a:gd name="connsiteX17" fmla="*/ 195291 w 195291"/>
                <a:gd name="connsiteY17" fmla="*/ 76200 h 321469"/>
                <a:gd name="connsiteX18" fmla="*/ 190528 w 195291"/>
                <a:gd name="connsiteY18" fmla="*/ 107156 h 321469"/>
                <a:gd name="connsiteX19" fmla="*/ 183384 w 195291"/>
                <a:gd name="connsiteY19" fmla="*/ 128587 h 321469"/>
                <a:gd name="connsiteX20" fmla="*/ 181003 w 195291"/>
                <a:gd name="connsiteY20" fmla="*/ 135731 h 321469"/>
                <a:gd name="connsiteX21" fmla="*/ 173859 w 195291"/>
                <a:gd name="connsiteY21" fmla="*/ 166687 h 321469"/>
                <a:gd name="connsiteX22" fmla="*/ 166716 w 195291"/>
                <a:gd name="connsiteY22" fmla="*/ 180975 h 321469"/>
                <a:gd name="connsiteX23" fmla="*/ 169097 w 195291"/>
                <a:gd name="connsiteY23" fmla="*/ 245269 h 321469"/>
                <a:gd name="connsiteX24" fmla="*/ 171478 w 195291"/>
                <a:gd name="connsiteY24" fmla="*/ 252412 h 321469"/>
                <a:gd name="connsiteX25" fmla="*/ 176241 w 195291"/>
                <a:gd name="connsiteY25" fmla="*/ 259556 h 321469"/>
                <a:gd name="connsiteX26" fmla="*/ 178622 w 195291"/>
                <a:gd name="connsiteY26" fmla="*/ 269081 h 321469"/>
                <a:gd name="connsiteX27" fmla="*/ 176241 w 195291"/>
                <a:gd name="connsiteY27" fmla="*/ 297656 h 321469"/>
                <a:gd name="connsiteX28" fmla="*/ 173859 w 195291"/>
                <a:gd name="connsiteY28" fmla="*/ 304800 h 321469"/>
                <a:gd name="connsiteX29" fmla="*/ 159572 w 195291"/>
                <a:gd name="connsiteY29" fmla="*/ 314325 h 321469"/>
                <a:gd name="connsiteX30" fmla="*/ 145284 w 195291"/>
                <a:gd name="connsiteY30" fmla="*/ 321469 h 321469"/>
                <a:gd name="connsiteX31" fmla="*/ 64322 w 195291"/>
                <a:gd name="connsiteY31" fmla="*/ 319087 h 321469"/>
                <a:gd name="connsiteX32" fmla="*/ 52416 w 195291"/>
                <a:gd name="connsiteY32" fmla="*/ 316706 h 321469"/>
                <a:gd name="connsiteX33" fmla="*/ 38128 w 195291"/>
                <a:gd name="connsiteY33" fmla="*/ 311944 h 321469"/>
                <a:gd name="connsiteX34" fmla="*/ 28603 w 195291"/>
                <a:gd name="connsiteY34" fmla="*/ 297656 h 321469"/>
                <a:gd name="connsiteX35" fmla="*/ 26222 w 195291"/>
                <a:gd name="connsiteY35" fmla="*/ 290512 h 321469"/>
                <a:gd name="connsiteX36" fmla="*/ 14316 w 195291"/>
                <a:gd name="connsiteY36" fmla="*/ 276225 h 321469"/>
                <a:gd name="connsiteX37" fmla="*/ 9553 w 195291"/>
                <a:gd name="connsiteY37" fmla="*/ 261937 h 321469"/>
                <a:gd name="connsiteX38" fmla="*/ 7172 w 195291"/>
                <a:gd name="connsiteY38" fmla="*/ 254794 h 321469"/>
                <a:gd name="connsiteX39" fmla="*/ 4791 w 195291"/>
                <a:gd name="connsiteY39" fmla="*/ 235744 h 321469"/>
                <a:gd name="connsiteX40" fmla="*/ 2409 w 195291"/>
                <a:gd name="connsiteY40" fmla="*/ 228600 h 321469"/>
                <a:gd name="connsiteX41" fmla="*/ 28 w 195291"/>
                <a:gd name="connsiteY41" fmla="*/ 216694 h 321469"/>
                <a:gd name="connsiteX42" fmla="*/ 2409 w 195291"/>
                <a:gd name="connsiteY42" fmla="*/ 171450 h 321469"/>
                <a:gd name="connsiteX43" fmla="*/ 28 w 195291"/>
                <a:gd name="connsiteY43" fmla="*/ 85725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291" h="321469">
                  <a:moveTo>
                    <a:pt x="28" y="85725"/>
                  </a:moveTo>
                  <a:cubicBezTo>
                    <a:pt x="425" y="69453"/>
                    <a:pt x="2879" y="77642"/>
                    <a:pt x="4791" y="73819"/>
                  </a:cubicBezTo>
                  <a:cubicBezTo>
                    <a:pt x="6071" y="71259"/>
                    <a:pt x="8273" y="69235"/>
                    <a:pt x="9553" y="66675"/>
                  </a:cubicBezTo>
                  <a:cubicBezTo>
                    <a:pt x="19407" y="46965"/>
                    <a:pt x="3053" y="72852"/>
                    <a:pt x="16697" y="52387"/>
                  </a:cubicBezTo>
                  <a:cubicBezTo>
                    <a:pt x="22059" y="36302"/>
                    <a:pt x="14623" y="53737"/>
                    <a:pt x="26222" y="40481"/>
                  </a:cubicBezTo>
                  <a:cubicBezTo>
                    <a:pt x="29991" y="36174"/>
                    <a:pt x="35747" y="26194"/>
                    <a:pt x="35747" y="26194"/>
                  </a:cubicBezTo>
                  <a:cubicBezTo>
                    <a:pt x="36541" y="23813"/>
                    <a:pt x="36353" y="20825"/>
                    <a:pt x="38128" y="19050"/>
                  </a:cubicBezTo>
                  <a:cubicBezTo>
                    <a:pt x="46316" y="10862"/>
                    <a:pt x="50576" y="10138"/>
                    <a:pt x="59559" y="7144"/>
                  </a:cubicBezTo>
                  <a:cubicBezTo>
                    <a:pt x="61940" y="5556"/>
                    <a:pt x="64143" y="3661"/>
                    <a:pt x="66703" y="2381"/>
                  </a:cubicBezTo>
                  <a:cubicBezTo>
                    <a:pt x="68948" y="1258"/>
                    <a:pt x="71337" y="0"/>
                    <a:pt x="73847" y="0"/>
                  </a:cubicBezTo>
                  <a:cubicBezTo>
                    <a:pt x="98466" y="0"/>
                    <a:pt x="123060" y="1587"/>
                    <a:pt x="147666" y="2381"/>
                  </a:cubicBezTo>
                  <a:cubicBezTo>
                    <a:pt x="152428" y="3175"/>
                    <a:pt x="157998" y="1993"/>
                    <a:pt x="161953" y="4762"/>
                  </a:cubicBezTo>
                  <a:cubicBezTo>
                    <a:pt x="166642" y="8045"/>
                    <a:pt x="168303" y="14287"/>
                    <a:pt x="171478" y="19050"/>
                  </a:cubicBezTo>
                  <a:lnTo>
                    <a:pt x="176241" y="26194"/>
                  </a:lnTo>
                  <a:cubicBezTo>
                    <a:pt x="176802" y="28436"/>
                    <a:pt x="179450" y="40066"/>
                    <a:pt x="181003" y="42862"/>
                  </a:cubicBezTo>
                  <a:cubicBezTo>
                    <a:pt x="183783" y="47866"/>
                    <a:pt x="190528" y="57150"/>
                    <a:pt x="190528" y="57150"/>
                  </a:cubicBezTo>
                  <a:cubicBezTo>
                    <a:pt x="191322" y="61119"/>
                    <a:pt x="191927" y="65130"/>
                    <a:pt x="192909" y="69056"/>
                  </a:cubicBezTo>
                  <a:cubicBezTo>
                    <a:pt x="193518" y="71491"/>
                    <a:pt x="195291" y="73690"/>
                    <a:pt x="195291" y="76200"/>
                  </a:cubicBezTo>
                  <a:cubicBezTo>
                    <a:pt x="195291" y="85699"/>
                    <a:pt x="193403" y="97572"/>
                    <a:pt x="190528" y="107156"/>
                  </a:cubicBezTo>
                  <a:cubicBezTo>
                    <a:pt x="190494" y="107269"/>
                    <a:pt x="184594" y="124959"/>
                    <a:pt x="183384" y="128587"/>
                  </a:cubicBezTo>
                  <a:lnTo>
                    <a:pt x="181003" y="135731"/>
                  </a:lnTo>
                  <a:cubicBezTo>
                    <a:pt x="179905" y="143420"/>
                    <a:pt x="178615" y="159552"/>
                    <a:pt x="173859" y="166687"/>
                  </a:cubicBezTo>
                  <a:cubicBezTo>
                    <a:pt x="167705" y="175920"/>
                    <a:pt x="170002" y="171116"/>
                    <a:pt x="166716" y="180975"/>
                  </a:cubicBezTo>
                  <a:cubicBezTo>
                    <a:pt x="167510" y="202406"/>
                    <a:pt x="167671" y="223870"/>
                    <a:pt x="169097" y="245269"/>
                  </a:cubicBezTo>
                  <a:cubicBezTo>
                    <a:pt x="169264" y="247773"/>
                    <a:pt x="170356" y="250167"/>
                    <a:pt x="171478" y="252412"/>
                  </a:cubicBezTo>
                  <a:cubicBezTo>
                    <a:pt x="172758" y="254972"/>
                    <a:pt x="174653" y="257175"/>
                    <a:pt x="176241" y="259556"/>
                  </a:cubicBezTo>
                  <a:cubicBezTo>
                    <a:pt x="177035" y="262731"/>
                    <a:pt x="178622" y="265808"/>
                    <a:pt x="178622" y="269081"/>
                  </a:cubicBezTo>
                  <a:cubicBezTo>
                    <a:pt x="178622" y="278639"/>
                    <a:pt x="177504" y="288182"/>
                    <a:pt x="176241" y="297656"/>
                  </a:cubicBezTo>
                  <a:cubicBezTo>
                    <a:pt x="175909" y="300144"/>
                    <a:pt x="175251" y="302711"/>
                    <a:pt x="173859" y="304800"/>
                  </a:cubicBezTo>
                  <a:cubicBezTo>
                    <a:pt x="167088" y="314957"/>
                    <a:pt x="168311" y="309956"/>
                    <a:pt x="159572" y="314325"/>
                  </a:cubicBezTo>
                  <a:cubicBezTo>
                    <a:pt x="141099" y="323560"/>
                    <a:pt x="163248" y="315479"/>
                    <a:pt x="145284" y="321469"/>
                  </a:cubicBezTo>
                  <a:cubicBezTo>
                    <a:pt x="118297" y="320675"/>
                    <a:pt x="91286" y="320470"/>
                    <a:pt x="64322" y="319087"/>
                  </a:cubicBezTo>
                  <a:cubicBezTo>
                    <a:pt x="60280" y="318880"/>
                    <a:pt x="56321" y="317771"/>
                    <a:pt x="52416" y="316706"/>
                  </a:cubicBezTo>
                  <a:cubicBezTo>
                    <a:pt x="47573" y="315385"/>
                    <a:pt x="38128" y="311944"/>
                    <a:pt x="38128" y="311944"/>
                  </a:cubicBezTo>
                  <a:cubicBezTo>
                    <a:pt x="34953" y="307181"/>
                    <a:pt x="30413" y="303086"/>
                    <a:pt x="28603" y="297656"/>
                  </a:cubicBezTo>
                  <a:cubicBezTo>
                    <a:pt x="27809" y="295275"/>
                    <a:pt x="27614" y="292601"/>
                    <a:pt x="26222" y="290512"/>
                  </a:cubicBezTo>
                  <a:cubicBezTo>
                    <a:pt x="18741" y="279290"/>
                    <a:pt x="19513" y="287918"/>
                    <a:pt x="14316" y="276225"/>
                  </a:cubicBezTo>
                  <a:cubicBezTo>
                    <a:pt x="12277" y="271637"/>
                    <a:pt x="11141" y="266700"/>
                    <a:pt x="9553" y="261937"/>
                  </a:cubicBezTo>
                  <a:lnTo>
                    <a:pt x="7172" y="254794"/>
                  </a:lnTo>
                  <a:cubicBezTo>
                    <a:pt x="6378" y="248444"/>
                    <a:pt x="5936" y="242040"/>
                    <a:pt x="4791" y="235744"/>
                  </a:cubicBezTo>
                  <a:cubicBezTo>
                    <a:pt x="4342" y="233274"/>
                    <a:pt x="3018" y="231035"/>
                    <a:pt x="2409" y="228600"/>
                  </a:cubicBezTo>
                  <a:cubicBezTo>
                    <a:pt x="1427" y="224674"/>
                    <a:pt x="822" y="220663"/>
                    <a:pt x="28" y="216694"/>
                  </a:cubicBezTo>
                  <a:cubicBezTo>
                    <a:pt x="822" y="201613"/>
                    <a:pt x="1897" y="186544"/>
                    <a:pt x="2409" y="171450"/>
                  </a:cubicBezTo>
                  <a:cubicBezTo>
                    <a:pt x="3485" y="139708"/>
                    <a:pt x="-369" y="101997"/>
                    <a:pt x="28" y="85725"/>
                  </a:cubicBezTo>
                  <a:close/>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660106" y="4981575"/>
              <a:ext cx="110194" cy="57150"/>
            </a:xfrm>
            <a:custGeom>
              <a:avLst/>
              <a:gdLst>
                <a:gd name="connsiteX0" fmla="*/ 0 w 110194"/>
                <a:gd name="connsiteY0" fmla="*/ 0 h 57150"/>
                <a:gd name="connsiteX1" fmla="*/ 7144 w 110194"/>
                <a:gd name="connsiteY1" fmla="*/ 11906 h 57150"/>
                <a:gd name="connsiteX2" fmla="*/ 11907 w 110194"/>
                <a:gd name="connsiteY2" fmla="*/ 26194 h 57150"/>
                <a:gd name="connsiteX3" fmla="*/ 19050 w 110194"/>
                <a:gd name="connsiteY3" fmla="*/ 33338 h 57150"/>
                <a:gd name="connsiteX4" fmla="*/ 21432 w 110194"/>
                <a:gd name="connsiteY4" fmla="*/ 40481 h 57150"/>
                <a:gd name="connsiteX5" fmla="*/ 28575 w 110194"/>
                <a:gd name="connsiteY5" fmla="*/ 42863 h 57150"/>
                <a:gd name="connsiteX6" fmla="*/ 42863 w 110194"/>
                <a:gd name="connsiteY6" fmla="*/ 54769 h 57150"/>
                <a:gd name="connsiteX7" fmla="*/ 50007 w 110194"/>
                <a:gd name="connsiteY7" fmla="*/ 57150 h 57150"/>
                <a:gd name="connsiteX8" fmla="*/ 97632 w 110194"/>
                <a:gd name="connsiteY8" fmla="*/ 54769 h 57150"/>
                <a:gd name="connsiteX9" fmla="*/ 104775 w 110194"/>
                <a:gd name="connsiteY9" fmla="*/ 50006 h 57150"/>
                <a:gd name="connsiteX10" fmla="*/ 109538 w 110194"/>
                <a:gd name="connsiteY10" fmla="*/ 4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94" h="57150">
                  <a:moveTo>
                    <a:pt x="0" y="0"/>
                  </a:moveTo>
                  <a:cubicBezTo>
                    <a:pt x="2381" y="3969"/>
                    <a:pt x="5229" y="7693"/>
                    <a:pt x="7144" y="11906"/>
                  </a:cubicBezTo>
                  <a:cubicBezTo>
                    <a:pt x="9222" y="16476"/>
                    <a:pt x="8357" y="22644"/>
                    <a:pt x="11907" y="26194"/>
                  </a:cubicBezTo>
                  <a:lnTo>
                    <a:pt x="19050" y="33338"/>
                  </a:lnTo>
                  <a:cubicBezTo>
                    <a:pt x="19844" y="35719"/>
                    <a:pt x="19657" y="38706"/>
                    <a:pt x="21432" y="40481"/>
                  </a:cubicBezTo>
                  <a:cubicBezTo>
                    <a:pt x="23207" y="42256"/>
                    <a:pt x="26330" y="41740"/>
                    <a:pt x="28575" y="42863"/>
                  </a:cubicBezTo>
                  <a:cubicBezTo>
                    <a:pt x="44167" y="50660"/>
                    <a:pt x="27052" y="44228"/>
                    <a:pt x="42863" y="54769"/>
                  </a:cubicBezTo>
                  <a:cubicBezTo>
                    <a:pt x="44952" y="56161"/>
                    <a:pt x="47626" y="56356"/>
                    <a:pt x="50007" y="57150"/>
                  </a:cubicBezTo>
                  <a:cubicBezTo>
                    <a:pt x="65882" y="56356"/>
                    <a:pt x="81871" y="56825"/>
                    <a:pt x="97632" y="54769"/>
                  </a:cubicBezTo>
                  <a:cubicBezTo>
                    <a:pt x="100470" y="54399"/>
                    <a:pt x="103258" y="52433"/>
                    <a:pt x="104775" y="50006"/>
                  </a:cubicBezTo>
                  <a:cubicBezTo>
                    <a:pt x="112801" y="37163"/>
                    <a:pt x="109538" y="17649"/>
                    <a:pt x="109538" y="476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691063" y="48958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4683933" y="4910125"/>
              <a:ext cx="11892" cy="21647"/>
            </a:xfrm>
            <a:custGeom>
              <a:avLst/>
              <a:gdLst>
                <a:gd name="connsiteX0" fmla="*/ 9511 w 11892"/>
                <a:gd name="connsiteY0" fmla="*/ 13 h 21647"/>
                <a:gd name="connsiteX1" fmla="*/ 4748 w 11892"/>
                <a:gd name="connsiteY1" fmla="*/ 21444 h 21647"/>
                <a:gd name="connsiteX2" fmla="*/ 11892 w 11892"/>
                <a:gd name="connsiteY2" fmla="*/ 19063 h 21647"/>
                <a:gd name="connsiteX3" fmla="*/ 9511 w 11892"/>
                <a:gd name="connsiteY3" fmla="*/ 13 h 21647"/>
              </a:gdLst>
              <a:ahLst/>
              <a:cxnLst>
                <a:cxn ang="0">
                  <a:pos x="connsiteX0" y="connsiteY0"/>
                </a:cxn>
                <a:cxn ang="0">
                  <a:pos x="connsiteX1" y="connsiteY1"/>
                </a:cxn>
                <a:cxn ang="0">
                  <a:pos x="connsiteX2" y="connsiteY2"/>
                </a:cxn>
                <a:cxn ang="0">
                  <a:pos x="connsiteX3" y="connsiteY3"/>
                </a:cxn>
              </a:cxnLst>
              <a:rect l="l" t="t" r="r" b="b"/>
              <a:pathLst>
                <a:path w="11892" h="21647">
                  <a:moveTo>
                    <a:pt x="9511" y="13"/>
                  </a:moveTo>
                  <a:cubicBezTo>
                    <a:pt x="8320" y="410"/>
                    <a:pt x="-7784" y="16431"/>
                    <a:pt x="4748" y="21444"/>
                  </a:cubicBezTo>
                  <a:cubicBezTo>
                    <a:pt x="7079" y="22376"/>
                    <a:pt x="9511" y="19857"/>
                    <a:pt x="11892" y="19063"/>
                  </a:cubicBezTo>
                  <a:cubicBezTo>
                    <a:pt x="9081" y="7816"/>
                    <a:pt x="10702" y="-384"/>
                    <a:pt x="9511" y="13"/>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747714" y="4916861"/>
              <a:ext cx="14827" cy="19738"/>
            </a:xfrm>
            <a:custGeom>
              <a:avLst/>
              <a:gdLst>
                <a:gd name="connsiteX0" fmla="*/ 5261 w 14827"/>
                <a:gd name="connsiteY0" fmla="*/ 420 h 19738"/>
                <a:gd name="connsiteX1" fmla="*/ 2880 w 14827"/>
                <a:gd name="connsiteY1" fmla="*/ 19470 h 19738"/>
                <a:gd name="connsiteX2" fmla="*/ 10024 w 14827"/>
                <a:gd name="connsiteY2" fmla="*/ 17089 h 19738"/>
                <a:gd name="connsiteX3" fmla="*/ 14786 w 14827"/>
                <a:gd name="connsiteY3" fmla="*/ 9945 h 19738"/>
                <a:gd name="connsiteX4" fmla="*/ 5261 w 14827"/>
                <a:gd name="connsiteY4" fmla="*/ 420 h 19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7" h="19738">
                  <a:moveTo>
                    <a:pt x="5261" y="420"/>
                  </a:moveTo>
                  <a:cubicBezTo>
                    <a:pt x="3277" y="2008"/>
                    <a:pt x="-3963" y="16049"/>
                    <a:pt x="2880" y="19470"/>
                  </a:cubicBezTo>
                  <a:cubicBezTo>
                    <a:pt x="5125" y="20592"/>
                    <a:pt x="7643" y="17883"/>
                    <a:pt x="10024" y="17089"/>
                  </a:cubicBezTo>
                  <a:cubicBezTo>
                    <a:pt x="11611" y="14708"/>
                    <a:pt x="15257" y="12768"/>
                    <a:pt x="14786" y="9945"/>
                  </a:cubicBezTo>
                  <a:cubicBezTo>
                    <a:pt x="13408" y="1680"/>
                    <a:pt x="7245" y="-1168"/>
                    <a:pt x="5261" y="420"/>
                  </a:cubicBezTo>
                  <a:close/>
                </a:path>
              </a:pathLst>
            </a:custGeom>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4814888" y="4850603"/>
              <a:ext cx="50006" cy="16672"/>
            </a:xfrm>
            <a:custGeom>
              <a:avLst/>
              <a:gdLst>
                <a:gd name="connsiteX0" fmla="*/ 0 w 50006"/>
                <a:gd name="connsiteY0" fmla="*/ 16672 h 16672"/>
                <a:gd name="connsiteX1" fmla="*/ 16668 w 50006"/>
                <a:gd name="connsiteY1" fmla="*/ 14291 h 16672"/>
                <a:gd name="connsiteX2" fmla="*/ 26193 w 50006"/>
                <a:gd name="connsiteY2" fmla="*/ 11910 h 16672"/>
                <a:gd name="connsiteX3" fmla="*/ 30956 w 50006"/>
                <a:gd name="connsiteY3" fmla="*/ 4766 h 16672"/>
                <a:gd name="connsiteX4" fmla="*/ 38100 w 50006"/>
                <a:gd name="connsiteY4" fmla="*/ 2385 h 16672"/>
                <a:gd name="connsiteX5" fmla="*/ 50006 w 50006"/>
                <a:gd name="connsiteY5" fmla="*/ 3 h 1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16672">
                  <a:moveTo>
                    <a:pt x="0" y="16672"/>
                  </a:moveTo>
                  <a:cubicBezTo>
                    <a:pt x="5556" y="15878"/>
                    <a:pt x="11146" y="15295"/>
                    <a:pt x="16668" y="14291"/>
                  </a:cubicBezTo>
                  <a:cubicBezTo>
                    <a:pt x="19888" y="13706"/>
                    <a:pt x="23470" y="13725"/>
                    <a:pt x="26193" y="11910"/>
                  </a:cubicBezTo>
                  <a:cubicBezTo>
                    <a:pt x="28574" y="10322"/>
                    <a:pt x="28721" y="6554"/>
                    <a:pt x="30956" y="4766"/>
                  </a:cubicBezTo>
                  <a:cubicBezTo>
                    <a:pt x="32916" y="3198"/>
                    <a:pt x="35686" y="3075"/>
                    <a:pt x="38100" y="2385"/>
                  </a:cubicBezTo>
                  <a:cubicBezTo>
                    <a:pt x="47110" y="-190"/>
                    <a:pt x="44664" y="3"/>
                    <a:pt x="50006" y="3"/>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814888" y="5105400"/>
              <a:ext cx="50006" cy="35719"/>
            </a:xfrm>
            <a:custGeom>
              <a:avLst/>
              <a:gdLst>
                <a:gd name="connsiteX0" fmla="*/ 0 w 50006"/>
                <a:gd name="connsiteY0" fmla="*/ 0 h 35719"/>
                <a:gd name="connsiteX1" fmla="*/ 14287 w 50006"/>
                <a:gd name="connsiteY1" fmla="*/ 11906 h 35719"/>
                <a:gd name="connsiteX2" fmla="*/ 21431 w 50006"/>
                <a:gd name="connsiteY2" fmla="*/ 19050 h 35719"/>
                <a:gd name="connsiteX3" fmla="*/ 35718 w 50006"/>
                <a:gd name="connsiteY3" fmla="*/ 23813 h 35719"/>
                <a:gd name="connsiteX4" fmla="*/ 42862 w 50006"/>
                <a:gd name="connsiteY4" fmla="*/ 28575 h 35719"/>
                <a:gd name="connsiteX5" fmla="*/ 50006 w 50006"/>
                <a:gd name="connsiteY5"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35719">
                  <a:moveTo>
                    <a:pt x="0" y="0"/>
                  </a:moveTo>
                  <a:cubicBezTo>
                    <a:pt x="4762" y="3969"/>
                    <a:pt x="9654" y="7787"/>
                    <a:pt x="14287" y="11906"/>
                  </a:cubicBezTo>
                  <a:cubicBezTo>
                    <a:pt x="16804" y="14143"/>
                    <a:pt x="18487" y="17414"/>
                    <a:pt x="21431" y="19050"/>
                  </a:cubicBezTo>
                  <a:cubicBezTo>
                    <a:pt x="25819" y="21488"/>
                    <a:pt x="31541" y="21029"/>
                    <a:pt x="35718" y="23813"/>
                  </a:cubicBezTo>
                  <a:cubicBezTo>
                    <a:pt x="38099" y="25400"/>
                    <a:pt x="40663" y="26743"/>
                    <a:pt x="42862" y="28575"/>
                  </a:cubicBezTo>
                  <a:cubicBezTo>
                    <a:pt x="45449" y="30731"/>
                    <a:pt x="50006" y="35719"/>
                    <a:pt x="50006" y="35719"/>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586288" y="4852988"/>
              <a:ext cx="42862" cy="30956"/>
            </a:xfrm>
            <a:custGeom>
              <a:avLst/>
              <a:gdLst>
                <a:gd name="connsiteX0" fmla="*/ 42862 w 42862"/>
                <a:gd name="connsiteY0" fmla="*/ 30956 h 30956"/>
                <a:gd name="connsiteX1" fmla="*/ 28575 w 42862"/>
                <a:gd name="connsiteY1" fmla="*/ 23812 h 30956"/>
                <a:gd name="connsiteX2" fmla="*/ 21431 w 42862"/>
                <a:gd name="connsiteY2" fmla="*/ 21431 h 30956"/>
                <a:gd name="connsiteX3" fmla="*/ 19050 w 42862"/>
                <a:gd name="connsiteY3" fmla="*/ 14287 h 30956"/>
                <a:gd name="connsiteX4" fmla="*/ 11906 w 42862"/>
                <a:gd name="connsiteY4" fmla="*/ 7143 h 30956"/>
                <a:gd name="connsiteX5" fmla="*/ 0 w 428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 h="30956">
                  <a:moveTo>
                    <a:pt x="42862" y="30956"/>
                  </a:moveTo>
                  <a:cubicBezTo>
                    <a:pt x="38100" y="28575"/>
                    <a:pt x="33441" y="25975"/>
                    <a:pt x="28575" y="23812"/>
                  </a:cubicBezTo>
                  <a:cubicBezTo>
                    <a:pt x="26281" y="22793"/>
                    <a:pt x="23206" y="23206"/>
                    <a:pt x="21431" y="21431"/>
                  </a:cubicBezTo>
                  <a:cubicBezTo>
                    <a:pt x="19656" y="19656"/>
                    <a:pt x="20442" y="16376"/>
                    <a:pt x="19050" y="14287"/>
                  </a:cubicBezTo>
                  <a:cubicBezTo>
                    <a:pt x="17182" y="11485"/>
                    <a:pt x="14493" y="9299"/>
                    <a:pt x="11906" y="7143"/>
                  </a:cubicBezTo>
                  <a:cubicBezTo>
                    <a:pt x="7597" y="3553"/>
                    <a:pt x="4648" y="2324"/>
                    <a:pt x="0" y="0"/>
                  </a:cubicBez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595813" y="5110163"/>
              <a:ext cx="57150" cy="30956"/>
            </a:xfrm>
            <a:custGeom>
              <a:avLst/>
              <a:gdLst>
                <a:gd name="connsiteX0" fmla="*/ 57150 w 57150"/>
                <a:gd name="connsiteY0" fmla="*/ 0 h 30956"/>
                <a:gd name="connsiteX1" fmla="*/ 30956 w 57150"/>
                <a:gd name="connsiteY1" fmla="*/ 16668 h 30956"/>
                <a:gd name="connsiteX2" fmla="*/ 23812 w 57150"/>
                <a:gd name="connsiteY2" fmla="*/ 21431 h 30956"/>
                <a:gd name="connsiteX3" fmla="*/ 2381 w 57150"/>
                <a:gd name="connsiteY3" fmla="*/ 30956 h 30956"/>
                <a:gd name="connsiteX4" fmla="*/ 0 w 57150"/>
                <a:gd name="connsiteY4" fmla="*/ 30956 h 3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0956">
                  <a:moveTo>
                    <a:pt x="57150" y="0"/>
                  </a:moveTo>
                  <a:cubicBezTo>
                    <a:pt x="40336" y="10086"/>
                    <a:pt x="49092" y="4577"/>
                    <a:pt x="30956" y="16668"/>
                  </a:cubicBezTo>
                  <a:lnTo>
                    <a:pt x="23812" y="21431"/>
                  </a:lnTo>
                  <a:cubicBezTo>
                    <a:pt x="17339" y="25746"/>
                    <a:pt x="10878" y="30956"/>
                    <a:pt x="2381" y="30956"/>
                  </a:cubicBezTo>
                  <a:lnTo>
                    <a:pt x="0" y="30956"/>
                  </a:lnTo>
                </a:path>
              </a:pathLst>
            </a:custGeom>
            <a:noFill/>
            <a:ln>
              <a:solidFill>
                <a:srgbClr val="9C2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85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hlinkClick r:id="rId2" action="ppaction://hlinksldjump"/>
              </a:rPr>
              <a:t> Overview, pathogenesis, and prevention</a:t>
            </a:r>
            <a:endParaRPr lang="en-US" sz="2800" dirty="0"/>
          </a:p>
          <a:p>
            <a:pPr>
              <a:buFont typeface="Courier New" panose="02070309020205020404" pitchFamily="49" charset="0"/>
              <a:buChar char="o"/>
            </a:pPr>
            <a:r>
              <a:rPr lang="en-US" sz="2800" dirty="0"/>
              <a:t> Microbiology </a:t>
            </a:r>
          </a:p>
          <a:p>
            <a:pPr>
              <a:buFont typeface="Courier New" panose="02070309020205020404" pitchFamily="49" charset="0"/>
              <a:buChar char="o"/>
            </a:pPr>
            <a:r>
              <a:rPr lang="en-US" sz="2800" dirty="0">
                <a:hlinkClick r:id="rId3" action="ppaction://hlinksldjump"/>
              </a:rPr>
              <a:t> Diagnosis</a:t>
            </a:r>
            <a:endParaRPr lang="en-US" sz="2800" dirty="0"/>
          </a:p>
          <a:p>
            <a:pPr>
              <a:buFont typeface="Courier New" panose="02070309020205020404" pitchFamily="49" charset="0"/>
              <a:buChar char="o"/>
            </a:pPr>
            <a:r>
              <a:rPr lang="en-US" sz="2800" dirty="0">
                <a:hlinkClick r:id="rId4" action="ppaction://hlinksldjump"/>
              </a:rPr>
              <a:t> Treatment </a:t>
            </a:r>
            <a:endParaRPr lang="en-US" sz="2800" dirty="0"/>
          </a:p>
          <a:p>
            <a:pPr>
              <a:buFont typeface="Courier New" panose="02070309020205020404" pitchFamily="49" charset="0"/>
              <a:buChar char="o"/>
            </a:pPr>
            <a:r>
              <a:rPr lang="en-US" sz="2800" dirty="0">
                <a:hlinkClick r:id="rId5" action="ppaction://hlinksldjump"/>
              </a:rPr>
              <a:t> Practice cases </a:t>
            </a:r>
            <a:endParaRPr lang="en-US" sz="2800" dirty="0"/>
          </a:p>
        </p:txBody>
      </p:sp>
      <p:sp>
        <p:nvSpPr>
          <p:cNvPr id="4" name="Right Arrow 3"/>
          <p:cNvSpPr/>
          <p:nvPr/>
        </p:nvSpPr>
        <p:spPr>
          <a:xfrm>
            <a:off x="108857" y="2209800"/>
            <a:ext cx="5334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79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normAutofit fontScale="90000"/>
          </a:bodyPr>
          <a:lstStyle/>
          <a:p>
            <a:pPr eaLnBrk="1" hangingPunct="1"/>
            <a:r>
              <a:rPr lang="en-US" dirty="0" smtClean="0">
                <a:solidFill>
                  <a:schemeClr val="tx1"/>
                </a:solidFill>
              </a:rPr>
              <a:t>What bacteria are involved in HAP/VAP?</a:t>
            </a:r>
          </a:p>
        </p:txBody>
      </p:sp>
      <p:sp>
        <p:nvSpPr>
          <p:cNvPr id="117762" name="Content Placeholder 2"/>
          <p:cNvSpPr>
            <a:spLocks noGrp="1"/>
          </p:cNvSpPr>
          <p:nvPr>
            <p:ph idx="1"/>
          </p:nvPr>
        </p:nvSpPr>
        <p:spPr/>
        <p:txBody>
          <a:bodyPr>
            <a:normAutofit/>
          </a:bodyPr>
          <a:lstStyle/>
          <a:p>
            <a:r>
              <a:rPr lang="en-US" dirty="0"/>
              <a:t>No great data that VAP/HAP organisms differ dramatically </a:t>
            </a:r>
          </a:p>
          <a:p>
            <a:pPr eaLnBrk="1" hangingPunct="1"/>
            <a:r>
              <a:rPr lang="en-US" dirty="0" smtClean="0"/>
              <a:t>Depends </a:t>
            </a:r>
            <a:r>
              <a:rPr lang="en-US" dirty="0" smtClean="0"/>
              <a:t>on multi-drug resistance risk factors, and early (&lt;5 days) or late (&gt;5 days) onset from start of hospitalization (for HAP/VAP</a:t>
            </a:r>
            <a:r>
              <a:rPr lang="en-US" dirty="0" smtClean="0"/>
              <a:t>)</a:t>
            </a:r>
          </a:p>
          <a:p>
            <a:pPr eaLnBrk="1" hangingPunct="1"/>
            <a:r>
              <a:rPr lang="en-US" b="1" dirty="0" smtClean="0">
                <a:solidFill>
                  <a:srgbClr val="7030A0"/>
                </a:solidFill>
              </a:rPr>
              <a:t>The local </a:t>
            </a:r>
            <a:r>
              <a:rPr lang="en-US" b="1" dirty="0" err="1" smtClean="0">
                <a:solidFill>
                  <a:srgbClr val="7030A0"/>
                </a:solidFill>
              </a:rPr>
              <a:t>antibiogram</a:t>
            </a:r>
            <a:r>
              <a:rPr lang="en-US" b="1" dirty="0" smtClean="0">
                <a:solidFill>
                  <a:srgbClr val="7030A0"/>
                </a:solidFill>
              </a:rPr>
              <a:t> is very important, as hospital to hospital can differ in terms of MDR resistance </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 that cause HAP/VAP</a:t>
            </a:r>
            <a:endParaRPr lang="en-US" dirty="0"/>
          </a:p>
        </p:txBody>
      </p:sp>
      <p:sp>
        <p:nvSpPr>
          <p:cNvPr id="3" name="Content Placeholder 2"/>
          <p:cNvSpPr>
            <a:spLocks noGrp="1"/>
          </p:cNvSpPr>
          <p:nvPr>
            <p:ph idx="1"/>
          </p:nvPr>
        </p:nvSpPr>
        <p:spPr/>
        <p:txBody>
          <a:bodyPr/>
          <a:lstStyle/>
          <a:p>
            <a:r>
              <a:rPr lang="en-US" dirty="0" smtClean="0"/>
              <a:t>Unlike CAP, Gram negative bacilli play a much larger role, including the </a:t>
            </a:r>
            <a:r>
              <a:rPr lang="en-US" sz="2400" b="1" dirty="0" smtClean="0">
                <a:solidFill>
                  <a:srgbClr val="FF0000"/>
                </a:solidFill>
              </a:rPr>
              <a:t>Enterobacteriaceae </a:t>
            </a:r>
            <a:r>
              <a:rPr lang="en-US" dirty="0" smtClean="0"/>
              <a:t>and </a:t>
            </a:r>
            <a:r>
              <a:rPr lang="en-US" sz="2400" b="1" dirty="0" smtClean="0">
                <a:solidFill>
                  <a:srgbClr val="FFC000"/>
                </a:solidFill>
              </a:rPr>
              <a:t>Non-Fermenters</a:t>
            </a:r>
          </a:p>
          <a:p>
            <a:pPr lvl="1"/>
            <a:r>
              <a:rPr lang="en-US" b="1" dirty="0" smtClean="0">
                <a:solidFill>
                  <a:srgbClr val="FF0000"/>
                </a:solidFill>
              </a:rPr>
              <a:t>Enterobacteriaceae: </a:t>
            </a:r>
            <a:r>
              <a:rPr lang="en-US" i="1" dirty="0" smtClean="0"/>
              <a:t>E. coli, Klebsiella, Enterobacter</a:t>
            </a:r>
            <a:r>
              <a:rPr lang="en-US" dirty="0" smtClean="0"/>
              <a:t>, others</a:t>
            </a:r>
          </a:p>
          <a:p>
            <a:pPr lvl="1"/>
            <a:r>
              <a:rPr lang="en-US" b="1" dirty="0" smtClean="0">
                <a:solidFill>
                  <a:srgbClr val="FFC000"/>
                </a:solidFill>
              </a:rPr>
              <a:t>Non-Fermenters: </a:t>
            </a:r>
            <a:r>
              <a:rPr lang="en-US" i="1" dirty="0" err="1" smtClean="0"/>
              <a:t>Psuedomonas</a:t>
            </a:r>
            <a:r>
              <a:rPr lang="en-US" i="1" dirty="0" smtClean="0"/>
              <a:t>, Acinetobacter, </a:t>
            </a:r>
            <a:r>
              <a:rPr lang="en-US" i="1" dirty="0" err="1" smtClean="0"/>
              <a:t>Stenotrophomonas</a:t>
            </a:r>
            <a:r>
              <a:rPr lang="en-US" i="1" dirty="0" smtClean="0"/>
              <a:t> </a:t>
            </a:r>
            <a:r>
              <a:rPr lang="en-US" i="1" dirty="0" err="1" smtClean="0"/>
              <a:t>maltophilia</a:t>
            </a:r>
            <a:r>
              <a:rPr lang="en-US" i="1" dirty="0" smtClean="0"/>
              <a:t>, </a:t>
            </a:r>
            <a:r>
              <a:rPr lang="en-US" i="1" dirty="0" err="1" smtClean="0"/>
              <a:t>Burkholderia</a:t>
            </a:r>
            <a:r>
              <a:rPr lang="en-US" i="1" dirty="0" smtClean="0"/>
              <a:t>, others </a:t>
            </a:r>
          </a:p>
          <a:p>
            <a:r>
              <a:rPr lang="en-US" sz="2400" b="1" i="1" dirty="0" smtClean="0">
                <a:solidFill>
                  <a:srgbClr val="7030A0"/>
                </a:solidFill>
              </a:rPr>
              <a:t>Staph aureus</a:t>
            </a:r>
            <a:r>
              <a:rPr lang="en-US" dirty="0" smtClean="0"/>
              <a:t>, particularly MRSA, is more common</a:t>
            </a:r>
            <a:endParaRPr lang="en-US" dirty="0"/>
          </a:p>
          <a:p>
            <a:r>
              <a:rPr lang="en-US" dirty="0" smtClean="0"/>
              <a:t>Viruses and atypical organisms (IE: mycoplasma) are much less common. Anaerobes are </a:t>
            </a:r>
            <a:r>
              <a:rPr lang="en-US" dirty="0" smtClean="0">
                <a:hlinkClick r:id="rId2"/>
              </a:rPr>
              <a:t>still uncommon</a:t>
            </a:r>
            <a:r>
              <a:rPr lang="en-US" dirty="0" smtClean="0"/>
              <a:t>. </a:t>
            </a:r>
          </a:p>
          <a:p>
            <a:r>
              <a:rPr lang="en-US" dirty="0" smtClean="0"/>
              <a:t>In one study of 398 cases of VAP: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98150"/>
              </p:ext>
            </p:extLst>
          </p:nvPr>
        </p:nvGraphicFramePr>
        <p:xfrm>
          <a:off x="1600200" y="2819400"/>
          <a:ext cx="5486400" cy="3274711"/>
        </p:xfrm>
        <a:graphic>
          <a:graphicData uri="http://schemas.openxmlformats.org/drawingml/2006/table">
            <a:tbl>
              <a:tblPr firstRow="1" bandRow="1">
                <a:tableStyleId>{5C22544A-7EE6-4342-B048-85BDC9FD1C3A}</a:tableStyleId>
              </a:tblPr>
              <a:tblGrid>
                <a:gridCol w="2628900"/>
                <a:gridCol w="1485900"/>
                <a:gridCol w="1371600"/>
              </a:tblGrid>
              <a:tr h="405770">
                <a:tc>
                  <a:txBody>
                    <a:bodyPr/>
                    <a:lstStyle/>
                    <a:p>
                      <a:r>
                        <a:rPr lang="en-US" sz="2000" dirty="0" smtClean="0"/>
                        <a:t>Pathogen</a:t>
                      </a:r>
                      <a:endParaRPr lang="en-US" sz="2000" dirty="0"/>
                    </a:p>
                  </a:txBody>
                  <a:tcPr/>
                </a:tc>
                <a:tc>
                  <a:txBody>
                    <a:bodyPr/>
                    <a:lstStyle/>
                    <a:p>
                      <a:r>
                        <a:rPr lang="en-US" sz="2000" dirty="0" smtClean="0"/>
                        <a:t>Prevalence</a:t>
                      </a:r>
                      <a:endParaRPr lang="en-US" sz="2000" dirty="0"/>
                    </a:p>
                  </a:txBody>
                  <a:tcPr/>
                </a:tc>
                <a:tc>
                  <a:txBody>
                    <a:bodyPr/>
                    <a:lstStyle/>
                    <a:p>
                      <a:r>
                        <a:rPr lang="en-US" sz="2000" dirty="0" smtClean="0"/>
                        <a:t>Mortality</a:t>
                      </a:r>
                      <a:endParaRPr lang="en-US" sz="2000" dirty="0"/>
                    </a:p>
                  </a:txBody>
                  <a:tcPr/>
                </a:tc>
              </a:tr>
              <a:tr h="405770">
                <a:tc>
                  <a:txBody>
                    <a:bodyPr/>
                    <a:lstStyle/>
                    <a:p>
                      <a:pPr algn="l"/>
                      <a:r>
                        <a:rPr lang="en-US" sz="2000" dirty="0" smtClean="0"/>
                        <a:t>MRSA</a:t>
                      </a:r>
                      <a:endParaRPr lang="en-US" sz="2000" dirty="0"/>
                    </a:p>
                  </a:txBody>
                  <a:tcPr/>
                </a:tc>
                <a:tc>
                  <a:txBody>
                    <a:bodyPr/>
                    <a:lstStyle/>
                    <a:p>
                      <a:pPr algn="l"/>
                      <a:r>
                        <a:rPr lang="en-US" sz="2000" dirty="0" smtClean="0"/>
                        <a:t>14.8%</a:t>
                      </a:r>
                      <a:endParaRPr lang="en-US" sz="2000" dirty="0"/>
                    </a:p>
                  </a:txBody>
                  <a:tcPr/>
                </a:tc>
                <a:tc>
                  <a:txBody>
                    <a:bodyPr/>
                    <a:lstStyle/>
                    <a:p>
                      <a:pPr algn="l"/>
                      <a:r>
                        <a:rPr lang="en-US" sz="2000" dirty="0" smtClean="0"/>
                        <a:t>32.2%</a:t>
                      </a:r>
                      <a:endParaRPr lang="en-US" sz="2000" dirty="0"/>
                    </a:p>
                  </a:txBody>
                  <a:tcPr/>
                </a:tc>
              </a:tr>
              <a:tr h="405770">
                <a:tc>
                  <a:txBody>
                    <a:bodyPr/>
                    <a:lstStyle/>
                    <a:p>
                      <a:pPr algn="l"/>
                      <a:r>
                        <a:rPr lang="en-US" sz="2000" i="1" dirty="0" smtClean="0"/>
                        <a:t>Pseudomonas</a:t>
                      </a:r>
                      <a:endParaRPr lang="en-US" sz="2000" i="1" dirty="0"/>
                    </a:p>
                  </a:txBody>
                  <a:tcPr/>
                </a:tc>
                <a:tc>
                  <a:txBody>
                    <a:bodyPr/>
                    <a:lstStyle/>
                    <a:p>
                      <a:pPr algn="l"/>
                      <a:r>
                        <a:rPr lang="en-US" sz="2000" dirty="0" smtClean="0"/>
                        <a:t>14.3%</a:t>
                      </a:r>
                      <a:endParaRPr lang="en-US" sz="2000" dirty="0"/>
                    </a:p>
                  </a:txBody>
                  <a:tcPr/>
                </a:tc>
                <a:tc>
                  <a:txBody>
                    <a:bodyPr/>
                    <a:lstStyle/>
                    <a:p>
                      <a:pPr algn="l"/>
                      <a:r>
                        <a:rPr lang="en-US" sz="2000" dirty="0" smtClean="0"/>
                        <a:t>28.6%</a:t>
                      </a:r>
                      <a:endParaRPr lang="en-US" sz="2000" dirty="0"/>
                    </a:p>
                  </a:txBody>
                  <a:tcPr/>
                </a:tc>
              </a:tr>
              <a:tr h="405770">
                <a:tc>
                  <a:txBody>
                    <a:bodyPr/>
                    <a:lstStyle/>
                    <a:p>
                      <a:pPr algn="l"/>
                      <a:r>
                        <a:rPr lang="en-US" sz="2000" i="0" dirty="0" smtClean="0"/>
                        <a:t>MSSA</a:t>
                      </a:r>
                      <a:endParaRPr lang="en-US" sz="2000" i="0" dirty="0"/>
                    </a:p>
                  </a:txBody>
                  <a:tcPr/>
                </a:tc>
                <a:tc>
                  <a:txBody>
                    <a:bodyPr/>
                    <a:lstStyle/>
                    <a:p>
                      <a:pPr algn="l"/>
                      <a:r>
                        <a:rPr lang="en-US" sz="2000" dirty="0" smtClean="0"/>
                        <a:t>8.8%</a:t>
                      </a:r>
                      <a:endParaRPr lang="en-US" sz="2000" dirty="0"/>
                    </a:p>
                  </a:txBody>
                  <a:tcPr/>
                </a:tc>
                <a:tc>
                  <a:txBody>
                    <a:bodyPr/>
                    <a:lstStyle/>
                    <a:p>
                      <a:pPr algn="l"/>
                      <a:r>
                        <a:rPr lang="en-US" sz="2000" dirty="0" smtClean="0"/>
                        <a:t>22.9%</a:t>
                      </a:r>
                      <a:endParaRPr lang="en-US" sz="2000" dirty="0"/>
                    </a:p>
                  </a:txBody>
                  <a:tcPr/>
                </a:tc>
              </a:tr>
              <a:tr h="434321">
                <a:tc>
                  <a:txBody>
                    <a:bodyPr/>
                    <a:lstStyle/>
                    <a:p>
                      <a:pPr algn="l"/>
                      <a:r>
                        <a:rPr lang="en-US" sz="2000" i="1" dirty="0" smtClean="0"/>
                        <a:t>Klebsiella pneumoniae</a:t>
                      </a:r>
                      <a:endParaRPr lang="en-US" sz="2000" i="1" dirty="0"/>
                    </a:p>
                  </a:txBody>
                  <a:tcPr/>
                </a:tc>
                <a:tc>
                  <a:txBody>
                    <a:bodyPr/>
                    <a:lstStyle/>
                    <a:p>
                      <a:pPr algn="l"/>
                      <a:r>
                        <a:rPr lang="en-US" sz="2000" dirty="0" smtClean="0"/>
                        <a:t>3.3%</a:t>
                      </a:r>
                      <a:endParaRPr lang="en-US" sz="2000" dirty="0"/>
                    </a:p>
                  </a:txBody>
                  <a:tcPr/>
                </a:tc>
                <a:tc>
                  <a:txBody>
                    <a:bodyPr/>
                    <a:lstStyle/>
                    <a:p>
                      <a:pPr algn="l"/>
                      <a:r>
                        <a:rPr lang="en-US" sz="2000" dirty="0" smtClean="0"/>
                        <a:t>23.1%</a:t>
                      </a:r>
                      <a:endParaRPr lang="en-US" sz="2000" dirty="0"/>
                    </a:p>
                  </a:txBody>
                  <a:tcPr/>
                </a:tc>
              </a:tr>
              <a:tr h="405770">
                <a:tc>
                  <a:txBody>
                    <a:bodyPr/>
                    <a:lstStyle/>
                    <a:p>
                      <a:pPr algn="l"/>
                      <a:r>
                        <a:rPr lang="en-US" sz="2000" i="1" dirty="0" err="1" smtClean="0"/>
                        <a:t>Enterbacter</a:t>
                      </a:r>
                      <a:endParaRPr lang="en-US" sz="2000" i="1" dirty="0"/>
                    </a:p>
                  </a:txBody>
                  <a:tcPr/>
                </a:tc>
                <a:tc>
                  <a:txBody>
                    <a:bodyPr/>
                    <a:lstStyle/>
                    <a:p>
                      <a:pPr algn="l"/>
                      <a:r>
                        <a:rPr lang="en-US" sz="2000" dirty="0" smtClean="0"/>
                        <a:t>3.0%</a:t>
                      </a:r>
                      <a:endParaRPr lang="en-US" sz="2000" dirty="0"/>
                    </a:p>
                  </a:txBody>
                  <a:tcPr/>
                </a:tc>
                <a:tc>
                  <a:txBody>
                    <a:bodyPr/>
                    <a:lstStyle/>
                    <a:p>
                      <a:pPr algn="l"/>
                      <a:r>
                        <a:rPr lang="en-US" sz="2000" dirty="0" smtClean="0"/>
                        <a:t>7.7%</a:t>
                      </a:r>
                      <a:endParaRPr lang="en-US" sz="2000" dirty="0"/>
                    </a:p>
                  </a:txBody>
                  <a:tcPr/>
                </a:tc>
              </a:tr>
              <a:tr h="405770">
                <a:tc>
                  <a:txBody>
                    <a:bodyPr/>
                    <a:lstStyle/>
                    <a:p>
                      <a:pPr algn="l"/>
                      <a:r>
                        <a:rPr lang="en-US" sz="2000" i="1" dirty="0" smtClean="0"/>
                        <a:t>E. coli</a:t>
                      </a:r>
                      <a:endParaRPr lang="en-US" sz="2000" i="1" dirty="0"/>
                    </a:p>
                  </a:txBody>
                  <a:tcPr/>
                </a:tc>
                <a:tc>
                  <a:txBody>
                    <a:bodyPr/>
                    <a:lstStyle/>
                    <a:p>
                      <a:pPr algn="l"/>
                      <a:r>
                        <a:rPr lang="en-US" sz="2000" dirty="0" smtClean="0"/>
                        <a:t>3.0%</a:t>
                      </a:r>
                      <a:endParaRPr lang="en-US" sz="2000" dirty="0"/>
                    </a:p>
                  </a:txBody>
                  <a:tcPr/>
                </a:tc>
                <a:tc>
                  <a:txBody>
                    <a:bodyPr/>
                    <a:lstStyle/>
                    <a:p>
                      <a:pPr algn="l"/>
                      <a:r>
                        <a:rPr lang="en-US" sz="2000" dirty="0" smtClean="0"/>
                        <a:t>25%</a:t>
                      </a:r>
                      <a:endParaRPr lang="en-US" sz="2000" dirty="0"/>
                    </a:p>
                  </a:txBody>
                  <a:tcPr/>
                </a:tc>
              </a:tr>
              <a:tr h="405770">
                <a:tc>
                  <a:txBody>
                    <a:bodyPr/>
                    <a:lstStyle/>
                    <a:p>
                      <a:pPr algn="l"/>
                      <a:r>
                        <a:rPr lang="en-US" sz="2000" i="1" dirty="0" smtClean="0"/>
                        <a:t>Acinetobacter</a:t>
                      </a:r>
                      <a:endParaRPr lang="en-US" sz="2000" i="1" dirty="0"/>
                    </a:p>
                  </a:txBody>
                  <a:tcPr/>
                </a:tc>
                <a:tc>
                  <a:txBody>
                    <a:bodyPr/>
                    <a:lstStyle/>
                    <a:p>
                      <a:pPr algn="l"/>
                      <a:r>
                        <a:rPr lang="en-US" sz="2000" dirty="0" smtClean="0"/>
                        <a:t>2.0%</a:t>
                      </a:r>
                      <a:endParaRPr lang="en-US" sz="2000" dirty="0"/>
                    </a:p>
                  </a:txBody>
                  <a:tcPr/>
                </a:tc>
                <a:tc>
                  <a:txBody>
                    <a:bodyPr/>
                    <a:lstStyle/>
                    <a:p>
                      <a:pPr algn="l"/>
                      <a:r>
                        <a:rPr lang="en-US" sz="2000" dirty="0" smtClean="0"/>
                        <a:t>50%</a:t>
                      </a:r>
                      <a:endParaRPr lang="en-US" sz="2000" dirty="0"/>
                    </a:p>
                  </a:txBody>
                  <a:tcPr/>
                </a:tc>
              </a:tr>
            </a:tbl>
          </a:graphicData>
        </a:graphic>
      </p:graphicFrame>
      <p:sp>
        <p:nvSpPr>
          <p:cNvPr id="6" name="TextBox 5"/>
          <p:cNvSpPr txBox="1"/>
          <p:nvPr/>
        </p:nvSpPr>
        <p:spPr>
          <a:xfrm>
            <a:off x="1600200" y="1434405"/>
            <a:ext cx="5486400" cy="1384995"/>
          </a:xfrm>
          <a:prstGeom prst="rect">
            <a:avLst/>
          </a:prstGeom>
          <a:solidFill>
            <a:srgbClr val="FFC000"/>
          </a:solidFill>
          <a:ln w="57150">
            <a:solidFill>
              <a:schemeClr val="tx1"/>
            </a:solidFill>
          </a:ln>
        </p:spPr>
        <p:txBody>
          <a:bodyPr wrap="square" rtlCol="0">
            <a:spAutoFit/>
          </a:bodyPr>
          <a:lstStyle/>
          <a:p>
            <a:r>
              <a:rPr lang="en-US" sz="2800" dirty="0" smtClean="0"/>
              <a:t>This is one study that looked at 20 centers in the USA. Your local </a:t>
            </a:r>
            <a:r>
              <a:rPr lang="en-US" sz="2800" dirty="0" err="1" smtClean="0"/>
              <a:t>biogram</a:t>
            </a:r>
            <a:r>
              <a:rPr lang="en-US" sz="2800" dirty="0" smtClean="0"/>
              <a:t> may be different! </a:t>
            </a:r>
            <a:endParaRPr lang="en-US" sz="2800" dirty="0"/>
          </a:p>
        </p:txBody>
      </p:sp>
      <p:sp>
        <p:nvSpPr>
          <p:cNvPr id="7" name="Rectangle 6"/>
          <p:cNvSpPr/>
          <p:nvPr/>
        </p:nvSpPr>
        <p:spPr>
          <a:xfrm>
            <a:off x="1600200" y="2819400"/>
            <a:ext cx="5486400" cy="32766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8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HAP/VAP </a:t>
            </a:r>
            <a:r>
              <a:rPr lang="en-US" dirty="0" smtClean="0"/>
              <a:t>organisms</a:t>
            </a:r>
            <a:endParaRPr lang="en-US" dirty="0"/>
          </a:p>
        </p:txBody>
      </p:sp>
      <p:pic>
        <p:nvPicPr>
          <p:cNvPr id="1026" name="Picture 2" descr="Image result for bacteria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42457"/>
            <a:ext cx="34709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7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Enterobacteriaceae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Large family of gram-negative bacilli bacteria </a:t>
            </a:r>
          </a:p>
          <a:p>
            <a:r>
              <a:rPr lang="en-US" dirty="0" smtClean="0"/>
              <a:t>Includes some of our old favorites:</a:t>
            </a:r>
          </a:p>
          <a:p>
            <a:pPr lvl="1"/>
            <a:r>
              <a:rPr lang="en-US" i="1" dirty="0" smtClean="0"/>
              <a:t>E. coli, Klebsiella, Enterobacter, Salmonella </a:t>
            </a:r>
            <a:r>
              <a:rPr lang="en-US" i="1" dirty="0" err="1" smtClean="0"/>
              <a:t>Serratia</a:t>
            </a:r>
            <a:r>
              <a:rPr lang="en-US" i="1" dirty="0" smtClean="0"/>
              <a:t>, </a:t>
            </a:r>
            <a:r>
              <a:rPr lang="en-US" i="1" dirty="0" err="1" smtClean="0"/>
              <a:t>Citrobacter</a:t>
            </a:r>
            <a:endParaRPr lang="en-US" i="1" dirty="0" smtClean="0"/>
          </a:p>
          <a:p>
            <a:r>
              <a:rPr lang="en-US" dirty="0" smtClean="0"/>
              <a:t>Often quite sensitive, though they have potential to be extensively multi-drug resistance </a:t>
            </a:r>
          </a:p>
          <a:p>
            <a:pPr lvl="1"/>
            <a:r>
              <a:rPr lang="en-US" dirty="0" smtClean="0">
                <a:hlinkClick r:id="rId2"/>
              </a:rPr>
              <a:t>Carbapenem resistant enterobacteriaecea</a:t>
            </a:r>
            <a:r>
              <a:rPr lang="en-US" dirty="0" smtClean="0">
                <a:hlinkClick r:id="rId2"/>
              </a:rPr>
              <a:t>e </a:t>
            </a:r>
            <a:r>
              <a:rPr lang="en-US" dirty="0" smtClean="0"/>
              <a:t>(CRE) are a cause of major concern and important emerging infectious threat </a:t>
            </a:r>
          </a:p>
          <a:p>
            <a:pPr lvl="1"/>
            <a:r>
              <a:rPr lang="en-US" dirty="0" smtClean="0">
                <a:hlinkClick r:id="rId3"/>
              </a:rPr>
              <a:t>Klebsiella pneumoniae carbapenemase </a:t>
            </a:r>
            <a:r>
              <a:rPr lang="en-US" dirty="0" smtClean="0"/>
              <a:t>(KPC) is a particularly dangerous variant, quite transmissible, (not only in </a:t>
            </a:r>
            <a:r>
              <a:rPr lang="en-US" i="1" dirty="0" smtClean="0"/>
              <a:t>Klebsiella</a:t>
            </a:r>
            <a:r>
              <a:rPr lang="en-US" dirty="0" smtClean="0"/>
              <a:t>) and can be very hard to treat </a:t>
            </a:r>
          </a:p>
          <a:p>
            <a:pPr lvl="1"/>
            <a:r>
              <a:rPr lang="en-US" dirty="0" smtClean="0"/>
              <a:t>Some have an </a:t>
            </a:r>
            <a:r>
              <a:rPr lang="en-US" dirty="0" smtClean="0">
                <a:hlinkClick r:id="rId4"/>
              </a:rPr>
              <a:t>inducible B-lactamase</a:t>
            </a:r>
            <a:r>
              <a:rPr lang="en-US" dirty="0" smtClean="0"/>
              <a:t> (called “</a:t>
            </a:r>
            <a:r>
              <a:rPr lang="en-US" dirty="0" err="1" smtClean="0"/>
              <a:t>AmpC</a:t>
            </a:r>
            <a:r>
              <a:rPr lang="en-US" dirty="0" smtClean="0"/>
              <a:t>”)</a:t>
            </a:r>
            <a:endParaRPr lang="en-US" dirty="0"/>
          </a:p>
          <a:p>
            <a:pPr lvl="2"/>
            <a:r>
              <a:rPr lang="en-US" dirty="0" smtClean="0"/>
              <a:t>Which means that it looks sensitive to a B-lactam, but then turns on resistance</a:t>
            </a:r>
          </a:p>
          <a:p>
            <a:pPr lvl="2"/>
            <a:r>
              <a:rPr lang="en-US" dirty="0" smtClean="0"/>
              <a:t>Most commonly seen in Enterobacter , </a:t>
            </a:r>
            <a:r>
              <a:rPr lang="en-US" dirty="0" err="1"/>
              <a:t>C</a:t>
            </a:r>
            <a:r>
              <a:rPr lang="en-US" dirty="0" err="1" smtClean="0"/>
              <a:t>itrobacter</a:t>
            </a:r>
            <a:r>
              <a:rPr lang="en-US" dirty="0" smtClean="0"/>
              <a:t>, and </a:t>
            </a:r>
            <a:r>
              <a:rPr lang="en-US" dirty="0" err="1" smtClean="0"/>
              <a:t>Serratia</a:t>
            </a:r>
            <a:endParaRPr lang="en-US" dirty="0" smtClean="0"/>
          </a:p>
          <a:p>
            <a:pPr lvl="2"/>
            <a:r>
              <a:rPr lang="en-US" dirty="0" smtClean="0"/>
              <a:t>Typically avoid </a:t>
            </a:r>
            <a:r>
              <a:rPr lang="en-US" dirty="0" err="1" smtClean="0"/>
              <a:t>penicillins</a:t>
            </a:r>
            <a:r>
              <a:rPr lang="en-US" dirty="0" smtClean="0"/>
              <a:t> and 3</a:t>
            </a:r>
            <a:r>
              <a:rPr lang="en-US" baseline="30000" dirty="0" smtClean="0"/>
              <a:t>rd</a:t>
            </a:r>
            <a:r>
              <a:rPr lang="en-US" dirty="0" smtClean="0"/>
              <a:t> generation </a:t>
            </a:r>
            <a:r>
              <a:rPr lang="en-US" dirty="0" err="1" smtClean="0"/>
              <a:t>cephalosporins</a:t>
            </a:r>
            <a:r>
              <a:rPr lang="en-US" dirty="0" smtClean="0"/>
              <a:t> here </a:t>
            </a:r>
          </a:p>
          <a:p>
            <a:pPr lvl="2"/>
            <a:r>
              <a:rPr lang="en-US" dirty="0" smtClean="0"/>
              <a:t>Cefepime and </a:t>
            </a:r>
            <a:r>
              <a:rPr lang="en-US" dirty="0" err="1" smtClean="0"/>
              <a:t>meropenem</a:t>
            </a:r>
            <a:r>
              <a:rPr lang="en-US" dirty="0" smtClean="0"/>
              <a:t> may be needed for longer courses</a:t>
            </a:r>
          </a:p>
        </p:txBody>
      </p:sp>
      <p:sp>
        <p:nvSpPr>
          <p:cNvPr id="5" name="TextBox 4"/>
          <p:cNvSpPr txBox="1"/>
          <p:nvPr/>
        </p:nvSpPr>
        <p:spPr>
          <a:xfrm rot="1795781">
            <a:off x="-65085" y="3548390"/>
            <a:ext cx="1137836" cy="523220"/>
          </a:xfrm>
          <a:prstGeom prst="rect">
            <a:avLst/>
          </a:prstGeom>
          <a:noFill/>
        </p:spPr>
        <p:txBody>
          <a:bodyPr wrap="square" rtlCol="0">
            <a:spAutoFit/>
          </a:bodyPr>
          <a:lstStyle/>
          <a:p>
            <a:r>
              <a:rPr lang="en-US" sz="1400" i="1" dirty="0" smtClean="0"/>
              <a:t>Review paper link</a:t>
            </a:r>
            <a:endParaRPr lang="en-US" sz="1400" i="1" dirty="0"/>
          </a:p>
        </p:txBody>
      </p:sp>
      <p:cxnSp>
        <p:nvCxnSpPr>
          <p:cNvPr id="7" name="Straight Arrow Connector 6"/>
          <p:cNvCxnSpPr/>
          <p:nvPr/>
        </p:nvCxnSpPr>
        <p:spPr>
          <a:xfrm flipV="1">
            <a:off x="718457" y="3494314"/>
            <a:ext cx="381000" cy="2264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18457" y="3807894"/>
            <a:ext cx="457200" cy="1218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8457" y="3931937"/>
            <a:ext cx="381000" cy="7162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4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Pseudomonas aeruginosa </a:t>
            </a:r>
            <a:endParaRPr lang="en-US" i="1" dirty="0"/>
          </a:p>
        </p:txBody>
      </p:sp>
      <p:sp>
        <p:nvSpPr>
          <p:cNvPr id="3" name="Content Placeholder 2"/>
          <p:cNvSpPr>
            <a:spLocks noGrp="1"/>
          </p:cNvSpPr>
          <p:nvPr>
            <p:ph idx="1"/>
          </p:nvPr>
        </p:nvSpPr>
        <p:spPr/>
        <p:txBody>
          <a:bodyPr/>
          <a:lstStyle/>
          <a:p>
            <a:r>
              <a:rPr lang="en-US" dirty="0" err="1" smtClean="0"/>
              <a:t>Ahhh</a:t>
            </a:r>
            <a:r>
              <a:rPr lang="en-US" dirty="0" smtClean="0"/>
              <a:t>, Pseudomonas…how we fret over you</a:t>
            </a:r>
          </a:p>
          <a:p>
            <a:r>
              <a:rPr lang="en-US" dirty="0" smtClean="0"/>
              <a:t>A non-fermenting GNR that is very common, very pathogenic, and often multi-drug resistant </a:t>
            </a:r>
          </a:p>
          <a:p>
            <a:r>
              <a:rPr lang="en-US" dirty="0" smtClean="0"/>
              <a:t>Intrinsically resistant to many antibiotics from MANY resistance pathways </a:t>
            </a:r>
          </a:p>
          <a:p>
            <a:pPr lvl="1"/>
            <a:r>
              <a:rPr lang="en-US" dirty="0" smtClean="0"/>
              <a:t>B-lactamases, </a:t>
            </a:r>
            <a:r>
              <a:rPr lang="en-US" dirty="0" err="1" smtClean="0"/>
              <a:t>porins</a:t>
            </a:r>
            <a:r>
              <a:rPr lang="en-US" dirty="0" smtClean="0"/>
              <a:t>, multidrug efflux pumps, biofilm formation…</a:t>
            </a:r>
          </a:p>
          <a:p>
            <a:r>
              <a:rPr lang="en-US" dirty="0" smtClean="0"/>
              <a:t>Often need higher “</a:t>
            </a:r>
            <a:r>
              <a:rPr lang="en-US" dirty="0" err="1" smtClean="0"/>
              <a:t>pseudomonal</a:t>
            </a:r>
            <a:r>
              <a:rPr lang="en-US" dirty="0" smtClean="0"/>
              <a:t>” dosing of antibiotics </a:t>
            </a:r>
          </a:p>
          <a:p>
            <a:r>
              <a:rPr lang="en-US" dirty="0" smtClean="0"/>
              <a:t>Often associated with water: hot tubs, respirator equipment, sinks, hospital vents </a:t>
            </a:r>
          </a:p>
          <a:p>
            <a:r>
              <a:rPr lang="en-US" dirty="0" smtClean="0"/>
              <a:t>Very common colonizer in cystic fibrosis patients </a:t>
            </a:r>
          </a:p>
          <a:p>
            <a:endParaRPr lang="en-US" dirty="0" smtClean="0"/>
          </a:p>
          <a:p>
            <a:endParaRPr lang="en-US" dirty="0"/>
          </a:p>
        </p:txBody>
      </p:sp>
      <p:pic>
        <p:nvPicPr>
          <p:cNvPr id="2050" name="Picture 2" descr="Image result for pseudom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740" y="0"/>
            <a:ext cx="1549489"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Welcome to the module on </a:t>
            </a:r>
            <a:br>
              <a:rPr lang="en-US" dirty="0" smtClean="0">
                <a:solidFill>
                  <a:schemeClr val="tx1"/>
                </a:solidFill>
              </a:rPr>
            </a:br>
            <a:r>
              <a:rPr lang="en-US" sz="5400" dirty="0" smtClean="0">
                <a:solidFill>
                  <a:schemeClr val="tx1"/>
                </a:solidFill>
              </a:rPr>
              <a:t>HAP/VAP</a:t>
            </a:r>
            <a:endParaRPr lang="en-US" sz="5400" dirty="0">
              <a:solidFill>
                <a:schemeClr val="tx1"/>
              </a:solidFill>
            </a:endParaRPr>
          </a:p>
        </p:txBody>
      </p:sp>
      <p:sp>
        <p:nvSpPr>
          <p:cNvPr id="3" name="Content Placeholder 2"/>
          <p:cNvSpPr>
            <a:spLocks noGrp="1"/>
          </p:cNvSpPr>
          <p:nvPr>
            <p:ph idx="1"/>
          </p:nvPr>
        </p:nvSpPr>
        <p:spPr>
          <a:xfrm>
            <a:off x="833092" y="1845734"/>
            <a:ext cx="7543800" cy="4023360"/>
          </a:xfrm>
        </p:spPr>
        <p:txBody>
          <a:bodyPr/>
          <a:lstStyle/>
          <a:p>
            <a:r>
              <a:rPr lang="en-US" sz="2800" i="1" dirty="0" smtClean="0"/>
              <a:t>Please</a:t>
            </a:r>
            <a:r>
              <a:rPr lang="en-US" sz="2800" dirty="0" smtClean="0"/>
              <a:t> take this brief pre-module quiz</a:t>
            </a:r>
          </a:p>
          <a:p>
            <a:endParaRPr lang="en-US" sz="2800" dirty="0"/>
          </a:p>
          <a:p>
            <a:endParaRPr lang="en-US" sz="2800" dirty="0" smtClean="0">
              <a:hlinkClick r:id="rId2"/>
            </a:endParaRPr>
          </a:p>
          <a:p>
            <a:pPr marL="114300" indent="0">
              <a:buNone/>
            </a:pPr>
            <a:r>
              <a:rPr lang="en-US" sz="2800" dirty="0" smtClean="0">
                <a:hlinkClick r:id="rId2"/>
              </a:rPr>
              <a:t>https</a:t>
            </a:r>
            <a:r>
              <a:rPr lang="en-US" sz="2800" dirty="0">
                <a:hlinkClick r:id="rId2"/>
              </a:rPr>
              <a:t>://</a:t>
            </a:r>
            <a:r>
              <a:rPr lang="en-US" sz="2800" dirty="0" smtClean="0">
                <a:hlinkClick r:id="rId2"/>
              </a:rPr>
              <a:t>goo.gl/forms/EpqlgYcj73DIgtun2</a:t>
            </a:r>
            <a:endParaRPr lang="en-US" sz="2800" dirty="0" smtClean="0"/>
          </a:p>
          <a:p>
            <a:endParaRPr lang="en-US" sz="2800" dirty="0" smtClean="0"/>
          </a:p>
          <a:p>
            <a:endParaRPr lang="en-US" dirty="0"/>
          </a:p>
        </p:txBody>
      </p:sp>
      <p:sp>
        <p:nvSpPr>
          <p:cNvPr id="4" name="Right Arrow 3"/>
          <p:cNvSpPr/>
          <p:nvPr/>
        </p:nvSpPr>
        <p:spPr>
          <a:xfrm rot="19009160">
            <a:off x="229515" y="4563766"/>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487136">
            <a:off x="1851274" y="4907372"/>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707406" y="4907371"/>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316683" y="4895178"/>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863359">
            <a:off x="6747976" y="4643186"/>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96398">
            <a:off x="8072449" y="3982732"/>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45913">
            <a:off x="8195965" y="2009357"/>
            <a:ext cx="811850" cy="41660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656">
            <a:off x="64307" y="2308461"/>
            <a:ext cx="608888" cy="5554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25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ANTI-PSEUDOMONAS </a:t>
            </a:r>
            <a:r>
              <a:rPr lang="en-US" dirty="0" smtClean="0">
                <a:solidFill>
                  <a:schemeClr val="accent3"/>
                </a:solidFill>
              </a:rPr>
              <a:t>DRUGS</a:t>
            </a:r>
            <a:endParaRPr lang="en-US" dirty="0">
              <a:solidFill>
                <a:schemeClr val="accent3"/>
              </a:solidFill>
            </a:endParaRPr>
          </a:p>
        </p:txBody>
      </p:sp>
      <p:sp>
        <p:nvSpPr>
          <p:cNvPr id="3" name="Content Placeholder 2"/>
          <p:cNvSpPr>
            <a:spLocks noGrp="1"/>
          </p:cNvSpPr>
          <p:nvPr>
            <p:ph idx="1"/>
          </p:nvPr>
        </p:nvSpPr>
        <p:spPr>
          <a:xfrm>
            <a:off x="1066800" y="2286000"/>
            <a:ext cx="6553200" cy="41148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buNone/>
            </a:pPr>
            <a:r>
              <a:rPr lang="en-US" b="1" dirty="0" err="1">
                <a:solidFill>
                  <a:schemeClr val="tx1"/>
                </a:solidFill>
                <a:latin typeface="Arial"/>
                <a:cs typeface="Arial"/>
              </a:rPr>
              <a:t>Fluoroquinoles</a:t>
            </a:r>
            <a:r>
              <a:rPr lang="en-US" b="1" dirty="0">
                <a:solidFill>
                  <a:schemeClr val="tx1"/>
                </a:solidFill>
                <a:latin typeface="Arial"/>
                <a:cs typeface="Arial"/>
              </a:rPr>
              <a:t> </a:t>
            </a:r>
            <a:r>
              <a:rPr lang="en-US" dirty="0" smtClean="0">
                <a:solidFill>
                  <a:schemeClr val="tx1"/>
                </a:solidFill>
                <a:latin typeface="Arial"/>
                <a:cs typeface="Arial"/>
              </a:rPr>
              <a:t>(ciprofloxacin/levofloxacin) (PO</a:t>
            </a:r>
            <a:r>
              <a:rPr lang="en-US" dirty="0">
                <a:solidFill>
                  <a:schemeClr val="tx1"/>
                </a:solidFill>
                <a:latin typeface="Arial"/>
                <a:cs typeface="Arial"/>
              </a:rPr>
              <a:t>) </a:t>
            </a:r>
          </a:p>
          <a:p>
            <a:pPr marL="0" indent="0">
              <a:buNone/>
            </a:pPr>
            <a:r>
              <a:rPr lang="en-US" b="1" dirty="0" err="1" smtClean="0">
                <a:solidFill>
                  <a:schemeClr val="tx1"/>
                </a:solidFill>
                <a:latin typeface="Arial"/>
                <a:cs typeface="Arial"/>
              </a:rPr>
              <a:t>Zosyn</a:t>
            </a:r>
            <a:r>
              <a:rPr lang="en-US" dirty="0" smtClean="0">
                <a:solidFill>
                  <a:schemeClr val="tx1"/>
                </a:solidFill>
                <a:latin typeface="Arial"/>
                <a:cs typeface="Arial"/>
              </a:rPr>
              <a:t> </a:t>
            </a:r>
            <a:r>
              <a:rPr lang="en-US" dirty="0" smtClean="0">
                <a:solidFill>
                  <a:schemeClr val="tx1"/>
                </a:solidFill>
                <a:latin typeface="Arial"/>
                <a:cs typeface="Arial"/>
              </a:rPr>
              <a:t>(</a:t>
            </a:r>
            <a:r>
              <a:rPr lang="en-US" dirty="0" err="1" smtClean="0">
                <a:solidFill>
                  <a:schemeClr val="tx1"/>
                </a:solidFill>
                <a:latin typeface="Arial"/>
                <a:cs typeface="Arial"/>
              </a:rPr>
              <a:t>pipercillin</a:t>
            </a:r>
            <a:r>
              <a:rPr lang="en-US" dirty="0" smtClean="0">
                <a:solidFill>
                  <a:schemeClr val="tx1"/>
                </a:solidFill>
                <a:latin typeface="Arial"/>
                <a:cs typeface="Arial"/>
              </a:rPr>
              <a:t>/</a:t>
            </a:r>
            <a:r>
              <a:rPr lang="en-US" dirty="0" err="1" smtClean="0">
                <a:solidFill>
                  <a:schemeClr val="tx1"/>
                </a:solidFill>
                <a:latin typeface="Arial"/>
                <a:cs typeface="Arial"/>
              </a:rPr>
              <a:t>tazobactam</a:t>
            </a:r>
            <a:r>
              <a:rPr lang="en-US" dirty="0" smtClean="0">
                <a:solidFill>
                  <a:schemeClr val="tx1"/>
                </a:solidFill>
                <a:latin typeface="Arial"/>
                <a:cs typeface="Arial"/>
              </a:rPr>
              <a:t>) (IV)</a:t>
            </a:r>
          </a:p>
          <a:p>
            <a:pPr marL="0" indent="0">
              <a:buNone/>
            </a:pPr>
            <a:r>
              <a:rPr lang="en-US" b="1" dirty="0" err="1">
                <a:solidFill>
                  <a:schemeClr val="tx1"/>
                </a:solidFill>
                <a:latin typeface="Arial"/>
                <a:cs typeface="Arial"/>
              </a:rPr>
              <a:t>Ceftazidime</a:t>
            </a:r>
            <a:r>
              <a:rPr lang="en-US" dirty="0">
                <a:solidFill>
                  <a:schemeClr val="tx1"/>
                </a:solidFill>
                <a:latin typeface="Arial"/>
                <a:cs typeface="Arial"/>
              </a:rPr>
              <a:t> (IV)</a:t>
            </a:r>
            <a:endParaRPr lang="en-US" dirty="0" smtClean="0">
              <a:solidFill>
                <a:schemeClr val="tx1"/>
              </a:solidFill>
              <a:latin typeface="Arial"/>
              <a:cs typeface="Arial"/>
            </a:endParaRPr>
          </a:p>
          <a:p>
            <a:pPr marL="0" indent="0">
              <a:buNone/>
            </a:pPr>
            <a:r>
              <a:rPr lang="en-US" b="1" dirty="0" smtClean="0">
                <a:solidFill>
                  <a:schemeClr val="tx1"/>
                </a:solidFill>
                <a:latin typeface="Arial"/>
                <a:cs typeface="Arial"/>
              </a:rPr>
              <a:t>Cefepime</a:t>
            </a:r>
            <a:r>
              <a:rPr lang="en-US" dirty="0">
                <a:solidFill>
                  <a:schemeClr val="tx1"/>
                </a:solidFill>
                <a:latin typeface="Arial"/>
                <a:cs typeface="Arial"/>
              </a:rPr>
              <a:t> (IV</a:t>
            </a:r>
            <a:r>
              <a:rPr lang="en-US" dirty="0" smtClean="0">
                <a:solidFill>
                  <a:schemeClr val="tx1"/>
                </a:solidFill>
                <a:latin typeface="Arial"/>
                <a:cs typeface="Arial"/>
              </a:rPr>
              <a:t>)</a:t>
            </a:r>
          </a:p>
          <a:p>
            <a:pPr marL="0" indent="0">
              <a:buNone/>
            </a:pPr>
            <a:r>
              <a:rPr lang="en-US" b="1" dirty="0" err="1" smtClean="0">
                <a:solidFill>
                  <a:schemeClr val="tx1"/>
                </a:solidFill>
                <a:latin typeface="Arial"/>
                <a:cs typeface="Arial"/>
              </a:rPr>
              <a:t>Aztreonam</a:t>
            </a:r>
            <a:r>
              <a:rPr lang="en-US" b="1" dirty="0" smtClean="0">
                <a:solidFill>
                  <a:schemeClr val="tx1"/>
                </a:solidFill>
                <a:latin typeface="Arial"/>
                <a:cs typeface="Arial"/>
              </a:rPr>
              <a:t> </a:t>
            </a:r>
            <a:r>
              <a:rPr lang="en-US" dirty="0">
                <a:solidFill>
                  <a:schemeClr val="tx1"/>
                </a:solidFill>
                <a:latin typeface="Arial"/>
                <a:cs typeface="Arial"/>
              </a:rPr>
              <a:t>(IV)</a:t>
            </a:r>
            <a:endParaRPr lang="en-US" dirty="0" smtClean="0">
              <a:solidFill>
                <a:schemeClr val="tx1"/>
              </a:solidFill>
              <a:latin typeface="Arial"/>
              <a:cs typeface="Arial"/>
            </a:endParaRPr>
          </a:p>
          <a:p>
            <a:pPr marL="0" indent="0">
              <a:buNone/>
            </a:pPr>
            <a:r>
              <a:rPr lang="en-US" b="1" dirty="0" smtClean="0">
                <a:solidFill>
                  <a:schemeClr val="tx1"/>
                </a:solidFill>
                <a:latin typeface="Arial"/>
                <a:cs typeface="Arial"/>
              </a:rPr>
              <a:t>Aminoglycosides</a:t>
            </a:r>
            <a:r>
              <a:rPr lang="en-US" dirty="0" smtClean="0">
                <a:solidFill>
                  <a:schemeClr val="tx1"/>
                </a:solidFill>
                <a:latin typeface="Arial"/>
                <a:cs typeface="Arial"/>
              </a:rPr>
              <a:t> </a:t>
            </a:r>
            <a:r>
              <a:rPr lang="en-US" dirty="0">
                <a:solidFill>
                  <a:schemeClr val="tx1"/>
                </a:solidFill>
                <a:latin typeface="Arial"/>
                <a:cs typeface="Arial"/>
              </a:rPr>
              <a:t>(IV)</a:t>
            </a:r>
            <a:endParaRPr lang="en-US" dirty="0" smtClean="0">
              <a:solidFill>
                <a:schemeClr val="tx1"/>
              </a:solidFill>
              <a:latin typeface="Arial"/>
              <a:cs typeface="Arial"/>
            </a:endParaRPr>
          </a:p>
          <a:p>
            <a:pPr marL="0" indent="0">
              <a:buNone/>
            </a:pPr>
            <a:r>
              <a:rPr lang="en-US" b="1" dirty="0" err="1">
                <a:solidFill>
                  <a:schemeClr val="tx1"/>
                </a:solidFill>
                <a:latin typeface="Arial"/>
                <a:cs typeface="Arial"/>
              </a:rPr>
              <a:t>Carbapenems</a:t>
            </a:r>
            <a:r>
              <a:rPr lang="en-US" dirty="0">
                <a:solidFill>
                  <a:schemeClr val="tx1"/>
                </a:solidFill>
                <a:latin typeface="Arial"/>
                <a:cs typeface="Arial"/>
              </a:rPr>
              <a:t> </a:t>
            </a:r>
            <a:r>
              <a:rPr lang="en-US" dirty="0" smtClean="0">
                <a:solidFill>
                  <a:schemeClr val="tx1"/>
                </a:solidFill>
                <a:latin typeface="Arial"/>
                <a:cs typeface="Arial"/>
              </a:rPr>
              <a:t>(not </a:t>
            </a:r>
            <a:r>
              <a:rPr lang="en-US" dirty="0" err="1" smtClean="0">
                <a:solidFill>
                  <a:schemeClr val="tx1"/>
                </a:solidFill>
                <a:latin typeface="Arial"/>
                <a:cs typeface="Arial"/>
              </a:rPr>
              <a:t>ertapenem</a:t>
            </a:r>
            <a:r>
              <a:rPr lang="en-US" dirty="0" smtClean="0">
                <a:solidFill>
                  <a:schemeClr val="tx1"/>
                </a:solidFill>
                <a:latin typeface="Arial"/>
                <a:cs typeface="Arial"/>
              </a:rPr>
              <a:t>) (IV)</a:t>
            </a:r>
          </a:p>
          <a:p>
            <a:pPr marL="0" indent="0">
              <a:buNone/>
            </a:pPr>
            <a:r>
              <a:rPr lang="en-US" b="1" dirty="0" err="1" smtClean="0">
                <a:solidFill>
                  <a:schemeClr val="tx1"/>
                </a:solidFill>
                <a:latin typeface="Arial"/>
                <a:cs typeface="Arial"/>
              </a:rPr>
              <a:t>Colistin</a:t>
            </a:r>
            <a:r>
              <a:rPr lang="en-US" b="1" dirty="0" smtClean="0">
                <a:solidFill>
                  <a:schemeClr val="tx1"/>
                </a:solidFill>
                <a:latin typeface="Arial"/>
                <a:cs typeface="Arial"/>
              </a:rPr>
              <a:t> </a:t>
            </a:r>
            <a:r>
              <a:rPr lang="en-US" dirty="0" smtClean="0">
                <a:solidFill>
                  <a:schemeClr val="tx1"/>
                </a:solidFill>
                <a:latin typeface="Arial"/>
                <a:cs typeface="Arial"/>
              </a:rPr>
              <a:t>(IV)</a:t>
            </a:r>
          </a:p>
          <a:p>
            <a:pPr marL="0" indent="0">
              <a:buNone/>
            </a:pPr>
            <a:r>
              <a:rPr lang="en-US" b="1" dirty="0" err="1">
                <a:solidFill>
                  <a:schemeClr val="tx1"/>
                </a:solidFill>
                <a:latin typeface="Arial"/>
                <a:cs typeface="Arial"/>
              </a:rPr>
              <a:t>Zerbaxa</a:t>
            </a:r>
            <a:r>
              <a:rPr lang="en-US" b="1" dirty="0">
                <a:solidFill>
                  <a:schemeClr val="tx1"/>
                </a:solidFill>
                <a:latin typeface="Arial"/>
                <a:cs typeface="Arial"/>
              </a:rPr>
              <a:t> </a:t>
            </a:r>
            <a:r>
              <a:rPr lang="en-US" dirty="0">
                <a:solidFill>
                  <a:schemeClr val="tx1"/>
                </a:solidFill>
                <a:latin typeface="Arial"/>
                <a:cs typeface="Arial"/>
              </a:rPr>
              <a:t>(</a:t>
            </a:r>
            <a:r>
              <a:rPr lang="en-US" dirty="0" err="1">
                <a:solidFill>
                  <a:schemeClr val="tx1"/>
                </a:solidFill>
                <a:latin typeface="Arial"/>
                <a:cs typeface="Arial"/>
              </a:rPr>
              <a:t>ceftolozane</a:t>
            </a:r>
            <a:r>
              <a:rPr lang="en-US" dirty="0">
                <a:solidFill>
                  <a:schemeClr val="tx1"/>
                </a:solidFill>
                <a:latin typeface="Arial"/>
                <a:cs typeface="Arial"/>
              </a:rPr>
              <a:t>/</a:t>
            </a:r>
            <a:r>
              <a:rPr lang="en-US" dirty="0" err="1">
                <a:solidFill>
                  <a:schemeClr val="tx1"/>
                </a:solidFill>
                <a:latin typeface="Arial"/>
                <a:cs typeface="Arial"/>
              </a:rPr>
              <a:t>tazobactam</a:t>
            </a:r>
            <a:r>
              <a:rPr lang="en-US" dirty="0">
                <a:solidFill>
                  <a:schemeClr val="tx1"/>
                </a:solidFill>
                <a:latin typeface="Arial"/>
                <a:cs typeface="Arial"/>
              </a:rPr>
              <a:t>) (IV</a:t>
            </a:r>
            <a:r>
              <a:rPr lang="en-US" dirty="0" smtClean="0">
                <a:solidFill>
                  <a:schemeClr val="tx1"/>
                </a:solidFill>
                <a:latin typeface="Arial"/>
                <a:cs typeface="Arial"/>
              </a:rPr>
              <a:t>)</a:t>
            </a:r>
          </a:p>
          <a:p>
            <a:pPr marL="0" indent="0">
              <a:buNone/>
            </a:pPr>
            <a:r>
              <a:rPr lang="en-US" b="1" dirty="0" err="1" smtClean="0">
                <a:solidFill>
                  <a:schemeClr val="tx1"/>
                </a:solidFill>
                <a:latin typeface="Arial"/>
                <a:cs typeface="Arial"/>
              </a:rPr>
              <a:t>Avitaz</a:t>
            </a:r>
            <a:r>
              <a:rPr lang="en-US" dirty="0" smtClean="0">
                <a:solidFill>
                  <a:schemeClr val="tx1"/>
                </a:solidFill>
                <a:latin typeface="Arial"/>
                <a:cs typeface="Arial"/>
              </a:rPr>
              <a:t> (ceftazidime/avibactam)</a:t>
            </a:r>
            <a:endParaRPr lang="en-US" dirty="0">
              <a:solidFill>
                <a:schemeClr val="tx1"/>
              </a:solidFill>
              <a:latin typeface="Arial"/>
              <a:cs typeface="Arial"/>
            </a:endParaRPr>
          </a:p>
          <a:p>
            <a:pPr marL="0" indent="0">
              <a:buNone/>
            </a:pPr>
            <a:endParaRPr lang="en-US" dirty="0">
              <a:solidFill>
                <a:schemeClr val="tx1"/>
              </a:solidFill>
              <a:latin typeface="Arial"/>
              <a:cs typeface="Arial"/>
            </a:endParaRPr>
          </a:p>
        </p:txBody>
      </p:sp>
      <p:sp>
        <p:nvSpPr>
          <p:cNvPr id="5" name="TextBox 4"/>
          <p:cNvSpPr txBox="1"/>
          <p:nvPr/>
        </p:nvSpPr>
        <p:spPr>
          <a:xfrm>
            <a:off x="1066800" y="1447799"/>
            <a:ext cx="6553200" cy="830997"/>
          </a:xfrm>
          <a:prstGeom prst="rect">
            <a:avLst/>
          </a:prstGeom>
          <a:solidFill>
            <a:srgbClr val="00B0F0"/>
          </a:solidFill>
        </p:spPr>
        <p:txBody>
          <a:bodyPr wrap="square" rtlCol="0">
            <a:spAutoFit/>
          </a:bodyPr>
          <a:lstStyle/>
          <a:p>
            <a:pPr algn="ctr"/>
            <a:r>
              <a:rPr lang="en-US" sz="2400" b="1" dirty="0" smtClean="0"/>
              <a:t>Rates of effective coverage will differ hospital to hospital. Be aware of your local </a:t>
            </a:r>
            <a:r>
              <a:rPr lang="en-US" sz="2400" b="1" dirty="0" err="1" smtClean="0"/>
              <a:t>antibiogram</a:t>
            </a:r>
            <a:endParaRPr lang="en-US" sz="2400" b="1" dirty="0"/>
          </a:p>
        </p:txBody>
      </p:sp>
      <p:sp>
        <p:nvSpPr>
          <p:cNvPr id="6" name="TextBox 5"/>
          <p:cNvSpPr txBox="1"/>
          <p:nvPr/>
        </p:nvSpPr>
        <p:spPr>
          <a:xfrm rot="19964650">
            <a:off x="103299" y="2102269"/>
            <a:ext cx="1295400" cy="646331"/>
          </a:xfrm>
          <a:prstGeom prst="rect">
            <a:avLst/>
          </a:prstGeom>
          <a:noFill/>
        </p:spPr>
        <p:txBody>
          <a:bodyPr wrap="square" rtlCol="0">
            <a:spAutoFit/>
          </a:bodyPr>
          <a:lstStyle/>
          <a:p>
            <a:r>
              <a:rPr lang="en-US" b="1" dirty="0" smtClean="0">
                <a:solidFill>
                  <a:srgbClr val="FF0000"/>
                </a:solidFill>
              </a:rPr>
              <a:t>Only PO option!</a:t>
            </a:r>
            <a:endParaRPr lang="en-US" b="1" dirty="0">
              <a:solidFill>
                <a:srgbClr val="FF0000"/>
              </a:solidFill>
            </a:endParaRPr>
          </a:p>
        </p:txBody>
      </p:sp>
    </p:spTree>
    <p:extLst>
      <p:ext uri="{BB962C8B-B14F-4D97-AF65-F5344CB8AC3E}">
        <p14:creationId xmlns:p14="http://schemas.microsoft.com/office/powerpoint/2010/main" val="19330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Acinetobacter</a:t>
            </a:r>
            <a:endParaRPr lang="en-US" i="1" dirty="0"/>
          </a:p>
        </p:txBody>
      </p:sp>
      <p:sp>
        <p:nvSpPr>
          <p:cNvPr id="3" name="Content Placeholder 2"/>
          <p:cNvSpPr>
            <a:spLocks noGrp="1"/>
          </p:cNvSpPr>
          <p:nvPr>
            <p:ph idx="1"/>
          </p:nvPr>
        </p:nvSpPr>
        <p:spPr/>
        <p:txBody>
          <a:bodyPr/>
          <a:lstStyle/>
          <a:p>
            <a:r>
              <a:rPr lang="en-US" dirty="0" smtClean="0"/>
              <a:t>A Non-fermenter GNR that is commonly seen in HAP and especially VAP (8-9% in some series)</a:t>
            </a:r>
          </a:p>
          <a:p>
            <a:r>
              <a:rPr lang="en-US" dirty="0" smtClean="0"/>
              <a:t>Widely distributed in nature, especially in humid areas  </a:t>
            </a:r>
            <a:endParaRPr lang="en-US" dirty="0" smtClean="0"/>
          </a:p>
          <a:p>
            <a:r>
              <a:rPr lang="en-US" dirty="0" smtClean="0"/>
              <a:t>Often multidrug resistant, and associated with significant mortality…a bad iatrogenic infection to pick up </a:t>
            </a:r>
          </a:p>
          <a:p>
            <a:pPr lvl="1"/>
            <a:r>
              <a:rPr lang="en-US" dirty="0" smtClean="0"/>
              <a:t>In one study, 33% of hospital-related Acinetobacter infection were fatal</a:t>
            </a:r>
            <a:endParaRPr lang="en-US" dirty="0"/>
          </a:p>
        </p:txBody>
      </p:sp>
      <p:pic>
        <p:nvPicPr>
          <p:cNvPr id="3074" name="Picture 2" descr="Image result for acinetobacter"/>
          <p:cNvPicPr>
            <a:picLocks noChangeAspect="1" noChangeArrowheads="1"/>
          </p:cNvPicPr>
          <p:nvPr/>
        </p:nvPicPr>
        <p:blipFill rotWithShape="1">
          <a:blip r:embed="rId2">
            <a:extLst>
              <a:ext uri="{28A0092B-C50C-407E-A947-70E740481C1C}">
                <a14:useLocalDpi xmlns:a14="http://schemas.microsoft.com/office/drawing/2010/main" val="0"/>
              </a:ext>
            </a:extLst>
          </a:blip>
          <a:srcRect b="13524"/>
          <a:stretch/>
        </p:blipFill>
        <p:spPr bwMode="auto">
          <a:xfrm>
            <a:off x="7924800" y="0"/>
            <a:ext cx="1240971" cy="1387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6096000"/>
            <a:ext cx="4419600" cy="600164"/>
          </a:xfrm>
          <a:prstGeom prst="rect">
            <a:avLst/>
          </a:prstGeom>
          <a:noFill/>
        </p:spPr>
        <p:txBody>
          <a:bodyPr wrap="square" rtlCol="0">
            <a:spAutoFit/>
          </a:bodyPr>
          <a:lstStyle/>
          <a:p>
            <a:r>
              <a:rPr lang="en-US" sz="1100" dirty="0" err="1" smtClean="0"/>
              <a:t>Lemos</a:t>
            </a:r>
            <a:r>
              <a:rPr lang="en-US" sz="1100" dirty="0" smtClean="0"/>
              <a:t> et al. </a:t>
            </a:r>
            <a:r>
              <a:rPr lang="en-US" sz="1100" dirty="0"/>
              <a:t>Carbapenem resistance and mortality in patients with Acinetobacter </a:t>
            </a:r>
            <a:r>
              <a:rPr lang="en-US" sz="1100" dirty="0" err="1"/>
              <a:t>baumannii</a:t>
            </a:r>
            <a:r>
              <a:rPr lang="en-US" sz="1100" dirty="0"/>
              <a:t> infection: systematic review and meta-analysis</a:t>
            </a:r>
            <a:r>
              <a:rPr lang="en-US" sz="1100" dirty="0" smtClean="0"/>
              <a:t>. </a:t>
            </a:r>
            <a:r>
              <a:rPr lang="en-US" sz="1100" dirty="0" err="1"/>
              <a:t>Clin</a:t>
            </a:r>
            <a:r>
              <a:rPr lang="en-US" sz="1100" dirty="0"/>
              <a:t> </a:t>
            </a:r>
            <a:r>
              <a:rPr lang="en-US" sz="1100" dirty="0" err="1"/>
              <a:t>Microbiol</a:t>
            </a:r>
            <a:r>
              <a:rPr lang="en-US" sz="1100" dirty="0"/>
              <a:t> Infect. 2014 May;20(5):416-23.</a:t>
            </a:r>
            <a:endParaRPr lang="en-US" sz="1100" dirty="0"/>
          </a:p>
        </p:txBody>
      </p:sp>
    </p:spTree>
    <p:extLst>
      <p:ext uri="{BB962C8B-B14F-4D97-AF65-F5344CB8AC3E}">
        <p14:creationId xmlns:p14="http://schemas.microsoft.com/office/powerpoint/2010/main" val="35846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Burkholderia</a:t>
            </a:r>
            <a:endParaRPr lang="en-US" i="1" dirty="0"/>
          </a:p>
        </p:txBody>
      </p:sp>
      <p:sp>
        <p:nvSpPr>
          <p:cNvPr id="3" name="Content Placeholder 2"/>
          <p:cNvSpPr>
            <a:spLocks noGrp="1"/>
          </p:cNvSpPr>
          <p:nvPr>
            <p:ph idx="1"/>
          </p:nvPr>
        </p:nvSpPr>
        <p:spPr/>
        <p:txBody>
          <a:bodyPr/>
          <a:lstStyle/>
          <a:p>
            <a:r>
              <a:rPr lang="en-US" dirty="0" smtClean="0"/>
              <a:t>Several types, </a:t>
            </a:r>
            <a:r>
              <a:rPr lang="en-US" i="1" dirty="0" err="1" smtClean="0"/>
              <a:t>Burkholderia</a:t>
            </a:r>
            <a:r>
              <a:rPr lang="en-US" i="1" dirty="0" smtClean="0"/>
              <a:t> </a:t>
            </a:r>
            <a:r>
              <a:rPr lang="en-US" i="1" dirty="0" err="1" smtClean="0"/>
              <a:t>cepacia</a:t>
            </a:r>
            <a:r>
              <a:rPr lang="en-US" i="1" dirty="0" smtClean="0"/>
              <a:t> </a:t>
            </a:r>
            <a:r>
              <a:rPr lang="en-US" dirty="0" smtClean="0"/>
              <a:t>is the most significant </a:t>
            </a:r>
          </a:p>
          <a:p>
            <a:r>
              <a:rPr lang="en-US" dirty="0" smtClean="0"/>
              <a:t>Similar to </a:t>
            </a:r>
            <a:r>
              <a:rPr lang="en-US" i="1" dirty="0" err="1" smtClean="0"/>
              <a:t>acinetobacter</a:t>
            </a:r>
            <a:r>
              <a:rPr lang="en-US" dirty="0" smtClean="0"/>
              <a:t>, it is a non-fermenter GNR that is a common MDR cause of iatrogenic infection , especially HAP/VAP</a:t>
            </a:r>
          </a:p>
          <a:p>
            <a:r>
              <a:rPr lang="en-US" dirty="0" smtClean="0"/>
              <a:t>Particularly common in cystic fibrosis and lung transplant patients </a:t>
            </a:r>
            <a:endParaRPr lang="en-US" dirty="0"/>
          </a:p>
        </p:txBody>
      </p:sp>
      <p:pic>
        <p:nvPicPr>
          <p:cNvPr id="4098" name="Picture 2" descr="Image result for burkholderia cepa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095"/>
          <a:stretch/>
        </p:blipFill>
        <p:spPr bwMode="auto">
          <a:xfrm>
            <a:off x="7391400" y="0"/>
            <a:ext cx="1752600" cy="118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Stenotrophomonas</a:t>
            </a:r>
            <a:r>
              <a:rPr lang="en-US" i="1" dirty="0" smtClean="0"/>
              <a:t> </a:t>
            </a:r>
            <a:r>
              <a:rPr lang="en-US" i="1" dirty="0" err="1" smtClean="0"/>
              <a:t>maltophilia</a:t>
            </a:r>
            <a:endParaRPr lang="en-US" i="1" dirty="0"/>
          </a:p>
        </p:txBody>
      </p:sp>
      <p:sp>
        <p:nvSpPr>
          <p:cNvPr id="3" name="Content Placeholder 2"/>
          <p:cNvSpPr>
            <a:spLocks noGrp="1"/>
          </p:cNvSpPr>
          <p:nvPr>
            <p:ph idx="1"/>
          </p:nvPr>
        </p:nvSpPr>
        <p:spPr/>
        <p:txBody>
          <a:bodyPr/>
          <a:lstStyle/>
          <a:p>
            <a:r>
              <a:rPr lang="en-US" dirty="0" smtClean="0"/>
              <a:t>Another non-fermenter GNR seen in HAP/VAP</a:t>
            </a:r>
          </a:p>
          <a:p>
            <a:r>
              <a:rPr lang="en-US" dirty="0" smtClean="0"/>
              <a:t>It is an opportunistic pathogen, usually seen in patients who are immunocompromised or after EXTENDED hospital exposure</a:t>
            </a:r>
            <a:endParaRPr lang="en-US" dirty="0" smtClean="0"/>
          </a:p>
          <a:p>
            <a:r>
              <a:rPr lang="en-US" dirty="0" smtClean="0"/>
              <a:t>Steno is VERY drug resistant</a:t>
            </a:r>
          </a:p>
          <a:p>
            <a:pPr lvl="1"/>
            <a:r>
              <a:rPr lang="en-US" sz="2800" b="1" dirty="0" smtClean="0">
                <a:solidFill>
                  <a:schemeClr val="tx2">
                    <a:lumMod val="60000"/>
                    <a:lumOff val="40000"/>
                  </a:schemeClr>
                </a:solidFill>
              </a:rPr>
              <a:t>Bactrim</a:t>
            </a:r>
            <a:r>
              <a:rPr lang="en-US" sz="2800" dirty="0" smtClean="0">
                <a:solidFill>
                  <a:schemeClr val="tx2">
                    <a:lumMod val="60000"/>
                    <a:lumOff val="40000"/>
                  </a:schemeClr>
                </a:solidFill>
              </a:rPr>
              <a:t> </a:t>
            </a:r>
            <a:r>
              <a:rPr lang="en-US" dirty="0" smtClean="0"/>
              <a:t>is the treatment of choice, and often the only thing Steno is sensitive to</a:t>
            </a:r>
          </a:p>
          <a:p>
            <a:r>
              <a:rPr lang="en-US" dirty="0" smtClean="0"/>
              <a:t>Mortality rates range from 21-69%...Steno is quite serious</a:t>
            </a:r>
            <a:endParaRPr lang="en-US" dirty="0"/>
          </a:p>
        </p:txBody>
      </p:sp>
    </p:spTree>
    <p:extLst>
      <p:ext uri="{BB962C8B-B14F-4D97-AF65-F5344CB8AC3E}">
        <p14:creationId xmlns:p14="http://schemas.microsoft.com/office/powerpoint/2010/main" val="370416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normAutofit fontScale="90000"/>
          </a:bodyPr>
          <a:lstStyle/>
          <a:p>
            <a:pPr eaLnBrk="1" hangingPunct="1"/>
            <a:r>
              <a:rPr lang="en-US" sz="3600" b="1" dirty="0" smtClean="0">
                <a:solidFill>
                  <a:schemeClr val="tx1"/>
                </a:solidFill>
              </a:rPr>
              <a:t>“Yeast pneumonia” is very rare:</a:t>
            </a:r>
            <a:br>
              <a:rPr lang="en-US" sz="3600" b="1" dirty="0" smtClean="0">
                <a:solidFill>
                  <a:schemeClr val="tx1"/>
                </a:solidFill>
              </a:rPr>
            </a:br>
            <a:r>
              <a:rPr lang="en-US" sz="3600" b="1" dirty="0" smtClean="0">
                <a:solidFill>
                  <a:schemeClr val="tx1"/>
                </a:solidFill>
              </a:rPr>
              <a:t>Usually, don’t chase it</a:t>
            </a:r>
            <a:endParaRPr lang="en-US" sz="3600" dirty="0" smtClean="0">
              <a:solidFill>
                <a:schemeClr val="tx1"/>
              </a:solidFill>
            </a:endParaRPr>
          </a:p>
        </p:txBody>
      </p:sp>
      <p:sp>
        <p:nvSpPr>
          <p:cNvPr id="136194" name="Content Placeholder 2"/>
          <p:cNvSpPr>
            <a:spLocks noGrp="1"/>
          </p:cNvSpPr>
          <p:nvPr>
            <p:ph idx="1"/>
          </p:nvPr>
        </p:nvSpPr>
        <p:spPr/>
        <p:txBody>
          <a:bodyPr>
            <a:normAutofit fontScale="92500" lnSpcReduction="20000"/>
          </a:bodyPr>
          <a:lstStyle/>
          <a:p>
            <a:pPr eaLnBrk="1" hangingPunct="1"/>
            <a:r>
              <a:rPr lang="en-US" sz="2800" dirty="0" smtClean="0"/>
              <a:t>Candida is the most commonly seen. It is a frequent colonizer</a:t>
            </a:r>
          </a:p>
          <a:p>
            <a:pPr eaLnBrk="1" hangingPunct="1"/>
            <a:r>
              <a:rPr lang="en-US" sz="2800" dirty="0" smtClean="0"/>
              <a:t>Autopsy study</a:t>
            </a:r>
            <a:r>
              <a:rPr lang="en-US" sz="2800" baseline="30000" dirty="0" smtClean="0"/>
              <a:t>1</a:t>
            </a:r>
            <a:r>
              <a:rPr lang="en-US" sz="2800" dirty="0" smtClean="0"/>
              <a:t> of 77 patients with pneumonia and </a:t>
            </a:r>
            <a:r>
              <a:rPr lang="en-US" sz="2800" dirty="0" err="1" smtClean="0"/>
              <a:t>candida</a:t>
            </a:r>
            <a:r>
              <a:rPr lang="en-US" sz="2800" dirty="0" smtClean="0"/>
              <a:t> on BAL culture found no histological evidence of invasive </a:t>
            </a:r>
            <a:r>
              <a:rPr lang="en-US" sz="2800" dirty="0" err="1" smtClean="0"/>
              <a:t>candidal</a:t>
            </a:r>
            <a:r>
              <a:rPr lang="en-US" sz="2800" dirty="0" smtClean="0"/>
              <a:t> infection in any sample</a:t>
            </a:r>
          </a:p>
          <a:p>
            <a:pPr eaLnBrk="1" hangingPunct="1"/>
            <a:r>
              <a:rPr lang="en-US" sz="2800" dirty="0" smtClean="0"/>
              <a:t>The few candida PNA cases are from </a:t>
            </a:r>
            <a:r>
              <a:rPr lang="en-US" sz="2800" dirty="0" err="1" smtClean="0"/>
              <a:t>hematogenous</a:t>
            </a:r>
            <a:r>
              <a:rPr lang="en-US" sz="2800" dirty="0" smtClean="0"/>
              <a:t>  spread (in severely immunocompromised patients), so multi-nodular disease would be expected and make candida in sputum more suspicious </a:t>
            </a:r>
          </a:p>
          <a:p>
            <a:pPr eaLnBrk="1" hangingPunct="1"/>
            <a:r>
              <a:rPr lang="en-US" sz="2800" dirty="0" smtClean="0"/>
              <a:t>If suspicion for yeasts that DO causes dangerous PNA (histoplasma, blastomycosis, </a:t>
            </a:r>
            <a:r>
              <a:rPr lang="en-US" sz="2800" dirty="0" err="1" smtClean="0"/>
              <a:t>coccidiomycosis</a:t>
            </a:r>
            <a:r>
              <a:rPr lang="en-US" sz="2800" dirty="0" smtClean="0"/>
              <a:t>, </a:t>
            </a:r>
            <a:r>
              <a:rPr lang="en-US" sz="2800" dirty="0" err="1" smtClean="0"/>
              <a:t>cryptococcus</a:t>
            </a:r>
            <a:r>
              <a:rPr lang="en-US" sz="2800" dirty="0" smtClean="0"/>
              <a:t>, PCP), call the Micro lab and have then </a:t>
            </a:r>
            <a:r>
              <a:rPr lang="en-US" sz="2800" dirty="0" err="1" smtClean="0"/>
              <a:t>speciate</a:t>
            </a:r>
            <a:r>
              <a:rPr lang="en-US" sz="2800" dirty="0" smtClean="0"/>
              <a:t> the yeast</a:t>
            </a:r>
          </a:p>
          <a:p>
            <a:pPr eaLnBrk="1" hangingPunct="1">
              <a:buNone/>
            </a:pPr>
            <a:endParaRPr lang="en-US" sz="2800" dirty="0" smtClean="0"/>
          </a:p>
        </p:txBody>
      </p:sp>
      <p:sp>
        <p:nvSpPr>
          <p:cNvPr id="4" name="TextBox 3"/>
          <p:cNvSpPr txBox="1"/>
          <p:nvPr/>
        </p:nvSpPr>
        <p:spPr>
          <a:xfrm>
            <a:off x="609600" y="6320135"/>
            <a:ext cx="7848600" cy="461665"/>
          </a:xfrm>
          <a:prstGeom prst="rect">
            <a:avLst/>
          </a:prstGeom>
          <a:noFill/>
        </p:spPr>
        <p:txBody>
          <a:bodyPr wrap="square" rtlCol="0">
            <a:spAutoFit/>
          </a:bodyPr>
          <a:lstStyle/>
          <a:p>
            <a:r>
              <a:rPr lang="en-US" sz="1200" dirty="0" smtClean="0"/>
              <a:t>1) </a:t>
            </a:r>
            <a:r>
              <a:rPr lang="en-US" sz="1200" dirty="0" err="1" smtClean="0"/>
              <a:t>Kontoyiannis</a:t>
            </a:r>
            <a:r>
              <a:rPr lang="en-US" sz="1200" dirty="0" smtClean="0"/>
              <a:t> DP </a:t>
            </a:r>
            <a:r>
              <a:rPr lang="en-US" sz="1200" i="1" dirty="0" smtClean="0"/>
              <a:t>et al</a:t>
            </a:r>
            <a:r>
              <a:rPr lang="en-US" sz="1200" dirty="0" smtClean="0"/>
              <a:t>. Pulmonary </a:t>
            </a:r>
            <a:r>
              <a:rPr lang="en-US" sz="1200" dirty="0" err="1" smtClean="0"/>
              <a:t>candidiasis</a:t>
            </a:r>
            <a:r>
              <a:rPr lang="en-US" sz="1200" dirty="0" smtClean="0"/>
              <a:t> in patients with cancer: an autopsy study. </a:t>
            </a:r>
            <a:r>
              <a:rPr lang="en-US" sz="1200" dirty="0" err="1" smtClean="0"/>
              <a:t>Clin</a:t>
            </a:r>
            <a:r>
              <a:rPr lang="en-US" sz="1200" dirty="0" smtClean="0"/>
              <a:t> Infect Dis. 2002;34(3):400.</a:t>
            </a:r>
          </a:p>
          <a:p>
            <a:endParaRPr lang="en-US" sz="1200" dirty="0"/>
          </a:p>
        </p:txBody>
      </p:sp>
    </p:spTree>
    <p:extLst>
      <p:ext uri="{BB962C8B-B14F-4D97-AF65-F5344CB8AC3E}">
        <p14:creationId xmlns:p14="http://schemas.microsoft.com/office/powerpoint/2010/main" val="15957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hlinkClick r:id="rId2" action="ppaction://hlinksldjump"/>
              </a:rPr>
              <a:t> Overview, pathogenesis, and prevention</a:t>
            </a:r>
            <a:endParaRPr lang="en-US" sz="2800" dirty="0"/>
          </a:p>
          <a:p>
            <a:pPr>
              <a:buFont typeface="Courier New" panose="02070309020205020404" pitchFamily="49" charset="0"/>
              <a:buChar char="o"/>
            </a:pPr>
            <a:r>
              <a:rPr lang="en-US" sz="2800" dirty="0">
                <a:hlinkClick r:id="rId3" action="ppaction://hlinksldjump"/>
              </a:rPr>
              <a:t> Microbiology </a:t>
            </a:r>
            <a:endParaRPr lang="en-US" sz="2800" dirty="0"/>
          </a:p>
          <a:p>
            <a:pPr>
              <a:buFont typeface="Courier New" panose="02070309020205020404" pitchFamily="49" charset="0"/>
              <a:buChar char="o"/>
            </a:pPr>
            <a:r>
              <a:rPr lang="en-US" sz="2800" dirty="0"/>
              <a:t> Diagnosis</a:t>
            </a:r>
          </a:p>
          <a:p>
            <a:pPr>
              <a:buFont typeface="Courier New" panose="02070309020205020404" pitchFamily="49" charset="0"/>
              <a:buChar char="o"/>
            </a:pPr>
            <a:r>
              <a:rPr lang="en-US" sz="2800" dirty="0">
                <a:hlinkClick r:id="rId4" action="ppaction://hlinksldjump"/>
              </a:rPr>
              <a:t> Treatment </a:t>
            </a:r>
            <a:endParaRPr lang="en-US" sz="2800" dirty="0"/>
          </a:p>
          <a:p>
            <a:pPr>
              <a:buFont typeface="Courier New" panose="02070309020205020404" pitchFamily="49" charset="0"/>
              <a:buChar char="o"/>
            </a:pPr>
            <a:r>
              <a:rPr lang="en-US" sz="2800" dirty="0">
                <a:hlinkClick r:id="rId5" action="ppaction://hlinksldjump"/>
              </a:rPr>
              <a:t> Practice cases </a:t>
            </a:r>
            <a:endParaRPr lang="en-US" sz="2800" dirty="0"/>
          </a:p>
        </p:txBody>
      </p:sp>
      <p:sp>
        <p:nvSpPr>
          <p:cNvPr id="4" name="Right Arrow 3"/>
          <p:cNvSpPr/>
          <p:nvPr/>
        </p:nvSpPr>
        <p:spPr>
          <a:xfrm>
            <a:off x="70757" y="2743200"/>
            <a:ext cx="5334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164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Diagnosing VAP</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Needs to be diagnosed early: mortality is 25-50%</a:t>
            </a:r>
          </a:p>
          <a:p>
            <a:r>
              <a:rPr lang="en-US" dirty="0" smtClean="0"/>
              <a:t>Reasonable to start treatment if:</a:t>
            </a:r>
          </a:p>
          <a:p>
            <a:pPr lvl="1"/>
            <a:r>
              <a:rPr lang="en-US" dirty="0" smtClean="0"/>
              <a:t>1) New lung infiltrate</a:t>
            </a:r>
          </a:p>
          <a:p>
            <a:pPr>
              <a:buNone/>
            </a:pPr>
            <a:r>
              <a:rPr lang="en-US" dirty="0" smtClean="0"/>
              <a:t>			AND</a:t>
            </a:r>
          </a:p>
          <a:p>
            <a:pPr lvl="1"/>
            <a:r>
              <a:rPr lang="en-US" dirty="0" smtClean="0"/>
              <a:t>2) One of the following: </a:t>
            </a:r>
          </a:p>
          <a:p>
            <a:pPr lvl="2"/>
            <a:r>
              <a:rPr lang="en-US" dirty="0" smtClean="0"/>
              <a:t>Fever</a:t>
            </a:r>
          </a:p>
          <a:p>
            <a:pPr lvl="2"/>
            <a:r>
              <a:rPr lang="en-US" dirty="0" smtClean="0"/>
              <a:t>Purulent </a:t>
            </a:r>
            <a:r>
              <a:rPr lang="en-US" dirty="0" err="1" smtClean="0"/>
              <a:t>tracheobronchial</a:t>
            </a:r>
            <a:r>
              <a:rPr lang="en-US" dirty="0" smtClean="0"/>
              <a:t> secretions </a:t>
            </a:r>
          </a:p>
          <a:p>
            <a:pPr lvl="2"/>
            <a:r>
              <a:rPr lang="en-US" dirty="0" err="1" smtClean="0"/>
              <a:t>Leukocytosis</a:t>
            </a:r>
            <a:endParaRPr lang="en-US" dirty="0" smtClean="0"/>
          </a:p>
          <a:p>
            <a:pPr lvl="2"/>
            <a:r>
              <a:rPr lang="en-US" dirty="0" smtClean="0"/>
              <a:t>Increased respiratory rate</a:t>
            </a:r>
          </a:p>
          <a:p>
            <a:pPr lvl="2"/>
            <a:r>
              <a:rPr lang="en-US" dirty="0" smtClean="0"/>
              <a:t>Decreased tidal volume</a:t>
            </a:r>
          </a:p>
          <a:p>
            <a:pPr lvl="2"/>
            <a:r>
              <a:rPr lang="en-US" dirty="0" smtClean="0"/>
              <a:t>Increased minute ventilation</a:t>
            </a:r>
          </a:p>
          <a:p>
            <a:pPr lvl="2"/>
            <a:r>
              <a:rPr lang="en-US" dirty="0" smtClean="0"/>
              <a:t>Decreased oxygenation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Diagnosing VAP</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UNLIKE most cases of CAP, finding the organism is </a:t>
            </a:r>
            <a:r>
              <a:rPr lang="en-US" sz="2800" b="1" i="1" dirty="0" smtClean="0">
                <a:solidFill>
                  <a:srgbClr val="FFC000"/>
                </a:solidFill>
              </a:rPr>
              <a:t>vitally important</a:t>
            </a:r>
            <a:r>
              <a:rPr lang="en-US" dirty="0" smtClean="0"/>
              <a:t> in VAP</a:t>
            </a:r>
          </a:p>
          <a:p>
            <a:r>
              <a:rPr lang="en-US" dirty="0" smtClean="0"/>
              <a:t>Pt will be on BROAD antibiotic coverage, and need to narrow down to the correct </a:t>
            </a:r>
            <a:r>
              <a:rPr lang="en-US" dirty="0" err="1" smtClean="0"/>
              <a:t>abx</a:t>
            </a:r>
            <a:r>
              <a:rPr lang="en-US" dirty="0" smtClean="0"/>
              <a:t> quickly</a:t>
            </a:r>
          </a:p>
          <a:p>
            <a:pPr lvl="1"/>
            <a:r>
              <a:rPr lang="en-US" dirty="0" smtClean="0"/>
              <a:t>In CAP, empiric therapy almost always works, so microbial diagnosis less important</a:t>
            </a:r>
          </a:p>
          <a:p>
            <a:r>
              <a:rPr lang="en-US" dirty="0" smtClean="0"/>
              <a:t>So, get a good culture!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Diagnosing VAP: getting a good sputum sample</a:t>
            </a:r>
            <a:endParaRPr lang="en-US" dirty="0">
              <a:solidFill>
                <a:schemeClr val="tx1"/>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Multiple options</a:t>
            </a:r>
          </a:p>
          <a:p>
            <a:pPr lvl="1"/>
            <a:r>
              <a:rPr lang="en-US" b="1" dirty="0" smtClean="0"/>
              <a:t>BAL</a:t>
            </a:r>
            <a:r>
              <a:rPr lang="en-US" dirty="0" smtClean="0"/>
              <a:t>: use bronchoscope, infuse saline, aspirate back (intensive)</a:t>
            </a:r>
          </a:p>
          <a:p>
            <a:pPr lvl="1"/>
            <a:r>
              <a:rPr lang="en-US" b="1" dirty="0" smtClean="0"/>
              <a:t>Mini-BAL</a:t>
            </a:r>
            <a:r>
              <a:rPr lang="en-US" dirty="0" smtClean="0"/>
              <a:t>: put catheter down ET tube until resistance, infuse saline, aspirate back (less intensive)</a:t>
            </a:r>
          </a:p>
          <a:p>
            <a:pPr lvl="1"/>
            <a:r>
              <a:rPr lang="en-US" b="1" dirty="0" err="1" smtClean="0"/>
              <a:t>Tracheobronchial</a:t>
            </a:r>
            <a:r>
              <a:rPr lang="en-US" b="1" dirty="0" smtClean="0"/>
              <a:t> aspiration</a:t>
            </a:r>
            <a:r>
              <a:rPr lang="en-US" dirty="0" smtClean="0"/>
              <a:t>: put catheter down ET tube until resistance, aspirate back (least intensive)</a:t>
            </a:r>
          </a:p>
          <a:p>
            <a:pPr lvl="1"/>
            <a:r>
              <a:rPr lang="en-US" b="1" dirty="0" smtClean="0"/>
              <a:t>Protected specimen brush</a:t>
            </a:r>
            <a:r>
              <a:rPr lang="en-US" dirty="0" smtClean="0"/>
              <a:t>: brush comes out the bronchoscope, so only samples lower airway (intensive)</a:t>
            </a:r>
          </a:p>
          <a:p>
            <a:r>
              <a:rPr lang="en-US" dirty="0" smtClean="0"/>
              <a:t>What to choose? NEJM RCT</a:t>
            </a:r>
            <a:r>
              <a:rPr lang="en-US" baseline="30000" dirty="0" smtClean="0"/>
              <a:t>1</a:t>
            </a:r>
            <a:r>
              <a:rPr lang="en-US" dirty="0" smtClean="0"/>
              <a:t> showed similar diagnostic yield, mortality, and antibiotic-narrowing from BAL </a:t>
            </a:r>
            <a:r>
              <a:rPr lang="en-US" dirty="0" err="1" smtClean="0"/>
              <a:t>vs</a:t>
            </a:r>
            <a:r>
              <a:rPr lang="en-US" dirty="0" smtClean="0"/>
              <a:t> ET aspiration </a:t>
            </a:r>
            <a:endParaRPr lang="en-US" baseline="30000" dirty="0"/>
          </a:p>
        </p:txBody>
      </p:sp>
      <p:sp>
        <p:nvSpPr>
          <p:cNvPr id="4" name="TextBox 3"/>
          <p:cNvSpPr txBox="1"/>
          <p:nvPr/>
        </p:nvSpPr>
        <p:spPr>
          <a:xfrm>
            <a:off x="685800" y="6440269"/>
            <a:ext cx="8229600" cy="646331"/>
          </a:xfrm>
          <a:prstGeom prst="rect">
            <a:avLst/>
          </a:prstGeom>
          <a:noFill/>
        </p:spPr>
        <p:txBody>
          <a:bodyPr wrap="square" rtlCol="0">
            <a:spAutoFit/>
          </a:bodyPr>
          <a:lstStyle/>
          <a:p>
            <a:pPr fontAlgn="base"/>
            <a:r>
              <a:rPr lang="en-US" sz="1200" dirty="0" smtClean="0"/>
              <a:t>The Canadian Critical Care Trials Group. A Randomized Trial of Diagnostic Techniques for Ventilator-Associated Pneumonia. N </a:t>
            </a:r>
            <a:r>
              <a:rPr lang="en-US" sz="1200" dirty="0" err="1" smtClean="0"/>
              <a:t>Engl</a:t>
            </a:r>
            <a:r>
              <a:rPr lang="en-US" sz="1200" dirty="0" smtClean="0"/>
              <a:t> J Med 2006; 355:2619-2630. December 21, 2006</a:t>
            </a:r>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Diagnosing VAP: quantitative cultures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In “normal” sputum cultures, growth is measured in qualitative terms of “sparse, rare, moderate, or heavy”</a:t>
            </a:r>
          </a:p>
          <a:p>
            <a:r>
              <a:rPr lang="en-US" dirty="0" smtClean="0"/>
              <a:t>In VAP, we </a:t>
            </a:r>
            <a:r>
              <a:rPr lang="en-US" i="1" dirty="0" smtClean="0">
                <a:solidFill>
                  <a:schemeClr val="tx2">
                    <a:lumMod val="60000"/>
                    <a:lumOff val="40000"/>
                  </a:schemeClr>
                </a:solidFill>
              </a:rPr>
              <a:t>go quantitative </a:t>
            </a:r>
            <a:r>
              <a:rPr lang="en-US" dirty="0" smtClean="0"/>
              <a:t>with CFU’s (colony-forming units), with different cut-offs depending on how sample was obtained</a:t>
            </a:r>
          </a:p>
          <a:p>
            <a:pPr lvl="1"/>
            <a:r>
              <a:rPr lang="en-US" dirty="0" err="1" smtClean="0"/>
              <a:t>Tracheobronchial</a:t>
            </a:r>
            <a:r>
              <a:rPr lang="en-US" dirty="0" smtClean="0"/>
              <a:t> aspiration: &gt;1,000,000 CFU</a:t>
            </a:r>
          </a:p>
          <a:p>
            <a:pPr lvl="1"/>
            <a:r>
              <a:rPr lang="en-US" dirty="0" err="1" smtClean="0"/>
              <a:t>Broncheoalveolar</a:t>
            </a:r>
            <a:r>
              <a:rPr lang="en-US" dirty="0" smtClean="0"/>
              <a:t> </a:t>
            </a:r>
            <a:r>
              <a:rPr lang="en-US" dirty="0" err="1" smtClean="0"/>
              <a:t>lavage</a:t>
            </a:r>
            <a:r>
              <a:rPr lang="en-US" dirty="0" smtClean="0"/>
              <a:t> (BAL): &gt; 10,000 CFU</a:t>
            </a:r>
          </a:p>
          <a:p>
            <a:pPr lvl="1"/>
            <a:r>
              <a:rPr lang="en-US" dirty="0" smtClean="0"/>
              <a:t>Protected specimen brush: &gt; 1,000 CFU</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module works a lot better in “presentation” mode</a:t>
            </a:r>
            <a:endParaRPr lang="en-US" dirty="0"/>
          </a:p>
        </p:txBody>
      </p:sp>
      <p:pic>
        <p:nvPicPr>
          <p:cNvPr id="2050" name="Picture 2" descr="http://www.procopy.com.au/storage/doctor-presentation-office-cartoon-characters_mJ_bhz.jpg?__SQUARESPACE_CACHEVERSION=14212224377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9541" y="2804078"/>
            <a:ext cx="3083582" cy="2883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5938622"/>
            <a:ext cx="5715000" cy="523220"/>
          </a:xfrm>
          <a:prstGeom prst="rect">
            <a:avLst/>
          </a:prstGeom>
          <a:noFill/>
        </p:spPr>
        <p:txBody>
          <a:bodyPr wrap="square" rtlCol="0">
            <a:spAutoFit/>
          </a:bodyPr>
          <a:lstStyle/>
          <a:p>
            <a:r>
              <a:rPr lang="en-US" sz="2800" dirty="0" smtClean="0">
                <a:solidFill>
                  <a:srgbClr val="00B050"/>
                </a:solidFill>
              </a:rPr>
              <a:t>Start presentation mode now</a:t>
            </a:r>
            <a:endParaRPr lang="en-US" sz="2800" dirty="0">
              <a:solidFill>
                <a:srgbClr val="00B050"/>
              </a:solidFill>
            </a:endParaRPr>
          </a:p>
        </p:txBody>
      </p:sp>
    </p:spTree>
    <p:extLst>
      <p:ext uri="{BB962C8B-B14F-4D97-AF65-F5344CB8AC3E}">
        <p14:creationId xmlns:p14="http://schemas.microsoft.com/office/powerpoint/2010/main" val="37360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4495800" y="1905000"/>
            <a:ext cx="0" cy="1066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638800" y="2095500"/>
            <a:ext cx="1523999" cy="8763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096000" y="3301859"/>
            <a:ext cx="1066800" cy="952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096000" y="4121220"/>
            <a:ext cx="685800" cy="46166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410200" y="4267200"/>
            <a:ext cx="609600" cy="141569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4103914" y="4267200"/>
            <a:ext cx="0" cy="15740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362200" y="4121220"/>
            <a:ext cx="1045028" cy="121278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371600" y="4038600"/>
            <a:ext cx="1143000" cy="609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p:cNvCxnSpPr>
          <p:nvPr/>
        </p:nvCxnSpPr>
        <p:spPr>
          <a:xfrm>
            <a:off x="2209800" y="3215751"/>
            <a:ext cx="424543" cy="22898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14600" y="2286000"/>
            <a:ext cx="892628" cy="685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solidFill>
                  <a:schemeClr val="tx1"/>
                </a:solidFill>
              </a:rPr>
              <a:t>Differential diagnosis for PNA:</a:t>
            </a:r>
            <a:br>
              <a:rPr lang="en-US" dirty="0" smtClean="0">
                <a:solidFill>
                  <a:schemeClr val="tx1"/>
                </a:solidFill>
              </a:rPr>
            </a:br>
            <a:r>
              <a:rPr lang="en-US" dirty="0" smtClean="0">
                <a:solidFill>
                  <a:schemeClr val="tx1"/>
                </a:solidFill>
              </a:rPr>
              <a:t>keep these in mind</a:t>
            </a:r>
            <a:endParaRPr lang="en-US" dirty="0">
              <a:solidFill>
                <a:schemeClr val="tx1"/>
              </a:solidFill>
            </a:endParaRPr>
          </a:p>
        </p:txBody>
      </p:sp>
      <p:sp>
        <p:nvSpPr>
          <p:cNvPr id="5" name="TextBox 4"/>
          <p:cNvSpPr txBox="1"/>
          <p:nvPr/>
        </p:nvSpPr>
        <p:spPr>
          <a:xfrm>
            <a:off x="2667000" y="3135086"/>
            <a:ext cx="3352800" cy="954107"/>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b="100000"/>
            </a:path>
            <a:tileRect t="-100000" r="-100000"/>
          </a:gradFill>
          <a:ln w="38100">
            <a:solidFill>
              <a:schemeClr val="tx1"/>
            </a:solidFill>
          </a:ln>
        </p:spPr>
        <p:txBody>
          <a:bodyPr wrap="square" rtlCol="0">
            <a:spAutoFit/>
          </a:bodyPr>
          <a:lstStyle/>
          <a:p>
            <a:pPr algn="ctr"/>
            <a:r>
              <a:rPr lang="en-US" sz="2800" b="1" dirty="0" smtClean="0"/>
              <a:t>Mimic of bacterial pneumonia</a:t>
            </a:r>
            <a:endParaRPr lang="en-US" sz="2800" b="1" dirty="0"/>
          </a:p>
        </p:txBody>
      </p:sp>
      <p:sp>
        <p:nvSpPr>
          <p:cNvPr id="7" name="TextBox 6"/>
          <p:cNvSpPr txBox="1"/>
          <p:nvPr/>
        </p:nvSpPr>
        <p:spPr>
          <a:xfrm>
            <a:off x="685800" y="1905000"/>
            <a:ext cx="2438400"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Aspiration pneumonitis</a:t>
            </a:r>
            <a:endParaRPr lang="en-US" dirty="0"/>
          </a:p>
        </p:txBody>
      </p:sp>
      <p:sp>
        <p:nvSpPr>
          <p:cNvPr id="8" name="TextBox 7"/>
          <p:cNvSpPr txBox="1"/>
          <p:nvPr/>
        </p:nvSpPr>
        <p:spPr>
          <a:xfrm>
            <a:off x="533400" y="2754086"/>
            <a:ext cx="1676400" cy="92333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Pulmonary embolism with infarct</a:t>
            </a:r>
            <a:endParaRPr lang="en-US" dirty="0"/>
          </a:p>
        </p:txBody>
      </p:sp>
      <p:sp>
        <p:nvSpPr>
          <p:cNvPr id="9" name="TextBox 8"/>
          <p:cNvSpPr txBox="1"/>
          <p:nvPr/>
        </p:nvSpPr>
        <p:spPr>
          <a:xfrm>
            <a:off x="838200" y="4457700"/>
            <a:ext cx="762000"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ARDS</a:t>
            </a:r>
            <a:endParaRPr lang="en-US" dirty="0"/>
          </a:p>
        </p:txBody>
      </p:sp>
      <p:sp>
        <p:nvSpPr>
          <p:cNvPr id="10" name="TextBox 9"/>
          <p:cNvSpPr txBox="1"/>
          <p:nvPr/>
        </p:nvSpPr>
        <p:spPr>
          <a:xfrm>
            <a:off x="6858000" y="3111359"/>
            <a:ext cx="2438400"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Pulmonary hemorrhage</a:t>
            </a:r>
            <a:endParaRPr lang="en-US" dirty="0"/>
          </a:p>
        </p:txBody>
      </p:sp>
      <p:sp>
        <p:nvSpPr>
          <p:cNvPr id="11" name="TextBox 10"/>
          <p:cNvSpPr txBox="1"/>
          <p:nvPr/>
        </p:nvSpPr>
        <p:spPr>
          <a:xfrm>
            <a:off x="3135086" y="5682895"/>
            <a:ext cx="1937657"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Pulmonary edema</a:t>
            </a:r>
            <a:endParaRPr lang="en-US" dirty="0"/>
          </a:p>
        </p:txBody>
      </p:sp>
      <p:sp>
        <p:nvSpPr>
          <p:cNvPr id="12" name="TextBox 11"/>
          <p:cNvSpPr txBox="1"/>
          <p:nvPr/>
        </p:nvSpPr>
        <p:spPr>
          <a:xfrm>
            <a:off x="5497284" y="5460290"/>
            <a:ext cx="1665515"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Lung contusion</a:t>
            </a:r>
            <a:endParaRPr lang="en-US" dirty="0"/>
          </a:p>
        </p:txBody>
      </p:sp>
      <p:sp>
        <p:nvSpPr>
          <p:cNvPr id="13" name="TextBox 12"/>
          <p:cNvSpPr txBox="1"/>
          <p:nvPr/>
        </p:nvSpPr>
        <p:spPr>
          <a:xfrm>
            <a:off x="6482442" y="4121220"/>
            <a:ext cx="2438400" cy="92333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Infiltrative tumor (esp. </a:t>
            </a:r>
            <a:r>
              <a:rPr lang="en-US" dirty="0" err="1"/>
              <a:t>bronchioloalveolar</a:t>
            </a:r>
            <a:r>
              <a:rPr lang="en-US" dirty="0"/>
              <a:t> carcinoma</a:t>
            </a:r>
          </a:p>
        </p:txBody>
      </p:sp>
      <p:sp>
        <p:nvSpPr>
          <p:cNvPr id="15" name="TextBox 14"/>
          <p:cNvSpPr txBox="1"/>
          <p:nvPr/>
        </p:nvSpPr>
        <p:spPr>
          <a:xfrm>
            <a:off x="3407228" y="1581834"/>
            <a:ext cx="2438400" cy="381000"/>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Radiation pneumonitis</a:t>
            </a:r>
            <a:endParaRPr lang="en-US" dirty="0"/>
          </a:p>
        </p:txBody>
      </p:sp>
      <p:sp>
        <p:nvSpPr>
          <p:cNvPr id="16" name="TextBox 15"/>
          <p:cNvSpPr txBox="1"/>
          <p:nvPr/>
        </p:nvSpPr>
        <p:spPr>
          <a:xfrm>
            <a:off x="952500" y="5067342"/>
            <a:ext cx="1905000" cy="1231106"/>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Drug reaction</a:t>
            </a:r>
          </a:p>
          <a:p>
            <a:pPr marL="285750" indent="-285750">
              <a:buFont typeface="Arial" panose="020B0604020202020204" pitchFamily="34" charset="0"/>
              <a:buChar char="•"/>
            </a:pPr>
            <a:r>
              <a:rPr lang="en-US" sz="1400" dirty="0" smtClean="0"/>
              <a:t>Methotrexate,</a:t>
            </a:r>
          </a:p>
          <a:p>
            <a:pPr marL="285750" indent="-285750">
              <a:buFont typeface="Arial" panose="020B0604020202020204" pitchFamily="34" charset="0"/>
              <a:buChar char="•"/>
            </a:pPr>
            <a:r>
              <a:rPr lang="en-US" sz="1400" dirty="0" smtClean="0"/>
              <a:t>Cyclophosphamide,</a:t>
            </a:r>
          </a:p>
          <a:p>
            <a:pPr marL="285750" indent="-285750">
              <a:buFont typeface="Arial" panose="020B0604020202020204" pitchFamily="34" charset="0"/>
              <a:buChar char="•"/>
            </a:pPr>
            <a:r>
              <a:rPr lang="en-US" sz="1400" dirty="0" err="1" smtClean="0"/>
              <a:t>Busulfan</a:t>
            </a:r>
            <a:endParaRPr lang="en-US" sz="1400" dirty="0"/>
          </a:p>
          <a:p>
            <a:pPr marL="285750" indent="-285750">
              <a:buFont typeface="Arial" panose="020B0604020202020204" pitchFamily="34" charset="0"/>
              <a:buChar char="•"/>
            </a:pPr>
            <a:r>
              <a:rPr lang="en-US" sz="1400" dirty="0" smtClean="0"/>
              <a:t>Nitrofurantoin</a:t>
            </a:r>
            <a:endParaRPr lang="en-US" sz="1400" dirty="0"/>
          </a:p>
        </p:txBody>
      </p:sp>
      <p:sp>
        <p:nvSpPr>
          <p:cNvPr id="17" name="TextBox 16"/>
          <p:cNvSpPr txBox="1"/>
          <p:nvPr/>
        </p:nvSpPr>
        <p:spPr>
          <a:xfrm>
            <a:off x="6330042" y="1449169"/>
            <a:ext cx="2438400" cy="646331"/>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w="19050">
            <a:solidFill>
              <a:schemeClr val="tx1"/>
            </a:solidFill>
          </a:ln>
        </p:spPr>
        <p:txBody>
          <a:bodyPr wrap="square" rtlCol="0">
            <a:spAutoFit/>
          </a:bodyPr>
          <a:lstStyle/>
          <a:p>
            <a:r>
              <a:rPr lang="en-US" dirty="0" smtClean="0"/>
              <a:t>Organizing pneumonia (BOOP)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hlinkClick r:id="rId2" action="ppaction://hlinksldjump"/>
              </a:rPr>
              <a:t> Overview, pathogenesis, and prevention</a:t>
            </a:r>
            <a:endParaRPr lang="en-US" sz="2800" dirty="0"/>
          </a:p>
          <a:p>
            <a:pPr>
              <a:buFont typeface="Courier New" panose="02070309020205020404" pitchFamily="49" charset="0"/>
              <a:buChar char="o"/>
            </a:pPr>
            <a:r>
              <a:rPr lang="en-US" sz="2800" dirty="0">
                <a:hlinkClick r:id="rId3" action="ppaction://hlinksldjump"/>
              </a:rPr>
              <a:t> Microbiology </a:t>
            </a:r>
            <a:endParaRPr lang="en-US" sz="2800" dirty="0"/>
          </a:p>
          <a:p>
            <a:pPr>
              <a:buFont typeface="Courier New" panose="02070309020205020404" pitchFamily="49" charset="0"/>
              <a:buChar char="o"/>
            </a:pPr>
            <a:r>
              <a:rPr lang="en-US" sz="2800" dirty="0">
                <a:hlinkClick r:id="rId4" action="ppaction://hlinksldjump"/>
              </a:rPr>
              <a:t> Diagnosis</a:t>
            </a:r>
            <a:endParaRPr lang="en-US" sz="2800" dirty="0"/>
          </a:p>
          <a:p>
            <a:pPr>
              <a:buFont typeface="Courier New" panose="02070309020205020404" pitchFamily="49" charset="0"/>
              <a:buChar char="o"/>
            </a:pPr>
            <a:r>
              <a:rPr lang="en-US" sz="2800" dirty="0"/>
              <a:t> Treatment </a:t>
            </a:r>
          </a:p>
          <a:p>
            <a:pPr>
              <a:buFont typeface="Courier New" panose="02070309020205020404" pitchFamily="49" charset="0"/>
              <a:buChar char="o"/>
            </a:pPr>
            <a:r>
              <a:rPr lang="en-US" sz="2800" dirty="0">
                <a:hlinkClick r:id="rId5" action="ppaction://hlinksldjump"/>
              </a:rPr>
              <a:t> Practice cases </a:t>
            </a:r>
            <a:endParaRPr lang="en-US" sz="2800" dirty="0"/>
          </a:p>
        </p:txBody>
      </p:sp>
      <p:sp>
        <p:nvSpPr>
          <p:cNvPr id="4" name="Right Arrow 3"/>
          <p:cNvSpPr/>
          <p:nvPr/>
        </p:nvSpPr>
        <p:spPr>
          <a:xfrm>
            <a:off x="70757" y="3162300"/>
            <a:ext cx="5334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005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 y="990600"/>
            <a:ext cx="8686800" cy="1828800"/>
          </a:xfrm>
          <a:prstGeom prst="rect">
            <a:avLst/>
          </a:prstGeom>
        </p:spPr>
        <p:txBody>
          <a:bodyPr>
            <a:normAutofit fontScale="4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Arial" pitchFamily="34" charset="0"/>
              <a:buNone/>
            </a:pPr>
            <a:r>
              <a:rPr lang="en-US" sz="3600" b="1" dirty="0" smtClean="0"/>
              <a:t>1) </a:t>
            </a:r>
            <a:r>
              <a:rPr lang="en-US" sz="4000" b="1" dirty="0" smtClean="0"/>
              <a:t>One of the following for </a:t>
            </a:r>
            <a:r>
              <a:rPr lang="en-US" sz="4000" b="1" dirty="0" err="1" smtClean="0"/>
              <a:t>pseudomonal</a:t>
            </a:r>
            <a:r>
              <a:rPr lang="en-US" sz="4000" b="1" dirty="0" smtClean="0"/>
              <a:t> and gram negative (-) coverage:</a:t>
            </a:r>
          </a:p>
          <a:p>
            <a:pPr lvl="1">
              <a:buFontTx/>
              <a:buChar char="•"/>
            </a:pPr>
            <a:r>
              <a:rPr lang="en-US" sz="3600" dirty="0" smtClean="0"/>
              <a:t>Anti-</a:t>
            </a:r>
            <a:r>
              <a:rPr lang="en-US" sz="3600" dirty="0" err="1" smtClean="0"/>
              <a:t>pseudomonal</a:t>
            </a:r>
            <a:r>
              <a:rPr lang="en-US" sz="3600" dirty="0" smtClean="0"/>
              <a:t> cephalosporin (</a:t>
            </a:r>
            <a:r>
              <a:rPr lang="en-US" sz="3600" b="1" dirty="0" smtClean="0"/>
              <a:t>cefepime</a:t>
            </a:r>
            <a:r>
              <a:rPr lang="en-US" sz="3600" dirty="0" smtClean="0"/>
              <a:t> or </a:t>
            </a:r>
            <a:r>
              <a:rPr lang="en-US" sz="3600" b="1" dirty="0" smtClean="0"/>
              <a:t>ceftazidime</a:t>
            </a:r>
            <a:r>
              <a:rPr lang="en-US" sz="3600" dirty="0" smtClean="0"/>
              <a:t>)</a:t>
            </a:r>
          </a:p>
          <a:p>
            <a:pPr lvl="1">
              <a:buFontTx/>
              <a:buChar char="•"/>
            </a:pPr>
            <a:r>
              <a:rPr lang="en-US" sz="3600" b="1" dirty="0" smtClean="0"/>
              <a:t>Piperacillin/</a:t>
            </a:r>
            <a:r>
              <a:rPr lang="en-US" sz="3600" b="1" dirty="0" err="1" smtClean="0"/>
              <a:t>Tazobactam</a:t>
            </a:r>
            <a:r>
              <a:rPr lang="en-US" sz="3600" b="1" dirty="0" smtClean="0"/>
              <a:t> (</a:t>
            </a:r>
            <a:r>
              <a:rPr lang="en-US" sz="3600" b="1" dirty="0" err="1" smtClean="0"/>
              <a:t>zosyn</a:t>
            </a:r>
            <a:r>
              <a:rPr lang="en-US" sz="3600" b="1" dirty="0" smtClean="0"/>
              <a:t>)</a:t>
            </a:r>
          </a:p>
          <a:p>
            <a:pPr lvl="1">
              <a:buFontTx/>
              <a:buChar char="•"/>
            </a:pPr>
            <a:r>
              <a:rPr lang="en-US" sz="3600" b="1" dirty="0" smtClean="0"/>
              <a:t>Carbapenem</a:t>
            </a:r>
            <a:r>
              <a:rPr lang="en-US" sz="3600" dirty="0" smtClean="0"/>
              <a:t> (any except </a:t>
            </a:r>
            <a:r>
              <a:rPr lang="en-US" sz="3600" dirty="0" err="1" smtClean="0"/>
              <a:t>ertapenem</a:t>
            </a:r>
            <a:r>
              <a:rPr lang="en-US" sz="3600" dirty="0" smtClean="0"/>
              <a:t>)</a:t>
            </a:r>
          </a:p>
          <a:p>
            <a:pPr lvl="1">
              <a:buFontTx/>
              <a:buChar char="•"/>
            </a:pPr>
            <a:r>
              <a:rPr lang="en-US" sz="3600" b="1" dirty="0" err="1" smtClean="0"/>
              <a:t>Aztreonam</a:t>
            </a:r>
            <a:r>
              <a:rPr lang="en-US" sz="3600" dirty="0" smtClean="0"/>
              <a:t> for anaphylactic penicillin allergy </a:t>
            </a:r>
          </a:p>
          <a:p>
            <a:pPr lvl="1">
              <a:buFontTx/>
              <a:buChar char="•"/>
            </a:pPr>
            <a:endParaRPr lang="en-US" sz="3600" u="sng" dirty="0" smtClean="0"/>
          </a:p>
          <a:p>
            <a:pPr>
              <a:buFont typeface="Arial" pitchFamily="34" charset="0"/>
              <a:buNone/>
            </a:pPr>
            <a:endParaRPr lang="en-US" sz="3300" b="1" dirty="0" smtClean="0"/>
          </a:p>
        </p:txBody>
      </p:sp>
      <p:sp>
        <p:nvSpPr>
          <p:cNvPr id="4" name="Rectangle 3"/>
          <p:cNvSpPr/>
          <p:nvPr/>
        </p:nvSpPr>
        <p:spPr>
          <a:xfrm>
            <a:off x="152400" y="990600"/>
            <a:ext cx="7922078" cy="1447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2422576"/>
            <a:ext cx="2133600" cy="523220"/>
          </a:xfrm>
          <a:prstGeom prst="rect">
            <a:avLst/>
          </a:prstGeom>
          <a:noFill/>
        </p:spPr>
        <p:txBody>
          <a:bodyPr wrap="square" rtlCol="0">
            <a:spAutoFit/>
          </a:bodyPr>
          <a:lstStyle/>
          <a:p>
            <a:r>
              <a:rPr lang="en-US" sz="2800" b="1" dirty="0" smtClean="0"/>
              <a:t>++ PLUS ++</a:t>
            </a:r>
            <a:endParaRPr lang="en-US" sz="2800" b="1" dirty="0"/>
          </a:p>
        </p:txBody>
      </p:sp>
      <p:grpSp>
        <p:nvGrpSpPr>
          <p:cNvPr id="8" name="Group 7"/>
          <p:cNvGrpSpPr/>
          <p:nvPr/>
        </p:nvGrpSpPr>
        <p:grpSpPr>
          <a:xfrm>
            <a:off x="76200" y="2882245"/>
            <a:ext cx="8196943" cy="1763839"/>
            <a:chOff x="108857" y="2907191"/>
            <a:chExt cx="8196943" cy="1763839"/>
          </a:xfrm>
        </p:grpSpPr>
        <p:sp>
          <p:nvSpPr>
            <p:cNvPr id="6" name="Content Placeholder 2"/>
            <p:cNvSpPr txBox="1">
              <a:spLocks/>
            </p:cNvSpPr>
            <p:nvPr/>
          </p:nvSpPr>
          <p:spPr>
            <a:xfrm>
              <a:off x="108857" y="2970742"/>
              <a:ext cx="8196943" cy="1687286"/>
            </a:xfrm>
            <a:prstGeom prst="rect">
              <a:avLst/>
            </a:prstGeom>
          </p:spPr>
          <p:txBody>
            <a:bodyPr>
              <a:normAutofit fontScale="4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Arial" pitchFamily="34" charset="0"/>
                <a:buNone/>
              </a:pPr>
              <a:r>
                <a:rPr lang="en-US" sz="4000" b="1" dirty="0" smtClean="0"/>
                <a:t>2) Double </a:t>
              </a:r>
              <a:r>
                <a:rPr lang="en-US" sz="4000" b="1" dirty="0" err="1" smtClean="0"/>
                <a:t>pseudomonal</a:t>
              </a:r>
              <a:r>
                <a:rPr lang="en-US" sz="4000" b="1" dirty="0" smtClean="0"/>
                <a:t> coverage (as it is so often resistant) with one of the following:</a:t>
              </a:r>
            </a:p>
            <a:p>
              <a:pPr lvl="1">
                <a:buFontTx/>
                <a:buChar char="•"/>
              </a:pPr>
              <a:r>
                <a:rPr lang="en-US" sz="3600" dirty="0" smtClean="0"/>
                <a:t>Anti-</a:t>
              </a:r>
              <a:r>
                <a:rPr lang="en-US" sz="3600" dirty="0" err="1" smtClean="0"/>
                <a:t>pseudomonal</a:t>
              </a:r>
              <a:r>
                <a:rPr lang="en-US" sz="3600" dirty="0" smtClean="0"/>
                <a:t> fluoroquinolone (</a:t>
              </a:r>
              <a:r>
                <a:rPr lang="en-US" sz="3600" b="1" dirty="0" smtClean="0"/>
                <a:t>ciprofloxacin</a:t>
              </a:r>
              <a:r>
                <a:rPr lang="en-US" sz="3600" dirty="0" smtClean="0"/>
                <a:t> or </a:t>
              </a:r>
              <a:r>
                <a:rPr lang="en-US" sz="3600" b="1" dirty="0" smtClean="0"/>
                <a:t>levofloxacin</a:t>
              </a:r>
              <a:r>
                <a:rPr lang="en-US" sz="3600" dirty="0" smtClean="0"/>
                <a:t>)</a:t>
              </a:r>
            </a:p>
            <a:p>
              <a:pPr lvl="1">
                <a:buFontTx/>
                <a:buChar char="•"/>
              </a:pPr>
              <a:r>
                <a:rPr lang="en-US" sz="3600" dirty="0" smtClean="0"/>
                <a:t>Aminoglycoside (</a:t>
              </a:r>
              <a:r>
                <a:rPr lang="en-US" sz="3600" b="1" dirty="0" smtClean="0"/>
                <a:t>tobramycin, gentamicin, or amikacin</a:t>
              </a:r>
              <a:r>
                <a:rPr lang="en-US" sz="3600" dirty="0" smtClean="0"/>
                <a:t>)</a:t>
              </a:r>
            </a:p>
            <a:p>
              <a:pPr lvl="2">
                <a:buFontTx/>
                <a:buChar char="•"/>
              </a:pPr>
              <a:r>
                <a:rPr lang="en-US" sz="3600" b="1" i="1" dirty="0" smtClean="0">
                  <a:solidFill>
                    <a:schemeClr val="tx2">
                      <a:lumMod val="60000"/>
                      <a:lumOff val="40000"/>
                    </a:schemeClr>
                  </a:solidFill>
                </a:rPr>
                <a:t>In severe patients, if Pseudomonas is resistant to cefepime or </a:t>
              </a:r>
              <a:r>
                <a:rPr lang="en-US" sz="3600" b="1" i="1" dirty="0" err="1" smtClean="0">
                  <a:solidFill>
                    <a:schemeClr val="tx2">
                      <a:lumMod val="60000"/>
                      <a:lumOff val="40000"/>
                    </a:schemeClr>
                  </a:solidFill>
                </a:rPr>
                <a:t>zosyn</a:t>
              </a:r>
              <a:r>
                <a:rPr lang="en-US" sz="3600" b="1" i="1" dirty="0" smtClean="0">
                  <a:solidFill>
                    <a:schemeClr val="tx2">
                      <a:lumMod val="60000"/>
                      <a:lumOff val="40000"/>
                    </a:schemeClr>
                  </a:solidFill>
                </a:rPr>
                <a:t>, more likely to be resistant to </a:t>
              </a:r>
              <a:r>
                <a:rPr lang="en-US" sz="3600" b="1" i="1" dirty="0" err="1" smtClean="0">
                  <a:solidFill>
                    <a:schemeClr val="tx2">
                      <a:lumMod val="60000"/>
                      <a:lumOff val="40000"/>
                    </a:schemeClr>
                  </a:solidFill>
                </a:rPr>
                <a:t>cipro</a:t>
              </a:r>
              <a:r>
                <a:rPr lang="en-US" sz="3600" b="1" i="1" dirty="0" smtClean="0">
                  <a:solidFill>
                    <a:schemeClr val="tx2">
                      <a:lumMod val="60000"/>
                      <a:lumOff val="40000"/>
                    </a:schemeClr>
                  </a:solidFill>
                </a:rPr>
                <a:t>, so usually aminoglycoside is the best choice</a:t>
              </a:r>
            </a:p>
            <a:p>
              <a:pPr>
                <a:buFont typeface="Arial" pitchFamily="34" charset="0"/>
                <a:buNone/>
              </a:pPr>
              <a:endParaRPr lang="en-US" sz="3300" b="1" dirty="0" smtClean="0"/>
            </a:p>
            <a:p>
              <a:pPr>
                <a:buFont typeface="Arial" pitchFamily="34" charset="0"/>
                <a:buNone/>
              </a:pPr>
              <a:endParaRPr lang="en-US" sz="3300" b="1" dirty="0" smtClean="0"/>
            </a:p>
            <a:p>
              <a:pPr>
                <a:buFont typeface="Arial" pitchFamily="34" charset="0"/>
                <a:buNone/>
              </a:pPr>
              <a:endParaRPr lang="en-US" sz="2400" b="1" dirty="0" smtClean="0"/>
            </a:p>
          </p:txBody>
        </p:sp>
        <p:sp>
          <p:nvSpPr>
            <p:cNvPr id="7" name="Rectangle 6"/>
            <p:cNvSpPr/>
            <p:nvPr/>
          </p:nvSpPr>
          <p:spPr>
            <a:xfrm>
              <a:off x="155121" y="2907191"/>
              <a:ext cx="7919357" cy="1763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97971" y="5257800"/>
            <a:ext cx="7965621" cy="969496"/>
          </a:xfrm>
          <a:prstGeom prst="rect">
            <a:avLst/>
          </a:prstGeom>
          <a:noFill/>
          <a:ln w="38100">
            <a:solidFill>
              <a:srgbClr val="FF0000"/>
            </a:solidFill>
          </a:ln>
        </p:spPr>
        <p:txBody>
          <a:bodyPr wrap="square" rtlCol="0">
            <a:spAutoFit/>
          </a:bodyPr>
          <a:lstStyle/>
          <a:p>
            <a:pPr>
              <a:buNone/>
            </a:pPr>
            <a:r>
              <a:rPr lang="en-US" sz="1900" b="1" dirty="0"/>
              <a:t>3) Broad gram positive (+) coverage with one of the following:</a:t>
            </a:r>
          </a:p>
          <a:p>
            <a:pPr lvl="1">
              <a:buFont typeface="Wingdings" pitchFamily="2" charset="2"/>
              <a:buChar char="§"/>
            </a:pPr>
            <a:r>
              <a:rPr lang="en-US" sz="1900" b="1" dirty="0"/>
              <a:t>Vancomycin</a:t>
            </a:r>
            <a:r>
              <a:rPr lang="en-US" sz="1900" dirty="0"/>
              <a:t> or </a:t>
            </a:r>
            <a:r>
              <a:rPr lang="en-US" sz="1900" b="1" dirty="0"/>
              <a:t>linezolid</a:t>
            </a:r>
          </a:p>
          <a:p>
            <a:endParaRPr lang="en-US" sz="1900" dirty="0"/>
          </a:p>
        </p:txBody>
      </p:sp>
      <p:sp>
        <p:nvSpPr>
          <p:cNvPr id="10" name="TextBox 9"/>
          <p:cNvSpPr txBox="1"/>
          <p:nvPr/>
        </p:nvSpPr>
        <p:spPr>
          <a:xfrm>
            <a:off x="3107871" y="4734580"/>
            <a:ext cx="2133600" cy="523220"/>
          </a:xfrm>
          <a:prstGeom prst="rect">
            <a:avLst/>
          </a:prstGeom>
          <a:noFill/>
        </p:spPr>
        <p:txBody>
          <a:bodyPr wrap="square" rtlCol="0">
            <a:spAutoFit/>
          </a:bodyPr>
          <a:lstStyle/>
          <a:p>
            <a:r>
              <a:rPr lang="en-US" sz="2800" b="1" dirty="0" smtClean="0"/>
              <a:t>++ PLUS ++</a:t>
            </a:r>
            <a:endParaRPr lang="en-US" sz="2800" b="1" dirty="0"/>
          </a:p>
        </p:txBody>
      </p:sp>
      <p:sp>
        <p:nvSpPr>
          <p:cNvPr id="11" name="Title 1"/>
          <p:cNvSpPr txBox="1">
            <a:spLocks/>
          </p:cNvSpPr>
          <p:nvPr/>
        </p:nvSpPr>
        <p:spPr>
          <a:xfrm>
            <a:off x="457200" y="762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smtClean="0"/>
              <a:t>Empiric Treatment for HAP/VAP</a:t>
            </a:r>
            <a:endParaRPr lang="en-US" sz="4400" dirty="0"/>
          </a:p>
        </p:txBody>
      </p:sp>
      <p:sp>
        <p:nvSpPr>
          <p:cNvPr id="14" name="TextBox 13"/>
          <p:cNvSpPr txBox="1"/>
          <p:nvPr/>
        </p:nvSpPr>
        <p:spPr>
          <a:xfrm>
            <a:off x="571500" y="1791634"/>
            <a:ext cx="7391400" cy="2308324"/>
          </a:xfrm>
          <a:prstGeom prst="rect">
            <a:avLst/>
          </a:prstGeom>
          <a:solidFill>
            <a:srgbClr val="FFC000"/>
          </a:solidFill>
          <a:ln w="57150">
            <a:solidFill>
              <a:schemeClr val="tx1"/>
            </a:solidFill>
          </a:ln>
        </p:spPr>
        <p:txBody>
          <a:bodyPr wrap="square" rtlCol="0">
            <a:spAutoFit/>
          </a:bodyPr>
          <a:lstStyle/>
          <a:p>
            <a:r>
              <a:rPr lang="en-US" sz="3600" b="1" dirty="0" smtClean="0">
                <a:solidFill>
                  <a:srgbClr val="FF0000"/>
                </a:solidFill>
              </a:rPr>
              <a:t>If this all sounds like word salad or you need a quick review, take the IDmodules.com “Antibiotics” module, which covers these all in detail</a:t>
            </a:r>
            <a:endParaRPr lang="en-US" sz="3600" b="1" dirty="0">
              <a:solidFill>
                <a:srgbClr val="FF0000"/>
              </a:solidFill>
            </a:endParaRPr>
          </a:p>
        </p:txBody>
      </p:sp>
    </p:spTree>
    <p:extLst>
      <p:ext uri="{BB962C8B-B14F-4D97-AF65-F5344CB8AC3E}">
        <p14:creationId xmlns:p14="http://schemas.microsoft.com/office/powerpoint/2010/main" val="420675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Really, give 3 antibiotics to everyone up front??</a:t>
            </a:r>
          </a:p>
          <a:p>
            <a:pPr lvl="1"/>
            <a:r>
              <a:rPr lang="en-US" dirty="0" smtClean="0"/>
              <a:t>No! That is for the sickest patients and those with the highest risk for MDR organisms</a:t>
            </a:r>
          </a:p>
          <a:p>
            <a:r>
              <a:rPr lang="en-US" dirty="0" smtClean="0"/>
              <a:t>The authors’ experience is usually to use 3 for VAP patients (including an aminoglycoside) and 2 for HAP patients</a:t>
            </a:r>
          </a:p>
          <a:p>
            <a:pPr lvl="1"/>
            <a:r>
              <a:rPr lang="en-US" dirty="0" smtClean="0"/>
              <a:t>Clinical decision must be nuanced in each case </a:t>
            </a:r>
          </a:p>
          <a:p>
            <a:pPr lvl="1"/>
            <a:r>
              <a:rPr lang="en-US" dirty="0" smtClean="0"/>
              <a:t>Should be based on your local </a:t>
            </a:r>
            <a:r>
              <a:rPr lang="en-US" dirty="0" err="1" smtClean="0"/>
              <a:t>antibiogram</a:t>
            </a:r>
            <a:endParaRPr lang="en-US" dirty="0" smtClean="0"/>
          </a:p>
          <a:p>
            <a:pPr marL="114300" indent="0">
              <a:buNone/>
            </a:pPr>
            <a:endParaRPr lang="en-US" dirty="0"/>
          </a:p>
        </p:txBody>
      </p:sp>
      <p:sp>
        <p:nvSpPr>
          <p:cNvPr id="5" name="Title 1"/>
          <p:cNvSpPr txBox="1">
            <a:spLocks/>
          </p:cNvSpPr>
          <p:nvPr/>
        </p:nvSpPr>
        <p:spPr>
          <a:xfrm>
            <a:off x="457200" y="762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smtClean="0"/>
              <a:t>Empiric Treatment for HAP/VAP</a:t>
            </a:r>
            <a:endParaRPr lang="en-US" sz="4400" dirty="0"/>
          </a:p>
        </p:txBody>
      </p:sp>
    </p:spTree>
    <p:extLst>
      <p:ext uri="{BB962C8B-B14F-4D97-AF65-F5344CB8AC3E}">
        <p14:creationId xmlns:p14="http://schemas.microsoft.com/office/powerpoint/2010/main" val="35760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4"/>
          <p:cNvPicPr>
            <a:picLocks noChangeAspect="1" noChangeArrowheads="1"/>
          </p:cNvPicPr>
          <p:nvPr/>
        </p:nvPicPr>
        <p:blipFill>
          <a:blip r:embed="rId3" cstate="print"/>
          <a:srcRect/>
          <a:stretch>
            <a:fillRect/>
          </a:stretch>
        </p:blipFill>
        <p:spPr bwMode="auto">
          <a:xfrm>
            <a:off x="914400" y="1255712"/>
            <a:ext cx="7383463" cy="5297488"/>
          </a:xfrm>
          <a:prstGeom prst="rect">
            <a:avLst/>
          </a:prstGeom>
          <a:noFill/>
          <a:ln w="9525">
            <a:noFill/>
            <a:miter lim="800000"/>
            <a:headEnd/>
            <a:tailEnd/>
          </a:ln>
        </p:spPr>
      </p:pic>
      <p:sp>
        <p:nvSpPr>
          <p:cNvPr id="128002" name="Text Box 5"/>
          <p:cNvSpPr txBox="1">
            <a:spLocks noChangeArrowheads="1"/>
          </p:cNvSpPr>
          <p:nvPr/>
        </p:nvSpPr>
        <p:spPr bwMode="auto">
          <a:xfrm>
            <a:off x="4724400" y="6110287"/>
            <a:ext cx="3905250" cy="366713"/>
          </a:xfrm>
          <a:prstGeom prst="rect">
            <a:avLst/>
          </a:prstGeom>
          <a:noFill/>
          <a:ln w="9525">
            <a:noFill/>
            <a:miter lim="800000"/>
            <a:headEnd/>
            <a:tailEnd/>
          </a:ln>
        </p:spPr>
        <p:txBody>
          <a:bodyPr wrap="none">
            <a:spAutoFit/>
          </a:bodyPr>
          <a:lstStyle/>
          <a:p>
            <a:r>
              <a:rPr lang="en-US" dirty="0" err="1"/>
              <a:t>Fiel</a:t>
            </a:r>
            <a:r>
              <a:rPr lang="en-US" dirty="0"/>
              <a:t>, S, </a:t>
            </a:r>
            <a:r>
              <a:rPr lang="en-US" i="1" dirty="0"/>
              <a:t>Chest </a:t>
            </a:r>
            <a:r>
              <a:rPr lang="en-US" dirty="0"/>
              <a:t>2001; 119:412S-418S </a:t>
            </a:r>
          </a:p>
        </p:txBody>
      </p:sp>
      <p:sp>
        <p:nvSpPr>
          <p:cNvPr id="128003" name="TextBox 3"/>
          <p:cNvSpPr txBox="1">
            <a:spLocks noChangeArrowheads="1"/>
          </p:cNvSpPr>
          <p:nvPr/>
        </p:nvSpPr>
        <p:spPr bwMode="auto">
          <a:xfrm>
            <a:off x="457200" y="275998"/>
            <a:ext cx="7840663" cy="954107"/>
          </a:xfrm>
          <a:prstGeom prst="rect">
            <a:avLst/>
          </a:prstGeom>
          <a:noFill/>
          <a:ln w="9525">
            <a:noFill/>
            <a:miter lim="800000"/>
            <a:headEnd/>
            <a:tailEnd/>
          </a:ln>
        </p:spPr>
        <p:txBody>
          <a:bodyPr wrap="square">
            <a:spAutoFit/>
          </a:bodyPr>
          <a:lstStyle/>
          <a:p>
            <a:r>
              <a:rPr lang="en-US" sz="2800" b="1" dirty="0"/>
              <a:t>Appropriate Initial Antibiotic Therapy Reduces </a:t>
            </a:r>
            <a:r>
              <a:rPr lang="en-US" sz="2800" b="1" dirty="0" smtClean="0"/>
              <a:t>Mortality: Get </a:t>
            </a:r>
            <a:r>
              <a:rPr lang="en-US" sz="2800" b="1" dirty="0" smtClean="0"/>
              <a:t>it right from the get-go!</a:t>
            </a:r>
            <a:endParaRPr lang="en-US" sz="28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dirty="0" smtClean="0">
                <a:solidFill>
                  <a:schemeClr val="tx1"/>
                </a:solidFill>
              </a:rPr>
              <a:t>Treating HAP/VAP</a:t>
            </a:r>
          </a:p>
        </p:txBody>
      </p:sp>
      <p:sp>
        <p:nvSpPr>
          <p:cNvPr id="130050" name="Content Placeholder 2"/>
          <p:cNvSpPr>
            <a:spLocks noGrp="1"/>
          </p:cNvSpPr>
          <p:nvPr>
            <p:ph idx="1"/>
          </p:nvPr>
        </p:nvSpPr>
        <p:spPr/>
        <p:txBody>
          <a:bodyPr/>
          <a:lstStyle/>
          <a:p>
            <a:pPr eaLnBrk="1" hangingPunct="1"/>
            <a:r>
              <a:rPr lang="en-US" dirty="0" smtClean="0"/>
              <a:t>Notice that the main differences for HAP/VAP treatment  vs CAP treatment are:</a:t>
            </a:r>
          </a:p>
          <a:p>
            <a:pPr lvl="1" eaLnBrk="1" hangingPunct="1"/>
            <a:r>
              <a:rPr lang="en-US" dirty="0" smtClean="0"/>
              <a:t>No atypical </a:t>
            </a:r>
            <a:r>
              <a:rPr lang="en-US" dirty="0" smtClean="0"/>
              <a:t>coverage</a:t>
            </a:r>
          </a:p>
          <a:p>
            <a:pPr lvl="1" eaLnBrk="1" hangingPunct="1"/>
            <a:r>
              <a:rPr lang="en-US" dirty="0" smtClean="0"/>
              <a:t>Still no empiric anaerobe coverage needed </a:t>
            </a:r>
            <a:endParaRPr lang="en-US" dirty="0" smtClean="0"/>
          </a:p>
          <a:p>
            <a:pPr lvl="1" eaLnBrk="1" hangingPunct="1"/>
            <a:r>
              <a:rPr lang="en-US" dirty="0" smtClean="0"/>
              <a:t>Double pseudomonas </a:t>
            </a:r>
            <a:r>
              <a:rPr lang="en-US" dirty="0" smtClean="0"/>
              <a:t>coverage in some cases (usually for VAP, unless patient has MDR history)</a:t>
            </a:r>
            <a:endParaRPr lang="en-US" dirty="0" smtClean="0"/>
          </a:p>
          <a:p>
            <a:pPr lvl="1" eaLnBrk="1" hangingPunct="1"/>
            <a:r>
              <a:rPr lang="en-US" dirty="0" smtClean="0"/>
              <a:t>Single MRSA coverage </a:t>
            </a:r>
            <a:r>
              <a:rPr lang="en-US" dirty="0" smtClean="0"/>
              <a:t>(low rates of MRSA resistance to vancomycin or linezolid)</a:t>
            </a:r>
            <a:endParaRPr lang="en-US" dirty="0" smtClean="0"/>
          </a:p>
          <a:p>
            <a:pPr lvl="1" eaLnBrk="1" hangingPunct="1"/>
            <a:r>
              <a:rPr lang="en-US" dirty="0" smtClean="0"/>
              <a:t>Everything is </a:t>
            </a:r>
            <a:r>
              <a:rPr lang="en-US" dirty="0" smtClean="0"/>
              <a:t>intravenous </a:t>
            </a:r>
            <a:endParaRPr lang="en-US" dirty="0" smtClean="0"/>
          </a:p>
          <a:p>
            <a:pPr lvl="1" eaLnBrk="1" hangingPunct="1">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chemeClr val="tx1"/>
                </a:solidFill>
              </a:rPr>
              <a:t>Vancomycin </a:t>
            </a:r>
            <a:r>
              <a:rPr lang="en-US" b="1" dirty="0" err="1" smtClean="0">
                <a:solidFill>
                  <a:schemeClr val="tx1"/>
                </a:solidFill>
              </a:rPr>
              <a:t>vs</a:t>
            </a:r>
            <a:r>
              <a:rPr lang="en-US" b="1" dirty="0" smtClean="0">
                <a:solidFill>
                  <a:schemeClr val="tx1"/>
                </a:solidFill>
              </a:rPr>
              <a:t> </a:t>
            </a:r>
            <a:r>
              <a:rPr lang="en-US" b="1" dirty="0" err="1" smtClean="0">
                <a:solidFill>
                  <a:schemeClr val="tx1"/>
                </a:solidFill>
              </a:rPr>
              <a:t>Linezolid</a:t>
            </a:r>
            <a:r>
              <a:rPr lang="en-US" b="1" dirty="0" smtClean="0">
                <a:solidFill>
                  <a:schemeClr val="tx1"/>
                </a:solidFill>
              </a:rPr>
              <a:t> for MRSA Pneumonia: the controversy</a:t>
            </a:r>
            <a:br>
              <a:rPr lang="en-US" b="1"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One </a:t>
            </a:r>
            <a:r>
              <a:rPr lang="en-US" dirty="0" smtClean="0"/>
              <a:t>study</a:t>
            </a:r>
            <a:r>
              <a:rPr lang="en-US" baseline="30000" dirty="0" smtClean="0"/>
              <a:t>1</a:t>
            </a:r>
            <a:r>
              <a:rPr lang="en-US" dirty="0" smtClean="0"/>
              <a:t> from 2003 showed improved survival (80% vs 63.5%, p=0.03) with linezolid over </a:t>
            </a:r>
            <a:r>
              <a:rPr lang="en-US" dirty="0" err="1" smtClean="0"/>
              <a:t>vanco</a:t>
            </a:r>
            <a:endParaRPr lang="en-US" dirty="0" smtClean="0"/>
          </a:p>
          <a:p>
            <a:r>
              <a:rPr lang="en-US" dirty="0" smtClean="0"/>
              <a:t>However, not reproduced in other studies. Meta-analysis</a:t>
            </a:r>
            <a:r>
              <a:rPr lang="en-US" baseline="30000" dirty="0" smtClean="0"/>
              <a:t>2</a:t>
            </a:r>
            <a:r>
              <a:rPr lang="en-US" dirty="0" smtClean="0"/>
              <a:t> from 2010 showed no difference</a:t>
            </a:r>
          </a:p>
          <a:p>
            <a:r>
              <a:rPr lang="en-US" dirty="0" smtClean="0"/>
              <a:t>Vancomycin is much cheaper, likely non-inferior, so it is  1</a:t>
            </a:r>
            <a:r>
              <a:rPr lang="en-US" baseline="30000" dirty="0" smtClean="0"/>
              <a:t>st</a:t>
            </a:r>
            <a:r>
              <a:rPr lang="en-US" dirty="0" smtClean="0"/>
              <a:t> line still</a:t>
            </a:r>
          </a:p>
          <a:p>
            <a:r>
              <a:rPr lang="en-US" dirty="0" smtClean="0"/>
              <a:t>However, RCT</a:t>
            </a:r>
            <a:r>
              <a:rPr lang="en-US" baseline="30000" dirty="0" smtClean="0"/>
              <a:t>3</a:t>
            </a:r>
            <a:r>
              <a:rPr lang="en-US" dirty="0" smtClean="0"/>
              <a:t> in 2012 showed better end-of-stay outcome with linezolid, but similar outcome at 60 days, so still a controversial topic that could </a:t>
            </a:r>
            <a:r>
              <a:rPr lang="en-US" dirty="0" smtClean="0"/>
              <a:t>change</a:t>
            </a:r>
          </a:p>
          <a:p>
            <a:pPr lvl="1"/>
            <a:r>
              <a:rPr lang="en-US" dirty="0" smtClean="0"/>
              <a:t>For now, I am a Vancomycin Man</a:t>
            </a:r>
            <a:endParaRPr lang="en-US" dirty="0" smtClean="0"/>
          </a:p>
          <a:p>
            <a:r>
              <a:rPr lang="en-US" dirty="0"/>
              <a:t>Note: </a:t>
            </a:r>
            <a:r>
              <a:rPr lang="en-US" dirty="0" err="1"/>
              <a:t>daptomycin</a:t>
            </a:r>
            <a:r>
              <a:rPr lang="en-US" dirty="0"/>
              <a:t> should never be used for MRSA pneumonia. It is inactivated by pulmonary surfactant</a:t>
            </a:r>
          </a:p>
          <a:p>
            <a:pPr marL="114300" indent="0">
              <a:buNone/>
            </a:pPr>
            <a:endParaRPr lang="en-US" dirty="0" smtClean="0"/>
          </a:p>
          <a:p>
            <a:endParaRPr lang="en-US" dirty="0" smtClean="0"/>
          </a:p>
          <a:p>
            <a:endParaRPr lang="en-US" dirty="0"/>
          </a:p>
        </p:txBody>
      </p:sp>
      <p:sp>
        <p:nvSpPr>
          <p:cNvPr id="4" name="TextBox 3"/>
          <p:cNvSpPr txBox="1"/>
          <p:nvPr/>
        </p:nvSpPr>
        <p:spPr>
          <a:xfrm>
            <a:off x="914400" y="6070937"/>
            <a:ext cx="7848600" cy="1015663"/>
          </a:xfrm>
          <a:prstGeom prst="rect">
            <a:avLst/>
          </a:prstGeom>
          <a:noFill/>
        </p:spPr>
        <p:txBody>
          <a:bodyPr wrap="square" rtlCol="0">
            <a:spAutoFit/>
          </a:bodyPr>
          <a:lstStyle/>
          <a:p>
            <a:r>
              <a:rPr lang="en-US" sz="1200" i="1" dirty="0" smtClean="0"/>
              <a:t>1) </a:t>
            </a:r>
            <a:r>
              <a:rPr lang="en-US" sz="1200" dirty="0" err="1" smtClean="0"/>
              <a:t>Wunderink</a:t>
            </a:r>
            <a:r>
              <a:rPr lang="en-US" sz="1200" dirty="0" smtClean="0"/>
              <a:t> et al, </a:t>
            </a:r>
            <a:r>
              <a:rPr lang="en-US" sz="1200" i="1" dirty="0" smtClean="0"/>
              <a:t>Chest</a:t>
            </a:r>
            <a:r>
              <a:rPr lang="en-US" sz="1200" dirty="0" smtClean="0"/>
              <a:t> 2003;124(5):1789</a:t>
            </a:r>
            <a:endParaRPr lang="en-US" sz="1200" i="1" dirty="0" smtClean="0"/>
          </a:p>
          <a:p>
            <a:r>
              <a:rPr lang="en-US" sz="1200" i="1" dirty="0" smtClean="0"/>
              <a:t>2) Chest</a:t>
            </a:r>
            <a:r>
              <a:rPr lang="en-US" sz="1200" dirty="0" smtClean="0"/>
              <a:t> 2010; </a:t>
            </a:r>
            <a:r>
              <a:rPr lang="en-US" sz="1200" dirty="0" err="1" smtClean="0"/>
              <a:t>epub</a:t>
            </a:r>
            <a:r>
              <a:rPr lang="en-US" sz="1200" dirty="0" smtClean="0"/>
              <a:t>, </a:t>
            </a:r>
            <a:r>
              <a:rPr lang="en-US" sz="1200" i="1" dirty="0" err="1" smtClean="0"/>
              <a:t>Crit</a:t>
            </a:r>
            <a:r>
              <a:rPr lang="en-US" sz="1200" i="1" dirty="0" smtClean="0"/>
              <a:t> Care Med</a:t>
            </a:r>
            <a:r>
              <a:rPr lang="en-US" sz="1200" dirty="0" smtClean="0"/>
              <a:t> 2010 38:1802</a:t>
            </a:r>
          </a:p>
          <a:p>
            <a:r>
              <a:rPr lang="en-US" sz="1200" dirty="0" smtClean="0"/>
              <a:t>3) </a:t>
            </a:r>
            <a:r>
              <a:rPr lang="en-US" sz="1200" dirty="0" err="1" smtClean="0"/>
              <a:t>Wunderink</a:t>
            </a:r>
            <a:r>
              <a:rPr lang="en-US" sz="1200" dirty="0" smtClean="0"/>
              <a:t> et al. </a:t>
            </a:r>
            <a:r>
              <a:rPr lang="en-US" sz="1200" dirty="0" err="1" smtClean="0"/>
              <a:t>Linezolid</a:t>
            </a:r>
            <a:r>
              <a:rPr lang="en-US" sz="1200" dirty="0" smtClean="0"/>
              <a:t> in </a:t>
            </a:r>
            <a:r>
              <a:rPr lang="en-US" sz="1200" dirty="0" err="1" smtClean="0"/>
              <a:t>methicillin</a:t>
            </a:r>
            <a:r>
              <a:rPr lang="en-US" sz="1200" dirty="0" smtClean="0"/>
              <a:t>-resistant Staphylococcus </a:t>
            </a:r>
            <a:r>
              <a:rPr lang="en-US" sz="1200" dirty="0" err="1" smtClean="0"/>
              <a:t>aureus</a:t>
            </a:r>
            <a:r>
              <a:rPr lang="en-US" sz="1200" dirty="0" smtClean="0"/>
              <a:t> </a:t>
            </a:r>
            <a:r>
              <a:rPr lang="en-US" sz="1200" dirty="0" err="1" smtClean="0"/>
              <a:t>nosocomial</a:t>
            </a:r>
            <a:r>
              <a:rPr lang="en-US" sz="1200" dirty="0" smtClean="0"/>
              <a:t> pneumonia: a randomized, controlled study. </a:t>
            </a:r>
            <a:r>
              <a:rPr lang="en-US" sz="1200" dirty="0" err="1" smtClean="0"/>
              <a:t>Clin</a:t>
            </a:r>
            <a:r>
              <a:rPr lang="en-US" sz="1200" dirty="0" smtClean="0"/>
              <a:t> Infect Dis. 2012 Mar 1;54(5):621-9</a:t>
            </a:r>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HAP/VAP</a:t>
            </a:r>
            <a:endParaRPr lang="en-US" dirty="0"/>
          </a:p>
        </p:txBody>
      </p:sp>
      <p:sp>
        <p:nvSpPr>
          <p:cNvPr id="3" name="Content Placeholder 2"/>
          <p:cNvSpPr>
            <a:spLocks noGrp="1"/>
          </p:cNvSpPr>
          <p:nvPr>
            <p:ph idx="1"/>
          </p:nvPr>
        </p:nvSpPr>
        <p:spPr/>
        <p:txBody>
          <a:bodyPr>
            <a:normAutofit lnSpcReduction="10000"/>
          </a:bodyPr>
          <a:lstStyle/>
          <a:p>
            <a:r>
              <a:rPr lang="en-US" dirty="0" smtClean="0"/>
              <a:t>So do we start 2-3 IV antibiotics and finish an 8 day course?</a:t>
            </a:r>
          </a:p>
          <a:p>
            <a:pPr lvl="1"/>
            <a:r>
              <a:rPr lang="en-US" dirty="0" smtClean="0"/>
              <a:t>NO!! The above antibiotics are for </a:t>
            </a:r>
            <a:r>
              <a:rPr lang="en-US" sz="2800" b="1" i="1" dirty="0" smtClean="0"/>
              <a:t>empiric</a:t>
            </a:r>
            <a:r>
              <a:rPr lang="en-US" sz="2800" dirty="0" smtClean="0"/>
              <a:t> </a:t>
            </a:r>
            <a:r>
              <a:rPr lang="en-US" dirty="0" smtClean="0"/>
              <a:t>therapy</a:t>
            </a:r>
          </a:p>
          <a:p>
            <a:r>
              <a:rPr lang="en-US" dirty="0" smtClean="0"/>
              <a:t>Because many MDR organisms are in play, it is critical to find the cause of the infection (see “diagnosis” section)</a:t>
            </a:r>
          </a:p>
          <a:p>
            <a:pPr lvl="1"/>
            <a:r>
              <a:rPr lang="en-US" dirty="0" smtClean="0"/>
              <a:t>Once an organism is identified, rapidly narrow antibiotics</a:t>
            </a:r>
            <a:endParaRPr lang="en-US" dirty="0"/>
          </a:p>
          <a:p>
            <a:r>
              <a:rPr lang="en-US" dirty="0" smtClean="0"/>
              <a:t>So if a patient is on vancomycin/cefepime/tobramycin, and a pan-sensitive </a:t>
            </a:r>
            <a:r>
              <a:rPr lang="en-US" i="1" dirty="0" smtClean="0"/>
              <a:t>E. coli </a:t>
            </a:r>
            <a:r>
              <a:rPr lang="en-US" dirty="0" smtClean="0"/>
              <a:t>is recovered on sputum culture, narrow to ceftriaxone?</a:t>
            </a:r>
          </a:p>
          <a:p>
            <a:pPr lvl="1"/>
            <a:r>
              <a:rPr lang="en-US" dirty="0" smtClean="0"/>
              <a:t>YES!!!!!</a:t>
            </a:r>
            <a:endParaRPr lang="en-US" dirty="0"/>
          </a:p>
          <a:p>
            <a:pPr lvl="1"/>
            <a:r>
              <a:rPr lang="en-US" dirty="0" smtClean="0"/>
              <a:t>De-escalation is critical</a:t>
            </a:r>
          </a:p>
          <a:p>
            <a:pPr lvl="1"/>
            <a:r>
              <a:rPr lang="en-US" dirty="0" smtClean="0"/>
              <a:t>Just because it’s a </a:t>
            </a:r>
            <a:r>
              <a:rPr lang="en-US" i="1" dirty="0" smtClean="0">
                <a:solidFill>
                  <a:schemeClr val="tx2">
                    <a:lumMod val="60000"/>
                    <a:lumOff val="40000"/>
                  </a:schemeClr>
                </a:solidFill>
              </a:rPr>
              <a:t>sensitive</a:t>
            </a:r>
            <a:r>
              <a:rPr lang="en-US" dirty="0" smtClean="0"/>
              <a:t> organism doesn’t mean it’s not highly </a:t>
            </a:r>
            <a:r>
              <a:rPr lang="en-US" i="1" dirty="0" smtClean="0">
                <a:solidFill>
                  <a:srgbClr val="7030A0"/>
                </a:solidFill>
              </a:rPr>
              <a:t>pathogenic</a:t>
            </a:r>
            <a:r>
              <a:rPr lang="en-US" dirty="0" smtClean="0"/>
              <a:t>…YES, that pan-sensitive </a:t>
            </a:r>
            <a:r>
              <a:rPr lang="en-US" i="1" dirty="0" smtClean="0"/>
              <a:t>Strep </a:t>
            </a:r>
            <a:r>
              <a:rPr lang="en-US" i="1" dirty="0" err="1" smtClean="0"/>
              <a:t>pneumo</a:t>
            </a:r>
            <a:r>
              <a:rPr lang="en-US" i="1" dirty="0" smtClean="0"/>
              <a:t> </a:t>
            </a:r>
            <a:r>
              <a:rPr lang="en-US" dirty="0" smtClean="0"/>
              <a:t>can cause fulminant ARDS…narrow antibiotics based on results </a:t>
            </a:r>
          </a:p>
        </p:txBody>
      </p:sp>
    </p:spTree>
    <p:extLst>
      <p:ext uri="{BB962C8B-B14F-4D97-AF65-F5344CB8AC3E}">
        <p14:creationId xmlns:p14="http://schemas.microsoft.com/office/powerpoint/2010/main" val="105060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414156">
            <a:off x="-186649" y="1947337"/>
            <a:ext cx="10058400" cy="2308324"/>
          </a:xfrm>
          <a:prstGeom prst="rect">
            <a:avLst/>
          </a:prstGeom>
          <a:noFill/>
        </p:spPr>
        <p:txBody>
          <a:bodyPr wrap="square" rtlCol="0">
            <a:spAutoFit/>
          </a:bodyPr>
          <a:lstStyle/>
          <a:p>
            <a:r>
              <a:rPr lang="en-US" sz="7200" dirty="0" smtClean="0">
                <a:solidFill>
                  <a:srgbClr val="FF0000"/>
                </a:solidFill>
                <a:latin typeface="Britannic Bold" panose="020B0903060703020204" pitchFamily="34" charset="0"/>
              </a:rPr>
              <a:t>De-escalation based on culture data is critical </a:t>
            </a:r>
            <a:endParaRPr lang="en-US" sz="7200" dirty="0">
              <a:solidFill>
                <a:srgbClr val="FF0000"/>
              </a:solidFill>
              <a:latin typeface="Britannic Bold" panose="020B0903060703020204" pitchFamily="34" charset="0"/>
            </a:endParaRPr>
          </a:p>
        </p:txBody>
      </p:sp>
      <p:sp>
        <p:nvSpPr>
          <p:cNvPr id="5" name="TextBox 4"/>
          <p:cNvSpPr txBox="1"/>
          <p:nvPr/>
        </p:nvSpPr>
        <p:spPr>
          <a:xfrm>
            <a:off x="2362200" y="5486400"/>
            <a:ext cx="3390900" cy="830997"/>
          </a:xfrm>
          <a:prstGeom prst="rect">
            <a:avLst/>
          </a:prstGeom>
          <a:noFill/>
        </p:spPr>
        <p:txBody>
          <a:bodyPr wrap="square" rtlCol="0">
            <a:spAutoFit/>
          </a:bodyPr>
          <a:lstStyle/>
          <a:p>
            <a:r>
              <a:rPr lang="en-US" sz="2400" b="1" dirty="0" smtClean="0">
                <a:hlinkClick r:id="rId2"/>
              </a:rPr>
              <a:t>Review on de-escalation</a:t>
            </a:r>
            <a:r>
              <a:rPr lang="en-US" sz="2400" b="1" dirty="0" smtClean="0"/>
              <a:t> if you’re interested </a:t>
            </a:r>
            <a:endParaRPr lang="en-US" sz="2400" b="1" dirty="0"/>
          </a:p>
        </p:txBody>
      </p:sp>
    </p:spTree>
    <p:extLst>
      <p:ext uri="{BB962C8B-B14F-4D97-AF65-F5344CB8AC3E}">
        <p14:creationId xmlns:p14="http://schemas.microsoft.com/office/powerpoint/2010/main" val="4047769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457200" y="274638"/>
            <a:ext cx="8153400" cy="1143000"/>
          </a:xfrm>
        </p:spPr>
        <p:txBody>
          <a:bodyPr>
            <a:normAutofit fontScale="90000"/>
          </a:bodyPr>
          <a:lstStyle/>
          <a:p>
            <a:pPr eaLnBrk="1" hangingPunct="1"/>
            <a:r>
              <a:rPr lang="en-US" b="1" dirty="0" smtClean="0">
                <a:solidFill>
                  <a:schemeClr val="tx1"/>
                </a:solidFill>
              </a:rPr>
              <a:t>Reasons for Lack of Improvement</a:t>
            </a:r>
            <a:br>
              <a:rPr lang="en-US" b="1" dirty="0" smtClean="0">
                <a:solidFill>
                  <a:schemeClr val="tx1"/>
                </a:solidFill>
              </a:rPr>
            </a:br>
            <a:endParaRPr lang="en-US" dirty="0" smtClean="0">
              <a:solidFill>
                <a:schemeClr val="tx1"/>
              </a:solidFill>
            </a:endParaRPr>
          </a:p>
        </p:txBody>
      </p:sp>
      <p:sp>
        <p:nvSpPr>
          <p:cNvPr id="134146" name="Content Placeholder 2"/>
          <p:cNvSpPr>
            <a:spLocks noGrp="1"/>
          </p:cNvSpPr>
          <p:nvPr>
            <p:ph idx="1"/>
          </p:nvPr>
        </p:nvSpPr>
        <p:spPr/>
        <p:txBody>
          <a:bodyPr/>
          <a:lstStyle/>
          <a:p>
            <a:pPr eaLnBrk="1" hangingPunct="1"/>
            <a:r>
              <a:rPr lang="en-US" b="1" dirty="0" smtClean="0"/>
              <a:t>What do you think? Why would a patient not be improving, even on “appropriate” antibiotics?</a:t>
            </a:r>
          </a:p>
          <a:p>
            <a:pPr lvl="1"/>
            <a:r>
              <a:rPr lang="en-US" dirty="0" smtClean="0"/>
              <a:t>Complications </a:t>
            </a:r>
            <a:r>
              <a:rPr lang="en-US" dirty="0" smtClean="0"/>
              <a:t>(empyema, abscess): look for them with imaging (usually CT scan) </a:t>
            </a:r>
          </a:p>
          <a:p>
            <a:pPr lvl="1"/>
            <a:r>
              <a:rPr lang="en-US" dirty="0" smtClean="0"/>
              <a:t>Misdiagnosis (CHF, ARDS, PE…see differential diagnosis earlier in the module)</a:t>
            </a:r>
          </a:p>
          <a:p>
            <a:pPr lvl="1"/>
            <a:r>
              <a:rPr lang="en-US" dirty="0" smtClean="0"/>
              <a:t>Wrong antibiotics (unusual or resistant organism, improper dosing) </a:t>
            </a:r>
          </a:p>
          <a:p>
            <a:pPr lvl="2"/>
            <a:r>
              <a:rPr lang="en-US" dirty="0" smtClean="0"/>
              <a:t>Do you need atypical coverage</a:t>
            </a:r>
            <a:r>
              <a:rPr lang="en-US" dirty="0" smtClean="0"/>
              <a:t>? </a:t>
            </a:r>
            <a:endParaRPr lang="en-US" dirty="0" smtClean="0"/>
          </a:p>
          <a:p>
            <a:pPr lvl="2"/>
            <a:r>
              <a:rPr lang="en-US" dirty="0" smtClean="0"/>
              <a:t>Confirm all correct dosing</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14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p:txBody>
          <a:bodyPr/>
          <a:lstStyle/>
          <a:p>
            <a:r>
              <a:rPr lang="en-US" dirty="0" smtClean="0"/>
              <a:t>We recommend going through the Community Acquired Pneumonia (CAP) module on </a:t>
            </a:r>
            <a:r>
              <a:rPr lang="en-US" dirty="0" smtClean="0">
                <a:hlinkClick r:id="rId2"/>
              </a:rPr>
              <a:t>www.idmodules.com</a:t>
            </a:r>
            <a:r>
              <a:rPr lang="en-US" dirty="0" smtClean="0"/>
              <a:t> prior to the HAP/VAP module</a:t>
            </a:r>
          </a:p>
          <a:p>
            <a:pPr lvl="1"/>
            <a:r>
              <a:rPr lang="en-US" dirty="0" smtClean="0"/>
              <a:t>We will build off concepts developed in the CAP module here</a:t>
            </a:r>
          </a:p>
          <a:p>
            <a:r>
              <a:rPr lang="en-US" dirty="0" smtClean="0"/>
              <a:t>Also note that for a more detailed approach to the management of HAP/VAP, </a:t>
            </a:r>
            <a:r>
              <a:rPr lang="en-US" dirty="0" smtClean="0">
                <a:hlinkClick r:id="rId3"/>
              </a:rPr>
              <a:t>IDSA guidelines </a:t>
            </a:r>
            <a:r>
              <a:rPr lang="en-US" dirty="0" smtClean="0"/>
              <a:t>were updated in 2016  </a:t>
            </a:r>
          </a:p>
        </p:txBody>
      </p:sp>
    </p:spTree>
    <p:extLst>
      <p:ext uri="{BB962C8B-B14F-4D97-AF65-F5344CB8AC3E}">
        <p14:creationId xmlns:p14="http://schemas.microsoft.com/office/powerpoint/2010/main" val="641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treatment for HAP/VAP</a:t>
            </a:r>
            <a:endParaRPr lang="en-US" dirty="0"/>
          </a:p>
        </p:txBody>
      </p:sp>
      <p:sp>
        <p:nvSpPr>
          <p:cNvPr id="3" name="Content Placeholder 2"/>
          <p:cNvSpPr>
            <a:spLocks noGrp="1"/>
          </p:cNvSpPr>
          <p:nvPr>
            <p:ph idx="1"/>
          </p:nvPr>
        </p:nvSpPr>
        <p:spPr/>
        <p:txBody>
          <a:bodyPr/>
          <a:lstStyle/>
          <a:p>
            <a:r>
              <a:rPr lang="en-US" dirty="0" smtClean="0"/>
              <a:t>The 2016 </a:t>
            </a:r>
            <a:r>
              <a:rPr lang="en-US" dirty="0" smtClean="0">
                <a:hlinkClick r:id="rId2"/>
              </a:rPr>
              <a:t>IDSA guidelines</a:t>
            </a:r>
            <a:r>
              <a:rPr lang="en-US" dirty="0" smtClean="0"/>
              <a:t> for HAP/VAP recommend a </a:t>
            </a:r>
            <a:r>
              <a:rPr lang="en-US" sz="3200" b="1" dirty="0" smtClean="0"/>
              <a:t>7 day </a:t>
            </a:r>
            <a:r>
              <a:rPr lang="en-US" dirty="0" smtClean="0"/>
              <a:t>course </a:t>
            </a:r>
            <a:r>
              <a:rPr lang="en-US" i="1" dirty="0" smtClean="0"/>
              <a:t>regardless of pathogen</a:t>
            </a:r>
          </a:p>
          <a:p>
            <a:pPr lvl="1"/>
            <a:r>
              <a:rPr lang="en-US" dirty="0" smtClean="0"/>
              <a:t>They do state that shorter or longer duration can be used based on clinical/radiographic/lab parameters</a:t>
            </a:r>
          </a:p>
          <a:p>
            <a:r>
              <a:rPr lang="en-US" dirty="0">
                <a:hlinkClick r:id="rId3"/>
              </a:rPr>
              <a:t>Recent data </a:t>
            </a:r>
            <a:r>
              <a:rPr lang="en-US" dirty="0"/>
              <a:t>has suggested even shorter could be OK</a:t>
            </a:r>
          </a:p>
          <a:p>
            <a:r>
              <a:rPr lang="en-US" dirty="0" smtClean="0"/>
              <a:t>In the past, longer courses were often given for MRSA or Pseudomonas (often 14-21 days was given)</a:t>
            </a:r>
          </a:p>
          <a:p>
            <a:r>
              <a:rPr lang="en-US" dirty="0" smtClean="0"/>
              <a:t>Eight days (8!) has also been a “famous number” for HAP/VAP. Where did that come from?</a:t>
            </a:r>
            <a:endParaRPr lang="en-US" dirty="0"/>
          </a:p>
        </p:txBody>
      </p:sp>
    </p:spTree>
    <p:extLst>
      <p:ext uri="{BB962C8B-B14F-4D97-AF65-F5344CB8AC3E}">
        <p14:creationId xmlns:p14="http://schemas.microsoft.com/office/powerpoint/2010/main" val="34811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4"/>
          <p:cNvSpPr txBox="1">
            <a:spLocks noChangeArrowheads="1"/>
          </p:cNvSpPr>
          <p:nvPr/>
        </p:nvSpPr>
        <p:spPr bwMode="auto">
          <a:xfrm>
            <a:off x="359229" y="381000"/>
            <a:ext cx="4433201" cy="523220"/>
          </a:xfrm>
          <a:prstGeom prst="rect">
            <a:avLst/>
          </a:prstGeom>
          <a:noFill/>
          <a:ln w="9525">
            <a:noFill/>
            <a:miter lim="800000"/>
            <a:headEnd/>
            <a:tailEnd/>
          </a:ln>
        </p:spPr>
        <p:txBody>
          <a:bodyPr wrap="none">
            <a:spAutoFit/>
          </a:bodyPr>
          <a:lstStyle/>
          <a:p>
            <a:r>
              <a:rPr lang="en-US" sz="2800" b="1" dirty="0" smtClean="0"/>
              <a:t>The 8 day thing for HAP/VAP</a:t>
            </a:r>
            <a:endParaRPr lang="en-US" sz="2800" b="1" dirty="0"/>
          </a:p>
        </p:txBody>
      </p:sp>
      <p:sp>
        <p:nvSpPr>
          <p:cNvPr id="142338" name="Text Box 5"/>
          <p:cNvSpPr txBox="1">
            <a:spLocks noChangeArrowheads="1"/>
          </p:cNvSpPr>
          <p:nvPr/>
        </p:nvSpPr>
        <p:spPr bwMode="auto">
          <a:xfrm>
            <a:off x="152400" y="1219200"/>
            <a:ext cx="8534400" cy="4524315"/>
          </a:xfrm>
          <a:prstGeom prst="rect">
            <a:avLst/>
          </a:prstGeom>
          <a:noFill/>
          <a:ln w="9525">
            <a:noFill/>
            <a:miter lim="800000"/>
            <a:headEnd/>
            <a:tailEnd/>
          </a:ln>
        </p:spPr>
        <p:txBody>
          <a:bodyPr>
            <a:spAutoFit/>
          </a:bodyPr>
          <a:lstStyle/>
          <a:p>
            <a:r>
              <a:rPr lang="en-US" sz="2400" dirty="0" smtClean="0">
                <a:hlinkClick r:id="rId3"/>
              </a:rPr>
              <a:t>This study</a:t>
            </a:r>
            <a:r>
              <a:rPr lang="en-US" sz="2400" dirty="0" smtClean="0"/>
              <a:t>: </a:t>
            </a:r>
            <a:r>
              <a:rPr lang="en-US" sz="2400" dirty="0" err="1" smtClean="0"/>
              <a:t>Chastre</a:t>
            </a:r>
            <a:r>
              <a:rPr lang="en-US" sz="2400" dirty="0"/>
              <a:t>, et al. </a:t>
            </a:r>
            <a:r>
              <a:rPr lang="en-US" sz="2400" i="1" dirty="0"/>
              <a:t>JAMA </a:t>
            </a:r>
            <a:r>
              <a:rPr lang="en-US" sz="2400" dirty="0"/>
              <a:t>2003;</a:t>
            </a:r>
            <a:r>
              <a:rPr lang="en-US" sz="2400" b="1" dirty="0"/>
              <a:t>290</a:t>
            </a:r>
            <a:r>
              <a:rPr lang="en-US" sz="2400" dirty="0"/>
              <a:t>:2588.</a:t>
            </a:r>
          </a:p>
          <a:p>
            <a:endParaRPr lang="en-US" sz="2400" dirty="0"/>
          </a:p>
          <a:p>
            <a:r>
              <a:rPr lang="en-US" sz="2400" dirty="0"/>
              <a:t>Prospective RCT of 401 French ICU patients with VAP</a:t>
            </a:r>
          </a:p>
          <a:p>
            <a:endParaRPr lang="en-US" sz="2400" dirty="0"/>
          </a:p>
          <a:p>
            <a:pPr>
              <a:buFontTx/>
              <a:buChar char="•"/>
            </a:pPr>
            <a:r>
              <a:rPr lang="en-US" sz="2400" dirty="0" smtClean="0"/>
              <a:t>  Randomized </a:t>
            </a:r>
            <a:r>
              <a:rPr lang="en-US" sz="2400" dirty="0"/>
              <a:t>to receive 8 </a:t>
            </a:r>
            <a:r>
              <a:rPr lang="en-US" sz="2400" dirty="0" err="1"/>
              <a:t>vs</a:t>
            </a:r>
            <a:r>
              <a:rPr lang="en-US" sz="2400" dirty="0"/>
              <a:t> 15 days of antibiotics chosen by treating physician</a:t>
            </a:r>
          </a:p>
          <a:p>
            <a:pPr>
              <a:buFontTx/>
              <a:buChar char="•"/>
            </a:pPr>
            <a:r>
              <a:rPr lang="en-US" sz="2400" dirty="0" smtClean="0"/>
              <a:t>  No </a:t>
            </a:r>
            <a:r>
              <a:rPr lang="en-US" sz="2400" dirty="0"/>
              <a:t>difference in mortality (18.8% </a:t>
            </a:r>
            <a:r>
              <a:rPr lang="en-US" sz="2400" dirty="0" err="1"/>
              <a:t>vs</a:t>
            </a:r>
            <a:r>
              <a:rPr lang="en-US" sz="2400" dirty="0"/>
              <a:t> 17.2%) or recurrent infections (29% </a:t>
            </a:r>
            <a:r>
              <a:rPr lang="en-US" sz="2400" dirty="0" err="1"/>
              <a:t>vs</a:t>
            </a:r>
            <a:r>
              <a:rPr lang="en-US" sz="2400" dirty="0"/>
              <a:t> 26%)</a:t>
            </a:r>
          </a:p>
          <a:p>
            <a:pPr>
              <a:buFontTx/>
              <a:buChar char="•"/>
            </a:pPr>
            <a:r>
              <a:rPr lang="en-US" sz="2400" dirty="0" smtClean="0"/>
              <a:t>  Patients </a:t>
            </a:r>
            <a:r>
              <a:rPr lang="en-US" sz="2400" dirty="0"/>
              <a:t>with VAP caused by non-fermenting GNR (including pseudomonas) had </a:t>
            </a:r>
            <a:r>
              <a:rPr lang="en-US" sz="2400" dirty="0" smtClean="0"/>
              <a:t>more </a:t>
            </a:r>
            <a:r>
              <a:rPr lang="en-US" sz="2400" dirty="0"/>
              <a:t>frequent recurrences (40.6% </a:t>
            </a:r>
            <a:r>
              <a:rPr lang="en-US" sz="2400" dirty="0" err="1"/>
              <a:t>vs</a:t>
            </a:r>
            <a:r>
              <a:rPr lang="en-US" sz="2400" dirty="0"/>
              <a:t> 25.4%) when treated for 8 </a:t>
            </a:r>
            <a:r>
              <a:rPr lang="en-US" sz="2400" dirty="0" err="1"/>
              <a:t>vs</a:t>
            </a:r>
            <a:r>
              <a:rPr lang="en-US" sz="2400" dirty="0"/>
              <a:t> 15 days, </a:t>
            </a:r>
            <a:r>
              <a:rPr lang="en-US" sz="2400" dirty="0" smtClean="0"/>
              <a:t>though </a:t>
            </a:r>
            <a:r>
              <a:rPr lang="en-US" sz="2400" dirty="0"/>
              <a:t>no difference in </a:t>
            </a:r>
            <a:r>
              <a:rPr lang="en-US" sz="2400" dirty="0" smtClean="0"/>
              <a:t>mortality</a:t>
            </a:r>
          </a:p>
          <a:p>
            <a:endParaRPr lang="en-US" sz="2400" dirty="0"/>
          </a:p>
        </p:txBody>
      </p:sp>
      <p:sp>
        <p:nvSpPr>
          <p:cNvPr id="2" name="TextBox 1"/>
          <p:cNvSpPr txBox="1"/>
          <p:nvPr/>
        </p:nvSpPr>
        <p:spPr>
          <a:xfrm>
            <a:off x="914400" y="5410200"/>
            <a:ext cx="6651171" cy="1200329"/>
          </a:xfrm>
          <a:prstGeom prst="rect">
            <a:avLst/>
          </a:prstGeom>
          <a:solidFill>
            <a:srgbClr val="FFC000"/>
          </a:solidFill>
          <a:ln w="57150">
            <a:solidFill>
              <a:schemeClr val="tx1"/>
            </a:solidFill>
          </a:ln>
        </p:spPr>
        <p:txBody>
          <a:bodyPr wrap="square" rtlCol="0">
            <a:spAutoFit/>
          </a:bodyPr>
          <a:lstStyle/>
          <a:p>
            <a:pPr algn="ctr"/>
            <a:r>
              <a:rPr lang="en-US" sz="2400" i="1" dirty="0" smtClean="0">
                <a:solidFill>
                  <a:srgbClr val="FF0000"/>
                </a:solidFill>
              </a:rPr>
              <a:t>You’ll still see people stick to this, but again updated data/guidelines suggest a 7 day course; </a:t>
            </a:r>
          </a:p>
          <a:p>
            <a:pPr algn="ctr"/>
            <a:r>
              <a:rPr lang="en-US" sz="2400" i="1" dirty="0" smtClean="0">
                <a:solidFill>
                  <a:srgbClr val="FF0000"/>
                </a:solidFill>
              </a:rPr>
              <a:t>longer if “clinically indicated”</a:t>
            </a:r>
            <a:endParaRPr lang="en-US" sz="24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a:hlinkClick r:id="rId2" action="ppaction://hlinksldjump"/>
              </a:rPr>
              <a:t> Overview, pathogenesis, and prevention</a:t>
            </a:r>
            <a:endParaRPr lang="en-US" sz="2800" dirty="0"/>
          </a:p>
          <a:p>
            <a:pPr>
              <a:buFont typeface="Courier New" panose="02070309020205020404" pitchFamily="49" charset="0"/>
              <a:buChar char="o"/>
            </a:pPr>
            <a:r>
              <a:rPr lang="en-US" sz="2800" dirty="0">
                <a:hlinkClick r:id="rId3" action="ppaction://hlinksldjump"/>
              </a:rPr>
              <a:t> Microbiology </a:t>
            </a:r>
            <a:endParaRPr lang="en-US" sz="2800" dirty="0"/>
          </a:p>
          <a:p>
            <a:pPr>
              <a:buFont typeface="Courier New" panose="02070309020205020404" pitchFamily="49" charset="0"/>
              <a:buChar char="o"/>
            </a:pPr>
            <a:r>
              <a:rPr lang="en-US" sz="2800" dirty="0">
                <a:hlinkClick r:id="rId4" action="ppaction://hlinksldjump"/>
              </a:rPr>
              <a:t> Diagnosis</a:t>
            </a:r>
            <a:endParaRPr lang="en-US" sz="2800" dirty="0"/>
          </a:p>
          <a:p>
            <a:pPr>
              <a:buFont typeface="Courier New" panose="02070309020205020404" pitchFamily="49" charset="0"/>
              <a:buChar char="o"/>
            </a:pPr>
            <a:r>
              <a:rPr lang="en-US" sz="2800" dirty="0">
                <a:hlinkClick r:id="rId5" action="ppaction://hlinksldjump"/>
              </a:rPr>
              <a:t> Treatment </a:t>
            </a:r>
            <a:endParaRPr lang="en-US" sz="2800" dirty="0"/>
          </a:p>
          <a:p>
            <a:pPr>
              <a:buFont typeface="Courier New" panose="02070309020205020404" pitchFamily="49" charset="0"/>
              <a:buChar char="o"/>
            </a:pPr>
            <a:r>
              <a:rPr lang="en-US" sz="2800" dirty="0"/>
              <a:t> Practice cases </a:t>
            </a:r>
          </a:p>
        </p:txBody>
      </p:sp>
      <p:sp>
        <p:nvSpPr>
          <p:cNvPr id="4" name="Right Arrow 3"/>
          <p:cNvSpPr/>
          <p:nvPr/>
        </p:nvSpPr>
        <p:spPr>
          <a:xfrm>
            <a:off x="70757" y="3657600"/>
            <a:ext cx="5334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879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sz="2400" dirty="0"/>
              <a:t>A 52 year old female with Down's syndrome is admitted from her nursing home with fever, hypotension, tachycardia and increasing lethargy. Per nursing home staff, there were no witnessed aspirations. On arrival, she is </a:t>
            </a:r>
            <a:r>
              <a:rPr lang="en-US" sz="2400" dirty="0" err="1"/>
              <a:t>tachypneic</a:t>
            </a:r>
            <a:r>
              <a:rPr lang="en-US" sz="2400" dirty="0"/>
              <a:t> with an oxygen saturation of 88% on a 100% non-rebreather mask. A portable chest </a:t>
            </a:r>
            <a:r>
              <a:rPr lang="en-US" sz="2400" dirty="0" err="1"/>
              <a:t>xray</a:t>
            </a:r>
            <a:r>
              <a:rPr lang="en-US" sz="2400" dirty="0"/>
              <a:t> demonstrates a dense multifocal infiltrate. She is intubated and admitted to the ICU, where she is requiring </a:t>
            </a:r>
            <a:r>
              <a:rPr lang="en-US" sz="2400" dirty="0" err="1"/>
              <a:t>pressors</a:t>
            </a:r>
            <a:r>
              <a:rPr lang="en-US" sz="2400" dirty="0"/>
              <a:t> for blood pressure support. She has a creatinine of 0.4. Blood and endotracheal aspirate cultures are pending.</a:t>
            </a:r>
            <a:endParaRPr lang="en-US" dirty="0"/>
          </a:p>
        </p:txBody>
      </p:sp>
      <p:sp>
        <p:nvSpPr>
          <p:cNvPr id="4" name="TextBox 3"/>
          <p:cNvSpPr txBox="1"/>
          <p:nvPr/>
        </p:nvSpPr>
        <p:spPr>
          <a:xfrm>
            <a:off x="870856" y="5867400"/>
            <a:ext cx="7076739" cy="523220"/>
          </a:xfrm>
          <a:prstGeom prst="rect">
            <a:avLst/>
          </a:prstGeom>
          <a:solidFill>
            <a:srgbClr val="00B050"/>
          </a:solidFill>
          <a:ln>
            <a:solidFill>
              <a:schemeClr val="accent3">
                <a:lumMod val="75000"/>
              </a:schemeClr>
            </a:solidFill>
          </a:ln>
        </p:spPr>
        <p:txBody>
          <a:bodyPr wrap="square" rtlCol="0">
            <a:spAutoFit/>
          </a:bodyPr>
          <a:lstStyle/>
          <a:p>
            <a:r>
              <a:rPr lang="en-US" sz="2800" b="1" dirty="0" smtClean="0"/>
              <a:t>What treatment do you recommend, </a:t>
            </a:r>
            <a:r>
              <a:rPr lang="en-US" sz="2800" b="1" dirty="0" err="1" smtClean="0"/>
              <a:t>Dr</a:t>
            </a:r>
            <a:r>
              <a:rPr lang="en-US" sz="2800" b="1" dirty="0" smtClean="0"/>
              <a:t>?</a:t>
            </a:r>
            <a:endParaRPr lang="en-US" sz="2800" b="1" dirty="0"/>
          </a:p>
        </p:txBody>
      </p:sp>
    </p:spTree>
    <p:extLst>
      <p:ext uri="{BB962C8B-B14F-4D97-AF65-F5344CB8AC3E}">
        <p14:creationId xmlns:p14="http://schemas.microsoft.com/office/powerpoint/2010/main" val="22368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Review </a:t>
            </a:r>
            <a:endParaRPr lang="en-US" dirty="0"/>
          </a:p>
        </p:txBody>
      </p:sp>
      <p:sp>
        <p:nvSpPr>
          <p:cNvPr id="3" name="Content Placeholder 2"/>
          <p:cNvSpPr>
            <a:spLocks noGrp="1"/>
          </p:cNvSpPr>
          <p:nvPr>
            <p:ph idx="1"/>
          </p:nvPr>
        </p:nvSpPr>
        <p:spPr/>
        <p:txBody>
          <a:bodyPr/>
          <a:lstStyle/>
          <a:p>
            <a:r>
              <a:rPr lang="en-US" dirty="0" smtClean="0"/>
              <a:t>The patient is at risk for MDR organisms based on </a:t>
            </a:r>
          </a:p>
          <a:p>
            <a:pPr lvl="1"/>
            <a:r>
              <a:rPr lang="en-US" dirty="0" smtClean="0"/>
              <a:t>1) Long-term residence in a nursing facility</a:t>
            </a:r>
          </a:p>
          <a:p>
            <a:pPr lvl="1"/>
            <a:r>
              <a:rPr lang="en-US" dirty="0" smtClean="0"/>
              <a:t>2) Shock as an initial presentation of her pneumonia</a:t>
            </a:r>
          </a:p>
          <a:p>
            <a:r>
              <a:rPr lang="en-US" dirty="0" smtClean="0"/>
              <a:t>Empiric coverage should cover MRSA, pseudomonas, and other GNR’s</a:t>
            </a:r>
          </a:p>
          <a:p>
            <a:r>
              <a:rPr lang="en-US" dirty="0" smtClean="0"/>
              <a:t>Vancomycin and cefepime would be very reasonable</a:t>
            </a:r>
          </a:p>
          <a:p>
            <a:r>
              <a:rPr lang="en-US" dirty="0" smtClean="0"/>
              <a:t>Addition of an aminoglycoside or fluoroquinolone is reasonable, given how sick she is</a:t>
            </a:r>
          </a:p>
          <a:p>
            <a:pPr marL="114300" indent="0">
              <a:buNone/>
            </a:pPr>
            <a:endParaRPr lang="en-US" dirty="0"/>
          </a:p>
        </p:txBody>
      </p:sp>
    </p:spTree>
    <p:extLst>
      <p:ext uri="{BB962C8B-B14F-4D97-AF65-F5344CB8AC3E}">
        <p14:creationId xmlns:p14="http://schemas.microsoft.com/office/powerpoint/2010/main" val="28000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a:t>2</a:t>
            </a:r>
            <a:endParaRPr lang="en-US" dirty="0"/>
          </a:p>
        </p:txBody>
      </p:sp>
      <p:sp>
        <p:nvSpPr>
          <p:cNvPr id="3" name="Content Placeholder 2"/>
          <p:cNvSpPr>
            <a:spLocks noGrp="1"/>
          </p:cNvSpPr>
          <p:nvPr>
            <p:ph idx="1"/>
          </p:nvPr>
        </p:nvSpPr>
        <p:spPr/>
        <p:txBody>
          <a:bodyPr/>
          <a:lstStyle/>
          <a:p>
            <a:r>
              <a:rPr lang="en-US" dirty="0"/>
              <a:t>5</a:t>
            </a:r>
            <a:r>
              <a:rPr lang="en-US" dirty="0" smtClean="0"/>
              <a:t>6 year old woman, previously healthy, is admitted in the ICU with pneumonia</a:t>
            </a:r>
          </a:p>
          <a:p>
            <a:r>
              <a:rPr lang="en-US" dirty="0" smtClean="0"/>
              <a:t>She is intubated and sedated</a:t>
            </a:r>
          </a:p>
          <a:p>
            <a:r>
              <a:rPr lang="en-US" dirty="0" smtClean="0"/>
              <a:t>Sputum cultures initially grew MRSA, and she has been on vancomycin for 6 days</a:t>
            </a:r>
          </a:p>
          <a:p>
            <a:r>
              <a:rPr lang="en-US" dirty="0" smtClean="0"/>
              <a:t>On Hospital Day 7, sputum cultures grow yeast</a:t>
            </a:r>
          </a:p>
          <a:p>
            <a:pPr marL="109728" indent="0">
              <a:buNone/>
            </a:pPr>
            <a:endParaRPr lang="en-US" dirty="0"/>
          </a:p>
        </p:txBody>
      </p:sp>
      <p:sp>
        <p:nvSpPr>
          <p:cNvPr id="4" name="TextBox 3"/>
          <p:cNvSpPr txBox="1"/>
          <p:nvPr/>
        </p:nvSpPr>
        <p:spPr>
          <a:xfrm>
            <a:off x="838200" y="5257800"/>
            <a:ext cx="7076739" cy="523220"/>
          </a:xfrm>
          <a:prstGeom prst="rect">
            <a:avLst/>
          </a:prstGeom>
          <a:solidFill>
            <a:srgbClr val="00B050"/>
          </a:solidFill>
          <a:ln>
            <a:solidFill>
              <a:schemeClr val="accent3">
                <a:lumMod val="75000"/>
              </a:schemeClr>
            </a:solidFill>
          </a:ln>
        </p:spPr>
        <p:txBody>
          <a:bodyPr wrap="square" rtlCol="0">
            <a:spAutoFit/>
          </a:bodyPr>
          <a:lstStyle/>
          <a:p>
            <a:r>
              <a:rPr lang="en-US" sz="2800" b="1" dirty="0" smtClean="0"/>
              <a:t>What treatment do you recommend, </a:t>
            </a:r>
            <a:r>
              <a:rPr lang="en-US" sz="2800" b="1" dirty="0" err="1" smtClean="0"/>
              <a:t>Dr</a:t>
            </a:r>
            <a:r>
              <a:rPr lang="en-US" sz="2800" b="1" dirty="0" smtClean="0"/>
              <a:t>?</a:t>
            </a:r>
            <a:endParaRPr lang="en-US" sz="2800" b="1" dirty="0"/>
          </a:p>
        </p:txBody>
      </p:sp>
    </p:spTree>
    <p:extLst>
      <p:ext uri="{BB962C8B-B14F-4D97-AF65-F5344CB8AC3E}">
        <p14:creationId xmlns:p14="http://schemas.microsoft.com/office/powerpoint/2010/main" val="8771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457200" y="685800"/>
            <a:ext cx="7620000" cy="1143000"/>
          </a:xfrm>
        </p:spPr>
        <p:txBody>
          <a:bodyPr>
            <a:normAutofit fontScale="90000"/>
          </a:bodyPr>
          <a:lstStyle/>
          <a:p>
            <a:pPr eaLnBrk="1" hangingPunct="1"/>
            <a:r>
              <a:rPr lang="en-US" sz="3600" b="1" dirty="0" smtClean="0">
                <a:solidFill>
                  <a:schemeClr val="tx1"/>
                </a:solidFill>
              </a:rPr>
              <a:t>“Yeast pneumonia” is very rare:</a:t>
            </a:r>
            <a:br>
              <a:rPr lang="en-US" sz="3600" b="1" dirty="0" smtClean="0">
                <a:solidFill>
                  <a:schemeClr val="tx1"/>
                </a:solidFill>
              </a:rPr>
            </a:br>
            <a:r>
              <a:rPr lang="en-US" sz="3600" b="1" dirty="0" smtClean="0">
                <a:solidFill>
                  <a:schemeClr val="tx1"/>
                </a:solidFill>
              </a:rPr>
              <a:t>Usually, don’t chase it</a:t>
            </a:r>
            <a:endParaRPr lang="en-US" sz="3600" dirty="0" smtClean="0">
              <a:solidFill>
                <a:schemeClr val="tx1"/>
              </a:solidFill>
            </a:endParaRPr>
          </a:p>
        </p:txBody>
      </p:sp>
      <p:sp>
        <p:nvSpPr>
          <p:cNvPr id="136194" name="Content Placeholder 2"/>
          <p:cNvSpPr>
            <a:spLocks noGrp="1"/>
          </p:cNvSpPr>
          <p:nvPr>
            <p:ph idx="1"/>
          </p:nvPr>
        </p:nvSpPr>
        <p:spPr>
          <a:xfrm>
            <a:off x="233082" y="2021021"/>
            <a:ext cx="7996518" cy="4325112"/>
          </a:xfrm>
        </p:spPr>
        <p:txBody>
          <a:bodyPr>
            <a:noAutofit/>
          </a:bodyPr>
          <a:lstStyle/>
          <a:p>
            <a:pPr eaLnBrk="1" hangingPunct="1"/>
            <a:r>
              <a:rPr lang="en-US" sz="2400" dirty="0" smtClean="0"/>
              <a:t>Candida is a frequent colonizer of the tracheobronchial tree</a:t>
            </a:r>
          </a:p>
          <a:p>
            <a:pPr eaLnBrk="1" hangingPunct="1"/>
            <a:r>
              <a:rPr lang="en-US" sz="2400" dirty="0" smtClean="0"/>
              <a:t>Autopsy study</a:t>
            </a:r>
            <a:r>
              <a:rPr lang="en-US" sz="2400" baseline="30000" dirty="0" smtClean="0"/>
              <a:t>1</a:t>
            </a:r>
            <a:r>
              <a:rPr lang="en-US" sz="2400" dirty="0" smtClean="0"/>
              <a:t> of 77 patients with pneumonia and </a:t>
            </a:r>
            <a:r>
              <a:rPr lang="en-US" sz="2400" dirty="0" err="1" smtClean="0"/>
              <a:t>candida</a:t>
            </a:r>
            <a:r>
              <a:rPr lang="en-US" sz="2400" dirty="0" smtClean="0"/>
              <a:t> on BAL culture found no histological evidence of invasive </a:t>
            </a:r>
            <a:r>
              <a:rPr lang="en-US" sz="2400" dirty="0" err="1" smtClean="0"/>
              <a:t>candidal</a:t>
            </a:r>
            <a:r>
              <a:rPr lang="en-US" sz="2400" dirty="0" smtClean="0"/>
              <a:t> infection in any sample</a:t>
            </a:r>
          </a:p>
          <a:p>
            <a:pPr eaLnBrk="1" hangingPunct="1"/>
            <a:r>
              <a:rPr lang="en-US" sz="2400" dirty="0" smtClean="0"/>
              <a:t>The few candida PNA cases are from </a:t>
            </a:r>
            <a:r>
              <a:rPr lang="en-US" sz="2400" dirty="0" err="1" smtClean="0"/>
              <a:t>hematogenous</a:t>
            </a:r>
            <a:r>
              <a:rPr lang="en-US" sz="2400" dirty="0" smtClean="0"/>
              <a:t>  spread (in severely immunocompromised patients), so multi-nodular disease would be expected and make candida in sputum more suspicious </a:t>
            </a:r>
          </a:p>
          <a:p>
            <a:pPr eaLnBrk="1" hangingPunct="1"/>
            <a:r>
              <a:rPr lang="en-US" sz="2400" dirty="0" smtClean="0"/>
              <a:t>If suspicion for yeasts that DO causes dangerous PNA (histoplasma, blastomycosis, </a:t>
            </a:r>
            <a:r>
              <a:rPr lang="en-US" sz="2400" dirty="0" err="1" smtClean="0"/>
              <a:t>coccidiomycosis</a:t>
            </a:r>
            <a:r>
              <a:rPr lang="en-US" sz="2400" dirty="0" smtClean="0"/>
              <a:t>, </a:t>
            </a:r>
            <a:r>
              <a:rPr lang="en-US" sz="2400" dirty="0" err="1" smtClean="0"/>
              <a:t>cryptococcus</a:t>
            </a:r>
            <a:r>
              <a:rPr lang="en-US" sz="2400" dirty="0" smtClean="0"/>
              <a:t>, PCP), call the Micro lab and have then </a:t>
            </a:r>
            <a:r>
              <a:rPr lang="en-US" sz="2400" dirty="0" err="1" smtClean="0"/>
              <a:t>speciate</a:t>
            </a:r>
            <a:r>
              <a:rPr lang="en-US" sz="2400" dirty="0" smtClean="0"/>
              <a:t> the yeast</a:t>
            </a:r>
          </a:p>
          <a:p>
            <a:pPr eaLnBrk="1" hangingPunct="1">
              <a:buNone/>
            </a:pPr>
            <a:endParaRPr lang="en-US" sz="2400" dirty="0" smtClean="0"/>
          </a:p>
        </p:txBody>
      </p:sp>
      <p:sp>
        <p:nvSpPr>
          <p:cNvPr id="4" name="TextBox 3"/>
          <p:cNvSpPr txBox="1"/>
          <p:nvPr/>
        </p:nvSpPr>
        <p:spPr>
          <a:xfrm>
            <a:off x="614082" y="6400562"/>
            <a:ext cx="7848600" cy="461665"/>
          </a:xfrm>
          <a:prstGeom prst="rect">
            <a:avLst/>
          </a:prstGeom>
          <a:noFill/>
        </p:spPr>
        <p:txBody>
          <a:bodyPr wrap="square" rtlCol="0">
            <a:spAutoFit/>
          </a:bodyPr>
          <a:lstStyle/>
          <a:p>
            <a:r>
              <a:rPr lang="en-US" sz="1200" dirty="0" smtClean="0"/>
              <a:t>1) </a:t>
            </a:r>
            <a:r>
              <a:rPr lang="en-US" sz="1200" dirty="0" err="1" smtClean="0"/>
              <a:t>Kontoyiannis</a:t>
            </a:r>
            <a:r>
              <a:rPr lang="en-US" sz="1200" dirty="0" smtClean="0"/>
              <a:t> DP </a:t>
            </a:r>
            <a:r>
              <a:rPr lang="en-US" sz="1200" i="1" dirty="0" smtClean="0"/>
              <a:t>et al</a:t>
            </a:r>
            <a:r>
              <a:rPr lang="en-US" sz="1200" dirty="0" smtClean="0"/>
              <a:t>. Pulmonary </a:t>
            </a:r>
            <a:r>
              <a:rPr lang="en-US" sz="1200" dirty="0" err="1" smtClean="0"/>
              <a:t>candidiasis</a:t>
            </a:r>
            <a:r>
              <a:rPr lang="en-US" sz="1200" dirty="0" smtClean="0"/>
              <a:t> in patients with cancer: an autopsy study. </a:t>
            </a:r>
            <a:r>
              <a:rPr lang="en-US" sz="1200" dirty="0" err="1" smtClean="0"/>
              <a:t>Clin</a:t>
            </a:r>
            <a:r>
              <a:rPr lang="en-US" sz="1200" dirty="0" smtClean="0"/>
              <a:t> Infect Dis. 2002;34(3):400.</a:t>
            </a:r>
          </a:p>
          <a:p>
            <a:endParaRPr lang="en-US" sz="1200" dirty="0"/>
          </a:p>
        </p:txBody>
      </p:sp>
      <p:sp>
        <p:nvSpPr>
          <p:cNvPr id="5" name="TextBox 4"/>
          <p:cNvSpPr txBox="1"/>
          <p:nvPr/>
        </p:nvSpPr>
        <p:spPr>
          <a:xfrm>
            <a:off x="0" y="6404"/>
            <a:ext cx="4147969" cy="584775"/>
          </a:xfrm>
          <a:prstGeom prst="rect">
            <a:avLst/>
          </a:prstGeom>
          <a:solidFill>
            <a:srgbClr val="FFC000"/>
          </a:solidFill>
          <a:ln w="28575">
            <a:solidFill>
              <a:srgbClr val="FF0000"/>
            </a:solidFill>
          </a:ln>
        </p:spPr>
        <p:txBody>
          <a:bodyPr wrap="square" rtlCol="0">
            <a:spAutoFit/>
          </a:bodyPr>
          <a:lstStyle/>
          <a:p>
            <a:pPr algn="ctr"/>
            <a:r>
              <a:rPr lang="en-US" sz="3200" b="1" dirty="0" smtClean="0">
                <a:solidFill>
                  <a:srgbClr val="FF0000"/>
                </a:solidFill>
              </a:rPr>
              <a:t>Trick Question!</a:t>
            </a:r>
            <a:endParaRPr lang="en-US" sz="3200" b="1" dirty="0">
              <a:solidFill>
                <a:srgbClr val="FF0000"/>
              </a:solidFill>
            </a:endParaRPr>
          </a:p>
        </p:txBody>
      </p:sp>
    </p:spTree>
    <p:extLst>
      <p:ext uri="{BB962C8B-B14F-4D97-AF65-F5344CB8AC3E}">
        <p14:creationId xmlns:p14="http://schemas.microsoft.com/office/powerpoint/2010/main" val="185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A 76 year old man with COPD is admitted to the MICU with respiratory failure related to COPD exacerbation</a:t>
            </a:r>
          </a:p>
          <a:p>
            <a:pPr lvl="1"/>
            <a:r>
              <a:rPr lang="en-US" dirty="0" smtClean="0"/>
              <a:t>He has been hospitalized 4 times in the last 5 months for similar episodes</a:t>
            </a:r>
          </a:p>
          <a:p>
            <a:r>
              <a:rPr lang="en-US" dirty="0" smtClean="0"/>
              <a:t>On hospital day 9, he remains intubated, and has new fevers and purulent secretions coming from his endotracheal tube</a:t>
            </a:r>
          </a:p>
          <a:p>
            <a:r>
              <a:rPr lang="en-US" dirty="0" smtClean="0"/>
              <a:t>CXR suggests a new infiltrate</a:t>
            </a:r>
          </a:p>
        </p:txBody>
      </p:sp>
      <p:sp>
        <p:nvSpPr>
          <p:cNvPr id="4" name="TextBox 3"/>
          <p:cNvSpPr txBox="1"/>
          <p:nvPr/>
        </p:nvSpPr>
        <p:spPr>
          <a:xfrm>
            <a:off x="838199" y="5181600"/>
            <a:ext cx="7076739" cy="523220"/>
          </a:xfrm>
          <a:prstGeom prst="rect">
            <a:avLst/>
          </a:prstGeom>
          <a:solidFill>
            <a:srgbClr val="00B050"/>
          </a:solidFill>
          <a:ln>
            <a:solidFill>
              <a:schemeClr val="accent3">
                <a:lumMod val="75000"/>
              </a:schemeClr>
            </a:solidFill>
          </a:ln>
        </p:spPr>
        <p:txBody>
          <a:bodyPr wrap="square" rtlCol="0">
            <a:spAutoFit/>
          </a:bodyPr>
          <a:lstStyle/>
          <a:p>
            <a:r>
              <a:rPr lang="en-US" sz="2800" b="1" dirty="0" smtClean="0"/>
              <a:t>What treatment do you recommend, </a:t>
            </a:r>
            <a:r>
              <a:rPr lang="en-US" sz="2800" b="1" dirty="0" err="1" smtClean="0"/>
              <a:t>Dr</a:t>
            </a:r>
            <a:r>
              <a:rPr lang="en-US" sz="2800" b="1" dirty="0" smtClean="0"/>
              <a:t>?</a:t>
            </a:r>
            <a:endParaRPr lang="en-US" sz="2800" b="1" dirty="0"/>
          </a:p>
        </p:txBody>
      </p:sp>
    </p:spTree>
    <p:extLst>
      <p:ext uri="{BB962C8B-B14F-4D97-AF65-F5344CB8AC3E}">
        <p14:creationId xmlns:p14="http://schemas.microsoft.com/office/powerpoint/2010/main" val="257528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review</a:t>
            </a:r>
            <a:endParaRPr lang="en-US" dirty="0"/>
          </a:p>
        </p:txBody>
      </p:sp>
      <p:sp>
        <p:nvSpPr>
          <p:cNvPr id="3" name="Content Placeholder 2"/>
          <p:cNvSpPr>
            <a:spLocks noGrp="1"/>
          </p:cNvSpPr>
          <p:nvPr>
            <p:ph idx="1"/>
          </p:nvPr>
        </p:nvSpPr>
        <p:spPr/>
        <p:txBody>
          <a:bodyPr/>
          <a:lstStyle/>
          <a:p>
            <a:r>
              <a:rPr lang="en-US" dirty="0" smtClean="0"/>
              <a:t>The patient has a classic ventilator associated pneumonia</a:t>
            </a:r>
          </a:p>
          <a:p>
            <a:r>
              <a:rPr lang="en-US" dirty="0" smtClean="0"/>
              <a:t>With the caveat that treatment should be “based on local </a:t>
            </a:r>
            <a:r>
              <a:rPr lang="en-US" dirty="0" err="1" smtClean="0"/>
              <a:t>antibiogram</a:t>
            </a:r>
            <a:r>
              <a:rPr lang="en-US" dirty="0" smtClean="0"/>
              <a:t>”, this is the sort of patient to strongly consider “empiric double pseudomonas”</a:t>
            </a:r>
          </a:p>
          <a:p>
            <a:r>
              <a:rPr lang="en-US" dirty="0" smtClean="0"/>
              <a:t>Would consider vancomycin/cefepime/tobramycin</a:t>
            </a:r>
          </a:p>
          <a:p>
            <a:r>
              <a:rPr lang="en-US" dirty="0" smtClean="0"/>
              <a:t>Obtaining adequate sputum or BAL samples will be critical so that we can quickly find the organism and de-escalate therapy </a:t>
            </a:r>
            <a:endParaRPr lang="en-US" dirty="0"/>
          </a:p>
        </p:txBody>
      </p:sp>
    </p:spTree>
    <p:extLst>
      <p:ext uri="{BB962C8B-B14F-4D97-AF65-F5344CB8AC3E}">
        <p14:creationId xmlns:p14="http://schemas.microsoft.com/office/powerpoint/2010/main" val="42702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continued</a:t>
            </a:r>
            <a:endParaRPr lang="en-US" dirty="0"/>
          </a:p>
        </p:txBody>
      </p:sp>
      <p:sp>
        <p:nvSpPr>
          <p:cNvPr id="3" name="Content Placeholder 2"/>
          <p:cNvSpPr>
            <a:spLocks noGrp="1"/>
          </p:cNvSpPr>
          <p:nvPr>
            <p:ph idx="1"/>
          </p:nvPr>
        </p:nvSpPr>
        <p:spPr/>
        <p:txBody>
          <a:bodyPr/>
          <a:lstStyle/>
          <a:p>
            <a:r>
              <a:rPr lang="en-US" dirty="0" smtClean="0"/>
              <a:t>3 days later, our patient is significantly worsened. Ventilator requirements are up, and he is now on 2 </a:t>
            </a:r>
            <a:r>
              <a:rPr lang="en-US" dirty="0" err="1" smtClean="0"/>
              <a:t>pressors</a:t>
            </a:r>
            <a:endParaRPr lang="en-US" dirty="0" smtClean="0"/>
          </a:p>
          <a:p>
            <a:r>
              <a:rPr lang="en-US" dirty="0" smtClean="0"/>
              <a:t>The MICU team currently has the patient on </a:t>
            </a:r>
            <a:r>
              <a:rPr lang="en-US" dirty="0" err="1" smtClean="0"/>
              <a:t>meropenem</a:t>
            </a:r>
            <a:r>
              <a:rPr lang="en-US" dirty="0" smtClean="0"/>
              <a:t>, ciprofloxacin, and linezolid </a:t>
            </a:r>
          </a:p>
          <a:p>
            <a:r>
              <a:rPr lang="en-US" dirty="0" smtClean="0"/>
              <a:t>Endotracheal sputum cultures return with Klebsiella pneumonia, which is pan-sensitive</a:t>
            </a:r>
            <a:endParaRPr lang="en-US" dirty="0"/>
          </a:p>
        </p:txBody>
      </p:sp>
      <p:sp>
        <p:nvSpPr>
          <p:cNvPr id="4" name="TextBox 3"/>
          <p:cNvSpPr txBox="1"/>
          <p:nvPr/>
        </p:nvSpPr>
        <p:spPr>
          <a:xfrm>
            <a:off x="685800" y="4343400"/>
            <a:ext cx="7076739" cy="523220"/>
          </a:xfrm>
          <a:prstGeom prst="rect">
            <a:avLst/>
          </a:prstGeom>
          <a:solidFill>
            <a:srgbClr val="00B050"/>
          </a:solidFill>
          <a:ln>
            <a:solidFill>
              <a:schemeClr val="accent3">
                <a:lumMod val="75000"/>
              </a:schemeClr>
            </a:solidFill>
          </a:ln>
        </p:spPr>
        <p:txBody>
          <a:bodyPr wrap="square" rtlCol="0">
            <a:spAutoFit/>
          </a:bodyPr>
          <a:lstStyle/>
          <a:p>
            <a:r>
              <a:rPr lang="en-US" sz="2800" b="1" dirty="0" smtClean="0"/>
              <a:t>What </a:t>
            </a:r>
            <a:r>
              <a:rPr lang="en-US" sz="2800" b="1" dirty="0" smtClean="0"/>
              <a:t>do </a:t>
            </a:r>
            <a:r>
              <a:rPr lang="en-US" sz="2800" b="1" dirty="0" smtClean="0"/>
              <a:t>you recommend, </a:t>
            </a:r>
            <a:r>
              <a:rPr lang="en-US" sz="2800" b="1" dirty="0" err="1" smtClean="0"/>
              <a:t>Dr</a:t>
            </a:r>
            <a:r>
              <a:rPr lang="en-US" sz="2800" b="1" dirty="0" smtClean="0"/>
              <a:t>?</a:t>
            </a:r>
            <a:endParaRPr lang="en-US" sz="2800" b="1" dirty="0"/>
          </a:p>
        </p:txBody>
      </p:sp>
    </p:spTree>
    <p:extLst>
      <p:ext uri="{BB962C8B-B14F-4D97-AF65-F5344CB8AC3E}">
        <p14:creationId xmlns:p14="http://schemas.microsoft.com/office/powerpoint/2010/main" val="62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hlinkClick r:id="rId2" action="ppaction://hlinksldjump"/>
              </a:rPr>
              <a:t> Overview, pathogenesis, and prevention</a:t>
            </a:r>
            <a:endParaRPr lang="en-US" sz="2800" dirty="0" smtClean="0"/>
          </a:p>
          <a:p>
            <a:pPr>
              <a:buFont typeface="Courier New" panose="02070309020205020404" pitchFamily="49" charset="0"/>
              <a:buChar char="o"/>
            </a:pPr>
            <a:r>
              <a:rPr lang="en-US" sz="2800" dirty="0" smtClean="0">
                <a:hlinkClick r:id="rId3" action="ppaction://hlinksldjump"/>
              </a:rPr>
              <a:t> Microbiology </a:t>
            </a:r>
            <a:endParaRPr lang="en-US" sz="2800" dirty="0" smtClean="0"/>
          </a:p>
          <a:p>
            <a:pPr>
              <a:buFont typeface="Courier New" panose="02070309020205020404" pitchFamily="49" charset="0"/>
              <a:buChar char="o"/>
            </a:pPr>
            <a:r>
              <a:rPr lang="en-US" sz="2800" dirty="0" smtClean="0">
                <a:hlinkClick r:id="rId4" action="ppaction://hlinksldjump"/>
              </a:rPr>
              <a:t> Diagnosis</a:t>
            </a:r>
            <a:endParaRPr lang="en-US" sz="2800" dirty="0" smtClean="0"/>
          </a:p>
          <a:p>
            <a:pPr>
              <a:buFont typeface="Courier New" panose="02070309020205020404" pitchFamily="49" charset="0"/>
              <a:buChar char="o"/>
            </a:pPr>
            <a:r>
              <a:rPr lang="en-US" sz="2800" dirty="0" smtClean="0">
                <a:hlinkClick r:id="rId5" action="ppaction://hlinksldjump"/>
              </a:rPr>
              <a:t> Treatment </a:t>
            </a:r>
            <a:endParaRPr lang="en-US" sz="2800" dirty="0"/>
          </a:p>
          <a:p>
            <a:pPr>
              <a:buFont typeface="Courier New" panose="02070309020205020404" pitchFamily="49" charset="0"/>
              <a:buChar char="o"/>
            </a:pPr>
            <a:r>
              <a:rPr lang="en-US" sz="2800" dirty="0">
                <a:hlinkClick r:id="rId6" action="ppaction://hlinksldjump"/>
              </a:rPr>
              <a:t> </a:t>
            </a:r>
            <a:r>
              <a:rPr lang="en-US" sz="2800" dirty="0" smtClean="0">
                <a:hlinkClick r:id="rId6" action="ppaction://hlinksldjump"/>
              </a:rPr>
              <a:t>Practice cases </a:t>
            </a:r>
            <a:endParaRPr lang="en-US" sz="2800" dirty="0" smtClean="0"/>
          </a:p>
        </p:txBody>
      </p:sp>
    </p:spTree>
    <p:extLst>
      <p:ext uri="{BB962C8B-B14F-4D97-AF65-F5344CB8AC3E}">
        <p14:creationId xmlns:p14="http://schemas.microsoft.com/office/powerpoint/2010/main" val="2284233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review</a:t>
            </a:r>
            <a:endParaRPr lang="en-US" dirty="0"/>
          </a:p>
        </p:txBody>
      </p:sp>
      <p:sp>
        <p:nvSpPr>
          <p:cNvPr id="3" name="Content Placeholder 2"/>
          <p:cNvSpPr>
            <a:spLocks noGrp="1"/>
          </p:cNvSpPr>
          <p:nvPr>
            <p:ph idx="1"/>
          </p:nvPr>
        </p:nvSpPr>
        <p:spPr/>
        <p:txBody>
          <a:bodyPr/>
          <a:lstStyle/>
          <a:p>
            <a:r>
              <a:rPr lang="en-US" dirty="0" smtClean="0"/>
              <a:t>Although the patient is clinically worsened, a pathogenic organism (</a:t>
            </a:r>
            <a:r>
              <a:rPr lang="en-US" i="1" dirty="0" smtClean="0"/>
              <a:t>Klebsiella</a:t>
            </a:r>
            <a:r>
              <a:rPr lang="en-US" dirty="0" smtClean="0"/>
              <a:t>) causing his VAP has been identified</a:t>
            </a:r>
          </a:p>
          <a:p>
            <a:r>
              <a:rPr lang="en-US" dirty="0" smtClean="0"/>
              <a:t>It is appropriate to de-escalate antibiotics at this time, and stop the </a:t>
            </a:r>
            <a:r>
              <a:rPr lang="en-US" dirty="0" err="1" smtClean="0"/>
              <a:t>mero</a:t>
            </a:r>
            <a:r>
              <a:rPr lang="en-US" dirty="0" smtClean="0"/>
              <a:t>/</a:t>
            </a:r>
            <a:r>
              <a:rPr lang="en-US" dirty="0" err="1" smtClean="0"/>
              <a:t>cipro</a:t>
            </a:r>
            <a:r>
              <a:rPr lang="en-US" dirty="0" smtClean="0"/>
              <a:t>/linezolid and start something like ceftriaxone or levofloxacin </a:t>
            </a:r>
          </a:p>
          <a:p>
            <a:r>
              <a:rPr lang="en-US" dirty="0" smtClean="0"/>
              <a:t>Just because he is clinically worse doesn’t mean all those broad antibiotics are any more effective at killing THIS bacteria…in fact they likely will just add drug-drug interactions and give unwanted side-effects </a:t>
            </a:r>
            <a:endParaRPr lang="en-US" dirty="0"/>
          </a:p>
        </p:txBody>
      </p:sp>
    </p:spTree>
    <p:extLst>
      <p:ext uri="{BB962C8B-B14F-4D97-AF65-F5344CB8AC3E}">
        <p14:creationId xmlns:p14="http://schemas.microsoft.com/office/powerpoint/2010/main" val="30832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4983162"/>
          </a:xfrm>
        </p:spPr>
        <p:txBody>
          <a:bodyPr>
            <a:normAutofit fontScale="90000"/>
          </a:bodyPr>
          <a:lstStyle/>
          <a:p>
            <a:r>
              <a:rPr lang="en-US" dirty="0" smtClean="0">
                <a:solidFill>
                  <a:schemeClr val="tx1"/>
                </a:solidFill>
              </a:rPr>
              <a:t>Congratulations!</a:t>
            </a:r>
            <a:br>
              <a:rPr lang="en-US" dirty="0" smtClean="0">
                <a:solidFill>
                  <a:schemeClr val="tx1"/>
                </a:solidFill>
              </a:rPr>
            </a:br>
            <a:r>
              <a:rPr lang="en-US" sz="3200" dirty="0" smtClean="0">
                <a:solidFill>
                  <a:schemeClr val="tx1"/>
                </a:solidFill>
              </a:rPr>
              <a:t>You have completed the </a:t>
            </a:r>
            <a:r>
              <a:rPr lang="en-US" sz="3200" dirty="0" smtClean="0">
                <a:solidFill>
                  <a:schemeClr val="tx1"/>
                </a:solidFill>
              </a:rPr>
              <a:t>HAP/VAP module</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3100" dirty="0" smtClean="0">
                <a:solidFill>
                  <a:schemeClr val="tx1"/>
                </a:solidFill>
              </a:rPr>
              <a:t>Please take the post-module quiz. </a:t>
            </a:r>
            <a:r>
              <a:rPr lang="en-US" sz="3100" dirty="0" smtClean="0">
                <a:solidFill>
                  <a:schemeClr val="tx1"/>
                </a:solidFill>
              </a:rPr>
              <a:t>This is essential to our project</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smtClean="0">
                <a:solidFill>
                  <a:schemeClr val="tx1"/>
                </a:solidFill>
              </a:rPr>
              <a:t> </a:t>
            </a:r>
            <a:r>
              <a:rPr lang="en-US" sz="3100" dirty="0" smtClean="0">
                <a:solidFill>
                  <a:schemeClr val="tx1"/>
                </a:solidFill>
                <a:hlinkClick r:id="rId3"/>
              </a:rPr>
              <a:t>https</a:t>
            </a:r>
            <a:r>
              <a:rPr lang="en-US" sz="3100" dirty="0">
                <a:solidFill>
                  <a:schemeClr val="tx1"/>
                </a:solidFill>
                <a:hlinkClick r:id="rId3"/>
              </a:rPr>
              <a:t>://</a:t>
            </a:r>
            <a:r>
              <a:rPr lang="en-US" sz="3100" dirty="0" smtClean="0">
                <a:solidFill>
                  <a:schemeClr val="tx1"/>
                </a:solidFill>
                <a:hlinkClick r:id="rId3"/>
              </a:rPr>
              <a:t>goo.gl/forms/fIcBE87nkanfw0Ct1</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Outline </a:t>
            </a:r>
            <a:r>
              <a:rPr lang="en-US" sz="1800" dirty="0" smtClean="0"/>
              <a:t>(click to jump to a section)</a:t>
            </a:r>
            <a:endParaRPr lang="en-US" sz="6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dirty="0" smtClean="0"/>
              <a:t> Overview, pathogenesis, and prevention </a:t>
            </a:r>
            <a:endParaRPr lang="en-US" sz="2800" dirty="0" smtClean="0"/>
          </a:p>
          <a:p>
            <a:pPr>
              <a:buFont typeface="Courier New" panose="02070309020205020404" pitchFamily="49" charset="0"/>
              <a:buChar char="o"/>
            </a:pPr>
            <a:r>
              <a:rPr lang="en-US" sz="2800" dirty="0">
                <a:hlinkClick r:id="rId2" action="ppaction://hlinksldjump"/>
              </a:rPr>
              <a:t> Microbiology </a:t>
            </a:r>
            <a:endParaRPr lang="en-US" sz="2800" dirty="0"/>
          </a:p>
          <a:p>
            <a:pPr>
              <a:buFont typeface="Courier New" panose="02070309020205020404" pitchFamily="49" charset="0"/>
              <a:buChar char="o"/>
            </a:pPr>
            <a:r>
              <a:rPr lang="en-US" sz="2800" dirty="0">
                <a:hlinkClick r:id="rId3" action="ppaction://hlinksldjump"/>
              </a:rPr>
              <a:t> Diagnosis</a:t>
            </a:r>
            <a:endParaRPr lang="en-US" sz="2800" dirty="0"/>
          </a:p>
          <a:p>
            <a:pPr>
              <a:buFont typeface="Courier New" panose="02070309020205020404" pitchFamily="49" charset="0"/>
              <a:buChar char="o"/>
            </a:pPr>
            <a:r>
              <a:rPr lang="en-US" sz="2800" dirty="0">
                <a:hlinkClick r:id="rId4" action="ppaction://hlinksldjump"/>
              </a:rPr>
              <a:t> Treatment </a:t>
            </a:r>
            <a:endParaRPr lang="en-US" sz="2800" dirty="0"/>
          </a:p>
          <a:p>
            <a:pPr>
              <a:buFont typeface="Courier New" panose="02070309020205020404" pitchFamily="49" charset="0"/>
              <a:buChar char="o"/>
            </a:pPr>
            <a:r>
              <a:rPr lang="en-US" sz="2800" dirty="0">
                <a:hlinkClick r:id="rId5" action="ppaction://hlinksldjump"/>
              </a:rPr>
              <a:t> Practice cases </a:t>
            </a:r>
            <a:endParaRPr lang="en-US" sz="2800" dirty="0"/>
          </a:p>
        </p:txBody>
      </p:sp>
      <p:sp>
        <p:nvSpPr>
          <p:cNvPr id="4" name="Right Arrow 3"/>
          <p:cNvSpPr/>
          <p:nvPr/>
        </p:nvSpPr>
        <p:spPr>
          <a:xfrm>
            <a:off x="108857" y="1714500"/>
            <a:ext cx="5334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189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pPr algn="ctr"/>
            <a:r>
              <a:rPr lang="en-US" sz="4000" dirty="0" smtClean="0">
                <a:solidFill>
                  <a:srgbClr val="FFFF00"/>
                </a:solidFill>
              </a:rPr>
              <a:t>HAP/VAP: serious diseases with high morbidity and mortality</a:t>
            </a:r>
            <a:endParaRPr lang="en-US" sz="4000" dirty="0">
              <a:solidFill>
                <a:srgbClr val="FFFF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37" t="9467" r="22559" b="2761"/>
          <a:stretch/>
        </p:blipFill>
        <p:spPr bwMode="auto">
          <a:xfrm>
            <a:off x="2134970" y="1600200"/>
            <a:ext cx="5256430" cy="523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234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normAutofit fontScale="90000"/>
          </a:bodyPr>
          <a:lstStyle/>
          <a:p>
            <a:pPr eaLnBrk="1" hangingPunct="1"/>
            <a:r>
              <a:rPr lang="en-US" sz="3600" dirty="0" smtClean="0">
                <a:solidFill>
                  <a:schemeClr val="tx1"/>
                </a:solidFill>
              </a:rPr>
              <a:t>Hospital-Acquired PNA (HAP)</a:t>
            </a:r>
            <a:br>
              <a:rPr lang="en-US" sz="3600" dirty="0" smtClean="0">
                <a:solidFill>
                  <a:schemeClr val="tx1"/>
                </a:solidFill>
              </a:rPr>
            </a:br>
            <a:r>
              <a:rPr lang="en-US" sz="3600" dirty="0" smtClean="0">
                <a:solidFill>
                  <a:schemeClr val="tx1"/>
                </a:solidFill>
              </a:rPr>
              <a:t>Ventilator-Associated PNA (VAP)</a:t>
            </a:r>
          </a:p>
        </p:txBody>
      </p:sp>
      <p:sp>
        <p:nvSpPr>
          <p:cNvPr id="109570" name="Content Placeholder 2"/>
          <p:cNvSpPr>
            <a:spLocks noGrp="1"/>
          </p:cNvSpPr>
          <p:nvPr>
            <p:ph idx="1"/>
          </p:nvPr>
        </p:nvSpPr>
        <p:spPr>
          <a:xfrm>
            <a:off x="457200" y="2027238"/>
            <a:ext cx="8229600" cy="4525962"/>
          </a:xfrm>
        </p:spPr>
        <p:txBody>
          <a:bodyPr/>
          <a:lstStyle/>
          <a:p>
            <a:pPr eaLnBrk="1" hangingPunct="1"/>
            <a:r>
              <a:rPr lang="en-US" sz="2800" b="1" dirty="0" smtClean="0"/>
              <a:t>Definitions</a:t>
            </a:r>
            <a:r>
              <a:rPr lang="en-US" sz="2800" dirty="0" smtClean="0"/>
              <a:t>:</a:t>
            </a:r>
          </a:p>
          <a:p>
            <a:pPr lvl="1" eaLnBrk="1" hangingPunct="1"/>
            <a:r>
              <a:rPr lang="en-US" b="1" u="sng" dirty="0" smtClean="0"/>
              <a:t>Hospital-Acquired Pneumonia (HAP)</a:t>
            </a:r>
            <a:r>
              <a:rPr lang="en-US" dirty="0" smtClean="0"/>
              <a:t>:</a:t>
            </a:r>
            <a:r>
              <a:rPr lang="en-US" sz="2400" dirty="0" smtClean="0"/>
              <a:t> </a:t>
            </a:r>
            <a:r>
              <a:rPr lang="en-US" dirty="0" smtClean="0"/>
              <a:t>occurs after at least 48 hours of hospitalization</a:t>
            </a:r>
          </a:p>
          <a:p>
            <a:pPr lvl="1" eaLnBrk="1" hangingPunct="1"/>
            <a:r>
              <a:rPr lang="en-US" b="1" u="sng" dirty="0" smtClean="0"/>
              <a:t>Ventilator-Associated Pneumonia (VAP)</a:t>
            </a:r>
            <a:r>
              <a:rPr lang="en-US" dirty="0" smtClean="0"/>
              <a:t>: occurs after 48-72 hours of endotracheal intubation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to HCAP???</a:t>
            </a:r>
            <a:endParaRPr lang="en-US" dirty="0"/>
          </a:p>
        </p:txBody>
      </p:sp>
      <p:sp>
        <p:nvSpPr>
          <p:cNvPr id="3" name="Content Placeholder 2"/>
          <p:cNvSpPr>
            <a:spLocks noGrp="1"/>
          </p:cNvSpPr>
          <p:nvPr>
            <p:ph idx="1"/>
          </p:nvPr>
        </p:nvSpPr>
        <p:spPr>
          <a:xfrm>
            <a:off x="457200" y="1600200"/>
            <a:ext cx="7620000" cy="5029200"/>
          </a:xfrm>
        </p:spPr>
        <p:txBody>
          <a:bodyPr>
            <a:normAutofit lnSpcReduction="10000"/>
          </a:bodyPr>
          <a:lstStyle/>
          <a:p>
            <a:r>
              <a:rPr lang="en-US" dirty="0" smtClean="0"/>
              <a:t>Prior IDSA guidelines included a category called Health-Care Associated Pneumonia (HCAP)</a:t>
            </a:r>
          </a:p>
          <a:p>
            <a:r>
              <a:rPr lang="en-US" dirty="0" smtClean="0"/>
              <a:t>This referred to patients with increased exposure to the health care setting, and had strict definitions for who fit into HCAP</a:t>
            </a:r>
          </a:p>
          <a:p>
            <a:pPr lvl="1"/>
            <a:r>
              <a:rPr lang="en-US" dirty="0" smtClean="0"/>
              <a:t>Dialysis, hospitalization &gt; 48 hours in the last 90 days, living in a nursing home, </a:t>
            </a:r>
            <a:r>
              <a:rPr lang="en-US" dirty="0" err="1" smtClean="0"/>
              <a:t>etc</a:t>
            </a:r>
            <a:r>
              <a:rPr lang="en-US" dirty="0" smtClean="0"/>
              <a:t>…</a:t>
            </a:r>
          </a:p>
          <a:p>
            <a:r>
              <a:rPr lang="en-US" dirty="0" smtClean="0"/>
              <a:t>The 2016 IDSA guidelines </a:t>
            </a:r>
            <a:r>
              <a:rPr lang="en-US" i="1" dirty="0" smtClean="0"/>
              <a:t>GOT RID </a:t>
            </a:r>
            <a:r>
              <a:rPr lang="en-US" dirty="0" smtClean="0"/>
              <a:t>of HCAP</a:t>
            </a:r>
          </a:p>
          <a:p>
            <a:r>
              <a:rPr lang="en-US" dirty="0" smtClean="0"/>
              <a:t>Now, they recommend an assessment of “risk for multi-drug resistant organisms”, using these criteria: </a:t>
            </a:r>
          </a:p>
          <a:p>
            <a:pPr lvl="1"/>
            <a:r>
              <a:rPr lang="en-US" dirty="0" smtClean="0"/>
              <a:t>And recommending antibiotic choice be based on local </a:t>
            </a:r>
            <a:r>
              <a:rPr lang="en-US" dirty="0" err="1" smtClean="0"/>
              <a:t>antibiograms</a:t>
            </a:r>
            <a:endParaRPr lang="en-US" dirty="0" smtClean="0"/>
          </a:p>
          <a:p>
            <a:r>
              <a:rPr lang="en-US" dirty="0" smtClean="0"/>
              <a:t>The hope was to decrease reflexive “</a:t>
            </a:r>
            <a:r>
              <a:rPr lang="en-US" dirty="0" err="1"/>
              <a:t>V</a:t>
            </a:r>
            <a:r>
              <a:rPr lang="en-US" dirty="0" err="1" smtClean="0"/>
              <a:t>ancopime</a:t>
            </a:r>
            <a:r>
              <a:rPr lang="en-US" dirty="0" smtClean="0"/>
              <a:t>” [</a:t>
            </a:r>
            <a:r>
              <a:rPr lang="en-US" dirty="0" err="1" smtClean="0"/>
              <a:t>vanco</a:t>
            </a:r>
            <a:r>
              <a:rPr lang="en-US" dirty="0" smtClean="0"/>
              <a:t>/cefepime] with HCAP’s strict definition, and allow more nuance </a:t>
            </a:r>
          </a:p>
          <a:p>
            <a:r>
              <a:rPr lang="en-US" dirty="0" smtClean="0"/>
              <a:t>This has been somewhat confusing for many providers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096000" cy="338530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57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694</TotalTime>
  <Words>3415</Words>
  <Application>Microsoft Office PowerPoint</Application>
  <PresentationFormat>On-screen Show (4:3)</PresentationFormat>
  <Paragraphs>376</Paragraphs>
  <Slides>51</Slides>
  <Notes>20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Adjacency</vt:lpstr>
      <vt:lpstr>Hospital and Ventilator Associated Pneumonia (HAP/VAP)</vt:lpstr>
      <vt:lpstr>Welcome to the module on  HAP/VAP</vt:lpstr>
      <vt:lpstr>This module works a lot better in “presentation” mode</vt:lpstr>
      <vt:lpstr>Disclaimer: </vt:lpstr>
      <vt:lpstr>Outline (click to jump to a section)</vt:lpstr>
      <vt:lpstr>Outline (click to jump to a section)</vt:lpstr>
      <vt:lpstr>HAP/VAP: serious diseases with high morbidity and mortality</vt:lpstr>
      <vt:lpstr>Hospital-Acquired PNA (HAP) Ventilator-Associated PNA (VAP)</vt:lpstr>
      <vt:lpstr>What happened to HCAP???</vt:lpstr>
      <vt:lpstr>Effects of HAP/VAP</vt:lpstr>
      <vt:lpstr>Ventilator-associated PNA (VAP)</vt:lpstr>
      <vt:lpstr>Preventing HAP and VAP An ounce of prevention is worth…</vt:lpstr>
      <vt:lpstr>Pathogenesis</vt:lpstr>
      <vt:lpstr>Outline (click to jump to a section)</vt:lpstr>
      <vt:lpstr>What bacteria are involved in HAP/VAP?</vt:lpstr>
      <vt:lpstr>Bacteria that cause HAP/VAP</vt:lpstr>
      <vt:lpstr>Some important HAP/VAP organisms</vt:lpstr>
      <vt:lpstr>Enterobacteriaceae</vt:lpstr>
      <vt:lpstr>Pseudomonas aeruginosa </vt:lpstr>
      <vt:lpstr>ANTI-PSEUDOMONAS DRUGS</vt:lpstr>
      <vt:lpstr>Acinetobacter</vt:lpstr>
      <vt:lpstr>Burkholderia</vt:lpstr>
      <vt:lpstr>Stenotrophomonas maltophilia</vt:lpstr>
      <vt:lpstr>“Yeast pneumonia” is very rare: Usually, don’t chase it</vt:lpstr>
      <vt:lpstr>Outline (click to jump to a section)</vt:lpstr>
      <vt:lpstr>Diagnosing VAP</vt:lpstr>
      <vt:lpstr>Diagnosing VAP</vt:lpstr>
      <vt:lpstr>Diagnosing VAP: getting a good sputum sample</vt:lpstr>
      <vt:lpstr>Diagnosing VAP: quantitative cultures</vt:lpstr>
      <vt:lpstr>Differential diagnosis for PNA: keep these in mind</vt:lpstr>
      <vt:lpstr>Outline (click to jump to a section)</vt:lpstr>
      <vt:lpstr>PowerPoint Presentation</vt:lpstr>
      <vt:lpstr>PowerPoint Presentation</vt:lpstr>
      <vt:lpstr>PowerPoint Presentation</vt:lpstr>
      <vt:lpstr>Treating HAP/VAP</vt:lpstr>
      <vt:lpstr>Vancomycin vs Linezolid for MRSA Pneumonia: the controversy </vt:lpstr>
      <vt:lpstr>Treating HAP/VAP</vt:lpstr>
      <vt:lpstr>PowerPoint Presentation</vt:lpstr>
      <vt:lpstr>Reasons for Lack of Improvement </vt:lpstr>
      <vt:lpstr>Duration of treatment for HAP/VAP</vt:lpstr>
      <vt:lpstr>PowerPoint Presentation</vt:lpstr>
      <vt:lpstr>Outline (click to jump to a section)</vt:lpstr>
      <vt:lpstr>Case 1</vt:lpstr>
      <vt:lpstr>Case 1 Review </vt:lpstr>
      <vt:lpstr>Case 2</vt:lpstr>
      <vt:lpstr>“Yeast pneumonia” is very rare: Usually, don’t chase it</vt:lpstr>
      <vt:lpstr>Case 3</vt:lpstr>
      <vt:lpstr>Case 3 review</vt:lpstr>
      <vt:lpstr>Case 3 continued</vt:lpstr>
      <vt:lpstr>Case 3 review</vt:lpstr>
      <vt:lpstr>Congratulations! You have completed the HAP/VAP module  Please take the post-module quiz. This is essential to our project   https://goo.gl/forms/fIcBE87nkanfw0Ct1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Hale</dc:creator>
  <cp:lastModifiedBy>Hale,Andrew J., M.D. (BIDMC - Infectious Disease)</cp:lastModifiedBy>
  <cp:revision>68</cp:revision>
  <dcterms:created xsi:type="dcterms:W3CDTF">2012-12-07T18:39:51Z</dcterms:created>
  <dcterms:modified xsi:type="dcterms:W3CDTF">2017-03-31T20:16:25Z</dcterms:modified>
</cp:coreProperties>
</file>