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</p:sldMasterIdLst>
  <p:notesMasterIdLst>
    <p:notesMasterId r:id="rId91"/>
  </p:notesMasterIdLst>
  <p:sldIdLst>
    <p:sldId id="316" r:id="rId2"/>
    <p:sldId id="360" r:id="rId3"/>
    <p:sldId id="361" r:id="rId4"/>
    <p:sldId id="362" r:id="rId5"/>
    <p:sldId id="394" r:id="rId6"/>
    <p:sldId id="347" r:id="rId7"/>
    <p:sldId id="363" r:id="rId8"/>
    <p:sldId id="349" r:id="rId9"/>
    <p:sldId id="348" r:id="rId10"/>
    <p:sldId id="364" r:id="rId11"/>
    <p:sldId id="285" r:id="rId12"/>
    <p:sldId id="367" r:id="rId13"/>
    <p:sldId id="408" r:id="rId14"/>
    <p:sldId id="400" r:id="rId15"/>
    <p:sldId id="401" r:id="rId16"/>
    <p:sldId id="402" r:id="rId17"/>
    <p:sldId id="403" r:id="rId18"/>
    <p:sldId id="404" r:id="rId19"/>
    <p:sldId id="405" r:id="rId20"/>
    <p:sldId id="406" r:id="rId21"/>
    <p:sldId id="407" r:id="rId22"/>
    <p:sldId id="389" r:id="rId23"/>
    <p:sldId id="358" r:id="rId24"/>
    <p:sldId id="359" r:id="rId25"/>
    <p:sldId id="395" r:id="rId26"/>
    <p:sldId id="368" r:id="rId27"/>
    <p:sldId id="270" r:id="rId28"/>
    <p:sldId id="297" r:id="rId29"/>
    <p:sldId id="352" r:id="rId30"/>
    <p:sldId id="271" r:id="rId31"/>
    <p:sldId id="272" r:id="rId32"/>
    <p:sldId id="275" r:id="rId33"/>
    <p:sldId id="276" r:id="rId34"/>
    <p:sldId id="314" r:id="rId35"/>
    <p:sldId id="278" r:id="rId36"/>
    <p:sldId id="295" r:id="rId37"/>
    <p:sldId id="369" r:id="rId38"/>
    <p:sldId id="296" r:id="rId39"/>
    <p:sldId id="396" r:id="rId40"/>
    <p:sldId id="370" r:id="rId41"/>
    <p:sldId id="371" r:id="rId42"/>
    <p:sldId id="374" r:id="rId43"/>
    <p:sldId id="375" r:id="rId44"/>
    <p:sldId id="376" r:id="rId45"/>
    <p:sldId id="372" r:id="rId46"/>
    <p:sldId id="373" r:id="rId47"/>
    <p:sldId id="377" r:id="rId48"/>
    <p:sldId id="378" r:id="rId49"/>
    <p:sldId id="397" r:id="rId50"/>
    <p:sldId id="354" r:id="rId51"/>
    <p:sldId id="398" r:id="rId52"/>
    <p:sldId id="379" r:id="rId53"/>
    <p:sldId id="301" r:id="rId54"/>
    <p:sldId id="381" r:id="rId55"/>
    <p:sldId id="382" r:id="rId56"/>
    <p:sldId id="317" r:id="rId57"/>
    <p:sldId id="319" r:id="rId58"/>
    <p:sldId id="320" r:id="rId59"/>
    <p:sldId id="321" r:id="rId60"/>
    <p:sldId id="383" r:id="rId61"/>
    <p:sldId id="384" r:id="rId62"/>
    <p:sldId id="323" r:id="rId63"/>
    <p:sldId id="324" r:id="rId64"/>
    <p:sldId id="325" r:id="rId65"/>
    <p:sldId id="327" r:id="rId66"/>
    <p:sldId id="328" r:id="rId67"/>
    <p:sldId id="329" r:id="rId68"/>
    <p:sldId id="330" r:id="rId69"/>
    <p:sldId id="331" r:id="rId70"/>
    <p:sldId id="385" r:id="rId71"/>
    <p:sldId id="332" r:id="rId72"/>
    <p:sldId id="333" r:id="rId73"/>
    <p:sldId id="334" r:id="rId74"/>
    <p:sldId id="335" r:id="rId75"/>
    <p:sldId id="336" r:id="rId76"/>
    <p:sldId id="338" r:id="rId77"/>
    <p:sldId id="343" r:id="rId78"/>
    <p:sldId id="344" r:id="rId79"/>
    <p:sldId id="386" r:id="rId80"/>
    <p:sldId id="387" r:id="rId81"/>
    <p:sldId id="345" r:id="rId82"/>
    <p:sldId id="346" r:id="rId83"/>
    <p:sldId id="388" r:id="rId84"/>
    <p:sldId id="356" r:id="rId85"/>
    <p:sldId id="390" r:id="rId86"/>
    <p:sldId id="391" r:id="rId87"/>
    <p:sldId id="392" r:id="rId88"/>
    <p:sldId id="393" r:id="rId89"/>
    <p:sldId id="399" r:id="rId9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01" autoAdjust="0"/>
    <p:restoredTop sz="91139" autoAdjust="0"/>
  </p:normalViewPr>
  <p:slideViewPr>
    <p:cSldViewPr>
      <p:cViewPr varScale="1">
        <p:scale>
          <a:sx n="84" d="100"/>
          <a:sy n="84" d="100"/>
        </p:scale>
        <p:origin x="-15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E124CF8-291E-4286-B9C5-37566A3E3427}" type="datetimeFigureOut">
              <a:rPr lang="en-US"/>
              <a:pPr>
                <a:defRPr/>
              </a:pPr>
              <a:t>6/5/2017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16A94CB-0219-4F11-AC76-E3BF7C594B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3330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hamowengallery.com/photography/ducks.html" TargetMode="External"/><Relationship Id="rId3" Type="http://schemas.openxmlformats.org/officeDocument/2006/relationships/hyperlink" Target="https://en.wikipedia.org/wiki/Mallard" TargetMode="External"/><Relationship Id="rId7" Type="http://schemas.openxmlformats.org/officeDocument/2006/relationships/hyperlink" Target="http://www.sitkanature.org/wordpress/2012/05/13/mallard-ducklings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ducksters.com/animals/mallardduck.php" TargetMode="External"/><Relationship Id="rId5" Type="http://schemas.openxmlformats.org/officeDocument/2006/relationships/hyperlink" Target="https://www.rightpet.com/livestock-poultrydetail/mallard-duck" TargetMode="External"/><Relationship Id="rId4" Type="http://schemas.openxmlformats.org/officeDocument/2006/relationships/hyperlink" Target="http://www.warrenphotographic.co.uk/27940-mallard-duckling" TargetMode="External"/><Relationship Id="rId9" Type="http://schemas.openxmlformats.org/officeDocument/2006/relationships/hyperlink" Target="http://www.northwestfloridaoutdooradventure.com/wp-content/uploads/2013/02/SleepingDuck.jpg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/>
              <a:t>Photo credits: </a:t>
            </a:r>
            <a:r>
              <a:rPr lang="en-US" sz="1200" dirty="0" smtClean="0">
                <a:hlinkClick r:id="rId3"/>
              </a:rPr>
              <a:t>https://en.wikipedia.org/wiki/Mallard#/media/File:Anas_platyrhynchos_MWNH_1048.JPG</a:t>
            </a:r>
            <a:r>
              <a:rPr lang="en-US" sz="1200" dirty="0" smtClean="0"/>
              <a:t>, </a:t>
            </a:r>
            <a:r>
              <a:rPr lang="en-US" sz="1200" dirty="0" smtClean="0">
                <a:hlinkClick r:id="rId4"/>
              </a:rPr>
              <a:t>http://www.warrenphotographic.co.uk/27940-mallard-duckling</a:t>
            </a:r>
            <a:r>
              <a:rPr lang="en-US" sz="1200" dirty="0" smtClean="0"/>
              <a:t>, </a:t>
            </a:r>
            <a:r>
              <a:rPr lang="en-US" sz="1200" dirty="0" smtClean="0">
                <a:hlinkClick r:id="rId5"/>
              </a:rPr>
              <a:t>https://www.rightpet.com/livestock-poultrydetail/mallard-duck</a:t>
            </a:r>
            <a:r>
              <a:rPr lang="en-US" sz="1200" dirty="0" smtClean="0"/>
              <a:t>, </a:t>
            </a:r>
            <a:r>
              <a:rPr lang="en-US" sz="1200" dirty="0" smtClean="0">
                <a:hlinkClick r:id="rId6"/>
              </a:rPr>
              <a:t>http://www.ducksters.com/animals/mallardduck.php</a:t>
            </a:r>
            <a:r>
              <a:rPr lang="en-US" sz="1200" dirty="0" smtClean="0"/>
              <a:t>, </a:t>
            </a:r>
            <a:r>
              <a:rPr lang="en-US" sz="1200" dirty="0" smtClean="0">
                <a:hlinkClick r:id="rId7"/>
              </a:rPr>
              <a:t>http://www.sitkanature.org/wordpress/2012/05/13/mallard-ducklings/</a:t>
            </a:r>
            <a:r>
              <a:rPr lang="en-US" sz="1200" dirty="0" smtClean="0"/>
              <a:t>, </a:t>
            </a:r>
            <a:r>
              <a:rPr lang="en-US" sz="1200" dirty="0" smtClean="0">
                <a:hlinkClick r:id="rId8"/>
              </a:rPr>
              <a:t>http://www.grahamowengallery.com/photography/ducks.html</a:t>
            </a:r>
            <a:r>
              <a:rPr lang="en-US" sz="1200" dirty="0" smtClean="0"/>
              <a:t>, </a:t>
            </a:r>
            <a:r>
              <a:rPr lang="en-US" sz="1200" dirty="0" smtClean="0">
                <a:hlinkClick r:id="rId9"/>
              </a:rPr>
              <a:t>http://www.northwestfloridaoutdooradventure.com/wp-content/uploads/2013/02/SleepingDuck.jpg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6A94CB-0219-4F11-AC76-E3BF7C594B29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877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Renal dysfunction a particular problem from someone already getting amphotericin B!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29D121B-569A-41A5-85B8-E0DD61F87E13}" type="slidenum">
              <a:rPr lang="en-US" altLang="en-US" smtClean="0">
                <a:latin typeface="Calibri" pitchFamily="34" charset="0"/>
              </a:rPr>
              <a:pPr/>
              <a:t>33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A99AA25-4866-4029-BCCD-20BFA15A32A9}" type="slidenum">
              <a:rPr lang="en-US" altLang="en-US" smtClean="0">
                <a:latin typeface="Calibri" pitchFamily="34" charset="0"/>
              </a:rPr>
              <a:pPr/>
              <a:t>34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dirty="0" smtClean="0"/>
              <a:t>Fluconazole, </a:t>
            </a:r>
            <a:r>
              <a:rPr lang="en-US" dirty="0" err="1" smtClean="0"/>
              <a:t>itraconazole</a:t>
            </a:r>
            <a:r>
              <a:rPr lang="en-US" dirty="0" smtClean="0"/>
              <a:t>, </a:t>
            </a:r>
            <a:r>
              <a:rPr lang="en-US" dirty="0" err="1" smtClean="0"/>
              <a:t>voriconazole</a:t>
            </a:r>
            <a:r>
              <a:rPr lang="en-US" dirty="0" smtClean="0"/>
              <a:t>, </a:t>
            </a:r>
            <a:r>
              <a:rPr lang="en-US" dirty="0" err="1" smtClean="0"/>
              <a:t>posaconazole</a:t>
            </a:r>
            <a:r>
              <a:rPr lang="en-US" dirty="0" smtClean="0"/>
              <a:t> are </a:t>
            </a:r>
            <a:r>
              <a:rPr lang="en-US" dirty="0" err="1" smtClean="0"/>
              <a:t>triazoles</a:t>
            </a:r>
            <a:r>
              <a:rPr lang="en-US" dirty="0" smtClean="0"/>
              <a:t>; </a:t>
            </a:r>
            <a:r>
              <a:rPr lang="en-US" dirty="0" err="1" smtClean="0"/>
              <a:t>ketokonazole</a:t>
            </a:r>
            <a:r>
              <a:rPr lang="en-US" dirty="0" smtClean="0"/>
              <a:t> is a </a:t>
            </a:r>
            <a:r>
              <a:rPr lang="en-US" dirty="0" err="1" smtClean="0"/>
              <a:t>imidazoles</a:t>
            </a:r>
            <a:r>
              <a:rPr lang="en-US" dirty="0" smtClean="0"/>
              <a:t> 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dirty="0" smtClean="0"/>
              <a:t>the cytochrome P450 dependent enzyme </a:t>
            </a:r>
            <a:r>
              <a:rPr lang="en-US" dirty="0" err="1" smtClean="0"/>
              <a:t>lanosterol</a:t>
            </a:r>
            <a:r>
              <a:rPr lang="en-US" dirty="0" smtClean="0"/>
              <a:t> 14-alpha-demethylase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425255B-7235-4580-A76C-7AE2660A56D9}" type="slidenum">
              <a:rPr lang="en-US" altLang="en-US" smtClean="0">
                <a:latin typeface="Calibri" pitchFamily="34" charset="0"/>
              </a:rPr>
              <a:pPr/>
              <a:t>35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Hepatotoxicity is common to the whole group, and LFTs should be monitoed </a:t>
            </a:r>
          </a:p>
          <a:p>
            <a:pPr eaLnBrk="1" hangingPunct="1"/>
            <a:r>
              <a:rPr lang="en-US" altLang="en-US" smtClean="0"/>
              <a:t>Watch those abx and coumadin levels on voriconazole!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CC0516F-7E7D-4AF5-AA7E-DE24148D17B1}" type="slidenum">
              <a:rPr lang="en-US" altLang="en-US" smtClean="0">
                <a:latin typeface="Calibri" pitchFamily="34" charset="0"/>
              </a:rPr>
              <a:pPr/>
              <a:t>36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/>
              <a:t>- No other antifungal has been unique to fungi yet! </a:t>
            </a:r>
          </a:p>
          <a:p>
            <a:pPr eaLnBrk="1" hangingPunct="1">
              <a:defRPr/>
            </a:pPr>
            <a:r>
              <a:rPr lang="en-US" dirty="0" smtClean="0"/>
              <a:t>- Look at the molecule: it’s huge! Large lipophilic compound that has very little bioavailability orally (it can’t get absorbed)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dirty="0" smtClean="0"/>
              <a:t>Similar spectrum for both 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dirty="0" smtClean="0"/>
              <a:t> </a:t>
            </a:r>
            <a:r>
              <a:rPr lang="en-US" dirty="0" err="1" smtClean="0"/>
              <a:t>cryptococcus</a:t>
            </a:r>
            <a:r>
              <a:rPr lang="en-US" dirty="0" smtClean="0"/>
              <a:t> is very sensitive to </a:t>
            </a:r>
            <a:r>
              <a:rPr lang="en-US" dirty="0" err="1" smtClean="0"/>
              <a:t>caspofungin</a:t>
            </a:r>
            <a:r>
              <a:rPr lang="en-US" dirty="0" smtClean="0"/>
              <a:t> when injected inside, but thought that melanin in cell wall may prevent this. 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2619649-2D7B-42A9-86FC-4F7CE780EA37}" type="slidenum">
              <a:rPr lang="en-US" altLang="en-US" smtClean="0">
                <a:latin typeface="Calibri" pitchFamily="34" charset="0"/>
              </a:rPr>
              <a:pPr/>
              <a:t>38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fld id="{6422A5FC-813C-4256-ABB5-EF1389667AD2}" type="slidenum">
              <a:rPr lang="en-US" altLang="en-US">
                <a:latin typeface="Calibri" pitchFamily="34" charset="0"/>
              </a:rPr>
              <a:pPr/>
              <a:t>50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i="1" smtClean="0"/>
              <a:t>Exserohilum rostratum</a:t>
            </a: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26936C7-A3BB-473D-A4E0-54F2E3F86E79}" type="slidenum">
              <a:rPr lang="en-US" altLang="en-US" smtClean="0">
                <a:latin typeface="Calibri" pitchFamily="34" charset="0"/>
              </a:rPr>
              <a:pPr/>
              <a:t>53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i="1" smtClean="0"/>
              <a:t>Exserohilum rostratum</a:t>
            </a: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26936C7-A3BB-473D-A4E0-54F2E3F86E79}" type="slidenum">
              <a:rPr lang="en-US" altLang="en-US" smtClean="0">
                <a:latin typeface="Calibri" pitchFamily="34" charset="0"/>
              </a:rPr>
              <a:pPr/>
              <a:t>55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E33AC-F5B8-4536-B7BA-D76BB013AA39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093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E33AC-F5B8-4536-B7BA-D76BB013AA39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817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B609A98-195E-4CBC-801F-B15FB9676D69}" type="slidenum">
              <a:rPr lang="en-US" altLang="en-US" smtClean="0">
                <a:latin typeface="Calibri" pitchFamily="34" charset="0"/>
              </a:rPr>
              <a:pPr/>
              <a:t>11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6A94CB-0219-4F11-AC76-E3BF7C594B29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334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6A94CB-0219-4F11-AC76-E3BF7C594B29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334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31731" indent="-28143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25741" indent="-225148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76037" indent="-225148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26333" indent="-225148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476630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26926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377222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27518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509031F8-206F-4FAC-900C-545B3B6CD66C}" type="slidenum">
              <a:rPr lang="en-US" sz="1200"/>
              <a:pPr eaLnBrk="1" hangingPunct="1"/>
              <a:t>74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31731" indent="-28143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25741" indent="-225148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76037" indent="-225148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26333" indent="-225148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476630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26926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377222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27518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509031F8-206F-4FAC-900C-545B3B6CD66C}" type="slidenum">
              <a:rPr lang="en-US" sz="1200"/>
              <a:pPr eaLnBrk="1" hangingPunct="1"/>
              <a:t>75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6A94CB-0219-4F11-AC76-E3BF7C594B29}" type="slidenum">
              <a:rPr lang="en-US" altLang="en-US" smtClean="0"/>
              <a:pPr>
                <a:defRPr/>
              </a:pPr>
              <a:t>79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334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721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7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EAA8A8-4293-44C1-936A-6DEB150B5826}" type="slidenum">
              <a:rPr lang="en-US" smtClean="0"/>
              <a:pPr/>
              <a:t>84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585147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6A94CB-0219-4F11-AC76-E3BF7C594B29}" type="slidenum">
              <a:rPr lang="en-US" altLang="en-US" smtClean="0"/>
              <a:pPr>
                <a:defRPr/>
              </a:pPr>
              <a:t>87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334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6E7D9AE-8A7D-477A-BFFB-33A478D0694A}" type="slidenum">
              <a:rPr lang="en-US" altLang="en-US" sz="1200" smtClean="0"/>
              <a:pPr/>
              <a:t>23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The main identifying characteristic of fungi is the makeup of their cell walls. Many contain a nitrogenous substance known as "chitin," which is not found in the cell walls of plants, but can be found in the outer shells of some crabs and mollusks. Not a whole lot of targets that wouldn’t become chemo!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1E6DF16-EE66-461E-9134-9E645230BB73}" type="slidenum">
              <a:rPr lang="en-US" altLang="en-US" smtClean="0">
                <a:latin typeface="Calibri" pitchFamily="34" charset="0"/>
              </a:rPr>
              <a:pPr/>
              <a:t>27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C8EDF8-AD10-4ACA-8DFE-196CCCD96F33}" type="slidenum">
              <a:rPr lang="en-US" altLang="en-US" smtClean="0">
                <a:latin typeface="Calibri" pitchFamily="34" charset="0"/>
              </a:rPr>
              <a:pPr/>
              <a:t>28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fld id="{38AFFEDC-3DD0-498C-BD29-4888803EC133}" type="slidenum">
              <a:rPr lang="en-US" altLang="en-US">
                <a:latin typeface="Calibri" pitchFamily="34" charset="0"/>
              </a:rPr>
              <a:pPr/>
              <a:t>29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Sometimes resistant: chromoblastomycosis, Aspergillus terreus, Candida lusitaniae, Scedosporium spp, and some Fusarium spp 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2CEB21A-33BE-4477-96A6-7EB767014E7B}" type="slidenum">
              <a:rPr lang="en-US" altLang="en-US" smtClean="0">
                <a:latin typeface="Calibri" pitchFamily="34" charset="0"/>
              </a:rPr>
              <a:pPr/>
              <a:t>30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892515D-3178-4F13-A5ED-9C17729DCB96}" type="slidenum">
              <a:rPr lang="en-US" altLang="en-US" smtClean="0">
                <a:latin typeface="Calibri" pitchFamily="34" charset="0"/>
              </a:rPr>
              <a:pPr/>
              <a:t>31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What we use here at BIDMC, though cost could be prohibitive in sub-Saharan africa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B0BF418-7047-4A2F-81B5-0E41F151A7F4}" type="slidenum">
              <a:rPr lang="en-US" altLang="en-US" smtClean="0">
                <a:latin typeface="Calibri" pitchFamily="34" charset="0"/>
              </a:rPr>
              <a:pPr/>
              <a:t>32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9B29D298-2C63-4C01-AA78-A3F5C89FEAE8}" type="datetimeFigureOut">
              <a:rPr lang="en-US" smtClean="0"/>
              <a:pPr>
                <a:defRPr/>
              </a:pPr>
              <a:t>6/5/2017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8F32590-DECC-47E7-8FD7-54EEBA8EABC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12526-A83B-407E-B20A-33D9737BDC6B}" type="datetimeFigureOut">
              <a:rPr lang="en-US" smtClean="0"/>
              <a:pPr>
                <a:defRPr/>
              </a:pPr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67950-7693-43AD-9A8B-96387825E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7DD9D-DA52-4DE0-9B34-F3959A942DDF}" type="datetimeFigureOut">
              <a:rPr lang="en-US" smtClean="0"/>
              <a:pPr>
                <a:defRPr/>
              </a:pPr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EDE9A-1054-4EE1-A4BD-CEB0C9CF5DD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A15E44-7403-4E11-8FFD-AE56E765101B}" type="datetimeFigureOut">
              <a:rPr lang="en-US" smtClean="0"/>
              <a:pPr>
                <a:defRPr/>
              </a:pPr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B4FF7A-9405-4398-A6A0-B6059B56341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C6D148-16E2-455A-BBAF-73A862CDFC5A}" type="datetimeFigureOut">
              <a:rPr lang="en-US" smtClean="0"/>
              <a:pPr>
                <a:defRPr/>
              </a:pPr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B4559D-CC2A-4267-8F7D-A3DF83515E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5D1405-7620-4B5B-916B-5D6AFFD7671B}" type="datetimeFigureOut">
              <a:rPr lang="en-US" smtClean="0"/>
              <a:pPr>
                <a:defRPr/>
              </a:pPr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3BDE1-63B3-40F5-9940-0E3582D975D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218A2DD1-F796-41AB-A8C0-23CF03A0B1F6}" type="datetimeFigureOut">
              <a:rPr lang="en-US" smtClean="0"/>
              <a:pPr>
                <a:defRPr/>
              </a:pPr>
              <a:t>6/5/2017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E354480F-F685-4F91-BE45-CC3C25E7CA8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E3C1837E-C20D-43FD-A377-C0CB3CC1ED52}" type="datetimeFigureOut">
              <a:rPr lang="en-US" smtClean="0"/>
              <a:pPr>
                <a:defRPr/>
              </a:pPr>
              <a:t>6/5/2017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2F150C15-9B52-4843-AE26-7BDEF03DC70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322B10-A936-4341-B565-6C3FBC7E200A}" type="datetimeFigureOut">
              <a:rPr lang="en-US" smtClean="0"/>
              <a:pPr>
                <a:defRPr/>
              </a:pPr>
              <a:t>6/5/2017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BBA15-B685-4D1C-89ED-2075535E6DB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854EB7-2133-472A-901B-53750D95F669}" type="datetimeFigureOut">
              <a:rPr lang="en-US" smtClean="0"/>
              <a:pPr>
                <a:defRPr/>
              </a:pPr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37A83-61AD-4E4C-89D4-1E04065BD0A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19D804-9E84-40C4-8919-8E95193C301D}" type="datetimeFigureOut">
              <a:rPr lang="en-US" smtClean="0"/>
              <a:pPr>
                <a:defRPr/>
              </a:pPr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D4DF9-0E38-4CF3-9676-F3415FF85D1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95C6E985-6960-4C2E-97B4-F224E4073373}" type="datetimeFigureOut">
              <a:rPr lang="en-US" smtClean="0"/>
              <a:pPr>
                <a:defRPr/>
              </a:pPr>
              <a:t>6/5/2017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A471BB-2949-4724-B707-93046F5D4A0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8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slide" Target="slide49.xml"/><Relationship Id="rId4" Type="http://schemas.openxmlformats.org/officeDocument/2006/relationships/slide" Target="slide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idsociety.org/Organism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6/6f/Cryptococcus_neoformans_using_a_light_India_ink_staining_preparation_PHIL_3771_lores.jpg" TargetMode="External"/><Relationship Id="rId2" Type="http://schemas.openxmlformats.org/officeDocument/2006/relationships/hyperlink" Target="http://www.idsociety.org/Organis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dsociety.org/Organis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idsociety.org/Organis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idsociety.org/Organis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idsociety.org/Organis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goo.gl/forms/IMz3DqiNTLuwAVDQ2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oup.silverchair-cdn.com/oup/backfile/Content_public/Journal/cid/63/4/10.1093_cid_ciw326/2/ciw326.pdf?Expires=1491230616&amp;Signature=I77xKfIVpUVXkgndwi16Ax3UosXl3hldOVatw72E~LJyTb7oFtO4AJPs5xKcyUsDc3nhQdZ8lqet~3QpvAccP4f46~ChYrS0l-Vs3CKX~leIHlQvGJu5bqaJqNW7TIiDEAe8J~b1mwxwzqnyIs2PSpAeu4iZl3POutZp~Al3U5uLFRbsNA0ncXE0fXYAPb9peUGoreALCH4xQfZbKE1AHbXprB1FQoUy-TKlqpLjGusc7s0us-44E8sW-jkU9PDFHx2HuSS0Kl7jYvoUtVXrd0JhDjb0VKt-t-uJeqLXYRfftsvHBFBGGNbKexAWxaFW~NyqfDTf-ES7TkkKFXpvNQ__&amp;Key-Pair-Id=APKAIUCZBIA4LVPAVW3Q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slide" Target="slide8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slide" Target="slide49.xml"/><Relationship Id="rId4" Type="http://schemas.openxmlformats.org/officeDocument/2006/relationships/slide" Target="slide3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slide" Target="slide8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slide" Target="slide49.xml"/><Relationship Id="rId4" Type="http://schemas.openxmlformats.org/officeDocument/2006/relationships/slide" Target="slide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3" Type="http://schemas.openxmlformats.org/officeDocument/2006/relationships/slide" Target="slide13.xml"/><Relationship Id="rId7" Type="http://schemas.openxmlformats.org/officeDocument/2006/relationships/slide" Target="slide51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9.xml"/><Relationship Id="rId5" Type="http://schemas.openxmlformats.org/officeDocument/2006/relationships/slide" Target="slide39.xml"/><Relationship Id="rId4" Type="http://schemas.openxmlformats.org/officeDocument/2006/relationships/slide" Target="slide2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slide" Target="slide8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slide" Target="slide39.xml"/><Relationship Id="rId4" Type="http://schemas.openxmlformats.org/officeDocument/2006/relationships/slide" Target="slide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slide" Target="slide49.xml"/><Relationship Id="rId4" Type="http://schemas.openxmlformats.org/officeDocument/2006/relationships/slide" Target="slide3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9.xml"/><Relationship Id="rId5" Type="http://schemas.openxmlformats.org/officeDocument/2006/relationships/slide" Target="slide39.xml"/><Relationship Id="rId4" Type="http://schemas.openxmlformats.org/officeDocument/2006/relationships/slide" Target="slide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10" Type="http://schemas.openxmlformats.org/officeDocument/2006/relationships/image" Target="../media/image12.tiff"/><Relationship Id="rId4" Type="http://schemas.openxmlformats.org/officeDocument/2006/relationships/image" Target="../media/image6.tiff"/><Relationship Id="rId9" Type="http://schemas.openxmlformats.org/officeDocument/2006/relationships/image" Target="../media/image11.tif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s://academic.oup.com/cid/article/50/3/291/392360/Clinical-Practice-Guidelines-for-the-Management-of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s://goo.gl/forms/gq8cTNux0v1qmPlx2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5214" y="119230"/>
            <a:ext cx="8001000" cy="3329581"/>
          </a:xfrm>
        </p:spPr>
        <p:txBody>
          <a:bodyPr>
            <a:normAutofit/>
          </a:bodyPr>
          <a:lstStyle/>
          <a:p>
            <a:r>
              <a:rPr lang="en-US" sz="6000" dirty="0" smtClean="0"/>
              <a:t>Fungal infections and anti-fungal therapy: an introduction</a:t>
            </a:r>
            <a:endParaRPr lang="en-US" sz="60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4321825"/>
            <a:ext cx="2743200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3" t="16081" r="40781" b="27353"/>
          <a:stretch>
            <a:fillRect/>
          </a:stretch>
        </p:blipFill>
        <p:spPr bwMode="auto">
          <a:xfrm>
            <a:off x="6781800" y="4437568"/>
            <a:ext cx="1676400" cy="193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23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fungi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like bacteria can be roughly separated into </a:t>
            </a:r>
            <a:r>
              <a:rPr lang="en-US" i="1" dirty="0" smtClean="0">
                <a:solidFill>
                  <a:srgbClr val="00B0F0"/>
                </a:solidFill>
              </a:rPr>
              <a:t>Gram positive vs Gram negative</a:t>
            </a:r>
            <a:r>
              <a:rPr lang="en-US" dirty="0" smtClean="0"/>
              <a:t>; aerobe vs anaerobe (with important treatment differences)</a:t>
            </a:r>
          </a:p>
          <a:p>
            <a:pPr lvl="1"/>
            <a:r>
              <a:rPr lang="en-US" dirty="0" smtClean="0"/>
              <a:t>…pathogenically important FUNGI can be separated into </a:t>
            </a:r>
            <a:r>
              <a:rPr lang="en-US" b="1" dirty="0" smtClean="0"/>
              <a:t>3 distinct groups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933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52400" y="423672"/>
            <a:ext cx="8382000" cy="1069848"/>
          </a:xfrm>
        </p:spPr>
        <p:txBody>
          <a:bodyPr rtlCol="0">
            <a:noAutofit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Fungi</a:t>
            </a:r>
          </a:p>
        </p:txBody>
      </p:sp>
      <p:sp>
        <p:nvSpPr>
          <p:cNvPr id="8197" name="Text Placeholder 4"/>
          <p:cNvSpPr>
            <a:spLocks noGrp="1"/>
          </p:cNvSpPr>
          <p:nvPr>
            <p:ph type="body" idx="1"/>
          </p:nvPr>
        </p:nvSpPr>
        <p:spPr>
          <a:xfrm>
            <a:off x="3205163" y="1524001"/>
            <a:ext cx="2365375" cy="639762"/>
          </a:xfrm>
          <a:noFill/>
          <a:ln>
            <a:noFill/>
          </a:ln>
        </p:spPr>
        <p:txBody>
          <a:bodyPr rtlCol="0"/>
          <a:lstStyle/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Dimorphics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0" y="1524000"/>
            <a:ext cx="2365375" cy="639763"/>
          </a:xfrm>
          <a:noFill/>
          <a:ln>
            <a:noFill/>
          </a:ln>
        </p:spPr>
        <p:txBody>
          <a:bodyPr rtlCol="0"/>
          <a:lstStyle/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Molds</a:t>
            </a:r>
          </a:p>
        </p:txBody>
      </p:sp>
      <p:sp>
        <p:nvSpPr>
          <p:cNvPr id="8198" name="Content Placeholder 5"/>
          <p:cNvSpPr>
            <a:spLocks noGrp="1"/>
          </p:cNvSpPr>
          <p:nvPr>
            <p:ph sz="quarter" idx="2"/>
          </p:nvPr>
        </p:nvSpPr>
        <p:spPr>
          <a:xfrm>
            <a:off x="3124200" y="2174875"/>
            <a:ext cx="2365375" cy="3951288"/>
          </a:xfrm>
        </p:spPr>
        <p:txBody>
          <a:bodyPr rtlCol="0"/>
          <a:lstStyle/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 smtClean="0"/>
              <a:t>Can be mold or yeast</a:t>
            </a:r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 smtClean="0"/>
              <a:t>“Endemics”</a:t>
            </a:r>
          </a:p>
          <a:p>
            <a:pPr marL="635514" lvl="1" indent="-342906" defTabSz="457207">
              <a:buFont typeface="Wingdings 3" charset="2"/>
              <a:buChar char=""/>
              <a:defRPr/>
            </a:pPr>
            <a:r>
              <a:rPr lang="en-US" dirty="0" err="1" smtClean="0">
                <a:solidFill>
                  <a:schemeClr val="tx1"/>
                </a:solidFill>
              </a:rPr>
              <a:t>Coccidiodes</a:t>
            </a:r>
            <a:endParaRPr lang="en-US" dirty="0"/>
          </a:p>
          <a:p>
            <a:pPr marL="635514" lvl="1" indent="-342906" defTabSz="457207">
              <a:buFont typeface="Wingdings 3" charset="2"/>
              <a:buChar char=""/>
              <a:defRPr/>
            </a:pPr>
            <a:r>
              <a:rPr lang="en-US" dirty="0" smtClean="0">
                <a:solidFill>
                  <a:schemeClr val="tx1"/>
                </a:solidFill>
              </a:rPr>
              <a:t>Histoplasma</a:t>
            </a:r>
            <a:endParaRPr lang="en-US" dirty="0"/>
          </a:p>
          <a:p>
            <a:pPr marL="635514" lvl="1" indent="-342906" defTabSz="457207">
              <a:buFont typeface="Wingdings 3" charset="2"/>
              <a:buChar char=""/>
              <a:defRPr/>
            </a:pPr>
            <a:r>
              <a:rPr lang="en-US" dirty="0" smtClean="0">
                <a:solidFill>
                  <a:schemeClr val="tx1"/>
                </a:solidFill>
              </a:rPr>
              <a:t>Blastomyces</a:t>
            </a:r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 err="1" smtClean="0"/>
              <a:t>Sporothrix</a:t>
            </a:r>
            <a:r>
              <a:rPr lang="en-US" dirty="0" smtClean="0"/>
              <a:t> 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dirty="0" smtClean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163763"/>
            <a:ext cx="2895600" cy="3951287"/>
          </a:xfrm>
        </p:spPr>
        <p:txBody>
          <a:bodyPr rtlCol="0"/>
          <a:lstStyle/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 smtClean="0"/>
              <a:t>Multicellular</a:t>
            </a:r>
          </a:p>
          <a:p>
            <a:pPr marL="635514" lvl="1" indent="-342906" defTabSz="457207">
              <a:buFont typeface="Wingdings 3" charset="2"/>
              <a:buChar char=""/>
              <a:defRPr/>
            </a:pPr>
            <a:r>
              <a:rPr lang="en-US" dirty="0" smtClean="0">
                <a:solidFill>
                  <a:schemeClr val="tx1"/>
                </a:solidFill>
              </a:rPr>
              <a:t>Aspergillus</a:t>
            </a:r>
            <a:endParaRPr lang="en-US" dirty="0"/>
          </a:p>
          <a:p>
            <a:pPr marL="635514" lvl="1" indent="-342906" defTabSz="457207">
              <a:buFont typeface="Wingdings 3" charset="2"/>
              <a:buChar char=""/>
              <a:defRPr/>
            </a:pPr>
            <a:r>
              <a:rPr lang="en-US" dirty="0" err="1" smtClean="0">
                <a:solidFill>
                  <a:schemeClr val="tx1"/>
                </a:solidFill>
              </a:rPr>
              <a:t>Mucor</a:t>
            </a:r>
            <a:endParaRPr lang="en-US" dirty="0" smtClean="0">
              <a:solidFill>
                <a:schemeClr val="tx1"/>
              </a:solidFill>
            </a:endParaRPr>
          </a:p>
          <a:p>
            <a:pPr marL="742962" lvl="1" indent="-285755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dirty="0" smtClean="0"/>
          </a:p>
        </p:txBody>
      </p:sp>
      <p:pic>
        <p:nvPicPr>
          <p:cNvPr id="6149" name="Picture 2" descr="http://ts3.mm.bing.net/th?id=H.4994786056144006&amp;pid=1.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51313"/>
            <a:ext cx="31718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" descr="http://ts2.mm.bing.net/th?id=H.4982450903254765&amp;pid=1.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4"/>
          <p:cNvSpPr txBox="1">
            <a:spLocks/>
          </p:cNvSpPr>
          <p:nvPr/>
        </p:nvSpPr>
        <p:spPr>
          <a:xfrm>
            <a:off x="417512" y="1447800"/>
            <a:ext cx="2365375" cy="639763"/>
          </a:xfrm>
          <a:prstGeom prst="rect">
            <a:avLst/>
          </a:prstGeom>
        </p:spPr>
        <p:txBody>
          <a:bodyPr anchor="b"/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400" b="0" i="0" kern="120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fontAlgn="auto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Yeasts</a:t>
            </a: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381000" y="2163763"/>
            <a:ext cx="2365375" cy="3951287"/>
          </a:xfrm>
          <a:prstGeom prst="rect">
            <a:avLst/>
          </a:prstGeom>
        </p:spPr>
        <p:txBody>
          <a:bodyPr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fontAlgn="auto">
              <a:buClr>
                <a:schemeClr val="accent3"/>
              </a:buClr>
              <a:defRPr/>
            </a:pPr>
            <a:r>
              <a:rPr lang="en-US" dirty="0" smtClean="0"/>
              <a:t>Unicellular</a:t>
            </a:r>
          </a:p>
          <a:p>
            <a:pPr lvl="1" fontAlgn="auto">
              <a:buClr>
                <a:schemeClr val="accent3"/>
              </a:buClr>
              <a:defRPr/>
            </a:pPr>
            <a:r>
              <a:rPr lang="en-US" dirty="0" smtClean="0"/>
              <a:t>Candida species</a:t>
            </a:r>
          </a:p>
          <a:p>
            <a:pPr lvl="1" fontAlgn="auto">
              <a:buClr>
                <a:schemeClr val="accent3"/>
              </a:buClr>
              <a:defRPr/>
            </a:pPr>
            <a:r>
              <a:rPr lang="en-US" dirty="0" smtClean="0"/>
              <a:t>Cryptococcus</a:t>
            </a:r>
          </a:p>
        </p:txBody>
      </p:sp>
      <p:pic>
        <p:nvPicPr>
          <p:cNvPr id="6155" name="Picture 12" descr="File:Conidiophores and conidia of the fungus Sporothrix schenckii PHIL 4208 lor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4887913"/>
            <a:ext cx="1946275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build="p"/>
      <p:bldP spid="15" grpId="0" build="p"/>
      <p:bldP spid="8198" grpId="0" build="p"/>
      <p:bldP spid="16" grpId="0" build="p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Wait, that’s all?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 course not! There are many more fungi out there…just call an ID consult when you don’t recognize it…some are highly pathogenic and some are just environmental contaminants </a:t>
            </a:r>
          </a:p>
          <a:p>
            <a:r>
              <a:rPr lang="en-US" dirty="0" smtClean="0"/>
              <a:t>The last slide shows the MAJORITY of clinically important pathogenic fungi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42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Outline </a:t>
            </a:r>
            <a:r>
              <a:rPr lang="en-US" sz="1800" dirty="0" smtClean="0"/>
              <a:t>(click to jump to a section)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2" action="ppaction://hlinksldjump"/>
              </a:rPr>
              <a:t>Classifying fungi 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A few important fungi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hlinkClick r:id="rId3" action="ppaction://hlinksldjump"/>
              </a:rPr>
              <a:t>Anti-</a:t>
            </a:r>
            <a:r>
              <a:rPr lang="en-US" sz="2800" dirty="0" err="1" smtClean="0">
                <a:hlinkClick r:id="rId3" action="ppaction://hlinksldjump"/>
              </a:rPr>
              <a:t>fungals</a:t>
            </a:r>
            <a:r>
              <a:rPr lang="en-US" sz="2800" dirty="0" smtClean="0">
                <a:hlinkClick r:id="rId3" action="ppaction://hlinksldjump"/>
              </a:rPr>
              <a:t> </a:t>
            </a:r>
            <a:endParaRPr lang="en-US" sz="28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4" action="ppaction://hlinksldjump"/>
              </a:rPr>
              <a:t>Anti-fungal quick review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5" action="ppaction://hlinksldjump"/>
              </a:rPr>
              <a:t>Monitoring drug levels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6" action="ppaction://hlinksldjump"/>
              </a:rPr>
              <a:t>Practice cases   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hlinkClick r:id="rId7" action="ppaction://hlinksldjump"/>
              </a:rPr>
              <a:t>Post-module quiz</a:t>
            </a:r>
            <a:endParaRPr lang="en-US" sz="2800" dirty="0" smtClean="0"/>
          </a:p>
          <a:p>
            <a:pPr>
              <a:buFont typeface="Courier New" panose="02070309020205020404" pitchFamily="49" charset="0"/>
              <a:buChar char="o"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DD9F-396E-4B33-9E9C-FEF670638DD9}" type="slidenum">
              <a:rPr lang="en-US" smtClean="0"/>
              <a:t>13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28600" y="2895600"/>
            <a:ext cx="404351" cy="31428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Candida species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&gt;50 types  (</a:t>
            </a:r>
            <a:r>
              <a:rPr lang="en-US" i="1" dirty="0" smtClean="0"/>
              <a:t>C. </a:t>
            </a:r>
            <a:r>
              <a:rPr lang="en-US" i="1" dirty="0" err="1" smtClean="0"/>
              <a:t>albicans</a:t>
            </a:r>
            <a:r>
              <a:rPr lang="en-US" i="1" dirty="0" smtClean="0"/>
              <a:t>, C. </a:t>
            </a:r>
            <a:r>
              <a:rPr lang="en-US" i="1" dirty="0" err="1" smtClean="0"/>
              <a:t>tropicalis</a:t>
            </a:r>
            <a:r>
              <a:rPr lang="en-US" i="1" dirty="0" smtClean="0"/>
              <a:t>, C. </a:t>
            </a:r>
            <a:r>
              <a:rPr lang="en-US" i="1" dirty="0" err="1" smtClean="0"/>
              <a:t>glabrata</a:t>
            </a:r>
            <a:r>
              <a:rPr lang="en-US" i="1" dirty="0" smtClean="0"/>
              <a:t>, C. </a:t>
            </a:r>
            <a:r>
              <a:rPr lang="en-US" i="1" dirty="0" err="1" smtClean="0"/>
              <a:t>krusei</a:t>
            </a:r>
            <a:r>
              <a:rPr lang="en-US" i="1" dirty="0" smtClean="0"/>
              <a:t>, C. </a:t>
            </a:r>
            <a:r>
              <a:rPr lang="en-US" i="1" dirty="0" err="1" smtClean="0"/>
              <a:t>auris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…)</a:t>
            </a:r>
          </a:p>
          <a:p>
            <a:r>
              <a:rPr lang="en-US" dirty="0" smtClean="0"/>
              <a:t>A budding yeast that forms pseudo-hyphae </a:t>
            </a:r>
          </a:p>
          <a:p>
            <a:r>
              <a:rPr lang="en-US" dirty="0" smtClean="0"/>
              <a:t>Infections roughly divided into 3 categories:</a:t>
            </a:r>
          </a:p>
          <a:p>
            <a:pPr lvl="1"/>
            <a:r>
              <a:rPr lang="en-US" dirty="0" smtClean="0"/>
              <a:t>1) </a:t>
            </a:r>
            <a:r>
              <a:rPr lang="en-US" b="1" dirty="0" smtClean="0"/>
              <a:t>Non-significant colonization</a:t>
            </a:r>
            <a:r>
              <a:rPr lang="en-US" dirty="0" smtClean="0"/>
              <a:t>: frequently found in the GI tract, skin, tracheobronchial tree, GU tract, and of minimal significance </a:t>
            </a:r>
          </a:p>
          <a:p>
            <a:pPr lvl="1"/>
            <a:r>
              <a:rPr lang="en-US" dirty="0" smtClean="0"/>
              <a:t>2) </a:t>
            </a:r>
            <a:r>
              <a:rPr lang="en-US" b="1" dirty="0" smtClean="0"/>
              <a:t>Local </a:t>
            </a:r>
            <a:r>
              <a:rPr lang="en-US" b="1" dirty="0" err="1" smtClean="0"/>
              <a:t>mucocutaneous</a:t>
            </a:r>
            <a:r>
              <a:rPr lang="en-US" dirty="0" smtClean="0"/>
              <a:t>: thrush, esophagitis, </a:t>
            </a:r>
            <a:r>
              <a:rPr lang="en-US" dirty="0" err="1" smtClean="0"/>
              <a:t>vulvovaginitis</a:t>
            </a:r>
            <a:r>
              <a:rPr lang="en-US" dirty="0" smtClean="0"/>
              <a:t>, balanitis, mastitis</a:t>
            </a:r>
          </a:p>
          <a:p>
            <a:pPr lvl="1"/>
            <a:r>
              <a:rPr lang="en-US" dirty="0" smtClean="0"/>
              <a:t>3) </a:t>
            </a:r>
            <a:r>
              <a:rPr lang="en-US" b="1" dirty="0" smtClean="0"/>
              <a:t>Invasive</a:t>
            </a:r>
            <a:r>
              <a:rPr lang="en-US" dirty="0" smtClean="0"/>
              <a:t>: UTI, </a:t>
            </a:r>
            <a:r>
              <a:rPr lang="en-US" dirty="0" err="1" smtClean="0"/>
              <a:t>endophthalmitis</a:t>
            </a:r>
            <a:r>
              <a:rPr lang="en-US" dirty="0" smtClean="0"/>
              <a:t>, meningitis, endocarditis, empyema, intraabdominal, </a:t>
            </a:r>
            <a:r>
              <a:rPr lang="en-US" dirty="0" err="1" smtClean="0"/>
              <a:t>candidemia</a:t>
            </a:r>
            <a:r>
              <a:rPr lang="en-US" dirty="0" smtClean="0"/>
              <a:t> (often line-associated) </a:t>
            </a:r>
          </a:p>
          <a:p>
            <a:r>
              <a:rPr lang="en-US" dirty="0">
                <a:hlinkClick r:id="rId2"/>
              </a:rPr>
              <a:t>IDSA guidelines </a:t>
            </a:r>
            <a:r>
              <a:rPr lang="en-US" dirty="0"/>
              <a:t>exist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457199"/>
            <a:ext cx="152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Yeast</a:t>
            </a:r>
            <a:endParaRPr lang="en-US" sz="3200" dirty="0"/>
          </a:p>
        </p:txBody>
      </p:sp>
      <p:pic>
        <p:nvPicPr>
          <p:cNvPr id="1026" name="Picture 2" descr="Image result for candi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8" b="10603"/>
          <a:stretch/>
        </p:blipFill>
        <p:spPr bwMode="auto">
          <a:xfrm>
            <a:off x="5845473" y="-9878"/>
            <a:ext cx="3298527" cy="19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25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Cryptococcus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49424"/>
            <a:ext cx="8839200" cy="4456176"/>
          </a:xfrm>
        </p:spPr>
        <p:txBody>
          <a:bodyPr>
            <a:normAutofit/>
          </a:bodyPr>
          <a:lstStyle/>
          <a:p>
            <a:pPr marL="457200" indent="-457200" defTabSz="457207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Ubiquitously in soil and near birds </a:t>
            </a:r>
            <a:r>
              <a:rPr lang="en-US" dirty="0" smtClean="0"/>
              <a:t>(which harbor Crypto in their </a:t>
            </a:r>
            <a:r>
              <a:rPr lang="en-US" dirty="0"/>
              <a:t>GI </a:t>
            </a:r>
            <a:r>
              <a:rPr lang="en-US" dirty="0" smtClean="0"/>
              <a:t>tract)</a:t>
            </a:r>
          </a:p>
          <a:p>
            <a:pPr marL="457200" indent="-457200" defTabSz="457207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Encapsulated yeast </a:t>
            </a:r>
          </a:p>
          <a:p>
            <a:pPr marL="457200" indent="-457200" defTabSz="457207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Primary infection in the lungs when organisms are inhaled</a:t>
            </a:r>
          </a:p>
          <a:p>
            <a:pPr marL="457200" indent="-457200" defTabSz="457207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Can spread to the CNS: </a:t>
            </a:r>
            <a:r>
              <a:rPr lang="en-US" b="1" dirty="0" err="1" smtClean="0"/>
              <a:t>Cryptococcal</a:t>
            </a:r>
            <a:r>
              <a:rPr lang="en-US" b="1" dirty="0" smtClean="0"/>
              <a:t> meningitis </a:t>
            </a:r>
            <a:r>
              <a:rPr lang="en-US" dirty="0" smtClean="0"/>
              <a:t>is a common opportunistic infection </a:t>
            </a:r>
          </a:p>
          <a:p>
            <a:pPr marL="749808" lvl="1" indent="-457200" defTabSz="457207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Skin/bones also can be involved</a:t>
            </a:r>
          </a:p>
          <a:p>
            <a:pPr marL="457200" indent="-457200" defTabSz="457207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err="1" smtClean="0"/>
              <a:t>Cryptococcal</a:t>
            </a:r>
            <a:r>
              <a:rPr lang="en-US" dirty="0" smtClean="0"/>
              <a:t> antigen test aka </a:t>
            </a:r>
            <a:r>
              <a:rPr lang="en-US" b="1" dirty="0" err="1" smtClean="0"/>
              <a:t>CrAg</a:t>
            </a:r>
            <a:r>
              <a:rPr lang="en-US" dirty="0" smtClean="0"/>
              <a:t>: </a:t>
            </a:r>
          </a:p>
          <a:p>
            <a:pPr marL="749808" lvl="1" indent="-457200" defTabSz="457207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93-99% sensitive, 93-98% specific, and fast. </a:t>
            </a:r>
          </a:p>
          <a:p>
            <a:pPr marL="749808" lvl="1" indent="-457200" defTabSz="457207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A good way to quickly consider crypto infection</a:t>
            </a:r>
          </a:p>
          <a:p>
            <a:pPr marL="457200" indent="-457200" defTabSz="457207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hlinkClick r:id="rId2"/>
              </a:rPr>
              <a:t>IDSA guidelines </a:t>
            </a:r>
            <a:r>
              <a:rPr lang="en-US" dirty="0"/>
              <a:t>exist</a:t>
            </a:r>
          </a:p>
          <a:p>
            <a:pPr marL="0" indent="0" defTabSz="457207">
              <a:lnSpc>
                <a:spcPct val="80000"/>
              </a:lnSpc>
              <a:buNone/>
              <a:defRPr/>
            </a:pPr>
            <a:endParaRPr lang="en-US" dirty="0" smtClean="0"/>
          </a:p>
          <a:p>
            <a:pPr marL="342906" indent="-342906" defTabSz="457207">
              <a:lnSpc>
                <a:spcPct val="80000"/>
              </a:lnSpc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2" descr="File:Cryptococcus neoformans using a light India ink staining preparation PHIL 3771 lore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7" y="0"/>
            <a:ext cx="2595563" cy="173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57199"/>
            <a:ext cx="152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Yeast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094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Histoplasma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Exist as as a mold in the soil and </a:t>
            </a:r>
            <a:r>
              <a:rPr lang="en-US" dirty="0"/>
              <a:t>“narrow based budding </a:t>
            </a:r>
            <a:r>
              <a:rPr lang="en-US" dirty="0" smtClean="0"/>
              <a:t>yeast” in the body</a:t>
            </a:r>
          </a:p>
          <a:p>
            <a:r>
              <a:rPr lang="en-US" dirty="0" smtClean="0"/>
              <a:t>90% of infection are subclinical, but it can form granulomas and be latent  / reactivat</a:t>
            </a:r>
            <a:r>
              <a:rPr lang="en-US" dirty="0"/>
              <a:t>e</a:t>
            </a:r>
            <a:endParaRPr lang="en-US" dirty="0" smtClean="0"/>
          </a:p>
          <a:p>
            <a:pPr lvl="1"/>
            <a:r>
              <a:rPr lang="en-US" dirty="0" smtClean="0"/>
              <a:t>More severe in immunocompromised host</a:t>
            </a:r>
          </a:p>
          <a:p>
            <a:r>
              <a:rPr lang="en-US" dirty="0" smtClean="0"/>
              <a:t>Endemic to the Mississippi River Valley area</a:t>
            </a:r>
            <a:endParaRPr lang="en-US" dirty="0"/>
          </a:p>
          <a:p>
            <a:r>
              <a:rPr lang="en-US" dirty="0" smtClean="0"/>
              <a:t>Acute infection mimics pneumonia</a:t>
            </a:r>
          </a:p>
          <a:p>
            <a:pPr lvl="1"/>
            <a:r>
              <a:rPr lang="en-US" dirty="0" smtClean="0"/>
              <a:t>CXR can have diffuse infiltrates and conspicuous hilar adenopathy </a:t>
            </a:r>
          </a:p>
          <a:p>
            <a:r>
              <a:rPr lang="en-US" dirty="0" smtClean="0"/>
              <a:t>Disseminated </a:t>
            </a:r>
            <a:r>
              <a:rPr lang="en-US" dirty="0" err="1" smtClean="0"/>
              <a:t>histo</a:t>
            </a:r>
            <a:r>
              <a:rPr lang="en-US" dirty="0" smtClean="0"/>
              <a:t> often effects liver, spleen, GI track, bone marrow, CNS</a:t>
            </a:r>
          </a:p>
          <a:p>
            <a:r>
              <a:rPr lang="en-US" dirty="0" smtClean="0"/>
              <a:t>Special diagnostic: urine </a:t>
            </a:r>
            <a:r>
              <a:rPr lang="en-US" dirty="0" err="1" smtClean="0"/>
              <a:t>histo</a:t>
            </a:r>
            <a:r>
              <a:rPr lang="en-US" dirty="0" smtClean="0"/>
              <a:t> antigen: </a:t>
            </a:r>
          </a:p>
          <a:p>
            <a:pPr lvl="1"/>
            <a:r>
              <a:rPr lang="en-US" dirty="0" smtClean="0"/>
              <a:t>~70-85% sensitive, but false-positive from blastomycosis, aspergillus, and a few others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57199"/>
            <a:ext cx="50292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Dimorphic endemic fungus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"/>
            <a:ext cx="7239000" cy="546297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770" y="304800"/>
            <a:ext cx="13430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6312946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IDSA guidelines </a:t>
            </a:r>
            <a:r>
              <a:rPr lang="en-US" dirty="0"/>
              <a:t>exist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37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Blastomyces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27404"/>
            <a:ext cx="8229600" cy="432511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Mold in soil/water; broad-based budding yeast in the body</a:t>
            </a:r>
          </a:p>
          <a:p>
            <a:r>
              <a:rPr lang="en-US" dirty="0" smtClean="0"/>
              <a:t>Also endemic to the Mississippi River Valley area, though a bit different than Histoplasma</a:t>
            </a:r>
          </a:p>
          <a:p>
            <a:r>
              <a:rPr lang="en-US" dirty="0" smtClean="0"/>
              <a:t>Primary infection is an acute pneumonia, often mimicking community-acquired PNA</a:t>
            </a:r>
          </a:p>
          <a:p>
            <a:pPr lvl="1"/>
            <a:r>
              <a:rPr lang="en-US" dirty="0" smtClean="0"/>
              <a:t>Rarely, can be fulminant and cause ARDS</a:t>
            </a:r>
          </a:p>
          <a:p>
            <a:r>
              <a:rPr lang="en-US" dirty="0" smtClean="0"/>
              <a:t>Can disseminate to the CNS, skin, bones, and GU tract</a:t>
            </a:r>
          </a:p>
          <a:p>
            <a:r>
              <a:rPr lang="en-US" dirty="0" smtClean="0"/>
              <a:t>Diagnosis: smear and culture; an antigen test is becoming more available, but cross-reacts with histoplasma </a:t>
            </a:r>
          </a:p>
          <a:p>
            <a:r>
              <a:rPr lang="en-US" dirty="0" smtClean="0">
                <a:hlinkClick r:id="rId2"/>
              </a:rPr>
              <a:t>IDSA guidelines </a:t>
            </a:r>
            <a:r>
              <a:rPr lang="en-US" dirty="0" smtClean="0"/>
              <a:t>exist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57199"/>
            <a:ext cx="50292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Dimorphic endemic fungus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551" t="11793" r="20332" b="25054"/>
          <a:stretch/>
        </p:blipFill>
        <p:spPr>
          <a:xfrm>
            <a:off x="7848599" y="0"/>
            <a:ext cx="1295401" cy="155823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583" y="1828800"/>
            <a:ext cx="5714999" cy="423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9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Coccidiomycosis</a:t>
            </a:r>
            <a:r>
              <a:rPr lang="en-US" dirty="0" smtClean="0"/>
              <a:t> “Valley Fever”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Mold in the soil, yeast in the body</a:t>
            </a:r>
          </a:p>
          <a:p>
            <a:r>
              <a:rPr lang="en-US" dirty="0" smtClean="0"/>
              <a:t>Endemic to the Southwest United States</a:t>
            </a:r>
          </a:p>
          <a:p>
            <a:r>
              <a:rPr lang="en-US" dirty="0" smtClean="0"/>
              <a:t>Most cases are asymptomatic, but latent infection can be established </a:t>
            </a:r>
          </a:p>
          <a:p>
            <a:r>
              <a:rPr lang="en-US" dirty="0" smtClean="0"/>
              <a:t>Primary infection resembles CAP and is typically self-limited</a:t>
            </a:r>
          </a:p>
          <a:p>
            <a:r>
              <a:rPr lang="en-US" dirty="0" smtClean="0"/>
              <a:t>Disseminated disease occurs in 8% of infections</a:t>
            </a:r>
          </a:p>
          <a:p>
            <a:pPr lvl="1"/>
            <a:r>
              <a:rPr lang="en-US" dirty="0" smtClean="0"/>
              <a:t>Bone, joint, and CNS infection are quite serious </a:t>
            </a:r>
          </a:p>
          <a:p>
            <a:r>
              <a:rPr lang="en-US" dirty="0" smtClean="0"/>
              <a:t>Significantly higher risk in immunocompromised, African-American, and Filipino patients </a:t>
            </a:r>
            <a:endParaRPr lang="en-US" dirty="0"/>
          </a:p>
          <a:p>
            <a:r>
              <a:rPr lang="en-US" dirty="0" smtClean="0"/>
              <a:t>Diagnosis based on culture, histology, and serology</a:t>
            </a:r>
          </a:p>
          <a:p>
            <a:r>
              <a:rPr lang="en-US" dirty="0" smtClean="0">
                <a:hlinkClick r:id="rId2"/>
              </a:rPr>
              <a:t>IDSA guidelines </a:t>
            </a:r>
            <a:r>
              <a:rPr lang="en-US" dirty="0" smtClean="0"/>
              <a:t>on cocci exist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57199"/>
            <a:ext cx="50292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Dimorphic endemic fungus</a:t>
            </a:r>
            <a:endParaRPr lang="en-US" sz="3200" dirty="0"/>
          </a:p>
        </p:txBody>
      </p:sp>
      <p:pic>
        <p:nvPicPr>
          <p:cNvPr id="3074" name="Picture 2" descr="Image result for coccidioidomyc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0518" cy="129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019800" cy="445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33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Sporotrichosis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Often found on soil, moss, or organic material</a:t>
            </a:r>
          </a:p>
          <a:p>
            <a:pPr lvl="1"/>
            <a:r>
              <a:rPr lang="en-US" dirty="0" smtClean="0"/>
              <a:t>Including the classic “rose thorn”, but others too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 smtClean="0"/>
          </a:p>
          <a:p>
            <a:r>
              <a:rPr lang="en-US" dirty="0" smtClean="0"/>
              <a:t>Causes cutaneous infection that often has “</a:t>
            </a:r>
            <a:r>
              <a:rPr lang="en-US" dirty="0" err="1" smtClean="0"/>
              <a:t>lymphangitic</a:t>
            </a:r>
            <a:r>
              <a:rPr lang="en-US" dirty="0" smtClean="0"/>
              <a:t>” spread </a:t>
            </a:r>
          </a:p>
          <a:p>
            <a:pPr lvl="1"/>
            <a:r>
              <a:rPr lang="en-US" dirty="0" smtClean="0"/>
              <a:t>Ulcerative lesions that “jump” from node to node</a:t>
            </a:r>
          </a:p>
          <a:p>
            <a:pPr lvl="2"/>
            <a:r>
              <a:rPr lang="en-US" dirty="0" smtClean="0"/>
              <a:t>Note: this pattern is seen in </a:t>
            </a:r>
            <a:r>
              <a:rPr lang="en-US" i="1" dirty="0" smtClean="0"/>
              <a:t>M. </a:t>
            </a:r>
            <a:r>
              <a:rPr lang="en-US" i="1" dirty="0" err="1" smtClean="0"/>
              <a:t>marinum</a:t>
            </a:r>
            <a:r>
              <a:rPr lang="en-US" dirty="0" smtClean="0"/>
              <a:t>, </a:t>
            </a:r>
            <a:r>
              <a:rPr lang="en-US" dirty="0" err="1" smtClean="0"/>
              <a:t>leishmania</a:t>
            </a:r>
            <a:r>
              <a:rPr lang="en-US" dirty="0" smtClean="0"/>
              <a:t>, tularemia, </a:t>
            </a:r>
            <a:r>
              <a:rPr lang="en-US" dirty="0" err="1" smtClean="0"/>
              <a:t>nocardia</a:t>
            </a:r>
            <a:r>
              <a:rPr lang="en-US" dirty="0" smtClean="0"/>
              <a:t>…often is called “</a:t>
            </a:r>
            <a:r>
              <a:rPr lang="en-US" dirty="0" err="1" smtClean="0"/>
              <a:t>sporotrichoid</a:t>
            </a:r>
            <a:r>
              <a:rPr lang="en-US" dirty="0" smtClean="0"/>
              <a:t> pattern” but differential is broad</a:t>
            </a:r>
          </a:p>
          <a:p>
            <a:r>
              <a:rPr lang="en-US" dirty="0" smtClean="0"/>
              <a:t>In immunocompromised host, can have disseminated disease, often to the lungs, bones, or CNS</a:t>
            </a:r>
          </a:p>
          <a:p>
            <a:r>
              <a:rPr lang="en-US" dirty="0" smtClean="0"/>
              <a:t>Diagnose with culture/histology. Classically looks like cigar-shaped yeast</a:t>
            </a:r>
          </a:p>
          <a:p>
            <a:r>
              <a:rPr lang="en-US" dirty="0">
                <a:hlinkClick r:id="rId2"/>
              </a:rPr>
              <a:t>IDSA guidelines </a:t>
            </a:r>
            <a:r>
              <a:rPr lang="en-US" dirty="0" smtClean="0"/>
              <a:t>exist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4" name="Picture 2" descr="F:\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94" t="12551"/>
          <a:stretch/>
        </p:blipFill>
        <p:spPr bwMode="auto">
          <a:xfrm>
            <a:off x="6882014" y="0"/>
            <a:ext cx="2261986" cy="205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57199"/>
            <a:ext cx="3429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Dimorphic fungus</a:t>
            </a:r>
            <a:endParaRPr lang="en-US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304" y="2514600"/>
            <a:ext cx="512176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15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Welcome to the module on fungal infections and treatment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863" y="2393165"/>
            <a:ext cx="7543800" cy="4023360"/>
          </a:xfrm>
        </p:spPr>
        <p:txBody>
          <a:bodyPr/>
          <a:lstStyle/>
          <a:p>
            <a:pPr marL="0" indent="0">
              <a:buNone/>
            </a:pPr>
            <a:endParaRPr lang="en-US" sz="2800" i="1" dirty="0" smtClean="0"/>
          </a:p>
          <a:p>
            <a:pPr marL="0" indent="0">
              <a:buNone/>
            </a:pPr>
            <a:r>
              <a:rPr lang="en-US" sz="2800" i="1" dirty="0" smtClean="0"/>
              <a:t>   Please</a:t>
            </a:r>
            <a:r>
              <a:rPr lang="en-US" sz="2800" dirty="0" smtClean="0"/>
              <a:t> take this brief pre-module quiz!</a:t>
            </a:r>
          </a:p>
          <a:p>
            <a:endParaRPr lang="en-US" sz="2800" dirty="0"/>
          </a:p>
          <a:p>
            <a:pPr marL="109728" indent="0">
              <a:buNone/>
            </a:pPr>
            <a:r>
              <a:rPr lang="en-US" sz="2400" dirty="0" smtClean="0">
                <a:hlinkClick r:id="rId2"/>
              </a:rPr>
              <a:t>    https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goo.gl/forms/IMz3DqiNTLuwAVDQ2</a:t>
            </a:r>
            <a:endParaRPr lang="en-US" sz="24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DD9F-396E-4B33-9E9C-FEF670638DD9}" type="slidenum">
              <a:rPr lang="en-US" smtClean="0"/>
              <a:t>2</a:t>
            </a:fld>
            <a:endParaRPr lang="en-US"/>
          </a:p>
        </p:txBody>
      </p:sp>
      <p:sp>
        <p:nvSpPr>
          <p:cNvPr id="4" name="Right Arrow 3"/>
          <p:cNvSpPr/>
          <p:nvPr/>
        </p:nvSpPr>
        <p:spPr>
          <a:xfrm rot="19009160">
            <a:off x="229515" y="4563766"/>
            <a:ext cx="608888" cy="55547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6487136">
            <a:off x="1851274" y="4907372"/>
            <a:ext cx="811850" cy="4166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6200000">
            <a:off x="3707406" y="4907371"/>
            <a:ext cx="811850" cy="4166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6200000">
            <a:off x="5316683" y="4895178"/>
            <a:ext cx="811850" cy="4166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3863359">
            <a:off x="6748043" y="4907372"/>
            <a:ext cx="811850" cy="4166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2696398">
            <a:off x="7671527" y="4023723"/>
            <a:ext cx="608888" cy="55547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7845913">
            <a:off x="7570046" y="3116760"/>
            <a:ext cx="811850" cy="4166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155656">
            <a:off x="232081" y="3087245"/>
            <a:ext cx="608888" cy="55547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Aspergillus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453237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Many different species (</a:t>
            </a:r>
            <a:r>
              <a:rPr lang="en-US" i="1" dirty="0" smtClean="0"/>
              <a:t>A. fumigatus, A. </a:t>
            </a:r>
            <a:r>
              <a:rPr lang="en-US" i="1" dirty="0" err="1" smtClean="0"/>
              <a:t>terreus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), ubiquitous in the environment</a:t>
            </a:r>
          </a:p>
          <a:p>
            <a:r>
              <a:rPr lang="en-US" dirty="0" smtClean="0"/>
              <a:t>Spectrum of disease: 4 types</a:t>
            </a:r>
          </a:p>
          <a:p>
            <a:pPr lvl="1"/>
            <a:r>
              <a:rPr lang="en-US" dirty="0" smtClean="0"/>
              <a:t>Non-significant colonization</a:t>
            </a:r>
          </a:p>
          <a:p>
            <a:pPr lvl="2"/>
            <a:r>
              <a:rPr lang="en-US" dirty="0" smtClean="0"/>
              <a:t>Quite common in the respiratory tree. Positive cultures alone are not necessarily an infection</a:t>
            </a:r>
          </a:p>
          <a:p>
            <a:pPr lvl="1"/>
            <a:r>
              <a:rPr lang="en-US" dirty="0" smtClean="0"/>
              <a:t>Allergic Bronchopulmonary Aspergillosis (ABPA)</a:t>
            </a:r>
          </a:p>
          <a:p>
            <a:pPr lvl="2"/>
            <a:r>
              <a:rPr lang="en-US" dirty="0" smtClean="0"/>
              <a:t>Hypersensitivity  to Aspergillus spores, causing inflammation of bronchioles and eosinophilia </a:t>
            </a:r>
          </a:p>
          <a:p>
            <a:pPr lvl="1"/>
            <a:r>
              <a:rPr lang="en-US" dirty="0" err="1" smtClean="0"/>
              <a:t>Aspergilloma</a:t>
            </a:r>
            <a:endParaRPr lang="en-US" dirty="0" smtClean="0"/>
          </a:p>
          <a:p>
            <a:pPr lvl="2"/>
            <a:r>
              <a:rPr lang="en-US" dirty="0" smtClean="0"/>
              <a:t>Fungus ball inside an old lung cavity (usually from TB). Can be benign, or cause </a:t>
            </a:r>
            <a:r>
              <a:rPr lang="en-US" dirty="0" err="1" smtClean="0"/>
              <a:t>angio</a:t>
            </a:r>
            <a:r>
              <a:rPr lang="en-US" dirty="0" smtClean="0"/>
              <a:t>-invasion and need to be surgically removed. </a:t>
            </a:r>
          </a:p>
          <a:p>
            <a:pPr lvl="1"/>
            <a:r>
              <a:rPr lang="en-US" dirty="0" smtClean="0"/>
              <a:t>Invasive aspergillosis</a:t>
            </a:r>
          </a:p>
          <a:p>
            <a:pPr lvl="2"/>
            <a:r>
              <a:rPr lang="en-US" dirty="0" smtClean="0"/>
              <a:t>A feared infection for immunocompromised hosts</a:t>
            </a:r>
          </a:p>
          <a:p>
            <a:pPr lvl="2"/>
            <a:r>
              <a:rPr lang="en-US" dirty="0" smtClean="0"/>
              <a:t>Usually in the lungs, but can cause severe disease in the sinuses, CNS, eyes, or elsewhere</a:t>
            </a:r>
          </a:p>
          <a:p>
            <a:pPr lvl="2"/>
            <a:r>
              <a:rPr lang="en-US" dirty="0" smtClean="0"/>
              <a:t>Diagnosis based on imaging, cultures, BIOPSY, and galactomannan </a:t>
            </a:r>
          </a:p>
          <a:p>
            <a:pPr lvl="2"/>
            <a:r>
              <a:rPr lang="en-US" dirty="0" smtClean="0"/>
              <a:t>There are </a:t>
            </a:r>
            <a:r>
              <a:rPr lang="en-US" dirty="0" smtClean="0">
                <a:hlinkClick r:id="rId2"/>
              </a:rPr>
              <a:t>IDSA guidelines </a:t>
            </a:r>
            <a:r>
              <a:rPr lang="en-US" dirty="0" smtClean="0"/>
              <a:t>for this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57199"/>
            <a:ext cx="114300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Mold</a:t>
            </a:r>
            <a:endParaRPr lang="en-US" sz="32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0"/>
            <a:ext cx="2235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5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Mucormycosis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468477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term refers to infections from several different molds, otherwise called “</a:t>
            </a:r>
            <a:r>
              <a:rPr lang="en-US" dirty="0" err="1" smtClean="0"/>
              <a:t>zygomycosis</a:t>
            </a:r>
            <a:r>
              <a:rPr lang="en-US" dirty="0" smtClean="0"/>
              <a:t>”</a:t>
            </a:r>
          </a:p>
          <a:p>
            <a:pPr lvl="1"/>
            <a:r>
              <a:rPr lang="en-US" dirty="0" err="1" smtClean="0"/>
              <a:t>Mucor</a:t>
            </a:r>
            <a:r>
              <a:rPr lang="en-US" dirty="0" smtClean="0"/>
              <a:t>, </a:t>
            </a:r>
            <a:r>
              <a:rPr lang="en-US" dirty="0" err="1" smtClean="0"/>
              <a:t>rhizopus</a:t>
            </a:r>
            <a:r>
              <a:rPr lang="en-US" dirty="0" smtClean="0"/>
              <a:t>, and others</a:t>
            </a:r>
          </a:p>
          <a:p>
            <a:r>
              <a:rPr lang="en-US" dirty="0" smtClean="0"/>
              <a:t>Ubiquitous in nature; easily become airborne and inhaled </a:t>
            </a:r>
          </a:p>
          <a:p>
            <a:r>
              <a:rPr lang="en-US" b="1" dirty="0"/>
              <a:t>Diabetics</a:t>
            </a:r>
            <a:r>
              <a:rPr lang="en-US" dirty="0"/>
              <a:t> </a:t>
            </a:r>
            <a:r>
              <a:rPr lang="en-US" dirty="0" smtClean="0"/>
              <a:t>(esp. those with ketoacidosis) are </a:t>
            </a:r>
            <a:r>
              <a:rPr lang="en-US" dirty="0"/>
              <a:t>at particular risk, as well as other immunocompromised (esp. SCT) </a:t>
            </a:r>
            <a:r>
              <a:rPr lang="en-US" dirty="0" smtClean="0"/>
              <a:t>hosts</a:t>
            </a:r>
          </a:p>
          <a:p>
            <a:pPr lvl="1"/>
            <a:r>
              <a:rPr lang="en-US" dirty="0" smtClean="0"/>
              <a:t>An enzyme called </a:t>
            </a:r>
            <a:r>
              <a:rPr lang="en-US" i="1" dirty="0" smtClean="0"/>
              <a:t>ketone reductase </a:t>
            </a:r>
            <a:r>
              <a:rPr lang="en-US" dirty="0" smtClean="0"/>
              <a:t>allows </a:t>
            </a:r>
            <a:r>
              <a:rPr lang="en-US" dirty="0" err="1" smtClean="0"/>
              <a:t>mucor</a:t>
            </a:r>
            <a:r>
              <a:rPr lang="en-US" dirty="0" smtClean="0"/>
              <a:t> to thrive in high-glucose, low-pH environments</a:t>
            </a:r>
          </a:p>
          <a:p>
            <a:r>
              <a:rPr lang="en-US" b="1" dirty="0" smtClean="0"/>
              <a:t>Rhino-orbital-cerebral </a:t>
            </a:r>
            <a:r>
              <a:rPr lang="en-US" b="1" dirty="0" err="1" smtClean="0"/>
              <a:t>mucormycosis</a:t>
            </a:r>
            <a:r>
              <a:rPr lang="en-US" b="1" dirty="0" smtClean="0"/>
              <a:t> </a:t>
            </a:r>
            <a:r>
              <a:rPr lang="en-US" dirty="0" smtClean="0"/>
              <a:t>is a feared infection, with high morbidity/mortality, and often requires surgical debridement  + antifungals </a:t>
            </a:r>
          </a:p>
          <a:p>
            <a:r>
              <a:rPr lang="en-US" dirty="0" smtClean="0"/>
              <a:t>Diagnosis requires culture and biopsy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57199"/>
            <a:ext cx="114300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Mold</a:t>
            </a:r>
            <a:endParaRPr lang="en-US" sz="3200" dirty="0"/>
          </a:p>
        </p:txBody>
      </p:sp>
      <p:pic>
        <p:nvPicPr>
          <p:cNvPr id="7170" name="Picture 2" descr="Image result for muc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156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16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Diagnosing fungal infections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Usually, culture, smear, or histology from direct biopsy is needed</a:t>
            </a:r>
          </a:p>
          <a:p>
            <a:r>
              <a:rPr lang="en-US" dirty="0" smtClean="0"/>
              <a:t>There are a few adjuvant tests (examples) </a:t>
            </a:r>
          </a:p>
          <a:p>
            <a:pPr lvl="1"/>
            <a:r>
              <a:rPr lang="en-US" dirty="0" smtClean="0"/>
              <a:t>Serum/CSF Cryptococcus antigen (</a:t>
            </a:r>
            <a:r>
              <a:rPr lang="en-US" dirty="0" err="1" smtClean="0"/>
              <a:t>CrAg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Urine Histoplasma </a:t>
            </a:r>
            <a:r>
              <a:rPr lang="en-US" dirty="0"/>
              <a:t>and Blastomyces antigens</a:t>
            </a:r>
          </a:p>
          <a:p>
            <a:pPr lvl="1"/>
            <a:r>
              <a:rPr lang="en-US" dirty="0" err="1"/>
              <a:t>Coccidioides</a:t>
            </a:r>
            <a:r>
              <a:rPr lang="en-US" dirty="0"/>
              <a:t> serology</a:t>
            </a:r>
          </a:p>
          <a:p>
            <a:pPr lvl="1"/>
            <a:r>
              <a:rPr lang="en-US" dirty="0" smtClean="0"/>
              <a:t>Galactomannan</a:t>
            </a:r>
            <a:endParaRPr lang="en-US" dirty="0"/>
          </a:p>
          <a:p>
            <a:pPr lvl="1"/>
            <a:r>
              <a:rPr lang="en-US" dirty="0"/>
              <a:t>(1,3)-β-D-glucan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93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0" y="1162050"/>
            <a:ext cx="4425950" cy="508635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b="1" u="sng" dirty="0" smtClean="0"/>
              <a:t>Galactomannan</a:t>
            </a:r>
            <a:r>
              <a:rPr lang="en-US" altLang="en-US" dirty="0" smtClean="0"/>
              <a:t>: A polysaccharide that is a major component of </a:t>
            </a:r>
            <a:r>
              <a:rPr lang="en-US" altLang="en-US" i="1" dirty="0" smtClean="0">
                <a:solidFill>
                  <a:srgbClr val="FF0000"/>
                </a:solidFill>
              </a:rPr>
              <a:t>Aspergillus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smtClean="0"/>
              <a:t>cell walls; also present in the cell walls of a number of other fungal species</a:t>
            </a:r>
          </a:p>
          <a:p>
            <a:pPr lvl="1"/>
            <a:r>
              <a:rPr lang="en-US" altLang="en-US" sz="1800" dirty="0" smtClean="0"/>
              <a:t>May be detected in the </a:t>
            </a:r>
            <a:r>
              <a:rPr lang="en-US" altLang="en-US" sz="1800" dirty="0" smtClean="0"/>
              <a:t>blood </a:t>
            </a:r>
            <a:r>
              <a:rPr lang="en-US" altLang="en-US" sz="1800" dirty="0" smtClean="0"/>
              <a:t>before signs/symptoms </a:t>
            </a:r>
          </a:p>
          <a:p>
            <a:pPr lvl="1"/>
            <a:r>
              <a:rPr lang="en-US" altLang="en-US" sz="1800" dirty="0" smtClean="0"/>
              <a:t>False +s: </a:t>
            </a:r>
            <a:r>
              <a:rPr lang="en-US" altLang="en-US" sz="1800" dirty="0" smtClean="0"/>
              <a:t>certain B-lactams (</a:t>
            </a:r>
            <a:r>
              <a:rPr lang="en-US" altLang="en-US" sz="1800" dirty="0" err="1" smtClean="0"/>
              <a:t>zosyn</a:t>
            </a:r>
            <a:r>
              <a:rPr lang="en-US" altLang="en-US" sz="1800" dirty="0" smtClean="0"/>
              <a:t>)</a:t>
            </a:r>
            <a:endParaRPr lang="en-US" altLang="en-US" sz="1800" dirty="0" smtClean="0"/>
          </a:p>
          <a:p>
            <a:pPr lvl="1"/>
            <a:r>
              <a:rPr lang="en-US" altLang="en-US" sz="1800" dirty="0" smtClean="0"/>
              <a:t>Other fungi may have </a:t>
            </a:r>
            <a:r>
              <a:rPr lang="en-US" altLang="en-US" sz="1800" dirty="0" smtClean="0"/>
              <a:t>GM: </a:t>
            </a:r>
            <a:r>
              <a:rPr lang="en-US" altLang="en-US" sz="1800" dirty="0" smtClean="0"/>
              <a:t>F</a:t>
            </a:r>
            <a:r>
              <a:rPr lang="en-US" altLang="en-US" sz="1800" i="1" dirty="0" smtClean="0"/>
              <a:t>usarium</a:t>
            </a:r>
            <a:r>
              <a:rPr lang="en-US" altLang="en-US" sz="1800" dirty="0" smtClean="0"/>
              <a:t> species, </a:t>
            </a:r>
            <a:r>
              <a:rPr lang="en-US" altLang="en-US" sz="1800" i="1" dirty="0" err="1" smtClean="0"/>
              <a:t>Penicillium</a:t>
            </a:r>
            <a:r>
              <a:rPr lang="en-US" altLang="en-US" sz="1800" i="1" dirty="0" smtClean="0"/>
              <a:t> </a:t>
            </a:r>
            <a:r>
              <a:rPr lang="en-US" altLang="en-US" sz="1800" dirty="0" smtClean="0"/>
              <a:t>species</a:t>
            </a:r>
            <a:r>
              <a:rPr lang="en-US" altLang="en-US" sz="1800" i="1" dirty="0" smtClean="0"/>
              <a:t> </a:t>
            </a:r>
            <a:r>
              <a:rPr lang="en-US" altLang="en-US" sz="1800" dirty="0" smtClean="0"/>
              <a:t>, </a:t>
            </a:r>
            <a:r>
              <a:rPr lang="en-US" altLang="en-US" sz="1800" i="1" dirty="0" smtClean="0"/>
              <a:t>Histoplasma </a:t>
            </a:r>
            <a:r>
              <a:rPr lang="en-US" altLang="en-US" sz="1800" i="1" dirty="0" err="1" smtClean="0"/>
              <a:t>capsulatum</a:t>
            </a:r>
            <a:r>
              <a:rPr lang="en-US" altLang="en-US" sz="1800" dirty="0" smtClean="0"/>
              <a:t> </a:t>
            </a:r>
          </a:p>
          <a:p>
            <a:pPr lvl="1"/>
            <a:r>
              <a:rPr lang="en-US" altLang="en-US" sz="1800" dirty="0" smtClean="0"/>
              <a:t>False + results are more likely to occur during the first 100 days following HSCT and in patients with gastrointestinal tract mucositis 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1123950"/>
            <a:ext cx="4330700" cy="5086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9397" name="TextBox 1"/>
          <p:cNvSpPr txBox="1">
            <a:spLocks noChangeArrowheads="1"/>
          </p:cNvSpPr>
          <p:nvPr/>
        </p:nvSpPr>
        <p:spPr bwMode="auto">
          <a:xfrm>
            <a:off x="5638800" y="6291263"/>
            <a:ext cx="25717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D1D6A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 dirty="0"/>
              <a:t>Pic: Rev </a:t>
            </a:r>
            <a:r>
              <a:rPr lang="en-US" altLang="en-US" sz="1100" dirty="0" err="1"/>
              <a:t>Iberoam</a:t>
            </a:r>
            <a:r>
              <a:rPr lang="en-US" altLang="en-US" sz="1100" dirty="0"/>
              <a:t> </a:t>
            </a:r>
            <a:r>
              <a:rPr lang="en-US" altLang="en-US" sz="1100" dirty="0" err="1"/>
              <a:t>Micol</a:t>
            </a:r>
            <a:r>
              <a:rPr lang="en-US" altLang="en-US" sz="1100" dirty="0"/>
              <a:t>. </a:t>
            </a:r>
            <a:r>
              <a:rPr lang="en-US" altLang="en-US" sz="1100" dirty="0" smtClean="0"/>
              <a:t>2010;27:155</a:t>
            </a:r>
            <a:endParaRPr lang="en-US" altLang="en-US" sz="1100" dirty="0"/>
          </a:p>
        </p:txBody>
      </p:sp>
      <p:sp>
        <p:nvSpPr>
          <p:cNvPr id="3" name="Oval 2"/>
          <p:cNvSpPr/>
          <p:nvPr/>
        </p:nvSpPr>
        <p:spPr>
          <a:xfrm>
            <a:off x="4953000" y="5715000"/>
            <a:ext cx="1371600" cy="495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05400" y="533400"/>
            <a:ext cx="3429000" cy="688975"/>
          </a:xfrm>
        </p:spPr>
        <p:txBody>
          <a:bodyPr>
            <a:normAutofit/>
          </a:bodyPr>
          <a:lstStyle/>
          <a:p>
            <a:r>
              <a:rPr lang="en-US" altLang="en-US" sz="2800" dirty="0" smtClean="0"/>
              <a:t> Fungal cell wall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19800" y="648958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courtesy Carolyn Alonso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8552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0" y="666750"/>
            <a:ext cx="4737100" cy="573405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 smtClean="0"/>
              <a:t> </a:t>
            </a:r>
            <a:r>
              <a:rPr lang="en-US" altLang="en-US" b="1" dirty="0" smtClean="0"/>
              <a:t>1,3-Beta-D-glucan</a:t>
            </a:r>
            <a:r>
              <a:rPr lang="en-US" altLang="en-US" dirty="0" smtClean="0"/>
              <a:t>, a cell wall component of </a:t>
            </a:r>
            <a:r>
              <a:rPr lang="en-US" altLang="en-US" dirty="0" smtClean="0">
                <a:solidFill>
                  <a:srgbClr val="FF0000"/>
                </a:solidFill>
              </a:rPr>
              <a:t>many fungi</a:t>
            </a:r>
          </a:p>
          <a:p>
            <a:r>
              <a:rPr lang="en-US" altLang="en-US" dirty="0" smtClean="0"/>
              <a:t>Not specific for </a:t>
            </a:r>
            <a:r>
              <a:rPr lang="en-US" altLang="en-US" i="1" dirty="0" smtClean="0"/>
              <a:t>Aspergillus</a:t>
            </a:r>
            <a:endParaRPr lang="en-US" altLang="en-US" dirty="0" smtClean="0"/>
          </a:p>
          <a:p>
            <a:r>
              <a:rPr lang="en-US" altLang="en-US" dirty="0" smtClean="0"/>
              <a:t>Can be positive in:</a:t>
            </a:r>
          </a:p>
          <a:p>
            <a:pPr lvl="1"/>
            <a:r>
              <a:rPr lang="en-US" altLang="en-US" dirty="0" smtClean="0"/>
              <a:t>Candidiasis </a:t>
            </a:r>
          </a:p>
          <a:p>
            <a:pPr lvl="1"/>
            <a:r>
              <a:rPr lang="en-US" altLang="en-US" i="1" dirty="0" smtClean="0"/>
              <a:t>Pneumocystis </a:t>
            </a:r>
            <a:r>
              <a:rPr lang="en-US" altLang="en-US" i="1" dirty="0" err="1" smtClean="0"/>
              <a:t>jirovecii</a:t>
            </a:r>
            <a:r>
              <a:rPr lang="en-US" altLang="en-US" dirty="0" smtClean="0"/>
              <a:t> (PCP)</a:t>
            </a:r>
          </a:p>
          <a:p>
            <a:pPr lvl="1"/>
            <a:r>
              <a:rPr lang="en-US" altLang="en-US" dirty="0" smtClean="0"/>
              <a:t>Fusarium</a:t>
            </a:r>
          </a:p>
          <a:p>
            <a:r>
              <a:rPr lang="en-US" altLang="en-US" dirty="0" smtClean="0"/>
              <a:t>Typically negative in patients with </a:t>
            </a:r>
            <a:r>
              <a:rPr lang="en-US" altLang="en-US" dirty="0" err="1" smtClean="0"/>
              <a:t>mucormycosis</a:t>
            </a:r>
            <a:r>
              <a:rPr lang="en-US" altLang="en-US" dirty="0" smtClean="0"/>
              <a:t> or </a:t>
            </a:r>
            <a:r>
              <a:rPr lang="en-US" altLang="en-US" dirty="0" err="1" smtClean="0"/>
              <a:t>cryptococcosis</a:t>
            </a:r>
            <a:endParaRPr lang="en-US" altLang="en-US" dirty="0" smtClean="0"/>
          </a:p>
          <a:p>
            <a:r>
              <a:rPr lang="en-US" altLang="en-US" u="sng" dirty="0" smtClean="0"/>
              <a:t>False positives</a:t>
            </a:r>
            <a:r>
              <a:rPr lang="en-US" altLang="en-US" dirty="0" smtClean="0"/>
              <a:t>:</a:t>
            </a:r>
          </a:p>
          <a:p>
            <a:pPr lvl="1"/>
            <a:r>
              <a:rPr lang="en-US" altLang="en-US" sz="1400" dirty="0" smtClean="0"/>
              <a:t>Hemodialysis with cellulose membranes</a:t>
            </a:r>
          </a:p>
          <a:p>
            <a:pPr lvl="1"/>
            <a:r>
              <a:rPr lang="en-US" altLang="en-US" sz="1400" dirty="0" smtClean="0"/>
              <a:t>Intravenous immunoglobulin (IVIG)</a:t>
            </a:r>
          </a:p>
          <a:p>
            <a:pPr lvl="1"/>
            <a:r>
              <a:rPr lang="en-US" altLang="en-US" sz="1400" dirty="0" smtClean="0"/>
              <a:t>Albumin</a:t>
            </a:r>
          </a:p>
          <a:p>
            <a:pPr lvl="1"/>
            <a:r>
              <a:rPr lang="en-US" altLang="en-US" sz="1400" dirty="0" smtClean="0"/>
              <a:t>Gauze packing of serosal surfaces</a:t>
            </a:r>
          </a:p>
          <a:p>
            <a:pPr lvl="1"/>
            <a:r>
              <a:rPr lang="en-US" altLang="en-US" sz="1400" dirty="0" smtClean="0"/>
              <a:t>IV </a:t>
            </a:r>
            <a:r>
              <a:rPr lang="en-US" altLang="en-US" sz="1400" dirty="0" err="1" smtClean="0"/>
              <a:t>amox-clav</a:t>
            </a:r>
            <a:r>
              <a:rPr lang="en-US" altLang="en-US" sz="1400" dirty="0" smtClean="0"/>
              <a:t> </a:t>
            </a:r>
          </a:p>
          <a:p>
            <a:pPr lvl="1"/>
            <a:r>
              <a:rPr lang="en-US" altLang="en-US" sz="1400" dirty="0" smtClean="0"/>
              <a:t>Bloodstream infections with certain bacteria, such as </a:t>
            </a:r>
            <a:r>
              <a:rPr lang="en-US" altLang="en-US" sz="1400" i="1" dirty="0" smtClean="0"/>
              <a:t>Pseudomonas aeruginosa</a:t>
            </a:r>
            <a:endParaRPr lang="en-US" altLang="en-US" sz="1400" dirty="0" smtClean="0"/>
          </a:p>
          <a:p>
            <a:pPr lvl="1"/>
            <a:endParaRPr lang="en-US" altLang="en-US" dirty="0" smtClean="0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762000"/>
            <a:ext cx="4330700" cy="5086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0421" name="TextBox 5"/>
          <p:cNvSpPr txBox="1">
            <a:spLocks noChangeArrowheads="1"/>
          </p:cNvSpPr>
          <p:nvPr/>
        </p:nvSpPr>
        <p:spPr bwMode="auto">
          <a:xfrm>
            <a:off x="6038850" y="6243638"/>
            <a:ext cx="25717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D1D6A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 dirty="0"/>
              <a:t>Pic: Rev </a:t>
            </a:r>
            <a:r>
              <a:rPr lang="en-US" altLang="en-US" sz="1100" dirty="0" err="1"/>
              <a:t>Iberoam</a:t>
            </a:r>
            <a:r>
              <a:rPr lang="en-US" altLang="en-US" sz="1100" dirty="0"/>
              <a:t> </a:t>
            </a:r>
            <a:r>
              <a:rPr lang="en-US" altLang="en-US" sz="1100" dirty="0" err="1"/>
              <a:t>Micol</a:t>
            </a:r>
            <a:r>
              <a:rPr lang="en-US" altLang="en-US" sz="1100" dirty="0"/>
              <a:t>. </a:t>
            </a:r>
            <a:r>
              <a:rPr lang="en-US" altLang="en-US" sz="1100" dirty="0" smtClean="0"/>
              <a:t>2010;27:155</a:t>
            </a:r>
            <a:endParaRPr lang="en-US" altLang="en-US" sz="1100" dirty="0"/>
          </a:p>
        </p:txBody>
      </p:sp>
      <p:sp>
        <p:nvSpPr>
          <p:cNvPr id="7" name="Oval 6"/>
          <p:cNvSpPr/>
          <p:nvPr/>
        </p:nvSpPr>
        <p:spPr>
          <a:xfrm>
            <a:off x="5257800" y="4343400"/>
            <a:ext cx="1371600" cy="495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19800" y="648958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courtesy Carolyn Alonso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6119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Outline </a:t>
            </a:r>
            <a:r>
              <a:rPr lang="en-US" sz="1800" dirty="0" smtClean="0"/>
              <a:t>(click to jump to a section)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2" action="ppaction://hlinksldjump"/>
              </a:rPr>
              <a:t>Classifying fungi 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hlinkClick r:id="rId3" action="ppaction://hlinksldjump"/>
              </a:rPr>
              <a:t>Important fungal pathogens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/>
              <a:t>Anti-</a:t>
            </a:r>
            <a:r>
              <a:rPr lang="en-US" sz="2800" dirty="0" err="1" smtClean="0"/>
              <a:t>fungals</a:t>
            </a:r>
            <a:r>
              <a:rPr lang="en-US" sz="2800" dirty="0" smtClean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4" action="ppaction://hlinksldjump"/>
              </a:rPr>
              <a:t>Anti-fungal quick review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5" action="ppaction://hlinksldjump"/>
              </a:rPr>
              <a:t>Monitoring drug levels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6" action="ppaction://hlinksldjump"/>
              </a:rPr>
              <a:t>Practice cases   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hlinkClick r:id="rId7" action="ppaction://hlinksldjump"/>
              </a:rPr>
              <a:t>Post-module quiz</a:t>
            </a:r>
            <a:endParaRPr lang="en-US" sz="2800" dirty="0" smtClean="0"/>
          </a:p>
          <a:p>
            <a:pPr>
              <a:buFont typeface="Courier New" panose="02070309020205020404" pitchFamily="49" charset="0"/>
              <a:buChar char="o"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DD9F-396E-4B33-9E9C-FEF670638DD9}" type="slidenum">
              <a:rPr lang="en-US" smtClean="0"/>
              <a:t>25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70048" y="3276600"/>
            <a:ext cx="404351" cy="31428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</a:t>
            </a:r>
            <a:r>
              <a:rPr lang="en-US" dirty="0" err="1" smtClean="0"/>
              <a:t>fungals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is a fundamental problem with creating anti-</a:t>
            </a:r>
            <a:r>
              <a:rPr lang="en-US" dirty="0" err="1" smtClean="0"/>
              <a:t>fungals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Human cells and fungal cells are both EUKARYOTES</a:t>
            </a:r>
          </a:p>
          <a:p>
            <a:pPr lvl="2"/>
            <a:r>
              <a:rPr lang="en-US" dirty="0" smtClean="0"/>
              <a:t>Bacteria are PROKARYOTES</a:t>
            </a:r>
          </a:p>
          <a:p>
            <a:r>
              <a:rPr lang="en-US" dirty="0" smtClean="0"/>
              <a:t>There are many fewer differences between human and fungal cells than human and bacteria cells…thus many fewer targets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80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5" descr="http://www.peteducation.com/images/articles/ill_fungal_cel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43000"/>
            <a:ext cx="30749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9" descr="http://www.kathimitchell.com/animalcel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038600"/>
            <a:ext cx="31448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1" descr="http://micro.magnet.fsu.edu/cells/procaryotes/images/procaryo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914525"/>
            <a:ext cx="27844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1910" y="523880"/>
            <a:ext cx="1981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latin typeface="Arial" panose="020B0604020202020204" pitchFamily="34" charset="0"/>
              </a:rPr>
              <a:t>Prokaryote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48922" y="533400"/>
            <a:ext cx="1981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latin typeface="Arial" panose="020B0604020202020204" pitchFamily="34" charset="0"/>
              </a:rPr>
              <a:t>Eukaryote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1400" y="2068513"/>
            <a:ext cx="16002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atin typeface="Arial" panose="020B0604020202020204" pitchFamily="34" charset="0"/>
              </a:rPr>
              <a:t>Fungi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67600" y="4887913"/>
            <a:ext cx="16002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atin typeface="Arial" panose="020B0604020202020204" pitchFamily="34" charset="0"/>
              </a:rPr>
              <a:t>Human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810000" y="703263"/>
            <a:ext cx="0" cy="584993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10000" y="3886200"/>
            <a:ext cx="3657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4724400" y="1293167"/>
            <a:ext cx="838200" cy="461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553075" y="1147465"/>
            <a:ext cx="1533525" cy="29384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24252" y="703263"/>
            <a:ext cx="1867348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Fungal cell wall is the big difference!!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663185" y="4320980"/>
            <a:ext cx="766764" cy="1469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62800" y="3926972"/>
            <a:ext cx="186734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No cell wall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84188" y="452438"/>
            <a:ext cx="7212012" cy="1400175"/>
          </a:xfrm>
        </p:spPr>
        <p:txBody>
          <a:bodyPr rtlCol="0">
            <a:noAutofit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Systemic antifungal agents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827088" y="1600200"/>
            <a:ext cx="6711950" cy="4195763"/>
          </a:xfrm>
        </p:spPr>
        <p:txBody>
          <a:bodyPr rtlCol="0">
            <a:normAutofit/>
          </a:bodyPr>
          <a:lstStyle/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dirty="0" smtClean="0"/>
              <a:t>Azoles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dirty="0" smtClean="0"/>
              <a:t>Amphotericin 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dirty="0" err="1" smtClean="0"/>
              <a:t>Flucytosine</a:t>
            </a:r>
            <a:endParaRPr lang="en-US" dirty="0" smtClean="0"/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dirty="0" err="1" smtClean="0"/>
              <a:t>Fungins</a:t>
            </a:r>
            <a:r>
              <a:rPr lang="en-US" dirty="0" smtClean="0"/>
              <a:t> (</a:t>
            </a:r>
            <a:r>
              <a:rPr lang="en-US" dirty="0" err="1" smtClean="0"/>
              <a:t>echinocandins</a:t>
            </a:r>
            <a:r>
              <a:rPr lang="en-US" dirty="0" smtClean="0"/>
              <a:t>)</a:t>
            </a:r>
          </a:p>
        </p:txBody>
      </p:sp>
      <p:pic>
        <p:nvPicPr>
          <p:cNvPr id="8196" name="Picture 6" descr="http://www.nature.com/nrd/journal/v9/n9/images/nrd3074-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05200"/>
            <a:ext cx="54403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028700" y="685801"/>
            <a:ext cx="7200900" cy="830263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The Antifungal Timeline</a:t>
            </a:r>
          </a:p>
        </p:txBody>
      </p:sp>
      <p:sp>
        <p:nvSpPr>
          <p:cNvPr id="6" name="Striped Right Arrow 5"/>
          <p:cNvSpPr/>
          <p:nvPr/>
        </p:nvSpPr>
        <p:spPr>
          <a:xfrm>
            <a:off x="1140619" y="3641725"/>
            <a:ext cx="7212806" cy="781050"/>
          </a:xfrm>
          <a:prstGeom prst="stripedRightArrow">
            <a:avLst/>
          </a:prstGeom>
          <a:ln cap="rnd"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20" name="TextBox 6"/>
          <p:cNvSpPr txBox="1">
            <a:spLocks noChangeArrowheads="1"/>
          </p:cNvSpPr>
          <p:nvPr/>
        </p:nvSpPr>
        <p:spPr bwMode="auto">
          <a:xfrm>
            <a:off x="891228" y="4310063"/>
            <a:ext cx="11506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1955</a:t>
            </a:r>
          </a:p>
        </p:txBody>
      </p:sp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2133600" y="4310063"/>
            <a:ext cx="11375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1965</a:t>
            </a:r>
          </a:p>
        </p:txBody>
      </p:sp>
      <p:sp>
        <p:nvSpPr>
          <p:cNvPr id="9222" name="TextBox 8"/>
          <p:cNvSpPr txBox="1">
            <a:spLocks noChangeArrowheads="1"/>
          </p:cNvSpPr>
          <p:nvPr/>
        </p:nvSpPr>
        <p:spPr bwMode="auto">
          <a:xfrm>
            <a:off x="3048000" y="4300538"/>
            <a:ext cx="9286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1975</a:t>
            </a:r>
          </a:p>
        </p:txBody>
      </p:sp>
      <p:sp>
        <p:nvSpPr>
          <p:cNvPr id="9223" name="TextBox 9"/>
          <p:cNvSpPr txBox="1">
            <a:spLocks noChangeArrowheads="1"/>
          </p:cNvSpPr>
          <p:nvPr/>
        </p:nvSpPr>
        <p:spPr bwMode="auto">
          <a:xfrm>
            <a:off x="4230290" y="4292601"/>
            <a:ext cx="1300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2400" b="1"/>
              <a:t>1985</a:t>
            </a:r>
          </a:p>
        </p:txBody>
      </p:sp>
      <p:sp>
        <p:nvSpPr>
          <p:cNvPr id="9224" name="TextBox 10"/>
          <p:cNvSpPr txBox="1">
            <a:spLocks noChangeArrowheads="1"/>
          </p:cNvSpPr>
          <p:nvPr/>
        </p:nvSpPr>
        <p:spPr bwMode="auto">
          <a:xfrm>
            <a:off x="5197078" y="4292601"/>
            <a:ext cx="1000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2400" b="1"/>
              <a:t>1995</a:t>
            </a:r>
          </a:p>
        </p:txBody>
      </p:sp>
      <p:sp>
        <p:nvSpPr>
          <p:cNvPr id="9225" name="TextBox 11"/>
          <p:cNvSpPr txBox="1">
            <a:spLocks noChangeArrowheads="1"/>
          </p:cNvSpPr>
          <p:nvPr/>
        </p:nvSpPr>
        <p:spPr bwMode="auto">
          <a:xfrm>
            <a:off x="6165056" y="4297363"/>
            <a:ext cx="1126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2005</a:t>
            </a:r>
          </a:p>
        </p:txBody>
      </p:sp>
      <p:sp>
        <p:nvSpPr>
          <p:cNvPr id="9226" name="TextBox 12"/>
          <p:cNvSpPr txBox="1">
            <a:spLocks noChangeArrowheads="1"/>
          </p:cNvSpPr>
          <p:nvPr/>
        </p:nvSpPr>
        <p:spPr bwMode="auto">
          <a:xfrm>
            <a:off x="7131843" y="4298951"/>
            <a:ext cx="9846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2015</a:t>
            </a:r>
          </a:p>
        </p:txBody>
      </p:sp>
      <p:sp>
        <p:nvSpPr>
          <p:cNvPr id="9227" name="TextBox 13"/>
          <p:cNvSpPr txBox="1">
            <a:spLocks noChangeArrowheads="1"/>
          </p:cNvSpPr>
          <p:nvPr/>
        </p:nvSpPr>
        <p:spPr bwMode="auto">
          <a:xfrm rot="-3021594">
            <a:off x="1228725" y="2394229"/>
            <a:ext cx="2519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/>
              <a:t>Amphotericin B – 1958</a:t>
            </a:r>
          </a:p>
        </p:txBody>
      </p:sp>
      <p:sp>
        <p:nvSpPr>
          <p:cNvPr id="9228" name="TextBox 15"/>
          <p:cNvSpPr txBox="1">
            <a:spLocks noChangeArrowheads="1"/>
          </p:cNvSpPr>
          <p:nvPr/>
        </p:nvSpPr>
        <p:spPr bwMode="auto">
          <a:xfrm rot="-3021303">
            <a:off x="577454" y="5388254"/>
            <a:ext cx="2519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/>
              <a:t>Griseofulvin – 1959</a:t>
            </a:r>
          </a:p>
        </p:txBody>
      </p:sp>
      <p:sp>
        <p:nvSpPr>
          <p:cNvPr id="9229" name="TextBox 16"/>
          <p:cNvSpPr txBox="1">
            <a:spLocks noChangeArrowheads="1"/>
          </p:cNvSpPr>
          <p:nvPr/>
        </p:nvSpPr>
        <p:spPr bwMode="auto">
          <a:xfrm rot="-3021303">
            <a:off x="2382441" y="5388254"/>
            <a:ext cx="2519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/>
              <a:t>Miconazole – 1979</a:t>
            </a:r>
          </a:p>
        </p:txBody>
      </p:sp>
      <p:sp>
        <p:nvSpPr>
          <p:cNvPr id="9230" name="TextBox 17"/>
          <p:cNvSpPr txBox="1">
            <a:spLocks noChangeArrowheads="1"/>
          </p:cNvSpPr>
          <p:nvPr/>
        </p:nvSpPr>
        <p:spPr bwMode="auto">
          <a:xfrm rot="-3021594">
            <a:off x="2492574" y="2394229"/>
            <a:ext cx="2519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/>
              <a:t>Flucytosine – 1971</a:t>
            </a:r>
          </a:p>
        </p:txBody>
      </p:sp>
      <p:sp>
        <p:nvSpPr>
          <p:cNvPr id="9231" name="TextBox 18"/>
          <p:cNvSpPr txBox="1">
            <a:spLocks noChangeArrowheads="1"/>
          </p:cNvSpPr>
          <p:nvPr/>
        </p:nvSpPr>
        <p:spPr bwMode="auto">
          <a:xfrm rot="-3021594">
            <a:off x="3486746" y="2457728"/>
            <a:ext cx="2519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/>
              <a:t>Ketoconazole – 1981</a:t>
            </a:r>
          </a:p>
        </p:txBody>
      </p:sp>
      <p:sp>
        <p:nvSpPr>
          <p:cNvPr id="9232" name="TextBox 19"/>
          <p:cNvSpPr txBox="1">
            <a:spLocks noChangeArrowheads="1"/>
          </p:cNvSpPr>
          <p:nvPr/>
        </p:nvSpPr>
        <p:spPr bwMode="auto">
          <a:xfrm rot="-3021303">
            <a:off x="3446860" y="5388254"/>
            <a:ext cx="2519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/>
              <a:t>Fluconazole – 1990</a:t>
            </a:r>
          </a:p>
        </p:txBody>
      </p:sp>
      <p:sp>
        <p:nvSpPr>
          <p:cNvPr id="9233" name="TextBox 20"/>
          <p:cNvSpPr txBox="1">
            <a:spLocks noChangeArrowheads="1"/>
          </p:cNvSpPr>
          <p:nvPr/>
        </p:nvSpPr>
        <p:spPr bwMode="auto">
          <a:xfrm rot="-3021594">
            <a:off x="4522193" y="2491861"/>
            <a:ext cx="2517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/>
              <a:t>Itraconazole – 1992</a:t>
            </a:r>
          </a:p>
        </p:txBody>
      </p:sp>
      <p:sp>
        <p:nvSpPr>
          <p:cNvPr id="9234" name="TextBox 21"/>
          <p:cNvSpPr txBox="1">
            <a:spLocks noChangeArrowheads="1"/>
          </p:cNvSpPr>
          <p:nvPr/>
        </p:nvSpPr>
        <p:spPr bwMode="auto">
          <a:xfrm rot="-3021303">
            <a:off x="4222354" y="5328335"/>
            <a:ext cx="261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/>
              <a:t>Lipid Amphotericin Formulations – 1995-99</a:t>
            </a:r>
          </a:p>
        </p:txBody>
      </p:sp>
      <p:sp>
        <p:nvSpPr>
          <p:cNvPr id="9235" name="TextBox 22"/>
          <p:cNvSpPr txBox="1">
            <a:spLocks noChangeArrowheads="1"/>
          </p:cNvSpPr>
          <p:nvPr/>
        </p:nvSpPr>
        <p:spPr bwMode="auto">
          <a:xfrm rot="-3021594">
            <a:off x="5515769" y="2491861"/>
            <a:ext cx="2517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/>
              <a:t>Voriconazole – 2002</a:t>
            </a:r>
          </a:p>
        </p:txBody>
      </p:sp>
      <p:sp>
        <p:nvSpPr>
          <p:cNvPr id="9236" name="TextBox 23"/>
          <p:cNvSpPr txBox="1">
            <a:spLocks noChangeArrowheads="1"/>
          </p:cNvSpPr>
          <p:nvPr/>
        </p:nvSpPr>
        <p:spPr bwMode="auto">
          <a:xfrm rot="-3021303">
            <a:off x="4937125" y="5467629"/>
            <a:ext cx="2846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/>
              <a:t>Echinocandins – 2001-06</a:t>
            </a:r>
          </a:p>
        </p:txBody>
      </p:sp>
      <p:sp>
        <p:nvSpPr>
          <p:cNvPr id="9237" name="TextBox 24"/>
          <p:cNvSpPr txBox="1">
            <a:spLocks noChangeArrowheads="1"/>
          </p:cNvSpPr>
          <p:nvPr/>
        </p:nvSpPr>
        <p:spPr bwMode="auto">
          <a:xfrm rot="-3021594">
            <a:off x="6276380" y="2452967"/>
            <a:ext cx="25193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/>
              <a:t>Posaconazole – 2006</a:t>
            </a:r>
          </a:p>
        </p:txBody>
      </p:sp>
      <p:sp>
        <p:nvSpPr>
          <p:cNvPr id="9238" name="TextBox 25"/>
          <p:cNvSpPr txBox="1">
            <a:spLocks noChangeArrowheads="1"/>
          </p:cNvSpPr>
          <p:nvPr/>
        </p:nvSpPr>
        <p:spPr bwMode="auto">
          <a:xfrm rot="-3021303">
            <a:off x="6919119" y="2285485"/>
            <a:ext cx="284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/>
              <a:t>Isavuconazole – 2015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958579" y="3549650"/>
            <a:ext cx="0" cy="3190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88369" y="4200525"/>
            <a:ext cx="0" cy="7127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98019" y="3529014"/>
            <a:ext cx="0" cy="31908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189810" y="3587750"/>
            <a:ext cx="0" cy="2809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010025" y="4200525"/>
            <a:ext cx="0" cy="78740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17319" y="3589339"/>
            <a:ext cx="0" cy="28098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197204" y="3589339"/>
            <a:ext cx="0" cy="28098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718822" y="3578225"/>
            <a:ext cx="0" cy="2809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072062" y="4200525"/>
            <a:ext cx="4763" cy="7127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953125" y="4200525"/>
            <a:ext cx="5954" cy="7127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958013" y="3578225"/>
            <a:ext cx="0" cy="2809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919912" y="4200526"/>
            <a:ext cx="0" cy="42862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51" name="TextBox 58"/>
          <p:cNvSpPr txBox="1">
            <a:spLocks noChangeArrowheads="1"/>
          </p:cNvSpPr>
          <p:nvPr/>
        </p:nvSpPr>
        <p:spPr bwMode="auto">
          <a:xfrm rot="-3021594">
            <a:off x="6488510" y="2086254"/>
            <a:ext cx="3255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/>
              <a:t>Posaconazole DR Tabs– 2013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7364016" y="3578225"/>
            <a:ext cx="0" cy="2809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6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This module works a lot better in “presentation” mode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DD9F-396E-4B33-9E9C-FEF670638DD9}" type="slidenum">
              <a:rPr lang="en-US" smtClean="0"/>
              <a:t>3</a:t>
            </a:fld>
            <a:endParaRPr lang="en-US"/>
          </a:p>
        </p:txBody>
      </p:sp>
      <p:pic>
        <p:nvPicPr>
          <p:cNvPr id="2050" name="Picture 2" descr="http://www.procopy.com.au/storage/doctor-presentation-office-cartoon-characters_mJ_bhz.jpg?__SQUARESPACE_CACHEVERSION=14212224377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541" y="2804078"/>
            <a:ext cx="3083582" cy="288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5938622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Start presentation mode now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3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Amphotericin B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457200" defTabSz="457207">
              <a:buFont typeface="Arial" panose="020B0604020202020204" pitchFamily="34" charset="0"/>
              <a:buChar char="•"/>
              <a:defRPr/>
            </a:pPr>
            <a:r>
              <a:rPr lang="en-US" i="1" dirty="0" smtClean="0"/>
              <a:t>Mechanism of action</a:t>
            </a:r>
            <a:r>
              <a:rPr lang="en-US" dirty="0" smtClean="0"/>
              <a:t>: bind to sterols, primarily </a:t>
            </a:r>
            <a:r>
              <a:rPr lang="en-US" dirty="0" err="1" smtClean="0"/>
              <a:t>ergosterol</a:t>
            </a:r>
            <a:r>
              <a:rPr lang="en-US" dirty="0" smtClean="0"/>
              <a:t>, causing pores that leak cellular components</a:t>
            </a:r>
          </a:p>
          <a:p>
            <a:pPr marL="749808" lvl="1" indent="-457200" defTabSz="457207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</a:rPr>
              <a:t>Targets are not unique to fungi! Human cells have sterols too…this thing is going to have side-effects</a:t>
            </a:r>
          </a:p>
          <a:p>
            <a:pPr marL="457200" indent="-457200" defTabSz="457207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Spectrum: broad. Most yeast, all </a:t>
            </a:r>
            <a:r>
              <a:rPr lang="en-US" dirty="0" err="1" smtClean="0"/>
              <a:t>dimorphics</a:t>
            </a:r>
            <a:r>
              <a:rPr lang="en-US" dirty="0" smtClean="0"/>
              <a:t>, and molds</a:t>
            </a:r>
          </a:p>
        </p:txBody>
      </p:sp>
      <p:pic>
        <p:nvPicPr>
          <p:cNvPr id="9220" name="Picture 6" descr="http://www.nature.com/nrd/journal/v9/n9/images/nrd3074-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3" r="57980" b="7692"/>
          <a:stretch>
            <a:fillRect/>
          </a:stretch>
        </p:blipFill>
        <p:spPr bwMode="auto">
          <a:xfrm>
            <a:off x="4419600" y="4150659"/>
            <a:ext cx="3556000" cy="2133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File:Amphotericin B new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38199"/>
            <a:ext cx="2661920" cy="131583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066800"/>
          </a:xfrm>
        </p:spPr>
        <p:txBody>
          <a:bodyPr rtlCol="0">
            <a:noAutofit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Amphotericin B side-effects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4800600"/>
          </a:xfrm>
        </p:spPr>
        <p:txBody>
          <a:bodyPr rtlCol="0">
            <a:normAutofit/>
          </a:bodyPr>
          <a:lstStyle/>
          <a:p>
            <a:pPr marL="457200" indent="-457200" defTabSz="457207">
              <a:defRPr/>
            </a:pPr>
            <a:r>
              <a:rPr lang="en-US" dirty="0" smtClean="0"/>
              <a:t>Kidney injury (&gt;20%) </a:t>
            </a:r>
            <a:endParaRPr lang="en-US" dirty="0"/>
          </a:p>
          <a:p>
            <a:pPr marL="457200" indent="-457200" defTabSz="457207">
              <a:defRPr/>
            </a:pPr>
            <a:r>
              <a:rPr lang="en-US" dirty="0"/>
              <a:t>L</a:t>
            </a:r>
            <a:r>
              <a:rPr lang="en-US" dirty="0" smtClean="0"/>
              <a:t>ow electrolytes common </a:t>
            </a:r>
          </a:p>
          <a:p>
            <a:pPr marL="749808" lvl="1" indent="-457200" defTabSz="457207">
              <a:defRPr/>
            </a:pPr>
            <a:r>
              <a:rPr lang="en-US" dirty="0" smtClean="0"/>
              <a:t>The pores formed in renal membranes literally let electrolytes pour out</a:t>
            </a:r>
          </a:p>
          <a:p>
            <a:pPr marL="749808" lvl="1" indent="-457200" defTabSz="457207">
              <a:defRPr/>
            </a:pPr>
            <a:r>
              <a:rPr lang="en-US" dirty="0" smtClean="0"/>
              <a:t>Watch K</a:t>
            </a:r>
            <a:r>
              <a:rPr lang="en-US" baseline="30000" dirty="0" smtClean="0"/>
              <a:t>+</a:t>
            </a:r>
            <a:r>
              <a:rPr lang="en-US" dirty="0" smtClean="0"/>
              <a:t>, Ca</a:t>
            </a:r>
            <a:r>
              <a:rPr lang="en-US" baseline="30000" dirty="0" smtClean="0"/>
              <a:t>2+</a:t>
            </a:r>
            <a:r>
              <a:rPr lang="en-US" dirty="0" smtClean="0"/>
              <a:t>, Mg</a:t>
            </a:r>
            <a:r>
              <a:rPr lang="en-US" baseline="30000" dirty="0" smtClean="0"/>
              <a:t>2+</a:t>
            </a:r>
            <a:r>
              <a:rPr lang="en-US" dirty="0" smtClean="0"/>
              <a:t>, </a:t>
            </a:r>
            <a:r>
              <a:rPr lang="en-US" dirty="0" err="1" smtClean="0"/>
              <a:t>Phos</a:t>
            </a:r>
            <a:r>
              <a:rPr lang="en-US" dirty="0" smtClean="0"/>
              <a:t> closely…they can drop significantly </a:t>
            </a:r>
            <a:endParaRPr lang="en-US" dirty="0"/>
          </a:p>
          <a:p>
            <a:pPr marL="457200" indent="-457200" defTabSz="457207">
              <a:defRPr/>
            </a:pPr>
            <a:r>
              <a:rPr lang="en-US" dirty="0" smtClean="0"/>
              <a:t>Transfusion reaction: tachycardia, resp. distress, N/V, fever…can look bad</a:t>
            </a:r>
            <a:endParaRPr lang="en-US" dirty="0"/>
          </a:p>
        </p:txBody>
      </p:sp>
      <p:pic>
        <p:nvPicPr>
          <p:cNvPr id="10245" name="Picture 7" descr="http://images.alfresco.advanstar.com/alfresco_images/HealthCare/2012/10/30/1ecb830b-2460-4b5c-918d-e892f7ecccaa/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47800"/>
            <a:ext cx="234912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1"/>
                </a:solidFill>
              </a:rPr>
              <a:t>Amphotericin </a:t>
            </a:r>
            <a:r>
              <a:rPr lang="en-US" sz="3600" dirty="0">
                <a:solidFill>
                  <a:schemeClr val="tx1"/>
                </a:solidFill>
              </a:rPr>
              <a:t>B </a:t>
            </a:r>
            <a:r>
              <a:rPr lang="en-US" sz="3600" dirty="0" err="1">
                <a:solidFill>
                  <a:schemeClr val="tx1"/>
                </a:solidFill>
              </a:rPr>
              <a:t>deoxycholate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vs</a:t>
            </a:r>
            <a:r>
              <a:rPr lang="en-US" sz="3600" dirty="0">
                <a:solidFill>
                  <a:schemeClr val="tx1"/>
                </a:solidFill>
              </a:rPr>
              <a:t> liposomal amphotericin </a:t>
            </a:r>
            <a:r>
              <a:rPr lang="en-US" sz="3600" dirty="0" smtClean="0">
                <a:solidFill>
                  <a:schemeClr val="tx1"/>
                </a:solidFill>
              </a:rPr>
              <a:t>B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457200" defTabSz="457207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Incidence of nephrotoxicity is lower with liposomal amphotericin B (15% versus 33%)</a:t>
            </a:r>
          </a:p>
          <a:p>
            <a:pPr marL="457200" indent="-457200" defTabSz="457207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More expensive</a:t>
            </a:r>
          </a:p>
          <a:p>
            <a:pPr marL="457200" indent="-457200" defTabSz="457207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Pretty much we only use </a:t>
            </a:r>
            <a:r>
              <a:rPr lang="en-US" dirty="0" err="1" smtClean="0"/>
              <a:t>ambisome</a:t>
            </a:r>
            <a:r>
              <a:rPr lang="en-US" dirty="0" smtClean="0"/>
              <a:t> (liposomal version) in the USA</a:t>
            </a:r>
          </a:p>
          <a:p>
            <a:pPr marL="457200" indent="-457200" defTabSz="457207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Other countries have more amphotericin </a:t>
            </a:r>
            <a:r>
              <a:rPr lang="en-US" dirty="0"/>
              <a:t>B </a:t>
            </a:r>
            <a:r>
              <a:rPr lang="en-US" dirty="0" err="1"/>
              <a:t>deoxycholate</a:t>
            </a:r>
            <a:r>
              <a:rPr lang="en-US" dirty="0"/>
              <a:t>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229600" cy="1066800"/>
          </a:xfrm>
        </p:spPr>
        <p:txBody>
          <a:bodyPr rtlCol="0">
            <a:noAutofit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tx1"/>
                </a:solidFill>
              </a:rPr>
              <a:t>Flucytosine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648200"/>
          </a:xfrm>
        </p:spPr>
        <p:txBody>
          <a:bodyPr rtlCol="0">
            <a:normAutofit/>
          </a:bodyPr>
          <a:lstStyle/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 smtClean="0"/>
              <a:t>Mechanism of action: Penetrates cells, converted to fluorouracil, which competes with uracil, interfering with RNA synthesis</a:t>
            </a:r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 smtClean="0"/>
              <a:t>Side effects: hematologic (leukopenia and thrombocytopenia)</a:t>
            </a:r>
          </a:p>
        </p:txBody>
      </p:sp>
      <p:pic>
        <p:nvPicPr>
          <p:cNvPr id="12292" name="Picture 6" descr="http://www.nature.com/nrd/journal/v9/n9/images/nrd3074-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7" t="33333" r="1955" b="12820"/>
          <a:stretch>
            <a:fillRect/>
          </a:stretch>
        </p:blipFill>
        <p:spPr bwMode="auto">
          <a:xfrm>
            <a:off x="1981200" y="4114798"/>
            <a:ext cx="4876800" cy="249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tx1"/>
                </a:solidFill>
              </a:rPr>
              <a:t>Flucytosine</a:t>
            </a:r>
            <a:r>
              <a:rPr lang="en-US" dirty="0" smtClean="0">
                <a:solidFill>
                  <a:schemeClr val="tx1"/>
                </a:solidFill>
              </a:rPr>
              <a:t>: a market failure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 smtClean="0"/>
              <a:t>50 years old </a:t>
            </a:r>
            <a:endParaRPr lang="en-US" dirty="0"/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 smtClean="0"/>
              <a:t>Currently unregistered and unavailable in most of Asia and Africa</a:t>
            </a:r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 smtClean="0"/>
              <a:t>Only 2 pharmaceutical companies make it, thus cost artificially high </a:t>
            </a:r>
          </a:p>
          <a:p>
            <a:pPr marL="635514" lvl="1" indent="-342906" defTabSz="457207">
              <a:buFont typeface="Wingdings 3" charset="2"/>
              <a:buChar char=""/>
              <a:defRPr/>
            </a:pPr>
            <a:r>
              <a:rPr lang="en-US" dirty="0" smtClean="0"/>
              <a:t>Course of treatment can be &gt;$10,000)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dirty="0" smtClean="0"/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dirty="0" smtClean="0"/>
          </a:p>
        </p:txBody>
      </p:sp>
      <p:pic>
        <p:nvPicPr>
          <p:cNvPr id="13316" name="Picture 5" descr="http://www.doctorfungus.org/thedrugs/images/fig_flucytosin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370742"/>
            <a:ext cx="16827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393700" y="685800"/>
            <a:ext cx="8229600" cy="1066800"/>
          </a:xfrm>
        </p:spPr>
        <p:txBody>
          <a:bodyPr rtlCol="0">
            <a:noAutofit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Azoles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934325" cy="4195763"/>
          </a:xfrm>
        </p:spPr>
        <p:txBody>
          <a:bodyPr rtlCol="0">
            <a:normAutofit/>
          </a:bodyPr>
          <a:lstStyle/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400" dirty="0" smtClean="0"/>
              <a:t>Fluconazole, itraconazole, </a:t>
            </a:r>
            <a:r>
              <a:rPr lang="en-US" sz="2400" dirty="0" err="1" smtClean="0"/>
              <a:t>voriconazole</a:t>
            </a:r>
            <a:r>
              <a:rPr lang="en-US" sz="2400" dirty="0" smtClean="0"/>
              <a:t>, </a:t>
            </a:r>
            <a:r>
              <a:rPr lang="en-US" sz="2400" dirty="0" err="1" smtClean="0"/>
              <a:t>posaconazole</a:t>
            </a:r>
            <a:r>
              <a:rPr lang="en-US" sz="2400" dirty="0" smtClean="0"/>
              <a:t>, </a:t>
            </a:r>
            <a:r>
              <a:rPr lang="en-US" sz="2400" dirty="0" err="1" smtClean="0"/>
              <a:t>isavuconazole</a:t>
            </a:r>
            <a:endParaRPr lang="en-US" sz="2400" dirty="0"/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400" dirty="0" smtClean="0"/>
              <a:t>Mechanism of action: inhibiting a cytochrome P450 enzyme necessary for </a:t>
            </a:r>
            <a:r>
              <a:rPr lang="en-US" sz="2400" dirty="0" err="1" smtClean="0"/>
              <a:t>ergosterol</a:t>
            </a:r>
            <a:endParaRPr lang="en-US" sz="2400" dirty="0" smtClean="0"/>
          </a:p>
        </p:txBody>
      </p:sp>
      <p:pic>
        <p:nvPicPr>
          <p:cNvPr id="14340" name="Picture 6" descr="http://www.nature.com/nrd/journal/v9/n9/images/nrd3074-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3" r="57980" b="7692"/>
          <a:stretch>
            <a:fillRect/>
          </a:stretch>
        </p:blipFill>
        <p:spPr bwMode="auto">
          <a:xfrm>
            <a:off x="2133600" y="3886200"/>
            <a:ext cx="4648200" cy="278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229600" cy="1066800"/>
          </a:xfrm>
        </p:spPr>
        <p:txBody>
          <a:bodyPr rtlCol="0">
            <a:noAutofit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Azoles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76800"/>
          </a:xfrm>
        </p:spPr>
        <p:txBody>
          <a:bodyPr rtlCol="0">
            <a:normAutofit fontScale="85000" lnSpcReduction="20000"/>
          </a:bodyPr>
          <a:lstStyle/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 smtClean="0"/>
              <a:t>Fluconazole: good yeast coverage. Good CSF penetration. Great bioavailability, no levels</a:t>
            </a:r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 smtClean="0"/>
              <a:t>Itraconazole: yeasts and </a:t>
            </a:r>
            <a:r>
              <a:rPr lang="en-US" dirty="0" err="1" smtClean="0"/>
              <a:t>dimorphics</a:t>
            </a:r>
            <a:r>
              <a:rPr lang="en-US" dirty="0" smtClean="0"/>
              <a:t>, no molds. Only PO, inconsistent bioavailability (need to check levels), doesn’t reach CSF</a:t>
            </a:r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 err="1" smtClean="0"/>
              <a:t>Voriconazole</a:t>
            </a:r>
            <a:r>
              <a:rPr lang="en-US" dirty="0" smtClean="0"/>
              <a:t>: covers yeast, </a:t>
            </a:r>
            <a:r>
              <a:rPr lang="en-US" dirty="0" err="1" smtClean="0"/>
              <a:t>dimorphics</a:t>
            </a:r>
            <a:r>
              <a:rPr lang="en-US" dirty="0" smtClean="0"/>
              <a:t>, and some molds (aspergillus, not </a:t>
            </a:r>
            <a:r>
              <a:rPr lang="en-US" dirty="0" err="1" smtClean="0"/>
              <a:t>mucor</a:t>
            </a:r>
            <a:r>
              <a:rPr lang="en-US" dirty="0" smtClean="0"/>
              <a:t>). Variable bioavailability (check levels). Good CSF penetration</a:t>
            </a:r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 err="1" smtClean="0"/>
              <a:t>Posaconazole</a:t>
            </a:r>
            <a:r>
              <a:rPr lang="en-US" dirty="0" smtClean="0"/>
              <a:t>: covers yeasts, </a:t>
            </a:r>
            <a:r>
              <a:rPr lang="en-US" dirty="0" err="1" smtClean="0"/>
              <a:t>dimorphics</a:t>
            </a:r>
            <a:r>
              <a:rPr lang="en-US" dirty="0" smtClean="0"/>
              <a:t>, and molds, but only oral and absorption can be problematic. Rarely levels. </a:t>
            </a:r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 err="1" smtClean="0"/>
              <a:t>Isavuconazole</a:t>
            </a:r>
            <a:r>
              <a:rPr lang="en-US" dirty="0" smtClean="0"/>
              <a:t>: similar spectrum to </a:t>
            </a:r>
            <a:r>
              <a:rPr lang="en-US" dirty="0" err="1" smtClean="0"/>
              <a:t>posaconazole</a:t>
            </a:r>
            <a:r>
              <a:rPr lang="en-US" dirty="0" smtClean="0"/>
              <a:t> (yeast, </a:t>
            </a:r>
            <a:r>
              <a:rPr lang="en-US" dirty="0" err="1" smtClean="0"/>
              <a:t>dimorphics</a:t>
            </a:r>
            <a:r>
              <a:rPr lang="en-US" dirty="0" smtClean="0"/>
              <a:t>, and molds); better bioavailability; causes </a:t>
            </a:r>
            <a:r>
              <a:rPr lang="en-US" dirty="0" err="1" smtClean="0"/>
              <a:t>QTc</a:t>
            </a:r>
            <a:r>
              <a:rPr lang="en-US" dirty="0" smtClean="0"/>
              <a:t> shortening (unlike all the other azoles, which cause </a:t>
            </a:r>
            <a:r>
              <a:rPr lang="en-US" dirty="0" err="1" smtClean="0"/>
              <a:t>QTc</a:t>
            </a:r>
            <a:r>
              <a:rPr lang="en-US" dirty="0" smtClean="0"/>
              <a:t> prolongation)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Azole side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 the azoles have significant drug-drug interactions</a:t>
            </a:r>
          </a:p>
          <a:p>
            <a:pPr lvl="1"/>
            <a:r>
              <a:rPr lang="en-US" dirty="0" smtClean="0"/>
              <a:t>They were designed to inhibit cytochrome P450 system!</a:t>
            </a:r>
          </a:p>
          <a:p>
            <a:r>
              <a:rPr lang="en-US" dirty="0" smtClean="0"/>
              <a:t>Hepatotoxicity: monitor ALT/AST</a:t>
            </a:r>
          </a:p>
          <a:p>
            <a:r>
              <a:rPr lang="en-US" dirty="0" smtClean="0"/>
              <a:t>Prolonged </a:t>
            </a:r>
            <a:r>
              <a:rPr lang="en-US" dirty="0" err="1" smtClean="0"/>
              <a:t>QTc</a:t>
            </a:r>
            <a:r>
              <a:rPr lang="en-US" dirty="0" smtClean="0"/>
              <a:t> (except </a:t>
            </a:r>
            <a:r>
              <a:rPr lang="en-US" dirty="0" err="1" smtClean="0"/>
              <a:t>isavuconazole</a:t>
            </a:r>
            <a:r>
              <a:rPr lang="en-US" dirty="0" smtClean="0"/>
              <a:t>, which weirdly shortens </a:t>
            </a:r>
            <a:r>
              <a:rPr lang="en-US" dirty="0" err="1" smtClean="0"/>
              <a:t>QTc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Voriconazole</a:t>
            </a:r>
            <a:r>
              <a:rPr lang="en-US" dirty="0" smtClean="0"/>
              <a:t> classically causes visual hallucinations as a side-effect when levels are too high</a:t>
            </a:r>
          </a:p>
          <a:p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68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54012" y="533400"/>
            <a:ext cx="8229600" cy="1066800"/>
          </a:xfrm>
        </p:spPr>
        <p:txBody>
          <a:bodyPr rtlCol="0">
            <a:noAutofit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tx1"/>
                </a:solidFill>
              </a:rPr>
              <a:t>Fungins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echinocandins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648200"/>
          </a:xfrm>
        </p:spPr>
        <p:txBody>
          <a:bodyPr rtlCol="0">
            <a:noAutofit/>
          </a:bodyPr>
          <a:lstStyle/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400" dirty="0" smtClean="0"/>
              <a:t>Micafungin, </a:t>
            </a:r>
            <a:r>
              <a:rPr lang="en-US" sz="2400" dirty="0" err="1" smtClean="0"/>
              <a:t>caspofungin</a:t>
            </a:r>
            <a:r>
              <a:rPr lang="en-US" sz="2400" dirty="0" smtClean="0"/>
              <a:t>, </a:t>
            </a:r>
            <a:r>
              <a:rPr lang="en-US" sz="2400" dirty="0" err="1" smtClean="0"/>
              <a:t>anidulafungin</a:t>
            </a:r>
            <a:endParaRPr lang="en-US" sz="2400" dirty="0"/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400" dirty="0" smtClean="0"/>
              <a:t>Mechanism of action: target fungal cell glucan synthesis</a:t>
            </a:r>
          </a:p>
          <a:p>
            <a:pPr marL="635514" lvl="1" indent="-342906" defTabSz="457207">
              <a:buFont typeface="Wingdings 3" charset="2"/>
              <a:buChar char=""/>
              <a:defRPr/>
            </a:pPr>
            <a:r>
              <a:rPr lang="en-US" sz="2200" dirty="0" smtClean="0"/>
              <a:t>Finally an anti-fungal whose target is purely fungal</a:t>
            </a:r>
          </a:p>
          <a:p>
            <a:pPr marL="635514" lvl="1" indent="-342906" defTabSz="457207">
              <a:buFont typeface="Wingdings 3" charset="2"/>
              <a:buChar char=""/>
              <a:defRPr/>
            </a:pPr>
            <a:r>
              <a:rPr lang="en-US" sz="2200" dirty="0" smtClean="0"/>
              <a:t>Less side effects! (but only IV </a:t>
            </a:r>
            <a:r>
              <a:rPr lang="en-US" sz="2200" dirty="0" smtClean="0">
                <a:sym typeface="Wingdings" panose="05000000000000000000" pitchFamily="2" charset="2"/>
              </a:rPr>
              <a:t>)</a:t>
            </a:r>
            <a:endParaRPr lang="en-US" sz="2200" dirty="0" smtClean="0"/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400" dirty="0" smtClean="0"/>
              <a:t>Spectrum </a:t>
            </a:r>
            <a:endParaRPr lang="en-US" sz="2400" dirty="0"/>
          </a:p>
          <a:p>
            <a:pPr marL="635514" lvl="1" indent="-342906" defTabSz="457207">
              <a:buFont typeface="Wingdings 3" charset="2"/>
              <a:buChar char="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Often used for invasive candidiasis and empiric fungal coverage in neutropenic fever</a:t>
            </a:r>
          </a:p>
          <a:p>
            <a:pPr marL="635514" lvl="1" indent="-342906" defTabSz="457207">
              <a:buFont typeface="Wingdings 3" charset="2"/>
              <a:buChar char="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No </a:t>
            </a:r>
            <a:r>
              <a:rPr lang="en-US" sz="2400" dirty="0" err="1" smtClean="0">
                <a:solidFill>
                  <a:schemeClr val="tx1"/>
                </a:solidFill>
              </a:rPr>
              <a:t>dimorphics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6388" name="Picture 6" descr="http://www.nature.com/nrd/journal/v9/n9/images/nrd3074-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13" b="56410"/>
          <a:stretch>
            <a:fillRect/>
          </a:stretch>
        </p:blipFill>
        <p:spPr bwMode="auto">
          <a:xfrm>
            <a:off x="4883971" y="4484146"/>
            <a:ext cx="4138111" cy="206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Outline </a:t>
            </a:r>
            <a:r>
              <a:rPr lang="en-US" sz="1800" dirty="0" smtClean="0"/>
              <a:t>(click to jump to a section)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2" action="ppaction://hlinksldjump"/>
              </a:rPr>
              <a:t>Classifying fungi 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hlinkClick r:id="rId3" action="ppaction://hlinksldjump"/>
              </a:rPr>
              <a:t>Important fungal pathogens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hlinkClick r:id="rId4" action="ppaction://hlinksldjump"/>
              </a:rPr>
              <a:t>Anti-</a:t>
            </a:r>
            <a:r>
              <a:rPr lang="en-US" sz="2800" dirty="0" err="1" smtClean="0">
                <a:hlinkClick r:id="rId4" action="ppaction://hlinksldjump"/>
              </a:rPr>
              <a:t>fungals</a:t>
            </a:r>
            <a:r>
              <a:rPr lang="en-US" sz="2800" dirty="0" smtClean="0">
                <a:hlinkClick r:id="rId4" action="ppaction://hlinksldjump"/>
              </a:rPr>
              <a:t> </a:t>
            </a:r>
            <a:endParaRPr lang="en-US" sz="28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Anti-fungal quick review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5" action="ppaction://hlinksldjump"/>
              </a:rPr>
              <a:t>Monitoring drug levels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6" action="ppaction://hlinksldjump"/>
              </a:rPr>
              <a:t>Practice cases   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hlinkClick r:id="rId7" action="ppaction://hlinksldjump"/>
              </a:rPr>
              <a:t>Post-module quiz</a:t>
            </a:r>
            <a:endParaRPr lang="en-US" sz="2800" dirty="0" smtClean="0"/>
          </a:p>
          <a:p>
            <a:pPr>
              <a:buFont typeface="Courier New" panose="02070309020205020404" pitchFamily="49" charset="0"/>
              <a:buChar char="o"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DD9F-396E-4B33-9E9C-FEF670638DD9}" type="slidenum">
              <a:rPr lang="en-US" smtClean="0"/>
              <a:t>39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70049" y="3810000"/>
            <a:ext cx="404351" cy="31428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Outline </a:t>
            </a:r>
            <a:r>
              <a:rPr lang="en-US" sz="1800" dirty="0" smtClean="0"/>
              <a:t>(click to jump to a section)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2" action="ppaction://hlinksldjump"/>
              </a:rPr>
              <a:t>Classifying fungi 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3" action="ppaction://hlinksldjump"/>
              </a:rPr>
              <a:t>Important fungal pathogens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hlinkClick r:id="rId4" action="ppaction://hlinksldjump"/>
              </a:rPr>
              <a:t>Anti-</a:t>
            </a:r>
            <a:r>
              <a:rPr lang="en-US" sz="2800" dirty="0" err="1" smtClean="0">
                <a:hlinkClick r:id="rId4" action="ppaction://hlinksldjump"/>
              </a:rPr>
              <a:t>fungals</a:t>
            </a:r>
            <a:r>
              <a:rPr lang="en-US" sz="2800" dirty="0" smtClean="0">
                <a:hlinkClick r:id="rId4" action="ppaction://hlinksldjump"/>
              </a:rPr>
              <a:t> </a:t>
            </a:r>
            <a:endParaRPr lang="en-US" sz="28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5" action="ppaction://hlinksldjump"/>
              </a:rPr>
              <a:t>Anti-fungal quick review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6" action="ppaction://hlinksldjump"/>
              </a:rPr>
              <a:t>Monitoring drug levels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7" action="ppaction://hlinksldjump"/>
              </a:rPr>
              <a:t>Practice cases   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hlinkClick r:id="rId8" action="ppaction://hlinksldjump"/>
              </a:rPr>
              <a:t>Post-module quiz</a:t>
            </a:r>
            <a:endParaRPr lang="en-US" sz="2800" dirty="0" smtClean="0"/>
          </a:p>
          <a:p>
            <a:pPr>
              <a:buFont typeface="Courier New" panose="02070309020205020404" pitchFamily="49" charset="0"/>
              <a:buChar char="o"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DD9F-396E-4B33-9E9C-FEF670638D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0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612348"/>
              </p:ext>
            </p:extLst>
          </p:nvPr>
        </p:nvGraphicFramePr>
        <p:xfrm>
          <a:off x="1" y="762000"/>
          <a:ext cx="9095738" cy="572611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99065"/>
                <a:gridCol w="999066"/>
                <a:gridCol w="1551182"/>
                <a:gridCol w="2470486"/>
                <a:gridCol w="1473199"/>
                <a:gridCol w="1602740"/>
              </a:tblGrid>
              <a:tr h="109934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Yeasts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(unicellular)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Dimorphics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sz="1600" dirty="0" smtClean="0"/>
                        <a:t>(endemic fungi)</a:t>
                      </a:r>
                    </a:p>
                    <a:p>
                      <a:pPr algn="ctr"/>
                      <a:r>
                        <a:rPr lang="en-US" sz="1600" dirty="0" smtClean="0"/>
                        <a:t>Histoplasma</a:t>
                      </a:r>
                    </a:p>
                    <a:p>
                      <a:pPr algn="ctr"/>
                      <a:r>
                        <a:rPr lang="en-US" sz="1600" dirty="0" smtClean="0"/>
                        <a:t>Blastomycosis</a:t>
                      </a:r>
                    </a:p>
                    <a:p>
                      <a:pPr algn="ctr"/>
                      <a:r>
                        <a:rPr lang="en-US" sz="1600" dirty="0" err="1" smtClean="0"/>
                        <a:t>Coccidiomycosis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Para-cocci</a:t>
                      </a:r>
                    </a:p>
                    <a:p>
                      <a:pPr algn="ctr"/>
                      <a:r>
                        <a:rPr lang="en-US" sz="1600" dirty="0" err="1" smtClean="0"/>
                        <a:t>Sporothrix</a:t>
                      </a:r>
                      <a:endParaRPr lang="en-US" sz="16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/>
                        <a:t>M</a:t>
                      </a:r>
                      <a:r>
                        <a:rPr lang="en-US" sz="2400" b="1" dirty="0" smtClean="0"/>
                        <a:t>olds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u="sng" dirty="0" smtClean="0"/>
                        <a:t>m</a:t>
                      </a:r>
                      <a:r>
                        <a:rPr lang="en-US" dirty="0" smtClean="0"/>
                        <a:t>ulticellular)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18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Non-</a:t>
                      </a:r>
                      <a:r>
                        <a:rPr lang="en-US" sz="1600" dirty="0" err="1" smtClean="0"/>
                        <a:t>albicans</a:t>
                      </a:r>
                      <a:r>
                        <a:rPr lang="en-US" sz="1600" baseline="0" dirty="0" smtClean="0"/>
                        <a:t> candida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Candida </a:t>
                      </a:r>
                      <a:r>
                        <a:rPr lang="en-US" sz="1600" dirty="0" err="1" smtClean="0"/>
                        <a:t>albicans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Cryptococcus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Aspergillus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Mucor</a:t>
                      </a:r>
                      <a:r>
                        <a:rPr lang="en-US" dirty="0" smtClean="0"/>
                        <a:t> and other molds</a:t>
                      </a:r>
                      <a:endParaRPr lang="en-US" dirty="0"/>
                    </a:p>
                  </a:txBody>
                  <a:tcPr/>
                </a:tc>
              </a:tr>
              <a:tr h="37449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6494" y="2809546"/>
            <a:ext cx="3402106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Fluconazole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572000" y="2895600"/>
            <a:ext cx="4191000" cy="2246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Fluconazole is great for C. </a:t>
            </a:r>
            <a:r>
              <a:rPr lang="en-US" sz="2000" dirty="0" err="1" smtClean="0">
                <a:solidFill>
                  <a:srgbClr val="FF0000"/>
                </a:solidFill>
              </a:rPr>
              <a:t>albicans</a:t>
            </a:r>
            <a:r>
              <a:rPr lang="en-US" sz="2000" dirty="0" smtClean="0">
                <a:solidFill>
                  <a:srgbClr val="FF0000"/>
                </a:solidFill>
              </a:rPr>
              <a:t>, and many other candida species. We use it for </a:t>
            </a:r>
            <a:r>
              <a:rPr lang="en-US" sz="2000" dirty="0" err="1" smtClean="0">
                <a:solidFill>
                  <a:srgbClr val="FF0000"/>
                </a:solidFill>
              </a:rPr>
              <a:t>cryptococcal</a:t>
            </a:r>
            <a:r>
              <a:rPr lang="en-US" sz="2000" dirty="0" smtClean="0">
                <a:solidFill>
                  <a:srgbClr val="FF0000"/>
                </a:solidFill>
              </a:rPr>
              <a:t> infections, and sometimes for </a:t>
            </a:r>
            <a:r>
              <a:rPr lang="en-US" sz="2000" dirty="0" err="1" smtClean="0">
                <a:solidFill>
                  <a:srgbClr val="FF0000"/>
                </a:solidFill>
              </a:rPr>
              <a:t>dimorphics</a:t>
            </a:r>
            <a:r>
              <a:rPr lang="en-US" sz="2000" dirty="0" smtClean="0">
                <a:solidFill>
                  <a:srgbClr val="FF0000"/>
                </a:solidFill>
              </a:rPr>
              <a:t>. No levels</a:t>
            </a:r>
          </a:p>
          <a:p>
            <a:r>
              <a:rPr lang="en-US" i="1" dirty="0" smtClean="0">
                <a:solidFill>
                  <a:srgbClr val="0070C0"/>
                </a:solidFill>
              </a:rPr>
              <a:t>Candida </a:t>
            </a:r>
            <a:r>
              <a:rPr lang="en-US" i="1" dirty="0" err="1" smtClean="0">
                <a:solidFill>
                  <a:srgbClr val="0070C0"/>
                </a:solidFill>
              </a:rPr>
              <a:t>krusei</a:t>
            </a:r>
            <a:r>
              <a:rPr lang="en-US" i="1" dirty="0" smtClean="0">
                <a:solidFill>
                  <a:srgbClr val="0070C0"/>
                </a:solidFill>
              </a:rPr>
              <a:t> and Candida </a:t>
            </a:r>
            <a:r>
              <a:rPr lang="en-US" i="1" dirty="0" err="1" smtClean="0">
                <a:solidFill>
                  <a:srgbClr val="0070C0"/>
                </a:solidFill>
              </a:rPr>
              <a:t>glabrata</a:t>
            </a:r>
            <a:r>
              <a:rPr lang="en-US" i="1" dirty="0" smtClean="0">
                <a:solidFill>
                  <a:srgbClr val="0070C0"/>
                </a:solidFill>
              </a:rPr>
              <a:t> are usually </a:t>
            </a:r>
            <a:r>
              <a:rPr lang="en-US" i="1" dirty="0" err="1" smtClean="0">
                <a:solidFill>
                  <a:srgbClr val="0070C0"/>
                </a:solidFill>
              </a:rPr>
              <a:t>fluc</a:t>
            </a:r>
            <a:r>
              <a:rPr lang="en-US" i="1" dirty="0" smtClean="0">
                <a:solidFill>
                  <a:srgbClr val="0070C0"/>
                </a:solidFill>
              </a:rPr>
              <a:t> resistant 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28" name="5-Point Star 27"/>
          <p:cNvSpPr/>
          <p:nvPr/>
        </p:nvSpPr>
        <p:spPr>
          <a:xfrm>
            <a:off x="1219200" y="2710934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95600" y="6477000"/>
            <a:ext cx="2743200" cy="369332"/>
            <a:chOff x="2895600" y="6477000"/>
            <a:chExt cx="2743200" cy="369332"/>
          </a:xfrm>
        </p:grpSpPr>
        <p:sp>
          <p:nvSpPr>
            <p:cNvPr id="6" name="5-Point Star 5"/>
            <p:cNvSpPr/>
            <p:nvPr/>
          </p:nvSpPr>
          <p:spPr>
            <a:xfrm>
              <a:off x="2895600" y="6477000"/>
              <a:ext cx="342900" cy="283278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200400" y="64770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= best use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07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757224"/>
              </p:ext>
            </p:extLst>
          </p:nvPr>
        </p:nvGraphicFramePr>
        <p:xfrm>
          <a:off x="1" y="762000"/>
          <a:ext cx="9095738" cy="572611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99065"/>
                <a:gridCol w="999066"/>
                <a:gridCol w="1551182"/>
                <a:gridCol w="2470486"/>
                <a:gridCol w="1473199"/>
                <a:gridCol w="1602740"/>
              </a:tblGrid>
              <a:tr h="109934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Yeasts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(unicellular)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Dimorphics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sz="1600" dirty="0" smtClean="0"/>
                        <a:t>(endemic fungi)</a:t>
                      </a:r>
                    </a:p>
                    <a:p>
                      <a:pPr algn="ctr"/>
                      <a:r>
                        <a:rPr lang="en-US" sz="1600" dirty="0" smtClean="0"/>
                        <a:t>Histoplasma</a:t>
                      </a:r>
                    </a:p>
                    <a:p>
                      <a:pPr algn="ctr"/>
                      <a:r>
                        <a:rPr lang="en-US" sz="1600" dirty="0" smtClean="0"/>
                        <a:t>Blastomycosis</a:t>
                      </a:r>
                    </a:p>
                    <a:p>
                      <a:pPr algn="ctr"/>
                      <a:r>
                        <a:rPr lang="en-US" sz="1600" dirty="0" err="1" smtClean="0"/>
                        <a:t>Coccidiomycosis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Para-cocci</a:t>
                      </a:r>
                    </a:p>
                    <a:p>
                      <a:pPr algn="ctr"/>
                      <a:r>
                        <a:rPr lang="en-US" sz="1600" dirty="0" err="1" smtClean="0"/>
                        <a:t>Sporothrix</a:t>
                      </a:r>
                      <a:endParaRPr lang="en-US" sz="16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/>
                        <a:t>M</a:t>
                      </a:r>
                      <a:r>
                        <a:rPr lang="en-US" sz="2400" b="1" dirty="0" smtClean="0"/>
                        <a:t>olds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u="sng" dirty="0" smtClean="0"/>
                        <a:t>m</a:t>
                      </a:r>
                      <a:r>
                        <a:rPr lang="en-US" dirty="0" smtClean="0"/>
                        <a:t>ulticellular)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18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Non-</a:t>
                      </a:r>
                      <a:r>
                        <a:rPr lang="en-US" sz="1600" dirty="0" err="1" smtClean="0"/>
                        <a:t>albicans</a:t>
                      </a:r>
                      <a:r>
                        <a:rPr lang="en-US" sz="1600" baseline="0" dirty="0" smtClean="0"/>
                        <a:t> candida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Candida </a:t>
                      </a:r>
                      <a:r>
                        <a:rPr lang="en-US" sz="1600" dirty="0" err="1" smtClean="0"/>
                        <a:t>albicans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Cryptococcus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Aspergillus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Mucor</a:t>
                      </a:r>
                      <a:r>
                        <a:rPr lang="en-US" dirty="0" smtClean="0"/>
                        <a:t> and other molds</a:t>
                      </a:r>
                      <a:endParaRPr lang="en-US" dirty="0"/>
                    </a:p>
                  </a:txBody>
                  <a:tcPr/>
                </a:tc>
              </a:tr>
              <a:tr h="37449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0080" y="3254209"/>
            <a:ext cx="5383306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Itraconazole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25875" y="4021567"/>
            <a:ext cx="4191000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Itraconazole is really used just for dimorphic infection, and only if not severe (with severe infection use amphotericin) or for “mop-up” after an amphotericin induction. Check levels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4572000" y="3254209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895600" y="6477000"/>
            <a:ext cx="2743200" cy="369332"/>
            <a:chOff x="2895600" y="6477000"/>
            <a:chExt cx="2743200" cy="369332"/>
          </a:xfrm>
        </p:grpSpPr>
        <p:sp>
          <p:nvSpPr>
            <p:cNvPr id="7" name="5-Point Star 6"/>
            <p:cNvSpPr/>
            <p:nvPr/>
          </p:nvSpPr>
          <p:spPr>
            <a:xfrm>
              <a:off x="2895600" y="6477000"/>
              <a:ext cx="342900" cy="283278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00400" y="64770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= best use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9907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46326"/>
              </p:ext>
            </p:extLst>
          </p:nvPr>
        </p:nvGraphicFramePr>
        <p:xfrm>
          <a:off x="1" y="762000"/>
          <a:ext cx="9095738" cy="572611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99065"/>
                <a:gridCol w="999066"/>
                <a:gridCol w="1551182"/>
                <a:gridCol w="2470486"/>
                <a:gridCol w="1473199"/>
                <a:gridCol w="1602740"/>
              </a:tblGrid>
              <a:tr h="109934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Yeasts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(unicellular)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Dimorphics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sz="1600" dirty="0" smtClean="0"/>
                        <a:t>(endemic fungi)</a:t>
                      </a:r>
                    </a:p>
                    <a:p>
                      <a:pPr algn="ctr"/>
                      <a:r>
                        <a:rPr lang="en-US" sz="1600" dirty="0" smtClean="0"/>
                        <a:t>Histoplasma</a:t>
                      </a:r>
                    </a:p>
                    <a:p>
                      <a:pPr algn="ctr"/>
                      <a:r>
                        <a:rPr lang="en-US" sz="1600" dirty="0" smtClean="0"/>
                        <a:t>Blastomycosis</a:t>
                      </a:r>
                    </a:p>
                    <a:p>
                      <a:pPr algn="ctr"/>
                      <a:r>
                        <a:rPr lang="en-US" sz="1600" dirty="0" err="1" smtClean="0"/>
                        <a:t>Coccidiomycosis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Para-cocci</a:t>
                      </a:r>
                    </a:p>
                    <a:p>
                      <a:pPr algn="ctr"/>
                      <a:r>
                        <a:rPr lang="en-US" sz="1600" dirty="0" err="1" smtClean="0"/>
                        <a:t>Sporothrix</a:t>
                      </a:r>
                      <a:endParaRPr lang="en-US" sz="16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/>
                        <a:t>M</a:t>
                      </a:r>
                      <a:r>
                        <a:rPr lang="en-US" sz="2400" b="1" dirty="0" smtClean="0"/>
                        <a:t>olds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u="sng" dirty="0" smtClean="0"/>
                        <a:t>m</a:t>
                      </a:r>
                      <a:r>
                        <a:rPr lang="en-US" dirty="0" smtClean="0"/>
                        <a:t>ulticellular)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18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Non-</a:t>
                      </a:r>
                      <a:r>
                        <a:rPr lang="en-US" sz="1600" dirty="0" err="1" smtClean="0"/>
                        <a:t>albicans</a:t>
                      </a:r>
                      <a:r>
                        <a:rPr lang="en-US" sz="1600" baseline="0" dirty="0" smtClean="0"/>
                        <a:t> candida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Candida </a:t>
                      </a:r>
                      <a:r>
                        <a:rPr lang="en-US" sz="1600" dirty="0" err="1" smtClean="0"/>
                        <a:t>albicans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Cryptococcus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Aspergillus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Mucor</a:t>
                      </a:r>
                      <a:r>
                        <a:rPr lang="en-US" dirty="0" smtClean="0"/>
                        <a:t> and other molds</a:t>
                      </a:r>
                      <a:endParaRPr lang="en-US" dirty="0"/>
                    </a:p>
                  </a:txBody>
                  <a:tcPr/>
                </a:tc>
              </a:tr>
              <a:tr h="37449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3699741"/>
            <a:ext cx="70104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</a:t>
            </a:r>
            <a:r>
              <a:rPr lang="en-US" b="1" dirty="0" err="1" smtClean="0"/>
              <a:t>Voriconazole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43400" y="4419600"/>
            <a:ext cx="4191000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Voriconazole</a:t>
            </a:r>
            <a:r>
              <a:rPr lang="en-US" sz="2000" dirty="0" smtClean="0">
                <a:solidFill>
                  <a:srgbClr val="FF0000"/>
                </a:solidFill>
              </a:rPr>
              <a:t> is THE treatment of choice for Aspergillus, and a few random molds. Check levels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6629400" y="3699741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895600" y="6477000"/>
            <a:ext cx="2743200" cy="369332"/>
            <a:chOff x="2895600" y="6477000"/>
            <a:chExt cx="2743200" cy="369332"/>
          </a:xfrm>
        </p:grpSpPr>
        <p:sp>
          <p:nvSpPr>
            <p:cNvPr id="8" name="5-Point Star 7"/>
            <p:cNvSpPr/>
            <p:nvPr/>
          </p:nvSpPr>
          <p:spPr>
            <a:xfrm>
              <a:off x="2895600" y="6477000"/>
              <a:ext cx="342900" cy="283278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00400" y="64770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= best use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8315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46326"/>
              </p:ext>
            </p:extLst>
          </p:nvPr>
        </p:nvGraphicFramePr>
        <p:xfrm>
          <a:off x="1" y="762000"/>
          <a:ext cx="9095738" cy="572611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99065"/>
                <a:gridCol w="999066"/>
                <a:gridCol w="1551182"/>
                <a:gridCol w="2470486"/>
                <a:gridCol w="1473199"/>
                <a:gridCol w="1602740"/>
              </a:tblGrid>
              <a:tr h="109934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Yeasts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(unicellular)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Dimorphics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sz="1600" dirty="0" smtClean="0"/>
                        <a:t>(endemic fungi)</a:t>
                      </a:r>
                    </a:p>
                    <a:p>
                      <a:pPr algn="ctr"/>
                      <a:r>
                        <a:rPr lang="en-US" sz="1600" dirty="0" smtClean="0"/>
                        <a:t>Histoplasma</a:t>
                      </a:r>
                    </a:p>
                    <a:p>
                      <a:pPr algn="ctr"/>
                      <a:r>
                        <a:rPr lang="en-US" sz="1600" dirty="0" smtClean="0"/>
                        <a:t>Blastomycosis</a:t>
                      </a:r>
                    </a:p>
                    <a:p>
                      <a:pPr algn="ctr"/>
                      <a:r>
                        <a:rPr lang="en-US" sz="1600" dirty="0" err="1" smtClean="0"/>
                        <a:t>Coccidiomycosis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Para-cocci</a:t>
                      </a:r>
                    </a:p>
                    <a:p>
                      <a:pPr algn="ctr"/>
                      <a:r>
                        <a:rPr lang="en-US" sz="1600" dirty="0" err="1" smtClean="0"/>
                        <a:t>Sporothrix</a:t>
                      </a:r>
                      <a:endParaRPr lang="en-US" sz="16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/>
                        <a:t>M</a:t>
                      </a:r>
                      <a:r>
                        <a:rPr lang="en-US" sz="2400" b="1" dirty="0" smtClean="0"/>
                        <a:t>olds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u="sng" dirty="0" smtClean="0"/>
                        <a:t>m</a:t>
                      </a:r>
                      <a:r>
                        <a:rPr lang="en-US" dirty="0" smtClean="0"/>
                        <a:t>ulticellular)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18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Non-</a:t>
                      </a:r>
                      <a:r>
                        <a:rPr lang="en-US" sz="1600" dirty="0" err="1" smtClean="0"/>
                        <a:t>albicans</a:t>
                      </a:r>
                      <a:r>
                        <a:rPr lang="en-US" sz="1600" baseline="0" dirty="0" smtClean="0"/>
                        <a:t> candida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Candida </a:t>
                      </a:r>
                      <a:r>
                        <a:rPr lang="en-US" sz="1600" dirty="0" err="1" smtClean="0"/>
                        <a:t>albicans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Cryptococcus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Aspergillus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Mucor</a:t>
                      </a:r>
                      <a:r>
                        <a:rPr lang="en-US" dirty="0" smtClean="0"/>
                        <a:t> and other molds</a:t>
                      </a:r>
                      <a:endParaRPr lang="en-US" dirty="0"/>
                    </a:p>
                  </a:txBody>
                  <a:tcPr/>
                </a:tc>
              </a:tr>
              <a:tr h="37449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" y="4156941"/>
            <a:ext cx="86868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     </a:t>
            </a:r>
            <a:r>
              <a:rPr lang="en-US" b="1" dirty="0" err="1" smtClean="0"/>
              <a:t>Posaconazole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752600" y="4724400"/>
            <a:ext cx="556260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Posaconazole</a:t>
            </a:r>
            <a:r>
              <a:rPr lang="en-US" sz="2000" dirty="0" smtClean="0">
                <a:solidFill>
                  <a:srgbClr val="FF0000"/>
                </a:solidFill>
              </a:rPr>
              <a:t> has broad spectrum, but less clinical data…don’t use it for severe infections (amphotericin is for that). Often used as prophylaxis in hematopoietic stem cell transplant patients. Check levels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5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46326"/>
              </p:ext>
            </p:extLst>
          </p:nvPr>
        </p:nvGraphicFramePr>
        <p:xfrm>
          <a:off x="1" y="762000"/>
          <a:ext cx="9095738" cy="572611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99065"/>
                <a:gridCol w="999066"/>
                <a:gridCol w="1551182"/>
                <a:gridCol w="2470486"/>
                <a:gridCol w="1473199"/>
                <a:gridCol w="1602740"/>
              </a:tblGrid>
              <a:tr h="109934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Yeasts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(unicellular)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Dimorphics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sz="1600" dirty="0" smtClean="0"/>
                        <a:t>(endemic fungi)</a:t>
                      </a:r>
                    </a:p>
                    <a:p>
                      <a:pPr algn="ctr"/>
                      <a:r>
                        <a:rPr lang="en-US" sz="1600" dirty="0" smtClean="0"/>
                        <a:t>Histoplasma</a:t>
                      </a:r>
                    </a:p>
                    <a:p>
                      <a:pPr algn="ctr"/>
                      <a:r>
                        <a:rPr lang="en-US" sz="1600" dirty="0" smtClean="0"/>
                        <a:t>Blastomycosis</a:t>
                      </a:r>
                    </a:p>
                    <a:p>
                      <a:pPr algn="ctr"/>
                      <a:r>
                        <a:rPr lang="en-US" sz="1600" dirty="0" err="1" smtClean="0"/>
                        <a:t>Coccidiomycosis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Para-cocci</a:t>
                      </a:r>
                    </a:p>
                    <a:p>
                      <a:pPr algn="ctr"/>
                      <a:r>
                        <a:rPr lang="en-US" sz="1600" dirty="0" err="1" smtClean="0"/>
                        <a:t>Sporothrix</a:t>
                      </a:r>
                      <a:endParaRPr lang="en-US" sz="16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/>
                        <a:t>M</a:t>
                      </a:r>
                      <a:r>
                        <a:rPr lang="en-US" sz="2400" b="1" dirty="0" smtClean="0"/>
                        <a:t>olds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u="sng" dirty="0" smtClean="0"/>
                        <a:t>m</a:t>
                      </a:r>
                      <a:r>
                        <a:rPr lang="en-US" dirty="0" smtClean="0"/>
                        <a:t>ulticellular)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18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Non-</a:t>
                      </a:r>
                      <a:r>
                        <a:rPr lang="en-US" sz="1600" dirty="0" err="1" smtClean="0"/>
                        <a:t>albicans</a:t>
                      </a:r>
                      <a:r>
                        <a:rPr lang="en-US" sz="1600" baseline="0" dirty="0" smtClean="0"/>
                        <a:t> candida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Candida </a:t>
                      </a:r>
                      <a:r>
                        <a:rPr lang="en-US" sz="1600" dirty="0" err="1" smtClean="0"/>
                        <a:t>albicans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Cryptococcus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Aspergillus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Mucor</a:t>
                      </a:r>
                      <a:r>
                        <a:rPr lang="en-US" dirty="0" smtClean="0"/>
                        <a:t> and other molds</a:t>
                      </a:r>
                      <a:endParaRPr lang="en-US" dirty="0"/>
                    </a:p>
                  </a:txBody>
                  <a:tcPr/>
                </a:tc>
              </a:tr>
              <a:tr h="37449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2400" y="4614141"/>
            <a:ext cx="86868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     </a:t>
            </a:r>
            <a:r>
              <a:rPr lang="en-US" b="1" dirty="0" err="1" smtClean="0"/>
              <a:t>Isavuconazole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457661" y="2819400"/>
            <a:ext cx="594360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Isavuconazole</a:t>
            </a:r>
            <a:r>
              <a:rPr lang="en-US" sz="2000" dirty="0" smtClean="0">
                <a:solidFill>
                  <a:srgbClr val="FF0000"/>
                </a:solidFill>
              </a:rPr>
              <a:t> is the new kid on the block…broad spectrum, less drug-drug interactions, better bioavailability than </a:t>
            </a:r>
            <a:r>
              <a:rPr lang="en-US" sz="2000" dirty="0" err="1" smtClean="0">
                <a:solidFill>
                  <a:srgbClr val="FF0000"/>
                </a:solidFill>
              </a:rPr>
              <a:t>posaconazole</a:t>
            </a:r>
            <a:r>
              <a:rPr lang="en-US" sz="2000" dirty="0" smtClean="0">
                <a:solidFill>
                  <a:srgbClr val="FF0000"/>
                </a:solidFill>
              </a:rPr>
              <a:t>, doesn’t prolong </a:t>
            </a:r>
            <a:r>
              <a:rPr lang="en-US" sz="2000" dirty="0" err="1" smtClean="0">
                <a:solidFill>
                  <a:srgbClr val="FF0000"/>
                </a:solidFill>
              </a:rPr>
              <a:t>QTc</a:t>
            </a:r>
            <a:r>
              <a:rPr lang="en-US" sz="2000" dirty="0" smtClean="0">
                <a:solidFill>
                  <a:srgbClr val="FF0000"/>
                </a:solidFill>
              </a:rPr>
              <a:t>…likely to be used more in the future but data still accumulating. No levels 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5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757224"/>
              </p:ext>
            </p:extLst>
          </p:nvPr>
        </p:nvGraphicFramePr>
        <p:xfrm>
          <a:off x="1" y="762000"/>
          <a:ext cx="9095738" cy="572611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99065"/>
                <a:gridCol w="999066"/>
                <a:gridCol w="1551182"/>
                <a:gridCol w="2470486"/>
                <a:gridCol w="1473199"/>
                <a:gridCol w="1602740"/>
              </a:tblGrid>
              <a:tr h="109934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Yeasts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(unicellular)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Dimorphics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sz="1600" dirty="0" smtClean="0"/>
                        <a:t>(endemic fungi)</a:t>
                      </a:r>
                    </a:p>
                    <a:p>
                      <a:pPr algn="ctr"/>
                      <a:r>
                        <a:rPr lang="en-US" sz="1600" dirty="0" smtClean="0"/>
                        <a:t>Histoplasma</a:t>
                      </a:r>
                    </a:p>
                    <a:p>
                      <a:pPr algn="ctr"/>
                      <a:r>
                        <a:rPr lang="en-US" sz="1600" dirty="0" smtClean="0"/>
                        <a:t>Blastomycosis</a:t>
                      </a:r>
                    </a:p>
                    <a:p>
                      <a:pPr algn="ctr"/>
                      <a:r>
                        <a:rPr lang="en-US" sz="1600" dirty="0" err="1" smtClean="0"/>
                        <a:t>Coccidiomycosis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Para-cocci</a:t>
                      </a:r>
                    </a:p>
                    <a:p>
                      <a:pPr algn="ctr"/>
                      <a:r>
                        <a:rPr lang="en-US" sz="1600" dirty="0" err="1" smtClean="0"/>
                        <a:t>Sporothrix</a:t>
                      </a:r>
                      <a:endParaRPr lang="en-US" sz="16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/>
                        <a:t>M</a:t>
                      </a:r>
                      <a:r>
                        <a:rPr lang="en-US" sz="2400" b="1" dirty="0" smtClean="0"/>
                        <a:t>olds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u="sng" dirty="0" smtClean="0"/>
                        <a:t>m</a:t>
                      </a:r>
                      <a:r>
                        <a:rPr lang="en-US" dirty="0" smtClean="0"/>
                        <a:t>ulticellular)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18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Non-</a:t>
                      </a:r>
                      <a:r>
                        <a:rPr lang="en-US" sz="1600" dirty="0" err="1" smtClean="0"/>
                        <a:t>albicans</a:t>
                      </a:r>
                      <a:r>
                        <a:rPr lang="en-US" sz="1600" baseline="0" dirty="0" smtClean="0"/>
                        <a:t> candida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Candida </a:t>
                      </a:r>
                      <a:r>
                        <a:rPr lang="en-US" sz="1600" dirty="0" err="1" smtClean="0"/>
                        <a:t>albicans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Cryptococcus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Aspergillus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Mucor</a:t>
                      </a:r>
                      <a:r>
                        <a:rPr lang="en-US" dirty="0" smtClean="0"/>
                        <a:t> and other molds</a:t>
                      </a:r>
                      <a:endParaRPr lang="en-US" dirty="0"/>
                    </a:p>
                  </a:txBody>
                  <a:tcPr/>
                </a:tc>
              </a:tr>
              <a:tr h="37449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2400" y="5061466"/>
            <a:ext cx="1828800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Fungins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23386" y="5061466"/>
            <a:ext cx="1444214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" y="3048000"/>
            <a:ext cx="792480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The </a:t>
            </a:r>
            <a:r>
              <a:rPr lang="en-US" sz="2000" dirty="0" err="1" smtClean="0">
                <a:solidFill>
                  <a:srgbClr val="FF0000"/>
                </a:solidFill>
              </a:rPr>
              <a:t>fungins</a:t>
            </a:r>
            <a:r>
              <a:rPr lang="en-US" sz="2000" dirty="0" smtClean="0">
                <a:solidFill>
                  <a:srgbClr val="FF0000"/>
                </a:solidFill>
              </a:rPr>
              <a:t> (micafungin and the like) are great for covering Candida…they cover more candida species than fluconazole does. However, only IV. And note that for really bad candida infections (like endocarditis) amphotericin/</a:t>
            </a:r>
            <a:r>
              <a:rPr lang="en-US" sz="2000" dirty="0" err="1" smtClean="0">
                <a:solidFill>
                  <a:srgbClr val="FF0000"/>
                </a:solidFill>
              </a:rPr>
              <a:t>flucytosine</a:t>
            </a:r>
            <a:r>
              <a:rPr lang="en-US" sz="2000" dirty="0" smtClean="0">
                <a:solidFill>
                  <a:srgbClr val="FF0000"/>
                </a:solidFill>
              </a:rPr>
              <a:t> is better. It covers aspergillus but is inferior to </a:t>
            </a:r>
            <a:r>
              <a:rPr lang="en-US" sz="2000" dirty="0" err="1" smtClean="0">
                <a:solidFill>
                  <a:srgbClr val="FF0000"/>
                </a:solidFill>
              </a:rPr>
              <a:t>voriconzole</a:t>
            </a:r>
            <a:r>
              <a:rPr lang="en-US" sz="2000" dirty="0" smtClean="0">
                <a:solidFill>
                  <a:srgbClr val="FF0000"/>
                </a:solidFill>
              </a:rPr>
              <a:t>. No levels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457200" y="4791635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895600" y="6477000"/>
            <a:ext cx="2743200" cy="369332"/>
            <a:chOff x="2895600" y="6477000"/>
            <a:chExt cx="2743200" cy="369332"/>
          </a:xfrm>
        </p:grpSpPr>
        <p:sp>
          <p:nvSpPr>
            <p:cNvPr id="8" name="5-Point Star 7"/>
            <p:cNvSpPr/>
            <p:nvPr/>
          </p:nvSpPr>
          <p:spPr>
            <a:xfrm>
              <a:off x="2895600" y="6477000"/>
              <a:ext cx="342900" cy="283278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00400" y="64770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= best use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9907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757224"/>
              </p:ext>
            </p:extLst>
          </p:nvPr>
        </p:nvGraphicFramePr>
        <p:xfrm>
          <a:off x="1" y="762000"/>
          <a:ext cx="9095738" cy="572611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99065"/>
                <a:gridCol w="999066"/>
                <a:gridCol w="1551182"/>
                <a:gridCol w="2470486"/>
                <a:gridCol w="1473199"/>
                <a:gridCol w="1602740"/>
              </a:tblGrid>
              <a:tr h="109934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Yeasts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(unicellular)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Dimorphics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sz="1600" dirty="0" smtClean="0"/>
                        <a:t>(endemic fungi)</a:t>
                      </a:r>
                    </a:p>
                    <a:p>
                      <a:pPr algn="ctr"/>
                      <a:r>
                        <a:rPr lang="en-US" sz="1600" dirty="0" smtClean="0"/>
                        <a:t>Histoplasma</a:t>
                      </a:r>
                    </a:p>
                    <a:p>
                      <a:pPr algn="ctr"/>
                      <a:r>
                        <a:rPr lang="en-US" sz="1600" dirty="0" smtClean="0"/>
                        <a:t>Blastomycosis</a:t>
                      </a:r>
                    </a:p>
                    <a:p>
                      <a:pPr algn="ctr"/>
                      <a:r>
                        <a:rPr lang="en-US" sz="1600" dirty="0" err="1" smtClean="0"/>
                        <a:t>Coccidiomycosis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Para-cocci</a:t>
                      </a:r>
                    </a:p>
                    <a:p>
                      <a:pPr algn="ctr"/>
                      <a:r>
                        <a:rPr lang="en-US" sz="1600" dirty="0" err="1" smtClean="0"/>
                        <a:t>Sporothrix</a:t>
                      </a:r>
                      <a:endParaRPr lang="en-US" sz="16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/>
                        <a:t>M</a:t>
                      </a:r>
                      <a:r>
                        <a:rPr lang="en-US" sz="2400" b="1" dirty="0" smtClean="0"/>
                        <a:t>olds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u="sng" dirty="0" smtClean="0"/>
                        <a:t>m</a:t>
                      </a:r>
                      <a:r>
                        <a:rPr lang="en-US" dirty="0" smtClean="0"/>
                        <a:t>ulticellular)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18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Non-</a:t>
                      </a:r>
                      <a:r>
                        <a:rPr lang="en-US" sz="1600" dirty="0" err="1" smtClean="0"/>
                        <a:t>albicans</a:t>
                      </a:r>
                      <a:r>
                        <a:rPr lang="en-US" sz="1600" baseline="0" dirty="0" smtClean="0"/>
                        <a:t> candida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Candida </a:t>
                      </a:r>
                      <a:r>
                        <a:rPr lang="en-US" sz="1600" dirty="0" err="1" smtClean="0"/>
                        <a:t>albicans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Cryptococcus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Aspergillus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Mucor</a:t>
                      </a:r>
                      <a:r>
                        <a:rPr lang="en-US" dirty="0" smtClean="0"/>
                        <a:t> and other molds</a:t>
                      </a:r>
                      <a:endParaRPr lang="en-US" dirty="0"/>
                    </a:p>
                  </a:txBody>
                  <a:tcPr/>
                </a:tc>
              </a:tr>
              <a:tr h="37449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0" y="5583177"/>
            <a:ext cx="3505200" cy="36933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Flucytosine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73972" y="3596640"/>
            <a:ext cx="7086600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Flucytosine</a:t>
            </a:r>
            <a:r>
              <a:rPr lang="en-US" sz="2000" dirty="0" smtClean="0">
                <a:solidFill>
                  <a:srgbClr val="FF0000"/>
                </a:solidFill>
              </a:rPr>
              <a:t> is NEVER used as monotherapy; it is always used in combination with amphotericin. Use for very serious yeast infections, like Candida endocarditis or meningitis, or </a:t>
            </a:r>
            <a:r>
              <a:rPr lang="en-US" sz="2000" dirty="0" err="1" smtClean="0">
                <a:solidFill>
                  <a:srgbClr val="FF0000"/>
                </a:solidFill>
              </a:rPr>
              <a:t>Cryptococcal</a:t>
            </a:r>
            <a:r>
              <a:rPr lang="en-US" sz="2000" dirty="0" smtClean="0">
                <a:solidFill>
                  <a:srgbClr val="FF0000"/>
                </a:solidFill>
              </a:rPr>
              <a:t> meningitis. Check levels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2590800" y="5441538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895600" y="6477000"/>
            <a:ext cx="2743200" cy="369332"/>
            <a:chOff x="2895600" y="6477000"/>
            <a:chExt cx="2743200" cy="369332"/>
          </a:xfrm>
        </p:grpSpPr>
        <p:sp>
          <p:nvSpPr>
            <p:cNvPr id="7" name="5-Point Star 6"/>
            <p:cNvSpPr/>
            <p:nvPr/>
          </p:nvSpPr>
          <p:spPr>
            <a:xfrm>
              <a:off x="2895600" y="6477000"/>
              <a:ext cx="342900" cy="283278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00400" y="64770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= best use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9907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728663"/>
              </p:ext>
            </p:extLst>
          </p:nvPr>
        </p:nvGraphicFramePr>
        <p:xfrm>
          <a:off x="1" y="762000"/>
          <a:ext cx="9095738" cy="572611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99065"/>
                <a:gridCol w="999066"/>
                <a:gridCol w="1551182"/>
                <a:gridCol w="2470486"/>
                <a:gridCol w="1473199"/>
                <a:gridCol w="1602740"/>
              </a:tblGrid>
              <a:tr h="109934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Yeasts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(unicellular)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Dimorphics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sz="1600" dirty="0" smtClean="0"/>
                        <a:t>(endemic fungi)</a:t>
                      </a:r>
                    </a:p>
                    <a:p>
                      <a:pPr algn="ctr"/>
                      <a:r>
                        <a:rPr lang="en-US" sz="1600" dirty="0" smtClean="0"/>
                        <a:t>Histoplasma</a:t>
                      </a:r>
                    </a:p>
                    <a:p>
                      <a:pPr algn="ctr"/>
                      <a:r>
                        <a:rPr lang="en-US" sz="1600" dirty="0" smtClean="0"/>
                        <a:t>Blastomycosis</a:t>
                      </a:r>
                    </a:p>
                    <a:p>
                      <a:pPr algn="ctr"/>
                      <a:r>
                        <a:rPr lang="en-US" sz="1600" dirty="0" err="1" smtClean="0"/>
                        <a:t>Coccidiomycosis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Para-cocci</a:t>
                      </a:r>
                    </a:p>
                    <a:p>
                      <a:pPr algn="ctr"/>
                      <a:r>
                        <a:rPr lang="en-US" sz="1600" dirty="0" err="1" smtClean="0"/>
                        <a:t>Sporothrix</a:t>
                      </a:r>
                      <a:endParaRPr lang="en-US" sz="16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/>
                        <a:t>M</a:t>
                      </a:r>
                      <a:r>
                        <a:rPr lang="en-US" sz="2400" b="1" dirty="0" smtClean="0"/>
                        <a:t>olds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u="sng" dirty="0" smtClean="0"/>
                        <a:t>m</a:t>
                      </a:r>
                      <a:r>
                        <a:rPr lang="en-US" dirty="0" smtClean="0"/>
                        <a:t>ulticellular)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18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Non-</a:t>
                      </a:r>
                      <a:r>
                        <a:rPr lang="en-US" sz="1600" dirty="0" err="1" smtClean="0"/>
                        <a:t>albicans</a:t>
                      </a:r>
                      <a:r>
                        <a:rPr lang="en-US" sz="1600" baseline="0" dirty="0" smtClean="0"/>
                        <a:t> candida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Candida </a:t>
                      </a:r>
                      <a:r>
                        <a:rPr lang="en-US" sz="1600" dirty="0" err="1" smtClean="0"/>
                        <a:t>albicans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Cryptococcus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Aspergillus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Mucor</a:t>
                      </a:r>
                      <a:r>
                        <a:rPr lang="en-US" dirty="0" smtClean="0"/>
                        <a:t> and other molds</a:t>
                      </a:r>
                      <a:endParaRPr lang="en-US" dirty="0"/>
                    </a:p>
                  </a:txBody>
                  <a:tcPr/>
                </a:tc>
              </a:tr>
              <a:tr h="37449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0" y="6019800"/>
            <a:ext cx="8991600" cy="3693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Amphotericin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95400" y="3017700"/>
            <a:ext cx="708660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The Big Bad Wolf…Amphotericin has very broad coverage, and the best data for serious fungal infections. If someone is really sick with a fungal infection, amphotericin is the big gun. However, it is QUITE toxic unfortunately. No levels.</a:t>
            </a:r>
          </a:p>
          <a:p>
            <a:r>
              <a:rPr lang="en-US" sz="2000" i="1" dirty="0" smtClean="0">
                <a:solidFill>
                  <a:srgbClr val="0070C0"/>
                </a:solidFill>
              </a:rPr>
              <a:t>Note that for aspergillus, </a:t>
            </a:r>
            <a:r>
              <a:rPr lang="en-US" sz="2000" i="1" dirty="0" err="1" smtClean="0">
                <a:solidFill>
                  <a:srgbClr val="0070C0"/>
                </a:solidFill>
              </a:rPr>
              <a:t>voriconazole</a:t>
            </a:r>
            <a:r>
              <a:rPr lang="en-US" sz="2000" i="1" dirty="0" smtClean="0">
                <a:solidFill>
                  <a:srgbClr val="0070C0"/>
                </a:solidFill>
              </a:rPr>
              <a:t> is better</a:t>
            </a:r>
            <a:endParaRPr lang="en-US" sz="2000" i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00" y="4953000"/>
            <a:ext cx="71628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7030A0"/>
                </a:solidFill>
              </a:rPr>
              <a:t>Rare species that amphotericin does not usually cover: Aspergillus </a:t>
            </a:r>
            <a:r>
              <a:rPr lang="en-US" sz="1600" i="1" dirty="0" err="1" smtClean="0">
                <a:solidFill>
                  <a:srgbClr val="7030A0"/>
                </a:solidFill>
              </a:rPr>
              <a:t>terreus</a:t>
            </a:r>
            <a:r>
              <a:rPr lang="en-US" sz="1600" i="1" dirty="0" smtClean="0">
                <a:solidFill>
                  <a:srgbClr val="7030A0"/>
                </a:solidFill>
              </a:rPr>
              <a:t>, </a:t>
            </a:r>
            <a:r>
              <a:rPr lang="en-US" sz="1600" i="1" dirty="0" err="1" smtClean="0">
                <a:solidFill>
                  <a:srgbClr val="7030A0"/>
                </a:solidFill>
              </a:rPr>
              <a:t>Scedosporium</a:t>
            </a:r>
            <a:r>
              <a:rPr lang="en-US" sz="1600" i="1" dirty="0" smtClean="0">
                <a:solidFill>
                  <a:srgbClr val="7030A0"/>
                </a:solidFill>
              </a:rPr>
              <a:t> </a:t>
            </a:r>
            <a:r>
              <a:rPr lang="en-US" sz="1600" i="1" dirty="0" err="1" smtClean="0">
                <a:solidFill>
                  <a:srgbClr val="7030A0"/>
                </a:solidFill>
              </a:rPr>
              <a:t>spp</a:t>
            </a:r>
            <a:r>
              <a:rPr lang="en-US" sz="1600" i="1" dirty="0" smtClean="0">
                <a:solidFill>
                  <a:srgbClr val="7030A0"/>
                </a:solidFill>
              </a:rPr>
              <a:t>; Candida </a:t>
            </a:r>
            <a:r>
              <a:rPr lang="en-US" sz="1600" i="1" dirty="0" err="1" smtClean="0">
                <a:solidFill>
                  <a:srgbClr val="7030A0"/>
                </a:solidFill>
              </a:rPr>
              <a:t>lusitaniae</a:t>
            </a:r>
            <a:r>
              <a:rPr lang="en-US" sz="1600" i="1" dirty="0" smtClean="0">
                <a:solidFill>
                  <a:srgbClr val="7030A0"/>
                </a:solidFill>
              </a:rPr>
              <a:t>; some fusarium …just so you know some do exist </a:t>
            </a:r>
            <a:endParaRPr lang="en-US" sz="1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9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728663"/>
              </p:ext>
            </p:extLst>
          </p:nvPr>
        </p:nvGraphicFramePr>
        <p:xfrm>
          <a:off x="1" y="762000"/>
          <a:ext cx="9095738" cy="572611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99065"/>
                <a:gridCol w="999066"/>
                <a:gridCol w="1551182"/>
                <a:gridCol w="2470486"/>
                <a:gridCol w="1473199"/>
                <a:gridCol w="1602740"/>
              </a:tblGrid>
              <a:tr h="109934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Yeasts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(unicellular)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Dimorphics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sz="1600" dirty="0" smtClean="0"/>
                        <a:t>(endemic fungi)</a:t>
                      </a:r>
                    </a:p>
                    <a:p>
                      <a:pPr algn="ctr"/>
                      <a:r>
                        <a:rPr lang="en-US" sz="1600" dirty="0" smtClean="0"/>
                        <a:t>Histoplasma</a:t>
                      </a:r>
                    </a:p>
                    <a:p>
                      <a:pPr algn="ctr"/>
                      <a:r>
                        <a:rPr lang="en-US" sz="1600" dirty="0" smtClean="0"/>
                        <a:t>Blastomycosis</a:t>
                      </a:r>
                    </a:p>
                    <a:p>
                      <a:pPr algn="ctr"/>
                      <a:r>
                        <a:rPr lang="en-US" sz="1600" dirty="0" err="1" smtClean="0"/>
                        <a:t>Coccidiomycosis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Para-cocci</a:t>
                      </a:r>
                    </a:p>
                    <a:p>
                      <a:pPr algn="ctr"/>
                      <a:r>
                        <a:rPr lang="en-US" sz="1600" dirty="0" err="1" smtClean="0"/>
                        <a:t>Sporothrix</a:t>
                      </a:r>
                      <a:endParaRPr lang="en-US" sz="16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/>
                        <a:t>M</a:t>
                      </a:r>
                      <a:r>
                        <a:rPr lang="en-US" sz="2400" b="1" dirty="0" smtClean="0"/>
                        <a:t>olds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u="sng" dirty="0" smtClean="0"/>
                        <a:t>m</a:t>
                      </a:r>
                      <a:r>
                        <a:rPr lang="en-US" dirty="0" smtClean="0"/>
                        <a:t>ulticellular)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18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Non-</a:t>
                      </a:r>
                      <a:r>
                        <a:rPr lang="en-US" sz="1600" dirty="0" err="1" smtClean="0"/>
                        <a:t>albicans</a:t>
                      </a:r>
                      <a:r>
                        <a:rPr lang="en-US" sz="1600" baseline="0" dirty="0" smtClean="0"/>
                        <a:t> candida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Candida </a:t>
                      </a:r>
                      <a:r>
                        <a:rPr lang="en-US" sz="1600" dirty="0" err="1" smtClean="0"/>
                        <a:t>albicans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Cryptococcus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Aspergillus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Mucor</a:t>
                      </a:r>
                      <a:r>
                        <a:rPr lang="en-US" dirty="0" smtClean="0"/>
                        <a:t> and other molds</a:t>
                      </a:r>
                      <a:endParaRPr lang="en-US" dirty="0"/>
                    </a:p>
                  </a:txBody>
                  <a:tcPr/>
                </a:tc>
              </a:tr>
              <a:tr h="37449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6494" y="2809546"/>
            <a:ext cx="3402106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Fluconazole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0080" y="3254209"/>
            <a:ext cx="5383306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Itraconazole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3699741"/>
            <a:ext cx="70104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</a:t>
            </a:r>
            <a:r>
              <a:rPr lang="en-US" b="1" dirty="0" err="1" smtClean="0"/>
              <a:t>Voriconazole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4156941"/>
            <a:ext cx="86868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     </a:t>
            </a:r>
            <a:r>
              <a:rPr lang="en-US" b="1" dirty="0" err="1" smtClean="0"/>
              <a:t>Posaconazole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4614141"/>
            <a:ext cx="86868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     </a:t>
            </a:r>
            <a:r>
              <a:rPr lang="en-US" b="1" dirty="0" err="1" smtClean="0"/>
              <a:t>Isavuconazole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5061466"/>
            <a:ext cx="1828800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Fungins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52400" y="5583177"/>
            <a:ext cx="3352800" cy="36933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Flucytosine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23386" y="5061466"/>
            <a:ext cx="1444214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52400" y="6019800"/>
            <a:ext cx="8839200" cy="3693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Amphotericin </a:t>
            </a:r>
            <a:endParaRPr lang="en-US" b="1" dirty="0"/>
          </a:p>
        </p:txBody>
      </p:sp>
      <p:sp>
        <p:nvSpPr>
          <p:cNvPr id="12" name="5-Point Star 11"/>
          <p:cNvSpPr/>
          <p:nvPr/>
        </p:nvSpPr>
        <p:spPr>
          <a:xfrm>
            <a:off x="1219200" y="2710934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4495800" y="3297236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6477000" y="3742723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152400" y="5104493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590800" y="5583177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95600" y="6477000"/>
            <a:ext cx="2743200" cy="369332"/>
            <a:chOff x="2895600" y="6477000"/>
            <a:chExt cx="2743200" cy="369332"/>
          </a:xfrm>
        </p:grpSpPr>
        <p:sp>
          <p:nvSpPr>
            <p:cNvPr id="18" name="5-Point Star 17"/>
            <p:cNvSpPr/>
            <p:nvPr/>
          </p:nvSpPr>
          <p:spPr>
            <a:xfrm>
              <a:off x="2895600" y="6477000"/>
              <a:ext cx="342900" cy="283278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00400" y="64770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= best use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716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Outline </a:t>
            </a:r>
            <a:r>
              <a:rPr lang="en-US" sz="1800" dirty="0" smtClean="0"/>
              <a:t>(click to jump to a section)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2" action="ppaction://hlinksldjump"/>
              </a:rPr>
              <a:t>Classifying fungi 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hlinkClick r:id="rId3" action="ppaction://hlinksldjump"/>
              </a:rPr>
              <a:t>Important fungal pathogens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hlinkClick r:id="rId4" action="ppaction://hlinksldjump"/>
              </a:rPr>
              <a:t>Anti-</a:t>
            </a:r>
            <a:r>
              <a:rPr lang="en-US" sz="2800" dirty="0" err="1" smtClean="0">
                <a:hlinkClick r:id="rId4" action="ppaction://hlinksldjump"/>
              </a:rPr>
              <a:t>fungals</a:t>
            </a:r>
            <a:r>
              <a:rPr lang="en-US" sz="2800" dirty="0" smtClean="0">
                <a:hlinkClick r:id="rId4" action="ppaction://hlinksldjump"/>
              </a:rPr>
              <a:t> </a:t>
            </a:r>
            <a:endParaRPr lang="en-US" sz="28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5" action="ppaction://hlinksldjump"/>
              </a:rPr>
              <a:t>Anti-fungal quick review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Monitoring drug levels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6" action="ppaction://hlinksldjump"/>
              </a:rPr>
              <a:t>Practice cases   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hlinkClick r:id="rId7" action="ppaction://hlinksldjump"/>
              </a:rPr>
              <a:t>Post-module quiz</a:t>
            </a:r>
            <a:endParaRPr lang="en-US" sz="2800" dirty="0" smtClean="0"/>
          </a:p>
          <a:p>
            <a:pPr>
              <a:buFont typeface="Courier New" panose="02070309020205020404" pitchFamily="49" charset="0"/>
              <a:buChar char="o"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DD9F-396E-4B33-9E9C-FEF670638DD9}" type="slidenum">
              <a:rPr lang="en-US" smtClean="0"/>
              <a:t>49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19543" y="4154130"/>
            <a:ext cx="404351" cy="31428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Outline </a:t>
            </a:r>
            <a:r>
              <a:rPr lang="en-US" sz="1800" dirty="0" smtClean="0"/>
              <a:t>(click to jump to a section)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Classifying fungi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2" action="ppaction://hlinksldjump"/>
              </a:rPr>
              <a:t>Important fungal pathogens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hlinkClick r:id="rId3" action="ppaction://hlinksldjump"/>
              </a:rPr>
              <a:t>Anti-</a:t>
            </a:r>
            <a:r>
              <a:rPr lang="en-US" sz="2800" dirty="0" err="1" smtClean="0">
                <a:hlinkClick r:id="rId3" action="ppaction://hlinksldjump"/>
              </a:rPr>
              <a:t>fungals</a:t>
            </a:r>
            <a:r>
              <a:rPr lang="en-US" sz="2800" dirty="0" smtClean="0">
                <a:hlinkClick r:id="rId3" action="ppaction://hlinksldjump"/>
              </a:rPr>
              <a:t> </a:t>
            </a:r>
            <a:endParaRPr lang="en-US" sz="28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4" action="ppaction://hlinksldjump"/>
              </a:rPr>
              <a:t>Anti-fungal quick review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5" action="ppaction://hlinksldjump"/>
              </a:rPr>
              <a:t>Monitoring drug levels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6" action="ppaction://hlinksldjump"/>
              </a:rPr>
              <a:t>Practice cases   </a:t>
            </a:r>
            <a:endParaRPr lang="en-US" sz="2800" dirty="0" smtClean="0"/>
          </a:p>
          <a:p>
            <a:pPr>
              <a:buFont typeface="Courier New" panose="02070309020205020404" pitchFamily="49" charset="0"/>
              <a:buChar char="o"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DD9F-396E-4B33-9E9C-FEF670638DD9}" type="slidenum">
              <a:rPr lang="en-US" smtClean="0"/>
              <a:t>5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70049" y="2362200"/>
            <a:ext cx="404351" cy="31428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5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200900" cy="8302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/>
              <a:t>Therapeutic Drug Monitoring – What’s up with those levels anyways?</a:t>
            </a:r>
            <a:endParaRPr lang="en-US" sz="24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5358085"/>
              </p:ext>
            </p:extLst>
          </p:nvPr>
        </p:nvGraphicFramePr>
        <p:xfrm>
          <a:off x="609600" y="1602345"/>
          <a:ext cx="8229600" cy="5238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45"/>
                <a:gridCol w="1310595"/>
                <a:gridCol w="1645920"/>
                <a:gridCol w="1645920"/>
                <a:gridCol w="1645920"/>
              </a:tblGrid>
              <a:tr h="88151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Drug</a:t>
                      </a:r>
                      <a:endParaRPr lang="en-US" sz="1600" b="1" dirty="0"/>
                    </a:p>
                  </a:txBody>
                  <a:tcPr marL="77196" marR="77196" marT="51459" marB="5145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Timing of </a:t>
                      </a:r>
                    </a:p>
                    <a:p>
                      <a:pPr algn="ctr"/>
                      <a:r>
                        <a:rPr lang="en-US" sz="1600" b="1" dirty="0" smtClean="0"/>
                        <a:t>1st</a:t>
                      </a:r>
                      <a:r>
                        <a:rPr lang="en-US" sz="1600" b="1" baseline="0" dirty="0" smtClean="0"/>
                        <a:t> Level</a:t>
                      </a:r>
                      <a:endParaRPr lang="en-US" sz="1600" b="1" dirty="0"/>
                    </a:p>
                  </a:txBody>
                  <a:tcPr marL="77196" marR="77196" marT="51459" marB="5145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Peak</a:t>
                      </a:r>
                      <a:r>
                        <a:rPr lang="en-US" sz="1600" baseline="0" dirty="0" smtClean="0"/>
                        <a:t> vs Trough</a:t>
                      </a:r>
                      <a:endParaRPr lang="en-US" sz="1600" dirty="0"/>
                    </a:p>
                  </a:txBody>
                  <a:tcPr marL="77196" marR="77196" marT="51459" marB="5145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Prophylaxis goal level</a:t>
                      </a:r>
                      <a:endParaRPr lang="en-US" sz="1600" dirty="0"/>
                    </a:p>
                  </a:txBody>
                  <a:tcPr marL="77196" marR="77196" marT="51459" marB="5145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Treatment</a:t>
                      </a:r>
                      <a:r>
                        <a:rPr lang="en-US" sz="16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goal level </a:t>
                      </a:r>
                      <a:endParaRPr lang="en-US" sz="1600" dirty="0"/>
                    </a:p>
                  </a:txBody>
                  <a:tcPr marL="77196" marR="77196" marT="51459" marB="51459" anchor="ctr"/>
                </a:tc>
              </a:tr>
              <a:tr h="475069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Amphotericin</a:t>
                      </a:r>
                      <a:endParaRPr lang="en-US" sz="1600" b="1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-----</a:t>
                      </a:r>
                      <a:endParaRPr lang="en-US" sz="1600" b="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-----</a:t>
                      </a:r>
                      <a:endParaRPr lang="en-US" sz="1600" b="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-----</a:t>
                      </a:r>
                      <a:endParaRPr lang="en-US" sz="1600" b="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-----</a:t>
                      </a:r>
                      <a:endParaRPr lang="en-US" sz="1600" b="0" dirty="0"/>
                    </a:p>
                  </a:txBody>
                  <a:tcPr marL="77196" marR="77196" marT="51459" marB="51459"/>
                </a:tc>
              </a:tr>
              <a:tr h="288146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Micafungin</a:t>
                      </a:r>
                      <a:endParaRPr lang="en-US" sz="1600" b="1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-----</a:t>
                      </a:r>
                      <a:endParaRPr lang="en-US" sz="1600" b="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-----</a:t>
                      </a:r>
                      <a:endParaRPr lang="en-US" sz="1600" b="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-----</a:t>
                      </a:r>
                      <a:endParaRPr lang="en-US" sz="1600" b="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-----</a:t>
                      </a:r>
                      <a:endParaRPr lang="en-US" sz="1600" b="0" dirty="0"/>
                    </a:p>
                  </a:txBody>
                  <a:tcPr marL="77196" marR="77196" marT="51459" marB="51459"/>
                </a:tc>
              </a:tr>
              <a:tr h="288146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Fluconazole</a:t>
                      </a:r>
                      <a:endParaRPr lang="en-US" sz="1600" b="1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-----</a:t>
                      </a:r>
                      <a:endParaRPr lang="en-US" sz="1600" b="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-----</a:t>
                      </a:r>
                      <a:endParaRPr lang="en-US" sz="1600" b="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-----</a:t>
                      </a:r>
                      <a:endParaRPr lang="en-US" sz="1600" b="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-----</a:t>
                      </a:r>
                      <a:endParaRPr lang="en-US" sz="1600" b="0" dirty="0"/>
                    </a:p>
                  </a:txBody>
                  <a:tcPr marL="77196" marR="77196" marT="51459" marB="51459"/>
                </a:tc>
              </a:tr>
              <a:tr h="475069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Voriconazole</a:t>
                      </a:r>
                      <a:endParaRPr lang="en-US" sz="1600" b="1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4-7</a:t>
                      </a:r>
                      <a:r>
                        <a:rPr lang="en-US" sz="1600" b="0" baseline="0" dirty="0" smtClean="0"/>
                        <a:t> days</a:t>
                      </a:r>
                      <a:endParaRPr lang="en-US" sz="1600" b="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Trough</a:t>
                      </a:r>
                      <a:endParaRPr lang="en-US" sz="160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&gt;</a:t>
                      </a:r>
                      <a:r>
                        <a:rPr lang="en-US" sz="1600" baseline="0" dirty="0" smtClean="0"/>
                        <a:t> 1.0 mcg/mL</a:t>
                      </a:r>
                      <a:endParaRPr lang="en-US" sz="160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2.0-5.5</a:t>
                      </a:r>
                      <a:r>
                        <a:rPr lang="en-US" sz="1600" baseline="0" dirty="0" smtClean="0"/>
                        <a:t> mcg/mL</a:t>
                      </a:r>
                      <a:endParaRPr lang="en-US" sz="1600" dirty="0"/>
                    </a:p>
                  </a:txBody>
                  <a:tcPr marL="77196" marR="77196" marT="51459" marB="51459"/>
                </a:tc>
              </a:tr>
              <a:tr h="475069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Posaconazole</a:t>
                      </a:r>
                      <a:endParaRPr lang="en-US" sz="1600" b="1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4-7 days</a:t>
                      </a:r>
                      <a:endParaRPr lang="en-US" sz="1600" b="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Trough</a:t>
                      </a:r>
                      <a:endParaRPr lang="en-US" sz="160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&gt; 0.7 mcg/mL</a:t>
                      </a:r>
                      <a:endParaRPr lang="en-US" sz="160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1.0-1.5 mcg/mL</a:t>
                      </a:r>
                      <a:endParaRPr lang="en-US" sz="1600" dirty="0"/>
                    </a:p>
                  </a:txBody>
                  <a:tcPr marL="77196" marR="77196" marT="51459" marB="51459"/>
                </a:tc>
              </a:tr>
              <a:tr h="475069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Itraconazole</a:t>
                      </a:r>
                      <a:endParaRPr lang="en-US" sz="1600" b="1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4-7 days</a:t>
                      </a:r>
                      <a:endParaRPr lang="en-US" sz="1600" b="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Trough</a:t>
                      </a:r>
                      <a:endParaRPr lang="en-US" sz="160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&gt; 0.5 mcg/mL</a:t>
                      </a:r>
                      <a:endParaRPr lang="en-US" sz="160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1.0-2.0 mcg/mL</a:t>
                      </a:r>
                      <a:endParaRPr lang="en-US" sz="1600" dirty="0"/>
                    </a:p>
                  </a:txBody>
                  <a:tcPr marL="77196" marR="77196" marT="51459" marB="51459"/>
                </a:tc>
              </a:tr>
              <a:tr h="475069"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Isavuconazole</a:t>
                      </a:r>
                      <a:endParaRPr lang="en-US" sz="1600" b="1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4-7 days</a:t>
                      </a:r>
                      <a:endParaRPr lang="en-US" sz="1600" b="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Trough</a:t>
                      </a:r>
                      <a:endParaRPr lang="en-US" sz="160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77196" marR="77196" marT="51459" marB="514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2-4</a:t>
                      </a:r>
                      <a:endParaRPr lang="en-US" sz="1600" dirty="0"/>
                    </a:p>
                  </a:txBody>
                  <a:tcPr marL="77196" marR="77196" marT="51459" marB="51459"/>
                </a:tc>
              </a:tr>
              <a:tr h="1287967"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Flucytosine</a:t>
                      </a:r>
                      <a:endParaRPr lang="en-US" sz="1600" b="1" dirty="0"/>
                    </a:p>
                  </a:txBody>
                  <a:tcPr marL="77196" marR="77196" marT="51459" marB="5145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3-5 days</a:t>
                      </a:r>
                      <a:endParaRPr lang="en-US" sz="1600" b="0" dirty="0"/>
                    </a:p>
                  </a:txBody>
                  <a:tcPr marL="77196" marR="77196" marT="51459" marB="5145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Peak</a:t>
                      </a:r>
                    </a:p>
                    <a:p>
                      <a:pPr algn="ctr"/>
                      <a:r>
                        <a:rPr lang="en-US" sz="1600" dirty="0" smtClean="0"/>
                        <a:t>(2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hr</a:t>
                      </a:r>
                      <a:r>
                        <a:rPr lang="en-US" sz="1600" baseline="0" dirty="0" smtClean="0"/>
                        <a:t> post-dose)</a:t>
                      </a:r>
                      <a:endParaRPr lang="en-US" sz="1600" dirty="0"/>
                    </a:p>
                  </a:txBody>
                  <a:tcPr marL="77196" marR="77196" marT="51459" marB="5145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-----</a:t>
                      </a:r>
                      <a:endParaRPr lang="en-US" sz="1600" dirty="0"/>
                    </a:p>
                  </a:txBody>
                  <a:tcPr marL="77196" marR="77196" marT="51459" marB="5145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50-100</a:t>
                      </a:r>
                      <a:r>
                        <a:rPr lang="en-US" sz="1600" baseline="0" dirty="0" smtClean="0"/>
                        <a:t> mcg/mL</a:t>
                      </a:r>
                      <a:endParaRPr lang="en-US" sz="1600" dirty="0"/>
                    </a:p>
                  </a:txBody>
                  <a:tcPr marL="77196" marR="77196" marT="51459" marB="51459" anchor="ctr"/>
                </a:tc>
              </a:tr>
            </a:tbl>
          </a:graphicData>
        </a:graphic>
      </p:graphicFrame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6269495" y="6457950"/>
            <a:ext cx="28745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r" eaLnBrk="1" hangingPunct="1"/>
            <a:r>
              <a:rPr lang="en-US" altLang="en-US" sz="1000" i="1"/>
              <a:t>J Antimicrob Chemother</a:t>
            </a:r>
            <a:r>
              <a:rPr lang="en-US" altLang="en-US" sz="1000"/>
              <a:t>. 2014;69(5):1162-76</a:t>
            </a:r>
          </a:p>
          <a:p>
            <a:pPr algn="r" eaLnBrk="1" hangingPunct="1"/>
            <a:r>
              <a:rPr lang="en-US" altLang="en-US" sz="1000" i="1"/>
              <a:t>Antimicrob Agents Chemother</a:t>
            </a:r>
            <a:r>
              <a:rPr lang="en-US" altLang="en-US" sz="1000"/>
              <a:t>. 2009;53(1):24-34</a:t>
            </a:r>
          </a:p>
        </p:txBody>
      </p:sp>
    </p:spTree>
    <p:extLst>
      <p:ext uri="{BB962C8B-B14F-4D97-AF65-F5344CB8AC3E}">
        <p14:creationId xmlns:p14="http://schemas.microsoft.com/office/powerpoint/2010/main" val="346337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Outline </a:t>
            </a:r>
            <a:r>
              <a:rPr lang="en-US" sz="1800" dirty="0" smtClean="0"/>
              <a:t>(click to jump to a section)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2" action="ppaction://hlinksldjump"/>
              </a:rPr>
              <a:t>Classifying fungi 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hlinkClick r:id="rId3" action="ppaction://hlinksldjump"/>
              </a:rPr>
              <a:t>Important fungal pathogens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hlinkClick r:id="rId4" action="ppaction://hlinksldjump"/>
              </a:rPr>
              <a:t>Anti-</a:t>
            </a:r>
            <a:r>
              <a:rPr lang="en-US" sz="2800" dirty="0" err="1" smtClean="0">
                <a:hlinkClick r:id="rId4" action="ppaction://hlinksldjump"/>
              </a:rPr>
              <a:t>fungals</a:t>
            </a:r>
            <a:r>
              <a:rPr lang="en-US" sz="2800" dirty="0" smtClean="0">
                <a:hlinkClick r:id="rId4" action="ppaction://hlinksldjump"/>
              </a:rPr>
              <a:t> </a:t>
            </a:r>
            <a:endParaRPr lang="en-US" sz="28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5" action="ppaction://hlinksldjump"/>
              </a:rPr>
              <a:t>Anti-fungal quick review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hlinkClick r:id="rId6" action="ppaction://hlinksldjump"/>
              </a:rPr>
              <a:t>Monitoring drug levels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Practice cases   </a:t>
            </a:r>
            <a:endParaRPr lang="en-US" sz="2800" dirty="0" smtClean="0"/>
          </a:p>
          <a:p>
            <a:pPr>
              <a:buFont typeface="Courier New" panose="02070309020205020404" pitchFamily="49" charset="0"/>
              <a:buChar char="o"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DD9F-396E-4B33-9E9C-FEF670638DD9}" type="slidenum">
              <a:rPr lang="en-US" smtClean="0"/>
              <a:t>51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05907" y="4648200"/>
            <a:ext cx="404351" cy="31428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Got it???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do some cases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14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382000" cy="1066800"/>
          </a:xfrm>
        </p:spPr>
        <p:txBody>
          <a:bodyPr rtlCol="0">
            <a:noAutofit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72yoM presents with fever and lower back pain. On exam, he has 4/5 strength in his lower extremities and saddle anesthesia. On further history, you learn that he has chronic back pain, and has been receiving regular spinal injections of </a:t>
            </a:r>
            <a:r>
              <a:rPr lang="en-US" sz="2000" dirty="0" err="1" smtClean="0">
                <a:solidFill>
                  <a:schemeClr val="tx1"/>
                </a:solidFill>
              </a:rPr>
              <a:t>methylprednisilone</a:t>
            </a:r>
            <a:r>
              <a:rPr lang="en-US" sz="2000" dirty="0" smtClean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228600" y="2895600"/>
            <a:ext cx="8686800" cy="4325112"/>
          </a:xfrm>
        </p:spPr>
        <p:txBody>
          <a:bodyPr rtlCol="0">
            <a:normAutofit/>
          </a:bodyPr>
          <a:lstStyle/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000" dirty="0" smtClean="0"/>
              <a:t>What is the causative agent? (hint: this was a major outbreak in 2012)</a:t>
            </a:r>
            <a:endParaRPr lang="en-US" sz="2000" dirty="0"/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000" i="1" dirty="0" err="1" smtClean="0"/>
              <a:t>Exserohilum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rostratum</a:t>
            </a:r>
            <a:r>
              <a:rPr lang="en-US" sz="2000" i="1" dirty="0" smtClean="0"/>
              <a:t> </a:t>
            </a:r>
            <a:r>
              <a:rPr lang="en-US" sz="2000" dirty="0" smtClean="0"/>
              <a:t>(a mold)</a:t>
            </a:r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sz="2000" dirty="0"/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sz="2000" dirty="0" smtClean="0"/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sz="2000" dirty="0"/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sz="2000" dirty="0" smtClean="0"/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sz="2000" dirty="0"/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sz="2000" dirty="0" smtClean="0"/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000" dirty="0" smtClean="0"/>
              <a:t>OK you’ve never heard of it, but </a:t>
            </a:r>
            <a:r>
              <a:rPr lang="en-US" sz="2000" b="1" dirty="0" smtClean="0"/>
              <a:t>what are reasonable choices for antifungals for a serious mold infection from what you have already learned? Seriously, what do you think? Write it out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51816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Case 1</a:t>
            </a:r>
            <a:endParaRPr lang="en-US" sz="3600" dirty="0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057400" y="3664666"/>
            <a:ext cx="5105400" cy="1897933"/>
            <a:chOff x="1301750" y="4164393"/>
            <a:chExt cx="6775450" cy="246500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53" t="16081" r="40781" b="27353"/>
            <a:stretch>
              <a:fillRect/>
            </a:stretch>
          </p:blipFill>
          <p:spPr bwMode="auto">
            <a:xfrm>
              <a:off x="1301750" y="4164393"/>
              <a:ext cx="2133600" cy="2465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95" t="16299" r="45856" b="53506"/>
            <a:stretch>
              <a:fillRect/>
            </a:stretch>
          </p:blipFill>
          <p:spPr bwMode="auto">
            <a:xfrm>
              <a:off x="3435350" y="4173538"/>
              <a:ext cx="4641850" cy="2455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417120"/>
              </p:ext>
            </p:extLst>
          </p:nvPr>
        </p:nvGraphicFramePr>
        <p:xfrm>
          <a:off x="1" y="762000"/>
          <a:ext cx="9095738" cy="572611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99065"/>
                <a:gridCol w="999066"/>
                <a:gridCol w="1551182"/>
                <a:gridCol w="2470486"/>
                <a:gridCol w="1473199"/>
                <a:gridCol w="1602740"/>
              </a:tblGrid>
              <a:tr h="109934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Yeasts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(unicellular)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Dimorphics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sz="1600" dirty="0" smtClean="0"/>
                        <a:t>(endemic fungi)</a:t>
                      </a:r>
                    </a:p>
                    <a:p>
                      <a:pPr algn="ctr"/>
                      <a:r>
                        <a:rPr lang="en-US" sz="1600" dirty="0" smtClean="0"/>
                        <a:t>Histoplasma</a:t>
                      </a:r>
                    </a:p>
                    <a:p>
                      <a:pPr algn="ctr"/>
                      <a:r>
                        <a:rPr lang="en-US" sz="1600" dirty="0" smtClean="0"/>
                        <a:t>Blastomycosis</a:t>
                      </a:r>
                    </a:p>
                    <a:p>
                      <a:pPr algn="ctr"/>
                      <a:r>
                        <a:rPr lang="en-US" sz="1600" dirty="0" err="1" smtClean="0"/>
                        <a:t>Coccidiomycosis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Para-cocci</a:t>
                      </a:r>
                    </a:p>
                    <a:p>
                      <a:pPr algn="ctr"/>
                      <a:r>
                        <a:rPr lang="en-US" sz="1600" dirty="0" err="1" smtClean="0"/>
                        <a:t>Sporothrix</a:t>
                      </a:r>
                      <a:endParaRPr lang="en-US" sz="16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/>
                        <a:t>M</a:t>
                      </a:r>
                      <a:r>
                        <a:rPr lang="en-US" sz="2400" b="1" dirty="0" smtClean="0"/>
                        <a:t>olds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u="sng" dirty="0" smtClean="0"/>
                        <a:t>m</a:t>
                      </a:r>
                      <a:r>
                        <a:rPr lang="en-US" dirty="0" smtClean="0"/>
                        <a:t>ulticellular)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18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Non-</a:t>
                      </a:r>
                      <a:r>
                        <a:rPr lang="en-US" sz="1600" dirty="0" err="1" smtClean="0"/>
                        <a:t>albicans</a:t>
                      </a:r>
                      <a:r>
                        <a:rPr lang="en-US" sz="1600" baseline="0" dirty="0" smtClean="0"/>
                        <a:t> candida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Candida </a:t>
                      </a:r>
                      <a:r>
                        <a:rPr lang="en-US" sz="1600" dirty="0" err="1" smtClean="0"/>
                        <a:t>albicans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Cryptococcus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Aspergillus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Mucor</a:t>
                      </a:r>
                      <a:r>
                        <a:rPr lang="en-US" dirty="0" smtClean="0"/>
                        <a:t> and other molds</a:t>
                      </a:r>
                      <a:endParaRPr lang="en-US" dirty="0"/>
                    </a:p>
                  </a:txBody>
                  <a:tcPr/>
                </a:tc>
              </a:tr>
              <a:tr h="37449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6494" y="2809546"/>
            <a:ext cx="3402106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Fluconazole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0080" y="3254209"/>
            <a:ext cx="5383306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Itraconazole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3699741"/>
            <a:ext cx="70104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</a:t>
            </a:r>
            <a:r>
              <a:rPr lang="en-US" b="1" dirty="0" err="1" smtClean="0"/>
              <a:t>Voriconazole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4156941"/>
            <a:ext cx="86868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     </a:t>
            </a:r>
            <a:r>
              <a:rPr lang="en-US" b="1" dirty="0" err="1" smtClean="0"/>
              <a:t>Posaconazole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4614141"/>
            <a:ext cx="86868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     </a:t>
            </a:r>
            <a:r>
              <a:rPr lang="en-US" b="1" dirty="0" err="1" smtClean="0"/>
              <a:t>Isavuconazole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5061466"/>
            <a:ext cx="1828800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Fungins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52400" y="5583177"/>
            <a:ext cx="3352800" cy="36933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Flucytosine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23386" y="5061466"/>
            <a:ext cx="1444214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52400" y="6019800"/>
            <a:ext cx="8839200" cy="3693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Amphotericin </a:t>
            </a:r>
            <a:endParaRPr lang="en-US" b="1" dirty="0"/>
          </a:p>
        </p:txBody>
      </p:sp>
      <p:sp>
        <p:nvSpPr>
          <p:cNvPr id="12" name="5-Point Star 11"/>
          <p:cNvSpPr/>
          <p:nvPr/>
        </p:nvSpPr>
        <p:spPr>
          <a:xfrm>
            <a:off x="1219200" y="2710934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4495800" y="3297236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6477000" y="3742723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152400" y="5104493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590800" y="5583177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43600" y="762000"/>
            <a:ext cx="3120614" cy="56271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2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382000" cy="1066800"/>
          </a:xfrm>
        </p:spPr>
        <p:txBody>
          <a:bodyPr rtlCol="0">
            <a:noAutofit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72yoM presents with fever and lower back pain. On exam, he has 4/5 strength in his lower extremities and saddle anesthesia. On further history, you learn that he has chronic back pain, and has been receiving regular spinal injections of methylprednisolone. 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228600" y="2895600"/>
            <a:ext cx="8686800" cy="4325112"/>
          </a:xfrm>
        </p:spPr>
        <p:txBody>
          <a:bodyPr rtlCol="0">
            <a:normAutofit/>
          </a:bodyPr>
          <a:lstStyle/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000" dirty="0" smtClean="0"/>
              <a:t>Initially, when no one had any idea what to do, they used liposomal amphotericin AND </a:t>
            </a:r>
            <a:r>
              <a:rPr lang="en-US" sz="2000" dirty="0" err="1" smtClean="0"/>
              <a:t>voriconazole</a:t>
            </a:r>
            <a:endParaRPr lang="en-US" sz="2000" dirty="0" smtClean="0"/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000" dirty="0" smtClean="0"/>
              <a:t>As it turns out, this mold is sensitive to </a:t>
            </a:r>
            <a:r>
              <a:rPr lang="en-US" sz="2000" dirty="0" err="1" smtClean="0"/>
              <a:t>voriconzole</a:t>
            </a:r>
            <a:r>
              <a:rPr lang="en-US" sz="2000" dirty="0" smtClean="0"/>
              <a:t>, so that’s what’s used now</a:t>
            </a:r>
            <a:endParaRPr lang="en-US" sz="2000" dirty="0"/>
          </a:p>
          <a:p>
            <a:pPr marL="342906" indent="-342906" defTabSz="457207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000" dirty="0" smtClean="0"/>
              <a:t>BUT NOW YOU SEE HOW EASY IT IS!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51816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Case 1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3315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066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Case #2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856248"/>
            <a:ext cx="8407400" cy="4745297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200" dirty="0"/>
              <a:t>71-year-old </a:t>
            </a:r>
            <a:r>
              <a:rPr lang="en-US" sz="2200" dirty="0" smtClean="0"/>
              <a:t>female</a:t>
            </a:r>
            <a:endParaRPr lang="en-US" sz="2200" dirty="0"/>
          </a:p>
          <a:p>
            <a:r>
              <a:rPr lang="en-US" sz="2200" dirty="0" smtClean="0"/>
              <a:t>Lived </a:t>
            </a:r>
            <a:r>
              <a:rPr lang="en-US" sz="2200" dirty="0"/>
              <a:t>in </a:t>
            </a:r>
            <a:r>
              <a:rPr lang="en-US" sz="2200" dirty="0" smtClean="0"/>
              <a:t>Guatemalan countryside </a:t>
            </a:r>
            <a:r>
              <a:rPr lang="en-US" sz="2200" dirty="0"/>
              <a:t>for her whole </a:t>
            </a:r>
            <a:r>
              <a:rPr lang="en-US" sz="2200" dirty="0" smtClean="0"/>
              <a:t>life as a bean farmer</a:t>
            </a:r>
            <a:endParaRPr lang="en-US" sz="2200" dirty="0"/>
          </a:p>
          <a:p>
            <a:r>
              <a:rPr lang="en-US" sz="2200" dirty="0"/>
              <a:t>M</a:t>
            </a:r>
            <a:r>
              <a:rPr lang="en-US" sz="2200" dirty="0" smtClean="0"/>
              <a:t>oved to Boston approximately </a:t>
            </a:r>
            <a:r>
              <a:rPr lang="en-US" sz="2200" dirty="0"/>
              <a:t>two months prior to live with </a:t>
            </a:r>
            <a:r>
              <a:rPr lang="en-US" sz="2200" dirty="0" smtClean="0"/>
              <a:t>her daughter</a:t>
            </a:r>
            <a:r>
              <a:rPr lang="en-US" sz="2200" dirty="0"/>
              <a:t>.  </a:t>
            </a:r>
            <a:endParaRPr lang="en-US" sz="2200" dirty="0" smtClean="0"/>
          </a:p>
          <a:p>
            <a:r>
              <a:rPr lang="en-US" sz="2200" dirty="0" smtClean="0"/>
              <a:t>Reports </a:t>
            </a:r>
            <a:r>
              <a:rPr lang="en-US" sz="2200" dirty="0"/>
              <a:t>that over </a:t>
            </a:r>
            <a:r>
              <a:rPr lang="en-US" sz="2200" dirty="0" smtClean="0"/>
              <a:t>the last 3-4 years:</a:t>
            </a:r>
            <a:endParaRPr lang="en-US" sz="2200" dirty="0"/>
          </a:p>
          <a:p>
            <a:pPr lvl="1"/>
            <a:r>
              <a:rPr lang="en-US" sz="2200" dirty="0"/>
              <a:t>S</a:t>
            </a:r>
            <a:r>
              <a:rPr lang="en-US" sz="2200" dirty="0" smtClean="0"/>
              <a:t>everal </a:t>
            </a:r>
            <a:r>
              <a:rPr lang="en-US" sz="2200" dirty="0"/>
              <a:t>painful raised ulcerative lesions over her</a:t>
            </a:r>
            <a:br>
              <a:rPr lang="en-US" sz="2200" dirty="0"/>
            </a:br>
            <a:r>
              <a:rPr lang="en-US" sz="2200" dirty="0"/>
              <a:t>right posterior lower leg</a:t>
            </a:r>
            <a:r>
              <a:rPr lang="en-US" sz="2200" dirty="0" smtClean="0"/>
              <a:t>.</a:t>
            </a:r>
          </a:p>
          <a:p>
            <a:pPr lvl="1"/>
            <a:r>
              <a:rPr lang="en-US" sz="2200" dirty="0" smtClean="0"/>
              <a:t>Recently worsening</a:t>
            </a:r>
            <a:endParaRPr lang="en-US" sz="2200" dirty="0"/>
          </a:p>
          <a:p>
            <a:pPr lvl="1"/>
            <a:r>
              <a:rPr lang="en-US" sz="2200" dirty="0" smtClean="0"/>
              <a:t>Denies </a:t>
            </a:r>
            <a:r>
              <a:rPr lang="en-US" sz="2200" dirty="0"/>
              <a:t>any obvious trauma or </a:t>
            </a:r>
            <a:r>
              <a:rPr lang="en-US" sz="2200" dirty="0" smtClean="0"/>
              <a:t>animal bites (insect or otherwise) to the region</a:t>
            </a:r>
          </a:p>
          <a:p>
            <a:pPr lvl="1"/>
            <a:r>
              <a:rPr lang="en-US" sz="2200" dirty="0" smtClean="0"/>
              <a:t>Has never attempted treatment for these lesions</a:t>
            </a:r>
          </a:p>
        </p:txBody>
      </p:sp>
    </p:spTree>
    <p:extLst>
      <p:ext uri="{BB962C8B-B14F-4D97-AF65-F5344CB8AC3E}">
        <p14:creationId xmlns:p14="http://schemas.microsoft.com/office/powerpoint/2010/main" val="366206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4628" y="652271"/>
            <a:ext cx="8229600" cy="1066800"/>
          </a:xfrm>
        </p:spPr>
        <p:txBody>
          <a:bodyPr/>
          <a:lstStyle/>
          <a:p>
            <a:r>
              <a:rPr lang="en-US" dirty="0" smtClean="0"/>
              <a:t>LESIONS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428" y="1719071"/>
            <a:ext cx="7620001" cy="473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0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4 Gram stai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3201" y="1752600"/>
            <a:ext cx="6197599" cy="475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682752"/>
            <a:ext cx="8229600" cy="10698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PAS stain: cigar-shaped yeast 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38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847071"/>
            <a:ext cx="6129549" cy="469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780272"/>
            <a:ext cx="8229600" cy="1066800"/>
          </a:xfrm>
        </p:spPr>
        <p:txBody>
          <a:bodyPr/>
          <a:lstStyle/>
          <a:p>
            <a:r>
              <a:rPr lang="en-US" dirty="0" smtClean="0"/>
              <a:t>Diagnosis? Treatment?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05600" y="2362200"/>
            <a:ext cx="220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Hint:</a:t>
            </a:r>
          </a:p>
          <a:p>
            <a:r>
              <a:rPr lang="en-US" sz="2400" dirty="0" smtClean="0"/>
              <a:t>Cigar-shaped yeast forms are classic for </a:t>
            </a:r>
            <a:r>
              <a:rPr lang="en-US" sz="2400" dirty="0" err="1" smtClean="0"/>
              <a:t>Sporothrix</a:t>
            </a:r>
            <a:r>
              <a:rPr lang="en-US" sz="2400" dirty="0" smtClean="0"/>
              <a:t>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934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“Fungi”: the difficulties begin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A mushroom walks into a bar and orders a drink. </a:t>
            </a:r>
          </a:p>
          <a:p>
            <a:pPr marL="0" indent="0">
              <a:buNone/>
            </a:pPr>
            <a:r>
              <a:rPr lang="en-US" sz="3600" dirty="0" smtClean="0"/>
              <a:t>The bartender says, “I’m sorry, sir, but we only serve humans here.” </a:t>
            </a:r>
          </a:p>
          <a:p>
            <a:pPr marL="0" indent="0">
              <a:buNone/>
            </a:pPr>
            <a:r>
              <a:rPr lang="en-US" sz="3600" dirty="0" smtClean="0"/>
              <a:t>The mushroom replies, “Come on, give me a break – I’m a fungi!”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8517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018578"/>
              </p:ext>
            </p:extLst>
          </p:nvPr>
        </p:nvGraphicFramePr>
        <p:xfrm>
          <a:off x="1" y="762000"/>
          <a:ext cx="9095738" cy="572611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99065"/>
                <a:gridCol w="999066"/>
                <a:gridCol w="1551182"/>
                <a:gridCol w="2470486"/>
                <a:gridCol w="1473199"/>
                <a:gridCol w="1602740"/>
              </a:tblGrid>
              <a:tr h="109934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Yeasts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(unicellular)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Dimorphics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sz="1600" dirty="0" smtClean="0"/>
                        <a:t>(endemic fungi)</a:t>
                      </a:r>
                    </a:p>
                    <a:p>
                      <a:pPr algn="ctr"/>
                      <a:r>
                        <a:rPr lang="en-US" sz="1600" dirty="0" smtClean="0"/>
                        <a:t>Histoplasma</a:t>
                      </a:r>
                    </a:p>
                    <a:p>
                      <a:pPr algn="ctr"/>
                      <a:r>
                        <a:rPr lang="en-US" sz="1600" dirty="0" smtClean="0"/>
                        <a:t>Blastomycosis</a:t>
                      </a:r>
                    </a:p>
                    <a:p>
                      <a:pPr algn="ctr"/>
                      <a:r>
                        <a:rPr lang="en-US" sz="1600" dirty="0" err="1" smtClean="0"/>
                        <a:t>Coccidiomycosis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Para-cocci</a:t>
                      </a:r>
                    </a:p>
                    <a:p>
                      <a:pPr algn="ctr"/>
                      <a:r>
                        <a:rPr lang="en-US" sz="1600" dirty="0" err="1" smtClean="0"/>
                        <a:t>Sporothrix</a:t>
                      </a:r>
                      <a:endParaRPr lang="en-US" sz="16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/>
                        <a:t>M</a:t>
                      </a:r>
                      <a:r>
                        <a:rPr lang="en-US" sz="2400" b="1" dirty="0" smtClean="0"/>
                        <a:t>olds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u="sng" dirty="0" smtClean="0"/>
                        <a:t>m</a:t>
                      </a:r>
                      <a:r>
                        <a:rPr lang="en-US" dirty="0" smtClean="0"/>
                        <a:t>ulticellular)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18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Non-</a:t>
                      </a:r>
                      <a:r>
                        <a:rPr lang="en-US" sz="1600" dirty="0" err="1" smtClean="0"/>
                        <a:t>albicans</a:t>
                      </a:r>
                      <a:r>
                        <a:rPr lang="en-US" sz="1600" baseline="0" dirty="0" smtClean="0"/>
                        <a:t> candida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Candida </a:t>
                      </a:r>
                      <a:r>
                        <a:rPr lang="en-US" sz="1600" dirty="0" err="1" smtClean="0"/>
                        <a:t>albicans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Cryptococcus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Aspergillus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Mucor</a:t>
                      </a:r>
                      <a:r>
                        <a:rPr lang="en-US" dirty="0" smtClean="0"/>
                        <a:t> and other molds</a:t>
                      </a:r>
                      <a:endParaRPr lang="en-US" dirty="0"/>
                    </a:p>
                  </a:txBody>
                  <a:tcPr/>
                </a:tc>
              </a:tr>
              <a:tr h="37449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6494" y="2809546"/>
            <a:ext cx="3402106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Fluconazole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0080" y="3254209"/>
            <a:ext cx="5383306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Itraconazole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3699741"/>
            <a:ext cx="70104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</a:t>
            </a:r>
            <a:r>
              <a:rPr lang="en-US" b="1" dirty="0" err="1" smtClean="0"/>
              <a:t>Voriconazole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4156941"/>
            <a:ext cx="86868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     </a:t>
            </a:r>
            <a:r>
              <a:rPr lang="en-US" b="1" dirty="0" err="1" smtClean="0"/>
              <a:t>Posaconazole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4614141"/>
            <a:ext cx="86868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     </a:t>
            </a:r>
            <a:r>
              <a:rPr lang="en-US" b="1" dirty="0" err="1" smtClean="0"/>
              <a:t>Isavuconazole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5061466"/>
            <a:ext cx="1828800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Fungins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52400" y="5583177"/>
            <a:ext cx="3352800" cy="36933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Flucytosine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23386" y="5061466"/>
            <a:ext cx="1444214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52400" y="6019800"/>
            <a:ext cx="8839200" cy="3693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Amphotericin </a:t>
            </a:r>
            <a:endParaRPr lang="en-US" b="1" dirty="0"/>
          </a:p>
        </p:txBody>
      </p:sp>
      <p:sp>
        <p:nvSpPr>
          <p:cNvPr id="12" name="5-Point Star 11"/>
          <p:cNvSpPr/>
          <p:nvPr/>
        </p:nvSpPr>
        <p:spPr>
          <a:xfrm>
            <a:off x="1219200" y="2710934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4495800" y="3297236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6477000" y="3742723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152400" y="5104493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590800" y="5583177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54730" y="762000"/>
            <a:ext cx="2468656" cy="5791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4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4628" y="652271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 severe systemic disease, started on itraconazole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428" y="1719071"/>
            <a:ext cx="7620001" cy="473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6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3828" y="762000"/>
            <a:ext cx="8229600" cy="1066800"/>
          </a:xfrm>
        </p:spPr>
        <p:txBody>
          <a:bodyPr/>
          <a:lstStyle/>
          <a:p>
            <a:r>
              <a:rPr lang="en-US" dirty="0" smtClean="0"/>
              <a:t>1-month follow-up visit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943099"/>
            <a:ext cx="8407893" cy="4183379"/>
          </a:xfrm>
        </p:spPr>
        <p:txBody>
          <a:bodyPr/>
          <a:lstStyle/>
          <a:p>
            <a:r>
              <a:rPr lang="en-US" dirty="0" smtClean="0"/>
              <a:t>Pain improved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778"/>
          <a:stretch/>
        </p:blipFill>
        <p:spPr>
          <a:xfrm>
            <a:off x="341554" y="2743200"/>
            <a:ext cx="8407893" cy="31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0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hale\AppData\Local\Microsoft\Windows\Temporary Internet Files\Content.Outlook\G79S0E6Q\IMG_106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524000" y="14478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800" b="1" dirty="0" smtClean="0">
                <a:solidFill>
                  <a:srgbClr val="FF0000"/>
                </a:solidFill>
              </a:rPr>
              <a:t>And at 3 months…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Mr. K is a 65yoM who presented with chest pain and SOB of sudden onset, and of several hours duration. </a:t>
            </a:r>
          </a:p>
          <a:p>
            <a:r>
              <a:rPr lang="en-US" dirty="0" smtClean="0"/>
              <a:t>He was found to have a large type A aortic dissection and had emergent surgery, with massive bleeding. </a:t>
            </a:r>
          </a:p>
          <a:p>
            <a:r>
              <a:rPr lang="en-US" dirty="0" smtClean="0"/>
              <a:t>He has now had a complicated course and has been intubated repeatedly, now HD 43, he starts to spike temperatures and a CT chest is obtained.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66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t="17378" r="19885" b="16760"/>
          <a:stretch/>
        </p:blipFill>
        <p:spPr bwMode="auto">
          <a:xfrm>
            <a:off x="609600" y="838200"/>
            <a:ext cx="795567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5105400" y="2667000"/>
            <a:ext cx="381000" cy="8001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87438" y="2133600"/>
            <a:ext cx="2270562" cy="707886"/>
          </a:xfrm>
          <a:prstGeom prst="rect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Weird “</a:t>
            </a:r>
            <a:r>
              <a:rPr lang="en-US" sz="2000" b="1" dirty="0" err="1" smtClean="0">
                <a:solidFill>
                  <a:srgbClr val="FF0000"/>
                </a:solidFill>
              </a:rPr>
              <a:t>debri</a:t>
            </a:r>
            <a:r>
              <a:rPr lang="en-US" sz="2000" b="1" dirty="0" smtClean="0">
                <a:solidFill>
                  <a:srgbClr val="FF0000"/>
                </a:solidFill>
              </a:rPr>
              <a:t>” in trachea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4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t="15214" r="19821" b="15201"/>
          <a:stretch/>
        </p:blipFill>
        <p:spPr bwMode="auto">
          <a:xfrm>
            <a:off x="1001135" y="1143000"/>
            <a:ext cx="722846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3858635" y="2181561"/>
            <a:ext cx="381000" cy="8001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340673" y="1809690"/>
            <a:ext cx="2537262" cy="400110"/>
          </a:xfrm>
          <a:prstGeom prst="rect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Pulmonary lesion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1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066800"/>
          </a:xfrm>
        </p:spPr>
        <p:txBody>
          <a:bodyPr/>
          <a:lstStyle/>
          <a:p>
            <a:r>
              <a:rPr lang="en-US" dirty="0" smtClean="0"/>
              <a:t>A Bronchoscopy is performed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5" t="23487" r="31207" b="26778"/>
          <a:stretch/>
        </p:blipFill>
        <p:spPr bwMode="auto">
          <a:xfrm>
            <a:off x="1752600" y="1981200"/>
            <a:ext cx="5847550" cy="440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9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Tracheal mass biopsy results: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62200"/>
            <a:ext cx="5486400" cy="4114800"/>
          </a:xfrm>
        </p:spPr>
      </p:pic>
      <p:sp>
        <p:nvSpPr>
          <p:cNvPr id="5" name="TextBox 4"/>
          <p:cNvSpPr txBox="1"/>
          <p:nvPr/>
        </p:nvSpPr>
        <p:spPr>
          <a:xfrm>
            <a:off x="6172200" y="388751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Aspergillosis!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1808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8466" y="121920"/>
            <a:ext cx="7620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Angioinvasive</a:t>
            </a:r>
            <a:r>
              <a:rPr lang="en-US" sz="4000" b="1" dirty="0" smtClean="0"/>
              <a:t> aspergillosis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33630" y="5867400"/>
            <a:ext cx="7076739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What treatment do you recommend, </a:t>
            </a:r>
            <a:r>
              <a:rPr lang="en-US" sz="2800" b="1" dirty="0" err="1" smtClean="0"/>
              <a:t>Dr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947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Fungal terminology can be confusing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325112"/>
          </a:xfrm>
        </p:spPr>
        <p:txBody>
          <a:bodyPr/>
          <a:lstStyle/>
          <a:p>
            <a:r>
              <a:rPr lang="en-US" dirty="0" err="1" smtClean="0"/>
              <a:t>Pseudohyphae</a:t>
            </a:r>
            <a:endParaRPr lang="en-US" dirty="0" smtClean="0"/>
          </a:p>
          <a:p>
            <a:r>
              <a:rPr lang="en-US" dirty="0" smtClean="0"/>
              <a:t>True hyphae</a:t>
            </a:r>
          </a:p>
          <a:p>
            <a:r>
              <a:rPr lang="en-US" dirty="0" smtClean="0"/>
              <a:t>Budding</a:t>
            </a:r>
          </a:p>
          <a:p>
            <a:r>
              <a:rPr lang="en-US" dirty="0" smtClean="0"/>
              <a:t>Mold</a:t>
            </a:r>
          </a:p>
          <a:p>
            <a:r>
              <a:rPr lang="en-US" dirty="0" smtClean="0"/>
              <a:t>Yeast</a:t>
            </a:r>
          </a:p>
          <a:p>
            <a:r>
              <a:rPr lang="en-US" dirty="0" smtClean="0"/>
              <a:t>Dimorphic</a:t>
            </a:r>
          </a:p>
          <a:p>
            <a:r>
              <a:rPr lang="en-US" dirty="0" smtClean="0"/>
              <a:t>Conidia</a:t>
            </a:r>
          </a:p>
          <a:p>
            <a:r>
              <a:rPr lang="en-US" dirty="0" smtClean="0"/>
              <a:t>Conidiophore</a:t>
            </a:r>
          </a:p>
          <a:p>
            <a:r>
              <a:rPr lang="en-US" dirty="0" smtClean="0"/>
              <a:t>Germ tube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3988398" y="2286000"/>
            <a:ext cx="838200" cy="4114800"/>
          </a:xfrm>
          <a:prstGeom prst="righ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36576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What does it all mean??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9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763311"/>
              </p:ext>
            </p:extLst>
          </p:nvPr>
        </p:nvGraphicFramePr>
        <p:xfrm>
          <a:off x="1" y="762000"/>
          <a:ext cx="9095738" cy="572611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99065"/>
                <a:gridCol w="999066"/>
                <a:gridCol w="1551182"/>
                <a:gridCol w="2470486"/>
                <a:gridCol w="1473199"/>
                <a:gridCol w="1602740"/>
              </a:tblGrid>
              <a:tr h="109934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Yeasts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(unicellular)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Dimorphics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sz="1600" dirty="0" smtClean="0"/>
                        <a:t>(endemic fungi)</a:t>
                      </a:r>
                    </a:p>
                    <a:p>
                      <a:pPr algn="ctr"/>
                      <a:r>
                        <a:rPr lang="en-US" sz="1600" dirty="0" smtClean="0"/>
                        <a:t>Histoplasma</a:t>
                      </a:r>
                    </a:p>
                    <a:p>
                      <a:pPr algn="ctr"/>
                      <a:r>
                        <a:rPr lang="en-US" sz="1600" dirty="0" smtClean="0"/>
                        <a:t>Blastomycosis</a:t>
                      </a:r>
                    </a:p>
                    <a:p>
                      <a:pPr algn="ctr"/>
                      <a:r>
                        <a:rPr lang="en-US" sz="1600" dirty="0" err="1" smtClean="0"/>
                        <a:t>Coccidiomycosis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Para-cocci</a:t>
                      </a:r>
                    </a:p>
                    <a:p>
                      <a:pPr algn="ctr"/>
                      <a:r>
                        <a:rPr lang="en-US" sz="1600" dirty="0" err="1" smtClean="0"/>
                        <a:t>Sporothrix</a:t>
                      </a:r>
                      <a:endParaRPr lang="en-US" sz="16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/>
                        <a:t>M</a:t>
                      </a:r>
                      <a:r>
                        <a:rPr lang="en-US" sz="2400" b="1" dirty="0" smtClean="0"/>
                        <a:t>olds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u="sng" dirty="0" smtClean="0"/>
                        <a:t>m</a:t>
                      </a:r>
                      <a:r>
                        <a:rPr lang="en-US" dirty="0" smtClean="0"/>
                        <a:t>ulticellular)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18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Non-</a:t>
                      </a:r>
                      <a:r>
                        <a:rPr lang="en-US" sz="1600" dirty="0" err="1" smtClean="0"/>
                        <a:t>albicans</a:t>
                      </a:r>
                      <a:r>
                        <a:rPr lang="en-US" sz="1600" baseline="0" dirty="0" smtClean="0"/>
                        <a:t> candida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Candida </a:t>
                      </a:r>
                      <a:r>
                        <a:rPr lang="en-US" sz="1600" dirty="0" err="1" smtClean="0"/>
                        <a:t>albicans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Cryptococcus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Aspergillus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Mucor</a:t>
                      </a:r>
                      <a:r>
                        <a:rPr lang="en-US" dirty="0" smtClean="0"/>
                        <a:t> and other molds</a:t>
                      </a:r>
                      <a:endParaRPr lang="en-US" dirty="0"/>
                    </a:p>
                  </a:txBody>
                  <a:tcPr/>
                </a:tc>
              </a:tr>
              <a:tr h="37449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6494" y="2809546"/>
            <a:ext cx="3402106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Fluconazole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0080" y="3254209"/>
            <a:ext cx="5383306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Itraconazole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3699741"/>
            <a:ext cx="70104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</a:t>
            </a:r>
            <a:r>
              <a:rPr lang="en-US" b="1" dirty="0" err="1" smtClean="0"/>
              <a:t>Voriconazole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4156941"/>
            <a:ext cx="86868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     </a:t>
            </a:r>
            <a:r>
              <a:rPr lang="en-US" b="1" dirty="0" err="1" smtClean="0"/>
              <a:t>Posaconazole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4614141"/>
            <a:ext cx="86868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     </a:t>
            </a:r>
            <a:r>
              <a:rPr lang="en-US" b="1" dirty="0" err="1" smtClean="0"/>
              <a:t>Isavuconazole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5061466"/>
            <a:ext cx="1828800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Fungins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52400" y="5583177"/>
            <a:ext cx="3352800" cy="36933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Flucytosine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23386" y="5061466"/>
            <a:ext cx="1444214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52400" y="6019800"/>
            <a:ext cx="8839200" cy="3693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Amphotericin </a:t>
            </a:r>
            <a:endParaRPr lang="en-US" b="1" dirty="0"/>
          </a:p>
        </p:txBody>
      </p:sp>
      <p:sp>
        <p:nvSpPr>
          <p:cNvPr id="12" name="5-Point Star 11"/>
          <p:cNvSpPr/>
          <p:nvPr/>
        </p:nvSpPr>
        <p:spPr>
          <a:xfrm>
            <a:off x="1219200" y="2710934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4495800" y="3297236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6477000" y="3742723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152400" y="5104493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590800" y="5583177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29661" y="1839558"/>
            <a:ext cx="1437939" cy="472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7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906" t="12995" r="24063" b="54505"/>
          <a:stretch/>
        </p:blipFill>
        <p:spPr>
          <a:xfrm>
            <a:off x="287383" y="18535"/>
            <a:ext cx="8839200" cy="31056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718" t="48028" r="53532" b="49073"/>
          <a:stretch/>
        </p:blipFill>
        <p:spPr>
          <a:xfrm>
            <a:off x="4309671" y="2999302"/>
            <a:ext cx="4381483" cy="381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3581400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144 patients with known or suspected invasive aspergillosis received either: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V</a:t>
            </a:r>
            <a:r>
              <a:rPr lang="en-US" sz="2400" dirty="0" smtClean="0"/>
              <a:t>oriconazole (6mg/kg x2 then 4mg/kg Q12) </a:t>
            </a:r>
          </a:p>
          <a:p>
            <a:pPr lvl="2"/>
            <a:r>
              <a:rPr lang="en-US" sz="2400" dirty="0" smtClean="0"/>
              <a:t>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Amphotericin B </a:t>
            </a:r>
            <a:r>
              <a:rPr lang="en-US" sz="2400" dirty="0" err="1" smtClean="0"/>
              <a:t>deoxycholate</a:t>
            </a:r>
            <a:r>
              <a:rPr lang="en-US" sz="2400" dirty="0" smtClean="0"/>
              <a:t> (1.5mg/kg/day)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52400"/>
            <a:ext cx="2895600" cy="446276"/>
          </a:xfrm>
          <a:prstGeom prst="rect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rgbClr val="FF0000"/>
                </a:solidFill>
              </a:rPr>
              <a:t>Classic Paper Alert</a:t>
            </a:r>
            <a:endParaRPr lang="en-US" sz="2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0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635" t="29810" r="28571" b="10799"/>
          <a:stretch/>
        </p:blipFill>
        <p:spPr>
          <a:xfrm>
            <a:off x="1066800" y="228599"/>
            <a:ext cx="6781800" cy="5425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718" t="48028" r="53532" b="49073"/>
          <a:stretch/>
        </p:blipFill>
        <p:spPr>
          <a:xfrm>
            <a:off x="152400" y="5943600"/>
            <a:ext cx="2628883" cy="2286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7239000" y="1524000"/>
            <a:ext cx="136962" cy="16672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477000" y="2819400"/>
            <a:ext cx="2537262" cy="400110"/>
          </a:xfrm>
          <a:prstGeom prst="rect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Use </a:t>
            </a:r>
            <a:r>
              <a:rPr lang="en-US" sz="2000" b="1" dirty="0" err="1" smtClean="0">
                <a:solidFill>
                  <a:srgbClr val="FF0000"/>
                </a:solidFill>
              </a:rPr>
              <a:t>voriconazole</a:t>
            </a:r>
            <a:r>
              <a:rPr lang="en-US" sz="2000" b="1" dirty="0" smtClean="0">
                <a:solidFill>
                  <a:srgbClr val="FF0000"/>
                </a:solidFill>
              </a:rPr>
              <a:t>!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2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 40 year old previously healthy man presents to his PCP’s office with a chief complaint of chest congestion and fever to 101 for the past 4 days. He also complains of fatigue. He denies shortness of breath, wheezing, or sputum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He is given 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Zpack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but does not improve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7 days later he is given levofloxacin, but does not improve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He is admitted and started on vancomycin and cefepime, but does not improve. He becomes severely SOB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28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4" t="7809" r="22342" b="2994"/>
          <a:stretch/>
        </p:blipFill>
        <p:spPr bwMode="auto">
          <a:xfrm>
            <a:off x="-1" y="762000"/>
            <a:ext cx="475197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1" t="8728" r="23916" b="3104"/>
          <a:stretch/>
        </p:blipFill>
        <p:spPr bwMode="auto">
          <a:xfrm>
            <a:off x="4648199" y="838200"/>
            <a:ext cx="397574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29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152400"/>
            <a:ext cx="8229600" cy="10668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Repeat Portable Chest X-Ray after a few days</a:t>
            </a:r>
            <a:endParaRPr lang="en-US" sz="2800" dirty="0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9467" r="22559" b="2761"/>
          <a:stretch/>
        </p:blipFill>
        <p:spPr bwMode="auto">
          <a:xfrm>
            <a:off x="1828800" y="1142999"/>
            <a:ext cx="5486400" cy="546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20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53901"/>
            <a:ext cx="3907842" cy="41770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8382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 Hospital day 8 bronchoalveolar lavage (BAL) shows the following. What is your diagnosis?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791200" y="2372743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Hint:</a:t>
            </a:r>
          </a:p>
          <a:p>
            <a:r>
              <a:rPr lang="en-US" sz="2400" dirty="0" smtClean="0"/>
              <a:t>It’s a broad-based budding yeast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781339" y="42672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Diagnosis:</a:t>
            </a:r>
          </a:p>
          <a:p>
            <a:r>
              <a:rPr lang="en-US" sz="2400" dirty="0" smtClean="0"/>
              <a:t>Fulminant blastomycosis!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43000" y="5943600"/>
            <a:ext cx="7076739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What treatment do you recommend, </a:t>
            </a:r>
            <a:r>
              <a:rPr lang="en-US" sz="2800" b="1" dirty="0" err="1" smtClean="0"/>
              <a:t>Dr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2094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/>
          </p:cNvPicPr>
          <p:nvPr/>
        </p:nvPicPr>
        <p:blipFill>
          <a:blip r:embed="rId2"/>
          <a:srcRect l="35477" t="41119" r="18616" b="27869"/>
          <a:stretch>
            <a:fillRect/>
          </a:stretch>
        </p:blipFill>
        <p:spPr bwMode="auto">
          <a:xfrm>
            <a:off x="257175" y="1339850"/>
            <a:ext cx="86185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574675" y="5727700"/>
            <a:ext cx="7932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Larone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Medically important fungi, A guide to Identification, 5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edition 2011</a:t>
            </a:r>
          </a:p>
        </p:txBody>
      </p:sp>
      <p:sp>
        <p:nvSpPr>
          <p:cNvPr id="28676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0" y="382588"/>
            <a:ext cx="7772400" cy="1143000"/>
          </a:xfrm>
          <a:noFill/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latin typeface="Arial"/>
                <a:cs typeface="Arial"/>
              </a:rPr>
              <a:t>Blastomyces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223760" y="3504476"/>
            <a:ext cx="136962" cy="16672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61760" y="4799876"/>
            <a:ext cx="2537262" cy="707886"/>
          </a:xfrm>
          <a:prstGeom prst="rect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Broad based budding yeast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6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img017"/>
          <p:cNvPicPr>
            <a:picLocks noChangeAspect="1" noChangeArrowheads="1"/>
          </p:cNvPicPr>
          <p:nvPr/>
        </p:nvPicPr>
        <p:blipFill>
          <a:blip r:embed="rId2"/>
          <a:srcRect l="39207" t="45267" r="15578" b="21463"/>
          <a:stretch>
            <a:fillRect/>
          </a:stretch>
        </p:blipFill>
        <p:spPr bwMode="auto">
          <a:xfrm>
            <a:off x="249570" y="1369714"/>
            <a:ext cx="8712200" cy="4648200"/>
          </a:xfrm>
          <a:prstGeom prst="rect">
            <a:avLst/>
          </a:prstGeom>
          <a:noFill/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2239963" y="6096000"/>
            <a:ext cx="5251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Larone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Medically important fungi, A guide to Identification, 5th edition 2011</a:t>
            </a:r>
          </a:p>
        </p:txBody>
      </p:sp>
      <p:sp>
        <p:nvSpPr>
          <p:cNvPr id="46086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0" y="368300"/>
            <a:ext cx="7772400" cy="1143000"/>
          </a:xfrm>
          <a:noFill/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latin typeface="Arial"/>
                <a:cs typeface="Arial"/>
              </a:rPr>
              <a:t>Histoplasma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943600" y="3810000"/>
            <a:ext cx="1127562" cy="13617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172200" y="4799876"/>
            <a:ext cx="2537262" cy="707886"/>
          </a:xfrm>
          <a:prstGeom prst="rect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Narrow based budding yeast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4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51611"/>
              </p:ext>
            </p:extLst>
          </p:nvPr>
        </p:nvGraphicFramePr>
        <p:xfrm>
          <a:off x="1" y="762000"/>
          <a:ext cx="9095738" cy="572611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99065"/>
                <a:gridCol w="999066"/>
                <a:gridCol w="1551182"/>
                <a:gridCol w="2470486"/>
                <a:gridCol w="1473199"/>
                <a:gridCol w="1602740"/>
              </a:tblGrid>
              <a:tr h="109934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Yeasts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(unicellular)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Dimorphics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sz="1600" dirty="0" smtClean="0"/>
                        <a:t>(endemic fungi)</a:t>
                      </a:r>
                    </a:p>
                    <a:p>
                      <a:pPr algn="ctr"/>
                      <a:r>
                        <a:rPr lang="en-US" sz="1600" dirty="0" smtClean="0"/>
                        <a:t>Histoplasma</a:t>
                      </a:r>
                    </a:p>
                    <a:p>
                      <a:pPr algn="ctr"/>
                      <a:r>
                        <a:rPr lang="en-US" sz="1600" dirty="0" smtClean="0"/>
                        <a:t>Blastomycosis</a:t>
                      </a:r>
                    </a:p>
                    <a:p>
                      <a:pPr algn="ctr"/>
                      <a:r>
                        <a:rPr lang="en-US" sz="1600" dirty="0" err="1" smtClean="0"/>
                        <a:t>Coccidiomycosis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Para-cocci</a:t>
                      </a:r>
                    </a:p>
                    <a:p>
                      <a:pPr algn="ctr"/>
                      <a:r>
                        <a:rPr lang="en-US" sz="1600" dirty="0" err="1" smtClean="0"/>
                        <a:t>Sporothrix</a:t>
                      </a:r>
                      <a:endParaRPr lang="en-US" sz="16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/>
                        <a:t>M</a:t>
                      </a:r>
                      <a:r>
                        <a:rPr lang="en-US" sz="2400" b="1" dirty="0" smtClean="0"/>
                        <a:t>olds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u="sng" dirty="0" smtClean="0"/>
                        <a:t>m</a:t>
                      </a:r>
                      <a:r>
                        <a:rPr lang="en-US" dirty="0" smtClean="0"/>
                        <a:t>ulticellular)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18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Non-</a:t>
                      </a:r>
                      <a:r>
                        <a:rPr lang="en-US" sz="1600" dirty="0" err="1" smtClean="0"/>
                        <a:t>albicans</a:t>
                      </a:r>
                      <a:r>
                        <a:rPr lang="en-US" sz="1600" baseline="0" dirty="0" smtClean="0"/>
                        <a:t> candida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Candida </a:t>
                      </a:r>
                      <a:r>
                        <a:rPr lang="en-US" sz="1600" dirty="0" err="1" smtClean="0"/>
                        <a:t>albicans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Cryptococcus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Aspergillus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Mucor</a:t>
                      </a:r>
                      <a:r>
                        <a:rPr lang="en-US" dirty="0" smtClean="0"/>
                        <a:t> and other molds</a:t>
                      </a:r>
                      <a:endParaRPr lang="en-US" dirty="0"/>
                    </a:p>
                  </a:txBody>
                  <a:tcPr/>
                </a:tc>
              </a:tr>
              <a:tr h="37449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6494" y="2809546"/>
            <a:ext cx="3402106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Fluconazole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0080" y="3254209"/>
            <a:ext cx="5383306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Itraconazole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3699741"/>
            <a:ext cx="70104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</a:t>
            </a:r>
            <a:r>
              <a:rPr lang="en-US" b="1" dirty="0" err="1" smtClean="0"/>
              <a:t>Voriconazole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4156941"/>
            <a:ext cx="86868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     </a:t>
            </a:r>
            <a:r>
              <a:rPr lang="en-US" b="1" dirty="0" err="1" smtClean="0"/>
              <a:t>Posaconazole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4614141"/>
            <a:ext cx="86868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     </a:t>
            </a:r>
            <a:r>
              <a:rPr lang="en-US" b="1" dirty="0" err="1" smtClean="0"/>
              <a:t>Isavuconazole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5061466"/>
            <a:ext cx="1828800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Fungins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52400" y="5583177"/>
            <a:ext cx="3352800" cy="36933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Flucytosine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23386" y="5061466"/>
            <a:ext cx="1444214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52400" y="6019800"/>
            <a:ext cx="8839200" cy="3693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Amphotericin </a:t>
            </a:r>
            <a:endParaRPr lang="en-US" b="1" dirty="0"/>
          </a:p>
        </p:txBody>
      </p:sp>
      <p:sp>
        <p:nvSpPr>
          <p:cNvPr id="12" name="5-Point Star 11"/>
          <p:cNvSpPr/>
          <p:nvPr/>
        </p:nvSpPr>
        <p:spPr>
          <a:xfrm>
            <a:off x="1219200" y="2710934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4495800" y="3297236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6477000" y="3742723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152400" y="5104493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590800" y="5583177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54730" y="762000"/>
            <a:ext cx="2468656" cy="5791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43250" y="5724816"/>
            <a:ext cx="3048000" cy="98078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943600" y="5171748"/>
            <a:ext cx="1127562" cy="694707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172200" y="4799876"/>
            <a:ext cx="2537262" cy="400110"/>
          </a:xfrm>
          <a:prstGeom prst="rect">
            <a:avLst/>
          </a:prstGeom>
          <a:solidFill>
            <a:srgbClr val="FFC000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If severe disease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2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80" y="698592"/>
            <a:ext cx="8334376" cy="757238"/>
          </a:xfrm>
        </p:spPr>
        <p:txBody>
          <a:bodyPr>
            <a:noAutofit/>
          </a:bodyPr>
          <a:lstStyle/>
          <a:p>
            <a:r>
              <a:rPr lang="en-US" sz="3200" dirty="0" smtClean="0"/>
              <a:t>One species, many forms </a:t>
            </a:r>
            <a:br>
              <a:rPr lang="en-US" sz="3200" dirty="0" smtClean="0"/>
            </a:br>
            <a:r>
              <a:rPr lang="en-US" sz="3200" dirty="0" smtClean="0"/>
              <a:t>Example: </a:t>
            </a:r>
            <a:r>
              <a:rPr lang="en-US" sz="3200" i="1" dirty="0" err="1" smtClean="0"/>
              <a:t>Anas</a:t>
            </a:r>
            <a:r>
              <a:rPr lang="en-US" sz="3200" i="1" dirty="0" smtClean="0"/>
              <a:t> </a:t>
            </a:r>
            <a:r>
              <a:rPr lang="en-US" sz="3200" i="1" dirty="0" err="1"/>
              <a:t>platyrhynchos</a:t>
            </a:r>
            <a:r>
              <a:rPr lang="en-US" sz="3200" i="1" dirty="0"/>
              <a:t> (</a:t>
            </a:r>
            <a:r>
              <a:rPr lang="en-US" sz="3200" dirty="0"/>
              <a:t>Mallard duck)</a:t>
            </a:r>
            <a:br>
              <a:rPr lang="en-US" sz="3200" dirty="0"/>
            </a:br>
            <a:endParaRPr lang="en-US" sz="32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102857" y="4502257"/>
            <a:ext cx="4877143" cy="1752807"/>
            <a:chOff x="971549" y="4237924"/>
            <a:chExt cx="6502857" cy="17528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8281" t="39091" r="7063" b="18636"/>
            <a:stretch/>
          </p:blipFill>
          <p:spPr>
            <a:xfrm>
              <a:off x="971549" y="4237924"/>
              <a:ext cx="6502857" cy="133945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921300" y="5621399"/>
              <a:ext cx="40079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Chain form (ducks in a row)</a:t>
              </a:r>
              <a:endParaRPr lang="en-US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5469" t="5084" r="24359" b="12288"/>
          <a:stretch/>
        </p:blipFill>
        <p:spPr>
          <a:xfrm>
            <a:off x="7041908" y="4039240"/>
            <a:ext cx="1406107" cy="1465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4647" r="1890"/>
          <a:stretch/>
        </p:blipFill>
        <p:spPr>
          <a:xfrm>
            <a:off x="434785" y="1883250"/>
            <a:ext cx="489035" cy="489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8120" y="2461821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Egg form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2787" t="15000" r="16761" b="7291"/>
          <a:stretch/>
        </p:blipFill>
        <p:spPr>
          <a:xfrm>
            <a:off x="374661" y="3169296"/>
            <a:ext cx="646206" cy="988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2119" y="1608666"/>
            <a:ext cx="2296026" cy="28164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25375" t="16250" r="16875" b="16719"/>
          <a:stretch/>
        </p:blipFill>
        <p:spPr>
          <a:xfrm>
            <a:off x="4464420" y="1684722"/>
            <a:ext cx="2213402" cy="27404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5402" y="416212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Juvenile form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362199" y="131539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Adult male form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44239" y="1315390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Adult female form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9371" y="3004196"/>
            <a:ext cx="9525" cy="12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3671" y="3156596"/>
            <a:ext cx="9525" cy="12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7971" y="3308996"/>
            <a:ext cx="9525" cy="127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/>
          <a:srcRect l="18625" t="37624" r="21750" b="11751"/>
          <a:stretch/>
        </p:blipFill>
        <p:spPr>
          <a:xfrm>
            <a:off x="7044101" y="1860928"/>
            <a:ext cx="1703785" cy="128587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016478" y="3169296"/>
            <a:ext cx="1759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Sleeping configuration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979981" y="5636955"/>
            <a:ext cx="1832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Flying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52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Fulminant pulmonary blastomycosis is diagnosed, and liposomal amphotericin is started on hospital day 8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Unfortunately, because of delayed diagnosis, the patient does poorly and dies from this infection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72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9459" name="Picture 4" descr="DSCN88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0" y="0"/>
            <a:ext cx="16002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7543800" y="0"/>
            <a:ext cx="16002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0" y="2979738"/>
            <a:ext cx="16970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</a:rPr>
              <a:t>Right Lung: 1360 grams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7381" y="65782"/>
            <a:ext cx="2949388" cy="1077218"/>
          </a:xfrm>
          <a:prstGeom prst="rect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Lung on autopsy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2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5603" name="Picture 4" descr="Image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65782"/>
            <a:ext cx="5715000" cy="1569660"/>
          </a:xfrm>
          <a:prstGeom prst="rect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Huge burden of blastomycosis in lung histology found at autopsy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8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dirty="0" smtClean="0"/>
              <a:t>6 year old woman, previously healthy, is admitted in the ICU with pneumonia</a:t>
            </a:r>
          </a:p>
          <a:p>
            <a:r>
              <a:rPr lang="en-US" dirty="0" smtClean="0"/>
              <a:t>She is intubated and sedated</a:t>
            </a:r>
          </a:p>
          <a:p>
            <a:r>
              <a:rPr lang="en-US" dirty="0" smtClean="0"/>
              <a:t>Sputum cultures initially grew MRSA, and she has been on vancomycin for 6 days</a:t>
            </a:r>
          </a:p>
          <a:p>
            <a:r>
              <a:rPr lang="en-US" dirty="0" smtClean="0"/>
              <a:t>On Hospital Day 7, sputum cultures grow yeast</a:t>
            </a:r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5257800"/>
            <a:ext cx="7076739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What treatment do you recommend, </a:t>
            </a:r>
            <a:r>
              <a:rPr lang="en-US" sz="2800" b="1" dirty="0" err="1" smtClean="0"/>
              <a:t>Dr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1862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b="1" dirty="0" smtClean="0">
                <a:solidFill>
                  <a:schemeClr val="tx1"/>
                </a:solidFill>
              </a:rPr>
              <a:t>“Yeast pneumonia” is very rare: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>Usually, don’t chase it</a:t>
            </a:r>
            <a:endParaRPr lang="en-US" sz="3600" dirty="0" smtClean="0">
              <a:solidFill>
                <a:schemeClr val="tx1"/>
              </a:solidFill>
            </a:endParaRPr>
          </a:p>
        </p:txBody>
      </p:sp>
      <p:sp>
        <p:nvSpPr>
          <p:cNvPr id="136194" name="Content Placeholder 2"/>
          <p:cNvSpPr>
            <a:spLocks noGrp="1"/>
          </p:cNvSpPr>
          <p:nvPr>
            <p:ph idx="1"/>
          </p:nvPr>
        </p:nvSpPr>
        <p:spPr>
          <a:xfrm>
            <a:off x="304800" y="2249424"/>
            <a:ext cx="8610600" cy="4325112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sz="2800" dirty="0" smtClean="0"/>
              <a:t>Candida is a frequent colonizer of the tracheobronchial tree</a:t>
            </a:r>
          </a:p>
          <a:p>
            <a:pPr eaLnBrk="1" hangingPunct="1"/>
            <a:r>
              <a:rPr lang="en-US" sz="2800" dirty="0" smtClean="0"/>
              <a:t>Autopsy study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 of 77 patients with pneumonia and </a:t>
            </a:r>
            <a:r>
              <a:rPr lang="en-US" sz="2800" dirty="0" err="1" smtClean="0"/>
              <a:t>candida</a:t>
            </a:r>
            <a:r>
              <a:rPr lang="en-US" sz="2800" dirty="0" smtClean="0"/>
              <a:t> on BAL culture found no histological evidence of invasive </a:t>
            </a:r>
            <a:r>
              <a:rPr lang="en-US" sz="2800" dirty="0" err="1" smtClean="0"/>
              <a:t>candidal</a:t>
            </a:r>
            <a:r>
              <a:rPr lang="en-US" sz="2800" dirty="0" smtClean="0"/>
              <a:t> infection in any sample</a:t>
            </a:r>
          </a:p>
          <a:p>
            <a:pPr eaLnBrk="1" hangingPunct="1"/>
            <a:r>
              <a:rPr lang="en-US" sz="2800" dirty="0" smtClean="0"/>
              <a:t>The few candida PNA cases are from </a:t>
            </a:r>
            <a:r>
              <a:rPr lang="en-US" sz="2800" dirty="0" err="1" smtClean="0"/>
              <a:t>hematogenous</a:t>
            </a:r>
            <a:r>
              <a:rPr lang="en-US" sz="2800" dirty="0" smtClean="0"/>
              <a:t>  spread (in severely immunocompromised patients), so multi-nodular disease would be expected and make candida in sputum more suspicious </a:t>
            </a:r>
          </a:p>
          <a:p>
            <a:pPr eaLnBrk="1" hangingPunct="1"/>
            <a:r>
              <a:rPr lang="en-US" sz="2800" dirty="0" smtClean="0"/>
              <a:t>If suspicion for yeasts that DO causes dangerous PNA (histoplasma, blastomycosis, </a:t>
            </a:r>
            <a:r>
              <a:rPr lang="en-US" sz="2800" dirty="0" err="1" smtClean="0"/>
              <a:t>coccidiomycosis</a:t>
            </a:r>
            <a:r>
              <a:rPr lang="en-US" sz="2800" dirty="0" smtClean="0"/>
              <a:t>, </a:t>
            </a:r>
            <a:r>
              <a:rPr lang="en-US" sz="2800" dirty="0" err="1" smtClean="0"/>
              <a:t>cryptococcus</a:t>
            </a:r>
            <a:r>
              <a:rPr lang="en-US" sz="2800" dirty="0" smtClean="0"/>
              <a:t>, PCP), call the Micro lab and have then </a:t>
            </a:r>
            <a:r>
              <a:rPr lang="en-US" sz="2800" dirty="0" err="1" smtClean="0"/>
              <a:t>speciate</a:t>
            </a:r>
            <a:r>
              <a:rPr lang="en-US" sz="2800" dirty="0" smtClean="0"/>
              <a:t> the yeast</a:t>
            </a:r>
          </a:p>
          <a:p>
            <a:pPr eaLnBrk="1" hangingPunct="1">
              <a:buNone/>
            </a:pPr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14082" y="6346133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1) </a:t>
            </a:r>
            <a:r>
              <a:rPr lang="en-US" sz="1200" dirty="0" err="1" smtClean="0"/>
              <a:t>Kontoyiannis</a:t>
            </a:r>
            <a:r>
              <a:rPr lang="en-US" sz="1200" dirty="0" smtClean="0"/>
              <a:t> DP </a:t>
            </a:r>
            <a:r>
              <a:rPr lang="en-US" sz="1200" i="1" dirty="0" smtClean="0"/>
              <a:t>et al</a:t>
            </a:r>
            <a:r>
              <a:rPr lang="en-US" sz="1200" dirty="0" smtClean="0"/>
              <a:t>. Pulmonary </a:t>
            </a:r>
            <a:r>
              <a:rPr lang="en-US" sz="1200" dirty="0" err="1" smtClean="0"/>
              <a:t>candidiasis</a:t>
            </a:r>
            <a:r>
              <a:rPr lang="en-US" sz="1200" dirty="0" smtClean="0"/>
              <a:t> in patients with cancer: an autopsy study. </a:t>
            </a:r>
            <a:r>
              <a:rPr lang="en-US" sz="1200" dirty="0" err="1" smtClean="0"/>
              <a:t>Clin</a:t>
            </a:r>
            <a:r>
              <a:rPr lang="en-US" sz="1200" dirty="0" smtClean="0"/>
              <a:t> Infect Dis. 2002;34(3):400.</a:t>
            </a:r>
          </a:p>
          <a:p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28918"/>
            <a:ext cx="4147969" cy="584775"/>
          </a:xfrm>
          <a:prstGeom prst="rect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Trick Question!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1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36 year old female with history of HIV, not on ARV’s, presents with 2 months of headache and dizziness</a:t>
            </a:r>
          </a:p>
          <a:p>
            <a:r>
              <a:rPr lang="en-US" dirty="0" smtClean="0"/>
              <a:t>CD4 count is found to be 21</a:t>
            </a:r>
          </a:p>
          <a:p>
            <a:r>
              <a:rPr lang="en-US" dirty="0" smtClean="0"/>
              <a:t>Lumbar puncture is performed, and shows an opening pressure of 32</a:t>
            </a:r>
          </a:p>
          <a:p>
            <a:r>
              <a:rPr lang="en-US" dirty="0" smtClean="0"/>
              <a:t>CSF profile: WBC 120, 10% PMN, 85% lymphocytes, 8 RBC, protein 88, glucose 51</a:t>
            </a:r>
          </a:p>
          <a:p>
            <a:r>
              <a:rPr lang="en-US" dirty="0" smtClean="0"/>
              <a:t>CSF gram stain reveals the following:</a:t>
            </a:r>
            <a:endParaRPr lang="en-US" dirty="0"/>
          </a:p>
        </p:txBody>
      </p:sp>
      <p:pic>
        <p:nvPicPr>
          <p:cNvPr id="1026" name="Picture 2" descr="Image result for cryptococcus gram st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4724400" cy="364512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7076739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What treatment do you recommend, </a:t>
            </a:r>
            <a:r>
              <a:rPr lang="en-US" sz="2800" b="1" dirty="0" err="1" smtClean="0"/>
              <a:t>Dr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2280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Cryptococcal</a:t>
            </a:r>
            <a:r>
              <a:rPr lang="en-US" dirty="0" smtClean="0"/>
              <a:t> meningitis! </a:t>
            </a:r>
            <a:endParaRPr lang="en-US" dirty="0"/>
          </a:p>
        </p:txBody>
      </p:sp>
      <p:pic>
        <p:nvPicPr>
          <p:cNvPr id="4" name="Picture 2" descr="Image result for cryptococcus gram st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90800"/>
            <a:ext cx="4724400" cy="364512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78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979636"/>
              </p:ext>
            </p:extLst>
          </p:nvPr>
        </p:nvGraphicFramePr>
        <p:xfrm>
          <a:off x="1" y="762000"/>
          <a:ext cx="9095738" cy="572611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99065"/>
                <a:gridCol w="999066"/>
                <a:gridCol w="1551182"/>
                <a:gridCol w="2470486"/>
                <a:gridCol w="1473199"/>
                <a:gridCol w="1602740"/>
              </a:tblGrid>
              <a:tr h="109934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Yeasts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(unicellular)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Dimorphics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sz="1600" dirty="0" smtClean="0"/>
                        <a:t>(endemic fungi)</a:t>
                      </a:r>
                    </a:p>
                    <a:p>
                      <a:pPr algn="ctr"/>
                      <a:r>
                        <a:rPr lang="en-US" sz="1600" dirty="0" smtClean="0"/>
                        <a:t>Histoplasma</a:t>
                      </a:r>
                    </a:p>
                    <a:p>
                      <a:pPr algn="ctr"/>
                      <a:r>
                        <a:rPr lang="en-US" sz="1600" dirty="0" smtClean="0"/>
                        <a:t>Blastomycosis</a:t>
                      </a:r>
                    </a:p>
                    <a:p>
                      <a:pPr algn="ctr"/>
                      <a:r>
                        <a:rPr lang="en-US" sz="1600" dirty="0" err="1" smtClean="0"/>
                        <a:t>Coccidiomycosis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Para-cocci</a:t>
                      </a:r>
                    </a:p>
                    <a:p>
                      <a:pPr algn="ctr"/>
                      <a:r>
                        <a:rPr lang="en-US" sz="1600" dirty="0" err="1" smtClean="0"/>
                        <a:t>Sporothrix</a:t>
                      </a:r>
                      <a:endParaRPr lang="en-US" sz="16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/>
                        <a:t>M</a:t>
                      </a:r>
                      <a:r>
                        <a:rPr lang="en-US" sz="2400" b="1" dirty="0" smtClean="0"/>
                        <a:t>olds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u="sng" dirty="0" smtClean="0"/>
                        <a:t>m</a:t>
                      </a:r>
                      <a:r>
                        <a:rPr lang="en-US" dirty="0" smtClean="0"/>
                        <a:t>ulticellular)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18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Non-</a:t>
                      </a:r>
                      <a:r>
                        <a:rPr lang="en-US" sz="1600" dirty="0" err="1" smtClean="0"/>
                        <a:t>albicans</a:t>
                      </a:r>
                      <a:r>
                        <a:rPr lang="en-US" sz="1600" baseline="0" dirty="0" smtClean="0"/>
                        <a:t> candida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Candida </a:t>
                      </a:r>
                      <a:r>
                        <a:rPr lang="en-US" sz="1600" dirty="0" err="1" smtClean="0"/>
                        <a:t>albicans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Cryptococcus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Aspergillus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Mucor</a:t>
                      </a:r>
                      <a:r>
                        <a:rPr lang="en-US" dirty="0" smtClean="0"/>
                        <a:t> and other molds</a:t>
                      </a:r>
                      <a:endParaRPr lang="en-US" dirty="0"/>
                    </a:p>
                  </a:txBody>
                  <a:tcPr/>
                </a:tc>
              </a:tr>
              <a:tr h="37449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6494" y="2809546"/>
            <a:ext cx="3402106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Fluconazole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0080" y="3254209"/>
            <a:ext cx="5383306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Itraconazole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3699741"/>
            <a:ext cx="70104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</a:t>
            </a:r>
            <a:r>
              <a:rPr lang="en-US" b="1" dirty="0" err="1" smtClean="0"/>
              <a:t>Voriconazole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4156941"/>
            <a:ext cx="86868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     </a:t>
            </a:r>
            <a:r>
              <a:rPr lang="en-US" b="1" dirty="0" err="1" smtClean="0"/>
              <a:t>Posaconazole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4614141"/>
            <a:ext cx="868680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        </a:t>
            </a:r>
            <a:r>
              <a:rPr lang="en-US" b="1" dirty="0" err="1" smtClean="0"/>
              <a:t>Isavuconazole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5061466"/>
            <a:ext cx="1828800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Fungins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52400" y="5583177"/>
            <a:ext cx="3352800" cy="36933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Flucytosine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23386" y="5061466"/>
            <a:ext cx="1444214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52400" y="6019800"/>
            <a:ext cx="8839200" cy="3693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Amphotericin </a:t>
            </a:r>
            <a:endParaRPr lang="en-US" b="1" dirty="0"/>
          </a:p>
        </p:txBody>
      </p:sp>
      <p:sp>
        <p:nvSpPr>
          <p:cNvPr id="12" name="5-Point Star 11"/>
          <p:cNvSpPr/>
          <p:nvPr/>
        </p:nvSpPr>
        <p:spPr>
          <a:xfrm>
            <a:off x="1219200" y="2710934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4495800" y="3297236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6477000" y="3742723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152400" y="5104493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590800" y="5583177"/>
            <a:ext cx="342900" cy="2832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81200" y="1864659"/>
            <a:ext cx="1524000" cy="472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7200" y="5430798"/>
            <a:ext cx="5566185" cy="106908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943600" y="5171748"/>
            <a:ext cx="1127562" cy="694707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172200" y="4799876"/>
            <a:ext cx="2537262" cy="707886"/>
          </a:xfrm>
          <a:prstGeom prst="rect">
            <a:avLst/>
          </a:prstGeom>
          <a:solidFill>
            <a:srgbClr val="FFC000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Start with this initially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57200" y="2710934"/>
            <a:ext cx="3581400" cy="54327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endCxn id="21" idx="6"/>
          </p:cNvCxnSpPr>
          <p:nvPr/>
        </p:nvCxnSpPr>
        <p:spPr>
          <a:xfrm flipH="1" flipV="1">
            <a:off x="4038600" y="2982572"/>
            <a:ext cx="716155" cy="302968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754754" y="2809546"/>
            <a:ext cx="3246245" cy="1015663"/>
          </a:xfrm>
          <a:prstGeom prst="rect">
            <a:avLst/>
          </a:prstGeom>
          <a:solidFill>
            <a:srgbClr val="FFC000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After “induction” with </a:t>
            </a:r>
            <a:r>
              <a:rPr lang="en-US" sz="2000" b="1" dirty="0" err="1" smtClean="0">
                <a:solidFill>
                  <a:srgbClr val="FF0000"/>
                </a:solidFill>
              </a:rPr>
              <a:t>ampho</a:t>
            </a:r>
            <a:r>
              <a:rPr lang="en-US" sz="2000" b="1" dirty="0" smtClean="0">
                <a:solidFill>
                  <a:srgbClr val="FF0000"/>
                </a:solidFill>
              </a:rPr>
              <a:t>/</a:t>
            </a:r>
            <a:r>
              <a:rPr lang="en-US" sz="2000" b="1" dirty="0" err="1" smtClean="0">
                <a:solidFill>
                  <a:srgbClr val="FF0000"/>
                </a:solidFill>
              </a:rPr>
              <a:t>flucytosine</a:t>
            </a:r>
            <a:r>
              <a:rPr lang="en-US" sz="2000" b="1" dirty="0" smtClean="0">
                <a:solidFill>
                  <a:srgbClr val="FF0000"/>
                </a:solidFill>
              </a:rPr>
              <a:t>, long course of fluconazole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2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20" grpId="0" animBg="1"/>
      <p:bldP spid="21" grpId="0" animBg="1"/>
      <p:bldP spid="2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patient receives a 14 day induction with </a:t>
            </a:r>
            <a:r>
              <a:rPr lang="en-US" dirty="0" err="1" smtClean="0"/>
              <a:t>ambisome</a:t>
            </a:r>
            <a:r>
              <a:rPr lang="en-US" dirty="0" smtClean="0"/>
              <a:t> and </a:t>
            </a:r>
            <a:r>
              <a:rPr lang="en-US" dirty="0" err="1" smtClean="0"/>
              <a:t>flucytosine</a:t>
            </a:r>
            <a:r>
              <a:rPr lang="en-US" dirty="0" smtClean="0"/>
              <a:t> </a:t>
            </a:r>
          </a:p>
          <a:p>
            <a:r>
              <a:rPr lang="en-US" dirty="0"/>
              <a:t>The high opening </a:t>
            </a:r>
            <a:r>
              <a:rPr lang="en-US" dirty="0" smtClean="0"/>
              <a:t>pressure </a:t>
            </a:r>
            <a:r>
              <a:rPr lang="en-US" dirty="0"/>
              <a:t>is </a:t>
            </a:r>
            <a:r>
              <a:rPr lang="en-US" dirty="0" smtClean="0"/>
              <a:t>also an issue and dangerous; the patient may need serial lumbar puncture</a:t>
            </a:r>
          </a:p>
          <a:p>
            <a:r>
              <a:rPr lang="en-US" dirty="0" err="1" smtClean="0"/>
              <a:t>Flucytosine</a:t>
            </a:r>
            <a:r>
              <a:rPr lang="en-US" dirty="0" smtClean="0"/>
              <a:t> levels are checked around day 5 </a:t>
            </a:r>
          </a:p>
          <a:p>
            <a:r>
              <a:rPr lang="en-US" dirty="0" smtClean="0"/>
              <a:t>After induction, patient receives long course of fluconazole PO</a:t>
            </a:r>
          </a:p>
          <a:p>
            <a:r>
              <a:rPr lang="en-US" dirty="0" smtClean="0"/>
              <a:t>For details on treating </a:t>
            </a:r>
            <a:r>
              <a:rPr lang="en-US" dirty="0" err="1" smtClean="0"/>
              <a:t>cryptococcal</a:t>
            </a:r>
            <a:r>
              <a:rPr lang="en-US" dirty="0" smtClean="0"/>
              <a:t> meningitis, go </a:t>
            </a:r>
            <a:r>
              <a:rPr lang="en-US" dirty="0" smtClean="0">
                <a:hlinkClick r:id="rId2"/>
              </a:rPr>
              <a:t>here</a:t>
            </a:r>
            <a:r>
              <a:rPr lang="en-US" dirty="0" smtClean="0"/>
              <a:t> for IDSA guidelines</a:t>
            </a:r>
          </a:p>
        </p:txBody>
      </p:sp>
    </p:spTree>
    <p:extLst>
      <p:ext uri="{BB962C8B-B14F-4D97-AF65-F5344CB8AC3E}">
        <p14:creationId xmlns:p14="http://schemas.microsoft.com/office/powerpoint/2010/main" val="346978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Thank you for taking the module on fungal infections and treatment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863" y="2393165"/>
            <a:ext cx="7543800" cy="4023360"/>
          </a:xfrm>
        </p:spPr>
        <p:txBody>
          <a:bodyPr/>
          <a:lstStyle/>
          <a:p>
            <a:pPr marL="0" indent="0">
              <a:buNone/>
            </a:pPr>
            <a:endParaRPr lang="en-US" sz="2800" i="1" dirty="0" smtClean="0"/>
          </a:p>
          <a:p>
            <a:pPr marL="0" indent="0">
              <a:buNone/>
            </a:pPr>
            <a:r>
              <a:rPr lang="en-US" sz="2800" i="1" dirty="0" smtClean="0"/>
              <a:t>   Please</a:t>
            </a:r>
            <a:r>
              <a:rPr lang="en-US" sz="2800" dirty="0" smtClean="0"/>
              <a:t> take this brief </a:t>
            </a:r>
            <a:r>
              <a:rPr lang="en-US" dirty="0" smtClean="0"/>
              <a:t>post</a:t>
            </a:r>
            <a:r>
              <a:rPr lang="en-US" sz="2800" dirty="0" smtClean="0"/>
              <a:t>-module quiz!</a:t>
            </a:r>
          </a:p>
          <a:p>
            <a:endParaRPr lang="en-US" sz="2800" dirty="0"/>
          </a:p>
          <a:p>
            <a:pPr marL="109728" indent="0">
              <a:buNone/>
            </a:pPr>
            <a:r>
              <a:rPr lang="en-US" sz="2400" dirty="0" smtClean="0">
                <a:hlinkClick r:id="rId2"/>
              </a:rPr>
              <a:t>   https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goo.gl/forms/gq8cTNux0v1qmPlx2</a:t>
            </a:r>
            <a:endParaRPr lang="en-US" sz="24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DD9F-396E-4B33-9E9C-FEF670638DD9}" type="slidenum">
              <a:rPr lang="en-US" smtClean="0"/>
              <a:t>89</a:t>
            </a:fld>
            <a:endParaRPr lang="en-US"/>
          </a:p>
        </p:txBody>
      </p:sp>
      <p:sp>
        <p:nvSpPr>
          <p:cNvPr id="4" name="Right Arrow 3"/>
          <p:cNvSpPr/>
          <p:nvPr/>
        </p:nvSpPr>
        <p:spPr>
          <a:xfrm rot="19009160">
            <a:off x="229515" y="4563766"/>
            <a:ext cx="608888" cy="55547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6487136">
            <a:off x="1851274" y="4907372"/>
            <a:ext cx="811850" cy="4166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6200000">
            <a:off x="3707406" y="4907371"/>
            <a:ext cx="811850" cy="4166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6200000">
            <a:off x="5316683" y="4895178"/>
            <a:ext cx="811850" cy="4166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3863359">
            <a:off x="6748043" y="4907372"/>
            <a:ext cx="811850" cy="4166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2696398">
            <a:off x="7671527" y="4023723"/>
            <a:ext cx="608888" cy="55547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7845913">
            <a:off x="7570046" y="3116760"/>
            <a:ext cx="811850" cy="4166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155656">
            <a:off x="232081" y="3087245"/>
            <a:ext cx="608888" cy="55547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7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4435" y="3691459"/>
            <a:ext cx="1883130" cy="759203"/>
            <a:chOff x="2150827" y="3440702"/>
            <a:chExt cx="2510841" cy="759203"/>
          </a:xfrm>
        </p:grpSpPr>
        <p:sp>
          <p:nvSpPr>
            <p:cNvPr id="4" name="TextBox 3"/>
            <p:cNvSpPr txBox="1"/>
            <p:nvPr/>
          </p:nvSpPr>
          <p:spPr>
            <a:xfrm>
              <a:off x="2150827" y="3604484"/>
              <a:ext cx="1733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Fungal cell</a:t>
              </a:r>
              <a:endParaRPr lang="en-US" dirty="0"/>
            </a:p>
          </p:txBody>
        </p:sp>
        <p:sp>
          <p:nvSpPr>
            <p:cNvPr id="14" name="Oval 13"/>
            <p:cNvSpPr>
              <a:spLocks/>
            </p:cNvSpPr>
            <p:nvPr/>
          </p:nvSpPr>
          <p:spPr>
            <a:xfrm>
              <a:off x="4054307" y="3440702"/>
              <a:ext cx="607361" cy="75920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1241" y="409579"/>
            <a:ext cx="1723549" cy="3321481"/>
            <a:chOff x="897935" y="193288"/>
            <a:chExt cx="2298066" cy="3321481"/>
          </a:xfrm>
        </p:grpSpPr>
        <p:sp>
          <p:nvSpPr>
            <p:cNvPr id="6" name="TextBox 5"/>
            <p:cNvSpPr txBox="1"/>
            <p:nvPr/>
          </p:nvSpPr>
          <p:spPr>
            <a:xfrm>
              <a:off x="897935" y="193288"/>
              <a:ext cx="22980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Pseudohyphae</a:t>
              </a:r>
              <a:endParaRPr lang="en-US" dirty="0"/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1444126" y="603198"/>
              <a:ext cx="1100355" cy="2911571"/>
              <a:chOff x="6489962" y="812331"/>
              <a:chExt cx="1100355" cy="2911571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23" name="Oval 22"/>
              <p:cNvSpPr>
                <a:spLocks/>
              </p:cNvSpPr>
              <p:nvPr/>
            </p:nvSpPr>
            <p:spPr>
              <a:xfrm>
                <a:off x="6504961" y="812331"/>
                <a:ext cx="607362" cy="759203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6633883" y="1538204"/>
                <a:ext cx="346680" cy="755848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6633438" y="2256117"/>
                <a:ext cx="346680" cy="755848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>
                <a:spLocks/>
              </p:cNvSpPr>
              <p:nvPr/>
            </p:nvSpPr>
            <p:spPr>
              <a:xfrm rot="18600000">
                <a:off x="7005497" y="2081807"/>
                <a:ext cx="346680" cy="82296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>
              <a:xfrm rot="1500000">
                <a:off x="6489962" y="2968054"/>
                <a:ext cx="346680" cy="755848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5" name="Right Arrow 224"/>
            <p:cNvSpPr/>
            <p:nvPr/>
          </p:nvSpPr>
          <p:spPr>
            <a:xfrm rot="10800000">
              <a:off x="2299390" y="1316481"/>
              <a:ext cx="731520" cy="182880"/>
            </a:xfrm>
            <a:prstGeom prst="rightArrow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01445" y="450157"/>
            <a:ext cx="2038695" cy="2296118"/>
            <a:chOff x="4311539" y="233865"/>
            <a:chExt cx="2718259" cy="2296118"/>
          </a:xfrm>
        </p:grpSpPr>
        <p:grpSp>
          <p:nvGrpSpPr>
            <p:cNvPr id="228" name="Group 227"/>
            <p:cNvGrpSpPr/>
            <p:nvPr/>
          </p:nvGrpSpPr>
          <p:grpSpPr>
            <a:xfrm>
              <a:off x="5280925" y="884006"/>
              <a:ext cx="607362" cy="1645977"/>
              <a:chOff x="2047980" y="721809"/>
              <a:chExt cx="607362" cy="1645977"/>
            </a:xfrm>
          </p:grpSpPr>
          <p:sp>
            <p:nvSpPr>
              <p:cNvPr id="20" name="Oval 19"/>
              <p:cNvSpPr>
                <a:spLocks/>
              </p:cNvSpPr>
              <p:nvPr/>
            </p:nvSpPr>
            <p:spPr>
              <a:xfrm>
                <a:off x="2047980" y="721809"/>
                <a:ext cx="607362" cy="75920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>
                <a:spLocks/>
              </p:cNvSpPr>
              <p:nvPr/>
            </p:nvSpPr>
            <p:spPr>
              <a:xfrm>
                <a:off x="2047980" y="1608583"/>
                <a:ext cx="607362" cy="75920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Right Arrow 51"/>
            <p:cNvSpPr/>
            <p:nvPr/>
          </p:nvSpPr>
          <p:spPr>
            <a:xfrm>
              <a:off x="4311539" y="1316481"/>
              <a:ext cx="731520" cy="182880"/>
            </a:xfrm>
            <a:prstGeom prst="rightArrow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4800128" y="233865"/>
              <a:ext cx="2229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New yeast cell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48187" y="371563"/>
            <a:ext cx="1031051" cy="3176130"/>
            <a:chOff x="3173863" y="155272"/>
            <a:chExt cx="1374734" cy="3176130"/>
          </a:xfrm>
        </p:grpSpPr>
        <p:grpSp>
          <p:nvGrpSpPr>
            <p:cNvPr id="3" name="Group 2"/>
            <p:cNvGrpSpPr/>
            <p:nvPr/>
          </p:nvGrpSpPr>
          <p:grpSpPr>
            <a:xfrm>
              <a:off x="3173863" y="155272"/>
              <a:ext cx="1374734" cy="1828238"/>
              <a:chOff x="3173863" y="155272"/>
              <a:chExt cx="1374734" cy="1828238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173863" y="155272"/>
                <a:ext cx="137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Budding</a:t>
                </a:r>
                <a:endParaRPr lang="en-US" dirty="0"/>
              </a:p>
            </p:txBody>
          </p:sp>
          <p:grpSp>
            <p:nvGrpSpPr>
              <p:cNvPr id="93" name="Group 92"/>
              <p:cNvGrpSpPr/>
              <p:nvPr/>
            </p:nvGrpSpPr>
            <p:grpSpPr>
              <a:xfrm>
                <a:off x="3365672" y="976675"/>
                <a:ext cx="607362" cy="1006835"/>
                <a:chOff x="3248622" y="812331"/>
                <a:chExt cx="607362" cy="1006835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3248622" y="812331"/>
                  <a:ext cx="607362" cy="1006835"/>
                  <a:chOff x="3248622" y="812331"/>
                  <a:chExt cx="607362" cy="1006835"/>
                </a:xfrm>
                <a:grpFill/>
              </p:grpSpPr>
              <p:sp>
                <p:nvSpPr>
                  <p:cNvPr id="18" name="Oval 17"/>
                  <p:cNvSpPr>
                    <a:spLocks/>
                  </p:cNvSpPr>
                  <p:nvPr/>
                </p:nvSpPr>
                <p:spPr>
                  <a:xfrm>
                    <a:off x="3248622" y="812331"/>
                    <a:ext cx="607362" cy="759203"/>
                  </a:xfrm>
                  <a:prstGeom prst="ellipse">
                    <a:avLst/>
                  </a:prstGeom>
                  <a:grpFill/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Oval 18"/>
                  <p:cNvSpPr>
                    <a:spLocks noChangeAspect="1"/>
                  </p:cNvSpPr>
                  <p:nvPr/>
                </p:nvSpPr>
                <p:spPr>
                  <a:xfrm>
                    <a:off x="3378962" y="1385815"/>
                    <a:ext cx="346681" cy="433351"/>
                  </a:xfrm>
                  <a:prstGeom prst="ellipse">
                    <a:avLst/>
                  </a:prstGeom>
                  <a:grpFill/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Oval 60"/>
                  <p:cNvSpPr/>
                  <p:nvPr/>
                </p:nvSpPr>
                <p:spPr>
                  <a:xfrm rot="18776588">
                    <a:off x="3386642" y="1268854"/>
                    <a:ext cx="253364" cy="2762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9" name="Oval 68"/>
                <p:cNvSpPr/>
                <p:nvPr/>
              </p:nvSpPr>
              <p:spPr>
                <a:xfrm rot="4034479">
                  <a:off x="3453865" y="1287780"/>
                  <a:ext cx="253364" cy="2762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238" name="Straight Arrow Connector 237"/>
            <p:cNvCxnSpPr/>
            <p:nvPr/>
          </p:nvCxnSpPr>
          <p:spPr>
            <a:xfrm flipV="1">
              <a:off x="3708762" y="2234122"/>
              <a:ext cx="0" cy="1097280"/>
            </a:xfrm>
            <a:prstGeom prst="straightConnector1">
              <a:avLst/>
            </a:prstGeom>
            <a:ln w="63500">
              <a:solidFill>
                <a:schemeClr val="accent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717039" y="570635"/>
            <a:ext cx="5683256" cy="3276463"/>
            <a:chOff x="3665667" y="354344"/>
            <a:chExt cx="7577674" cy="3276463"/>
          </a:xfrm>
        </p:grpSpPr>
        <p:sp>
          <p:nvSpPr>
            <p:cNvPr id="7" name="TextBox 6"/>
            <p:cNvSpPr txBox="1"/>
            <p:nvPr/>
          </p:nvSpPr>
          <p:spPr>
            <a:xfrm>
              <a:off x="9281608" y="354344"/>
              <a:ext cx="1961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True hyphae</a:t>
              </a:r>
              <a:endParaRPr lang="en-US" dirty="0"/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9772226" y="799457"/>
              <a:ext cx="894224" cy="2831350"/>
              <a:chOff x="10429047" y="814033"/>
              <a:chExt cx="894224" cy="2831350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44" name="Rectangle 43"/>
              <p:cNvSpPr/>
              <p:nvPr/>
            </p:nvSpPr>
            <p:spPr>
              <a:xfrm rot="-2700000">
                <a:off x="11050289" y="2078730"/>
                <a:ext cx="272982" cy="1371600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0596266" y="1450823"/>
                <a:ext cx="272982" cy="2194560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>
                <a:spLocks/>
              </p:cNvSpPr>
              <p:nvPr/>
            </p:nvSpPr>
            <p:spPr>
              <a:xfrm>
                <a:off x="10429047" y="814033"/>
                <a:ext cx="607362" cy="759203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 rot="5076787">
                <a:off x="10607278" y="1477136"/>
                <a:ext cx="173530" cy="1225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 rot="5913939">
                <a:off x="10690969" y="1480030"/>
                <a:ext cx="164580" cy="1225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 rot="13495537">
                <a:off x="10718921" y="2344422"/>
                <a:ext cx="286912" cy="1933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0624873" y="2058984"/>
                <a:ext cx="221254" cy="0"/>
              </a:xfrm>
              <a:prstGeom prst="line">
                <a:avLst/>
              </a:prstGeom>
              <a:grpFill/>
              <a:ln w="3492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0624873" y="3135440"/>
                <a:ext cx="221254" cy="0"/>
              </a:xfrm>
              <a:prstGeom prst="line">
                <a:avLst/>
              </a:prstGeom>
              <a:grpFill/>
              <a:ln w="3492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rot="-2700000">
                <a:off x="10990011" y="2707863"/>
                <a:ext cx="274320" cy="0"/>
              </a:xfrm>
              <a:prstGeom prst="line">
                <a:avLst/>
              </a:prstGeom>
              <a:grpFill/>
              <a:ln w="3492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4" name="Straight Arrow Connector 243"/>
            <p:cNvCxnSpPr/>
            <p:nvPr/>
          </p:nvCxnSpPr>
          <p:spPr>
            <a:xfrm>
              <a:off x="3665667" y="3298593"/>
              <a:ext cx="6106559" cy="32809"/>
            </a:xfrm>
            <a:prstGeom prst="straightConnector1">
              <a:avLst/>
            </a:prstGeom>
            <a:ln w="63500">
              <a:solidFill>
                <a:schemeClr val="accent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999879" y="4614908"/>
            <a:ext cx="2131940" cy="2189387"/>
            <a:chOff x="1376120" y="4398617"/>
            <a:chExt cx="2842586" cy="2189387"/>
          </a:xfrm>
        </p:grpSpPr>
        <p:sp>
          <p:nvSpPr>
            <p:cNvPr id="8" name="TextBox 7"/>
            <p:cNvSpPr txBox="1"/>
            <p:nvPr/>
          </p:nvSpPr>
          <p:spPr>
            <a:xfrm>
              <a:off x="1376120" y="6218672"/>
              <a:ext cx="1961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True hyphae</a:t>
              </a:r>
              <a:endParaRPr lang="en-US" dirty="0"/>
            </a:p>
          </p:txBody>
        </p:sp>
        <p:grpSp>
          <p:nvGrpSpPr>
            <p:cNvPr id="94" name="Group 93"/>
            <p:cNvGrpSpPr/>
            <p:nvPr/>
          </p:nvGrpSpPr>
          <p:grpSpPr>
            <a:xfrm rot="16200000" flipH="1">
              <a:off x="2361501" y="4496254"/>
              <a:ext cx="883059" cy="2831350"/>
              <a:chOff x="10429047" y="814033"/>
              <a:chExt cx="894224" cy="2831350"/>
            </a:xfrm>
          </p:grpSpPr>
          <p:sp>
            <p:nvSpPr>
              <p:cNvPr id="95" name="Rectangle 94"/>
              <p:cNvSpPr/>
              <p:nvPr/>
            </p:nvSpPr>
            <p:spPr>
              <a:xfrm rot="-2700000">
                <a:off x="11050289" y="2078730"/>
                <a:ext cx="272982" cy="13716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0596266" y="1450823"/>
                <a:ext cx="272982" cy="219456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>
                <a:spLocks/>
              </p:cNvSpPr>
              <p:nvPr/>
            </p:nvSpPr>
            <p:spPr>
              <a:xfrm>
                <a:off x="10429047" y="814033"/>
                <a:ext cx="607362" cy="75920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 rot="5076787">
                <a:off x="10607278" y="1477136"/>
                <a:ext cx="173530" cy="12259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 rot="5913939">
                <a:off x="10690969" y="1480030"/>
                <a:ext cx="164580" cy="12259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 rot="13495537">
                <a:off x="10718921" y="2344422"/>
                <a:ext cx="286912" cy="19337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>
                <a:off x="10624873" y="2058984"/>
                <a:ext cx="221254" cy="0"/>
              </a:xfrm>
              <a:prstGeom prst="line">
                <a:avLst/>
              </a:prstGeom>
              <a:ln w="3492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10624873" y="3135440"/>
                <a:ext cx="221254" cy="0"/>
              </a:xfrm>
              <a:prstGeom prst="line">
                <a:avLst/>
              </a:prstGeom>
              <a:ln w="3492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rot="-2700000">
                <a:off x="10990011" y="2707863"/>
                <a:ext cx="274320" cy="0"/>
              </a:xfrm>
              <a:prstGeom prst="line">
                <a:avLst/>
              </a:prstGeom>
              <a:ln w="3492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6" name="Straight Arrow Connector 245"/>
            <p:cNvCxnSpPr/>
            <p:nvPr/>
          </p:nvCxnSpPr>
          <p:spPr>
            <a:xfrm>
              <a:off x="3708762" y="4398617"/>
              <a:ext cx="0" cy="1097280"/>
            </a:xfrm>
            <a:prstGeom prst="straightConnector1">
              <a:avLst/>
            </a:prstGeom>
            <a:ln w="63500">
              <a:solidFill>
                <a:schemeClr val="accent4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224210" y="4033746"/>
            <a:ext cx="4088370" cy="1708805"/>
            <a:chOff x="4341895" y="3817454"/>
            <a:chExt cx="5451160" cy="1708805"/>
          </a:xfrm>
        </p:grpSpPr>
        <p:sp>
          <p:nvSpPr>
            <p:cNvPr id="9" name="TextBox 8"/>
            <p:cNvSpPr txBox="1"/>
            <p:nvPr/>
          </p:nvSpPr>
          <p:spPr>
            <a:xfrm>
              <a:off x="7717274" y="4448771"/>
              <a:ext cx="2075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Conidiophore</a:t>
              </a:r>
              <a:endParaRPr lang="en-US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341895" y="3817454"/>
              <a:ext cx="4900354" cy="1708805"/>
              <a:chOff x="4341895" y="3817454"/>
              <a:chExt cx="4900354" cy="170880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7953008" y="3923817"/>
                <a:ext cx="12892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Conidia</a:t>
                </a:r>
                <a:endParaRPr lang="en-US" dirty="0"/>
              </a:p>
            </p:txBody>
          </p:sp>
          <p:grpSp>
            <p:nvGrpSpPr>
              <p:cNvPr id="230" name="Group 229"/>
              <p:cNvGrpSpPr/>
              <p:nvPr/>
            </p:nvGrpSpPr>
            <p:grpSpPr>
              <a:xfrm>
                <a:off x="5750478" y="3817454"/>
                <a:ext cx="2831350" cy="1708805"/>
                <a:chOff x="5251252" y="4644376"/>
                <a:chExt cx="2831350" cy="1708805"/>
              </a:xfrm>
            </p:grpSpPr>
            <p:grpSp>
              <p:nvGrpSpPr>
                <p:cNvPr id="119" name="Group 118"/>
                <p:cNvGrpSpPr/>
                <p:nvPr/>
              </p:nvGrpSpPr>
              <p:grpSpPr>
                <a:xfrm>
                  <a:off x="5251252" y="4930149"/>
                  <a:ext cx="2831350" cy="1423032"/>
                  <a:chOff x="5693894" y="4930425"/>
                  <a:chExt cx="2831350" cy="1423032"/>
                </a:xfrm>
              </p:grpSpPr>
              <p:grpSp>
                <p:nvGrpSpPr>
                  <p:cNvPr id="104" name="Group 103"/>
                  <p:cNvGrpSpPr/>
                  <p:nvPr/>
                </p:nvGrpSpPr>
                <p:grpSpPr>
                  <a:xfrm rot="16200000" flipH="1">
                    <a:off x="6668039" y="4496253"/>
                    <a:ext cx="883059" cy="2831350"/>
                    <a:chOff x="10429047" y="814033"/>
                    <a:chExt cx="894224" cy="2831350"/>
                  </a:xfrm>
                </p:grpSpPr>
                <p:sp>
                  <p:nvSpPr>
                    <p:cNvPr id="105" name="Rectangle 104"/>
                    <p:cNvSpPr/>
                    <p:nvPr/>
                  </p:nvSpPr>
                  <p:spPr>
                    <a:xfrm rot="-2700000">
                      <a:off x="11050289" y="2078730"/>
                      <a:ext cx="272982" cy="137160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4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" name="Rectangle 105"/>
                    <p:cNvSpPr/>
                    <p:nvPr/>
                  </p:nvSpPr>
                  <p:spPr>
                    <a:xfrm>
                      <a:off x="10596266" y="1450823"/>
                      <a:ext cx="272982" cy="219456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4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" name="Oval 106"/>
                    <p:cNvSpPr>
                      <a:spLocks/>
                    </p:cNvSpPr>
                    <p:nvPr/>
                  </p:nvSpPr>
                  <p:spPr>
                    <a:xfrm>
                      <a:off x="10429047" y="814033"/>
                      <a:ext cx="607362" cy="759203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4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" name="Oval 107"/>
                    <p:cNvSpPr/>
                    <p:nvPr/>
                  </p:nvSpPr>
                  <p:spPr>
                    <a:xfrm rot="5076787">
                      <a:off x="10607278" y="1477136"/>
                      <a:ext cx="173530" cy="122590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" name="Oval 108"/>
                    <p:cNvSpPr/>
                    <p:nvPr/>
                  </p:nvSpPr>
                  <p:spPr>
                    <a:xfrm rot="5913939">
                      <a:off x="10690969" y="1480030"/>
                      <a:ext cx="164580" cy="122590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" name="Rectangle 109"/>
                    <p:cNvSpPr/>
                    <p:nvPr/>
                  </p:nvSpPr>
                  <p:spPr>
                    <a:xfrm rot="13495537">
                      <a:off x="10718921" y="2344422"/>
                      <a:ext cx="286912" cy="193378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11" name="Straight Connector 110"/>
                    <p:cNvCxnSpPr/>
                    <p:nvPr/>
                  </p:nvCxnSpPr>
                  <p:spPr>
                    <a:xfrm>
                      <a:off x="10624873" y="2058984"/>
                      <a:ext cx="221254" cy="0"/>
                    </a:xfrm>
                    <a:prstGeom prst="line">
                      <a:avLst/>
                    </a:prstGeom>
                    <a:ln w="34925">
                      <a:solidFill>
                        <a:schemeClr val="accent4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Straight Connector 111"/>
                    <p:cNvCxnSpPr/>
                    <p:nvPr/>
                  </p:nvCxnSpPr>
                  <p:spPr>
                    <a:xfrm>
                      <a:off x="10624873" y="3135440"/>
                      <a:ext cx="221254" cy="0"/>
                    </a:xfrm>
                    <a:prstGeom prst="line">
                      <a:avLst/>
                    </a:prstGeom>
                    <a:ln w="34925">
                      <a:solidFill>
                        <a:schemeClr val="accent4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Straight Connector 112"/>
                    <p:cNvCxnSpPr/>
                    <p:nvPr/>
                  </p:nvCxnSpPr>
                  <p:spPr>
                    <a:xfrm rot="-2700000">
                      <a:off x="10990011" y="2707863"/>
                      <a:ext cx="274320" cy="0"/>
                    </a:xfrm>
                    <a:prstGeom prst="line">
                      <a:avLst/>
                    </a:prstGeom>
                    <a:ln w="34925">
                      <a:solidFill>
                        <a:schemeClr val="accent4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6" name="Rounded Rectangle 115"/>
                  <p:cNvSpPr/>
                  <p:nvPr/>
                </p:nvSpPr>
                <p:spPr>
                  <a:xfrm>
                    <a:off x="7486128" y="4930425"/>
                    <a:ext cx="177506" cy="740751"/>
                  </a:xfrm>
                  <a:prstGeom prst="round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9" name="Group 228"/>
                <p:cNvGrpSpPr/>
                <p:nvPr/>
              </p:nvGrpSpPr>
              <p:grpSpPr>
                <a:xfrm>
                  <a:off x="6799322" y="4644376"/>
                  <a:ext cx="685473" cy="592065"/>
                  <a:chOff x="7090272" y="4644376"/>
                  <a:chExt cx="685473" cy="592065"/>
                </a:xfrm>
              </p:grpSpPr>
              <p:sp>
                <p:nvSpPr>
                  <p:cNvPr id="144" name="Oval 143"/>
                  <p:cNvSpPr>
                    <a:spLocks noChangeAspect="1"/>
                  </p:cNvSpPr>
                  <p:nvPr/>
                </p:nvSpPr>
                <p:spPr>
                  <a:xfrm rot="2386827">
                    <a:off x="7513051" y="4680129"/>
                    <a:ext cx="125820" cy="27432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Oval 144"/>
                  <p:cNvSpPr>
                    <a:spLocks noChangeAspect="1"/>
                  </p:cNvSpPr>
                  <p:nvPr/>
                </p:nvSpPr>
                <p:spPr>
                  <a:xfrm rot="6000000">
                    <a:off x="7164522" y="4803386"/>
                    <a:ext cx="125820" cy="27432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Oval 145"/>
                  <p:cNvSpPr>
                    <a:spLocks noChangeAspect="1"/>
                  </p:cNvSpPr>
                  <p:nvPr/>
                </p:nvSpPr>
                <p:spPr>
                  <a:xfrm rot="-2400000">
                    <a:off x="7220050" y="4680130"/>
                    <a:ext cx="125820" cy="27432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Oval 146"/>
                  <p:cNvSpPr>
                    <a:spLocks noChangeAspect="1"/>
                  </p:cNvSpPr>
                  <p:nvPr/>
                </p:nvSpPr>
                <p:spPr>
                  <a:xfrm rot="4800000">
                    <a:off x="7575675" y="4798834"/>
                    <a:ext cx="125820" cy="27432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Oval 147"/>
                  <p:cNvSpPr>
                    <a:spLocks noChangeAspect="1"/>
                  </p:cNvSpPr>
                  <p:nvPr/>
                </p:nvSpPr>
                <p:spPr>
                  <a:xfrm>
                    <a:off x="7363755" y="4644376"/>
                    <a:ext cx="125820" cy="27432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Oval 148"/>
                  <p:cNvSpPr>
                    <a:spLocks noChangeAspect="1"/>
                  </p:cNvSpPr>
                  <p:nvPr/>
                </p:nvSpPr>
                <p:spPr>
                  <a:xfrm rot="2409463">
                    <a:off x="7188376" y="4962121"/>
                    <a:ext cx="125820" cy="27432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Oval 149"/>
                  <p:cNvSpPr>
                    <a:spLocks noChangeAspect="1"/>
                  </p:cNvSpPr>
                  <p:nvPr/>
                </p:nvSpPr>
                <p:spPr>
                  <a:xfrm rot="18664197">
                    <a:off x="7565804" y="4954263"/>
                    <a:ext cx="125820" cy="27432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253" name="Right Arrow 252"/>
              <p:cNvSpPr/>
              <p:nvPr/>
            </p:nvSpPr>
            <p:spPr>
              <a:xfrm rot="20400000">
                <a:off x="4341895" y="5323826"/>
                <a:ext cx="1188720" cy="182880"/>
              </a:xfrm>
              <a:prstGeom prst="rightArrow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3292122" y="4422046"/>
            <a:ext cx="5961209" cy="2180330"/>
            <a:chOff x="4432444" y="4205755"/>
            <a:chExt cx="7948278" cy="2180330"/>
          </a:xfrm>
        </p:grpSpPr>
        <p:grpSp>
          <p:nvGrpSpPr>
            <p:cNvPr id="224" name="Group 223"/>
            <p:cNvGrpSpPr/>
            <p:nvPr/>
          </p:nvGrpSpPr>
          <p:grpSpPr>
            <a:xfrm>
              <a:off x="8597712" y="4205755"/>
              <a:ext cx="2831350" cy="2180330"/>
              <a:chOff x="9269939" y="4172851"/>
              <a:chExt cx="2831350" cy="2180330"/>
            </a:xfrm>
          </p:grpSpPr>
          <p:grpSp>
            <p:nvGrpSpPr>
              <p:cNvPr id="120" name="Group 119"/>
              <p:cNvGrpSpPr/>
              <p:nvPr/>
            </p:nvGrpSpPr>
            <p:grpSpPr>
              <a:xfrm>
                <a:off x="9269939" y="4930149"/>
                <a:ext cx="2831350" cy="1423032"/>
                <a:chOff x="5693894" y="4930425"/>
                <a:chExt cx="2831350" cy="1423032"/>
              </a:xfrm>
            </p:grpSpPr>
            <p:grpSp>
              <p:nvGrpSpPr>
                <p:cNvPr id="121" name="Group 120"/>
                <p:cNvGrpSpPr/>
                <p:nvPr/>
              </p:nvGrpSpPr>
              <p:grpSpPr>
                <a:xfrm rot="16200000" flipH="1">
                  <a:off x="6668039" y="4496253"/>
                  <a:ext cx="883059" cy="2831350"/>
                  <a:chOff x="10429047" y="814033"/>
                  <a:chExt cx="894224" cy="2831350"/>
                </a:xfrm>
              </p:grpSpPr>
              <p:sp>
                <p:nvSpPr>
                  <p:cNvPr id="123" name="Rectangle 122"/>
                  <p:cNvSpPr/>
                  <p:nvPr/>
                </p:nvSpPr>
                <p:spPr>
                  <a:xfrm rot="-2700000">
                    <a:off x="11050289" y="2078730"/>
                    <a:ext cx="272982" cy="1371600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>
                  <a:xfrm>
                    <a:off x="10596266" y="1450823"/>
                    <a:ext cx="272982" cy="2194560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Oval 124"/>
                  <p:cNvSpPr>
                    <a:spLocks noChangeAspect="1"/>
                  </p:cNvSpPr>
                  <p:nvPr/>
                </p:nvSpPr>
                <p:spPr>
                  <a:xfrm>
                    <a:off x="10429047" y="814033"/>
                    <a:ext cx="607362" cy="759203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Oval 125"/>
                  <p:cNvSpPr/>
                  <p:nvPr/>
                </p:nvSpPr>
                <p:spPr>
                  <a:xfrm rot="5076787">
                    <a:off x="10607278" y="1477136"/>
                    <a:ext cx="173530" cy="12259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Oval 126"/>
                  <p:cNvSpPr/>
                  <p:nvPr/>
                </p:nvSpPr>
                <p:spPr>
                  <a:xfrm rot="5913939">
                    <a:off x="10690969" y="1480030"/>
                    <a:ext cx="164580" cy="12259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Rectangle 127"/>
                  <p:cNvSpPr/>
                  <p:nvPr/>
                </p:nvSpPr>
                <p:spPr>
                  <a:xfrm rot="13495537">
                    <a:off x="10718921" y="2344422"/>
                    <a:ext cx="286912" cy="193378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10624873" y="2058984"/>
                    <a:ext cx="221254" cy="0"/>
                  </a:xfrm>
                  <a:prstGeom prst="line">
                    <a:avLst/>
                  </a:prstGeom>
                  <a:ln w="3492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10624873" y="3135440"/>
                    <a:ext cx="221254" cy="0"/>
                  </a:xfrm>
                  <a:prstGeom prst="line">
                    <a:avLst/>
                  </a:prstGeom>
                  <a:ln w="3492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 rot="-2700000">
                    <a:off x="10990011" y="2707863"/>
                    <a:ext cx="274320" cy="0"/>
                  </a:xfrm>
                  <a:prstGeom prst="line">
                    <a:avLst/>
                  </a:prstGeom>
                  <a:ln w="3492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2" name="Rounded Rectangle 121"/>
                <p:cNvSpPr/>
                <p:nvPr/>
              </p:nvSpPr>
              <p:spPr>
                <a:xfrm>
                  <a:off x="7486128" y="4930425"/>
                  <a:ext cx="177506" cy="740751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3" name="Group 222"/>
              <p:cNvGrpSpPr/>
              <p:nvPr/>
            </p:nvGrpSpPr>
            <p:grpSpPr>
              <a:xfrm>
                <a:off x="10540066" y="4172851"/>
                <a:ext cx="1346397" cy="888597"/>
                <a:chOff x="10548836" y="4168175"/>
                <a:chExt cx="1346397" cy="888597"/>
              </a:xfrm>
            </p:grpSpPr>
            <p:sp>
              <p:nvSpPr>
                <p:cNvPr id="152" name="Oval 151"/>
                <p:cNvSpPr>
                  <a:spLocks/>
                </p:cNvSpPr>
                <p:nvPr/>
              </p:nvSpPr>
              <p:spPr>
                <a:xfrm>
                  <a:off x="11029276" y="4570237"/>
                  <a:ext cx="267928" cy="425598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 rot="4937941">
                  <a:off x="11051966" y="4894117"/>
                  <a:ext cx="215582" cy="109728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 rot="5852991" flipV="1">
                  <a:off x="11087641" y="4901382"/>
                  <a:ext cx="182880" cy="84038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/>
                <p:cNvSpPr>
                  <a:spLocks/>
                </p:cNvSpPr>
                <p:nvPr/>
              </p:nvSpPr>
              <p:spPr>
                <a:xfrm rot="-3600000">
                  <a:off x="11338176" y="4755903"/>
                  <a:ext cx="64008" cy="17373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0" name="Oval 159"/>
                <p:cNvSpPr>
                  <a:spLocks/>
                </p:cNvSpPr>
                <p:nvPr/>
              </p:nvSpPr>
              <p:spPr>
                <a:xfrm rot="-4800000">
                  <a:off x="11342936" y="4677840"/>
                  <a:ext cx="64008" cy="17373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Oval 160"/>
                <p:cNvSpPr>
                  <a:spLocks/>
                </p:cNvSpPr>
                <p:nvPr/>
              </p:nvSpPr>
              <p:spPr>
                <a:xfrm rot="-6000000">
                  <a:off x="11338302" y="4601374"/>
                  <a:ext cx="64008" cy="17373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2" name="Oval 161"/>
                <p:cNvSpPr>
                  <a:spLocks/>
                </p:cNvSpPr>
                <p:nvPr/>
              </p:nvSpPr>
              <p:spPr>
                <a:xfrm rot="-7200000">
                  <a:off x="11310171" y="4530343"/>
                  <a:ext cx="64008" cy="17373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3" name="Oval 162"/>
                <p:cNvSpPr>
                  <a:spLocks/>
                </p:cNvSpPr>
                <p:nvPr/>
              </p:nvSpPr>
              <p:spPr>
                <a:xfrm rot="-8400000">
                  <a:off x="11265254" y="4467886"/>
                  <a:ext cx="64008" cy="17373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4" name="Oval 163"/>
                <p:cNvSpPr>
                  <a:spLocks/>
                </p:cNvSpPr>
                <p:nvPr/>
              </p:nvSpPr>
              <p:spPr>
                <a:xfrm rot="-9600000">
                  <a:off x="11199713" y="4430376"/>
                  <a:ext cx="64008" cy="17373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5" name="Oval 164"/>
                <p:cNvSpPr>
                  <a:spLocks/>
                </p:cNvSpPr>
                <p:nvPr/>
              </p:nvSpPr>
              <p:spPr>
                <a:xfrm>
                  <a:off x="11126406" y="4407782"/>
                  <a:ext cx="64008" cy="17373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72" name="Group 171"/>
                <p:cNvGrpSpPr/>
                <p:nvPr/>
              </p:nvGrpSpPr>
              <p:grpSpPr>
                <a:xfrm rot="13320000">
                  <a:off x="10852459" y="4461629"/>
                  <a:ext cx="262095" cy="444399"/>
                  <a:chOff x="10750367" y="4444108"/>
                  <a:chExt cx="262095" cy="444399"/>
                </a:xfrm>
              </p:grpSpPr>
              <p:sp>
                <p:nvSpPr>
                  <p:cNvPr id="166" name="Oval 165"/>
                  <p:cNvSpPr>
                    <a:spLocks/>
                  </p:cNvSpPr>
                  <p:nvPr/>
                </p:nvSpPr>
                <p:spPr>
                  <a:xfrm rot="-3600000">
                    <a:off x="10888830" y="4769635"/>
                    <a:ext cx="64008" cy="173736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 w="12700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" name="Oval 166"/>
                  <p:cNvSpPr>
                    <a:spLocks/>
                  </p:cNvSpPr>
                  <p:nvPr/>
                </p:nvSpPr>
                <p:spPr>
                  <a:xfrm rot="-4800000">
                    <a:off x="10893590" y="4691572"/>
                    <a:ext cx="64008" cy="173736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 w="12700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" name="Oval 167"/>
                  <p:cNvSpPr>
                    <a:spLocks/>
                  </p:cNvSpPr>
                  <p:nvPr/>
                </p:nvSpPr>
                <p:spPr>
                  <a:xfrm rot="-6000000">
                    <a:off x="10888956" y="4615106"/>
                    <a:ext cx="64008" cy="173736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 w="12700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" name="Oval 168"/>
                  <p:cNvSpPr>
                    <a:spLocks/>
                  </p:cNvSpPr>
                  <p:nvPr/>
                </p:nvSpPr>
                <p:spPr>
                  <a:xfrm rot="-7200000">
                    <a:off x="10860825" y="4544075"/>
                    <a:ext cx="64008" cy="173736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 w="12700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" name="Oval 169"/>
                  <p:cNvSpPr>
                    <a:spLocks/>
                  </p:cNvSpPr>
                  <p:nvPr/>
                </p:nvSpPr>
                <p:spPr>
                  <a:xfrm rot="-8400000">
                    <a:off x="10815908" y="4481618"/>
                    <a:ext cx="64008" cy="173736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 w="12700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" name="Oval 170"/>
                  <p:cNvSpPr>
                    <a:spLocks/>
                  </p:cNvSpPr>
                  <p:nvPr/>
                </p:nvSpPr>
                <p:spPr>
                  <a:xfrm rot="-9600000">
                    <a:off x="10750367" y="4444108"/>
                    <a:ext cx="64008" cy="173736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 w="12700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74" name="Terminator 173"/>
                <p:cNvSpPr/>
                <p:nvPr/>
              </p:nvSpPr>
              <p:spPr>
                <a:xfrm rot="5400000">
                  <a:off x="11074919" y="4298316"/>
                  <a:ext cx="166981" cy="55902"/>
                </a:xfrm>
                <a:prstGeom prst="flowChartTerminator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Terminator 174"/>
                <p:cNvSpPr/>
                <p:nvPr/>
              </p:nvSpPr>
              <p:spPr>
                <a:xfrm rot="6600000">
                  <a:off x="11208010" y="4330155"/>
                  <a:ext cx="166981" cy="55902"/>
                </a:xfrm>
                <a:prstGeom prst="flowChartTerminator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Terminator 175"/>
                <p:cNvSpPr/>
                <p:nvPr/>
              </p:nvSpPr>
              <p:spPr>
                <a:xfrm rot="7800000">
                  <a:off x="11328027" y="4404263"/>
                  <a:ext cx="166981" cy="55902"/>
                </a:xfrm>
                <a:prstGeom prst="flowChartTerminator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Terminator 176"/>
                <p:cNvSpPr/>
                <p:nvPr/>
              </p:nvSpPr>
              <p:spPr>
                <a:xfrm rot="9000000">
                  <a:off x="11399793" y="4503494"/>
                  <a:ext cx="166981" cy="55902"/>
                </a:xfrm>
                <a:prstGeom prst="flowChartTerminator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Terminator 177"/>
                <p:cNvSpPr/>
                <p:nvPr/>
              </p:nvSpPr>
              <p:spPr>
                <a:xfrm rot="10200000">
                  <a:off x="11450621" y="4627421"/>
                  <a:ext cx="166981" cy="55902"/>
                </a:xfrm>
                <a:prstGeom prst="flowChartTerminator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Terminator 178"/>
                <p:cNvSpPr/>
                <p:nvPr/>
              </p:nvSpPr>
              <p:spPr>
                <a:xfrm rot="11400000">
                  <a:off x="11450622" y="4762860"/>
                  <a:ext cx="166981" cy="55902"/>
                </a:xfrm>
                <a:prstGeom prst="flowChartTerminator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Terminator 179"/>
                <p:cNvSpPr/>
                <p:nvPr/>
              </p:nvSpPr>
              <p:spPr>
                <a:xfrm rot="12600000">
                  <a:off x="11432037" y="4899481"/>
                  <a:ext cx="166981" cy="55902"/>
                </a:xfrm>
                <a:prstGeom prst="flowChartTerminator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89" name="Group 188"/>
                <p:cNvGrpSpPr/>
                <p:nvPr/>
              </p:nvGrpSpPr>
              <p:grpSpPr>
                <a:xfrm rot="13320000">
                  <a:off x="10699262" y="4299317"/>
                  <a:ext cx="354053" cy="680768"/>
                  <a:chOff x="11402698" y="4413763"/>
                  <a:chExt cx="354053" cy="680768"/>
                </a:xfrm>
              </p:grpSpPr>
              <p:sp>
                <p:nvSpPr>
                  <p:cNvPr id="183" name="Terminator 182"/>
                  <p:cNvSpPr/>
                  <p:nvPr/>
                </p:nvSpPr>
                <p:spPr>
                  <a:xfrm rot="6600000">
                    <a:off x="11347158" y="4469303"/>
                    <a:ext cx="166981" cy="55902"/>
                  </a:xfrm>
                  <a:prstGeom prst="flowChartTerminator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 w="12700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4" name="Terminator 183"/>
                  <p:cNvSpPr/>
                  <p:nvPr/>
                </p:nvSpPr>
                <p:spPr>
                  <a:xfrm rot="7800000">
                    <a:off x="11467175" y="4543411"/>
                    <a:ext cx="166981" cy="55902"/>
                  </a:xfrm>
                  <a:prstGeom prst="flowChartTerminator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 w="12700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5" name="Terminator 184"/>
                  <p:cNvSpPr/>
                  <p:nvPr/>
                </p:nvSpPr>
                <p:spPr>
                  <a:xfrm rot="9000000">
                    <a:off x="11538941" y="4642642"/>
                    <a:ext cx="166981" cy="55902"/>
                  </a:xfrm>
                  <a:prstGeom prst="flowChartTerminator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 w="12700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6" name="Terminator 185"/>
                  <p:cNvSpPr/>
                  <p:nvPr/>
                </p:nvSpPr>
                <p:spPr>
                  <a:xfrm rot="10200000">
                    <a:off x="11589769" y="4766569"/>
                    <a:ext cx="166981" cy="55902"/>
                  </a:xfrm>
                  <a:prstGeom prst="flowChartTerminator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 w="12700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7" name="Terminator 186"/>
                  <p:cNvSpPr/>
                  <p:nvPr/>
                </p:nvSpPr>
                <p:spPr>
                  <a:xfrm rot="11400000">
                    <a:off x="11589770" y="4902008"/>
                    <a:ext cx="166981" cy="55902"/>
                  </a:xfrm>
                  <a:prstGeom prst="flowChartTerminator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 w="12700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Terminator 187"/>
                  <p:cNvSpPr/>
                  <p:nvPr/>
                </p:nvSpPr>
                <p:spPr>
                  <a:xfrm rot="12600000">
                    <a:off x="11571185" y="5038629"/>
                    <a:ext cx="166981" cy="55902"/>
                  </a:xfrm>
                  <a:prstGeom prst="flowChartTerminator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 w="12700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90" name="Oval 189"/>
                <p:cNvSpPr>
                  <a:spLocks/>
                </p:cNvSpPr>
                <p:nvPr/>
              </p:nvSpPr>
              <p:spPr>
                <a:xfrm>
                  <a:off x="10669157" y="4950910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1" name="Oval 190"/>
                <p:cNvSpPr>
                  <a:spLocks/>
                </p:cNvSpPr>
                <p:nvPr/>
              </p:nvSpPr>
              <p:spPr>
                <a:xfrm>
                  <a:off x="10623513" y="4778942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2" name="Oval 191"/>
                <p:cNvSpPr>
                  <a:spLocks/>
                </p:cNvSpPr>
                <p:nvPr/>
              </p:nvSpPr>
              <p:spPr>
                <a:xfrm>
                  <a:off x="10603834" y="4980784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3" name="Oval 192"/>
                <p:cNvSpPr>
                  <a:spLocks/>
                </p:cNvSpPr>
                <p:nvPr/>
              </p:nvSpPr>
              <p:spPr>
                <a:xfrm>
                  <a:off x="10548836" y="4789275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4" name="Oval 193"/>
                <p:cNvSpPr>
                  <a:spLocks/>
                </p:cNvSpPr>
                <p:nvPr/>
              </p:nvSpPr>
              <p:spPr>
                <a:xfrm>
                  <a:off x="10645371" y="4603742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5" name="Oval 194"/>
                <p:cNvSpPr>
                  <a:spLocks/>
                </p:cNvSpPr>
                <p:nvPr/>
              </p:nvSpPr>
              <p:spPr>
                <a:xfrm>
                  <a:off x="11549780" y="4432214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6" name="Oval 195"/>
                <p:cNvSpPr>
                  <a:spLocks/>
                </p:cNvSpPr>
                <p:nvPr/>
              </p:nvSpPr>
              <p:spPr>
                <a:xfrm>
                  <a:off x="11612964" y="4396968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7" name="Oval 196"/>
                <p:cNvSpPr>
                  <a:spLocks/>
                </p:cNvSpPr>
                <p:nvPr/>
              </p:nvSpPr>
              <p:spPr>
                <a:xfrm>
                  <a:off x="11676148" y="4363444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8" name="Oval 197"/>
                <p:cNvSpPr>
                  <a:spLocks/>
                </p:cNvSpPr>
                <p:nvPr/>
              </p:nvSpPr>
              <p:spPr>
                <a:xfrm>
                  <a:off x="11739332" y="4325419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9" name="Oval 198"/>
                <p:cNvSpPr>
                  <a:spLocks/>
                </p:cNvSpPr>
                <p:nvPr/>
              </p:nvSpPr>
              <p:spPr>
                <a:xfrm>
                  <a:off x="11454928" y="4307976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0" name="Oval 199"/>
                <p:cNvSpPr>
                  <a:spLocks/>
                </p:cNvSpPr>
                <p:nvPr/>
              </p:nvSpPr>
              <p:spPr>
                <a:xfrm>
                  <a:off x="11116630" y="4168175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1" name="Oval 200"/>
                <p:cNvSpPr>
                  <a:spLocks/>
                </p:cNvSpPr>
                <p:nvPr/>
              </p:nvSpPr>
              <p:spPr>
                <a:xfrm>
                  <a:off x="11584171" y="4948876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2" name="Oval 201"/>
                <p:cNvSpPr>
                  <a:spLocks/>
                </p:cNvSpPr>
                <p:nvPr/>
              </p:nvSpPr>
              <p:spPr>
                <a:xfrm>
                  <a:off x="11508144" y="4256587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3" name="Oval 202"/>
                <p:cNvSpPr>
                  <a:spLocks/>
                </p:cNvSpPr>
                <p:nvPr/>
              </p:nvSpPr>
              <p:spPr>
                <a:xfrm>
                  <a:off x="11551164" y="4198077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4" name="Oval 203"/>
                <p:cNvSpPr>
                  <a:spLocks/>
                </p:cNvSpPr>
                <p:nvPr/>
              </p:nvSpPr>
              <p:spPr>
                <a:xfrm>
                  <a:off x="11612964" y="4776861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5" name="Oval 204"/>
                <p:cNvSpPr>
                  <a:spLocks/>
                </p:cNvSpPr>
                <p:nvPr/>
              </p:nvSpPr>
              <p:spPr>
                <a:xfrm>
                  <a:off x="10637298" y="4408832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6" name="Oval 205"/>
                <p:cNvSpPr>
                  <a:spLocks/>
                </p:cNvSpPr>
                <p:nvPr/>
              </p:nvSpPr>
              <p:spPr>
                <a:xfrm>
                  <a:off x="11749852" y="4801017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7" name="Oval 206"/>
                <p:cNvSpPr>
                  <a:spLocks/>
                </p:cNvSpPr>
                <p:nvPr/>
              </p:nvSpPr>
              <p:spPr>
                <a:xfrm>
                  <a:off x="11682608" y="4789275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8" name="Oval 207"/>
                <p:cNvSpPr>
                  <a:spLocks/>
                </p:cNvSpPr>
                <p:nvPr/>
              </p:nvSpPr>
              <p:spPr>
                <a:xfrm>
                  <a:off x="10699401" y="4450859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9" name="Oval 208"/>
                <p:cNvSpPr>
                  <a:spLocks/>
                </p:cNvSpPr>
                <p:nvPr/>
              </p:nvSpPr>
              <p:spPr>
                <a:xfrm>
                  <a:off x="11749852" y="4565151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0" name="Oval 209"/>
                <p:cNvSpPr>
                  <a:spLocks/>
                </p:cNvSpPr>
                <p:nvPr/>
              </p:nvSpPr>
              <p:spPr>
                <a:xfrm>
                  <a:off x="10772055" y="4264688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1" name="Oval 210"/>
                <p:cNvSpPr>
                  <a:spLocks/>
                </p:cNvSpPr>
                <p:nvPr/>
              </p:nvSpPr>
              <p:spPr>
                <a:xfrm>
                  <a:off x="10821144" y="4317366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2" name="Oval 211"/>
                <p:cNvSpPr>
                  <a:spLocks/>
                </p:cNvSpPr>
                <p:nvPr/>
              </p:nvSpPr>
              <p:spPr>
                <a:xfrm>
                  <a:off x="11297204" y="4214342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3" name="Oval 212"/>
                <p:cNvSpPr>
                  <a:spLocks/>
                </p:cNvSpPr>
                <p:nvPr/>
              </p:nvSpPr>
              <p:spPr>
                <a:xfrm>
                  <a:off x="11609456" y="4595360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4" name="Oval 213"/>
                <p:cNvSpPr>
                  <a:spLocks/>
                </p:cNvSpPr>
                <p:nvPr/>
              </p:nvSpPr>
              <p:spPr>
                <a:xfrm>
                  <a:off x="11682608" y="4580855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5" name="Oval 214"/>
                <p:cNvSpPr>
                  <a:spLocks/>
                </p:cNvSpPr>
                <p:nvPr/>
              </p:nvSpPr>
              <p:spPr>
                <a:xfrm>
                  <a:off x="11802516" y="4291834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6" name="Oval 215"/>
                <p:cNvSpPr>
                  <a:spLocks/>
                </p:cNvSpPr>
                <p:nvPr/>
              </p:nvSpPr>
              <p:spPr>
                <a:xfrm>
                  <a:off x="10577236" y="4376225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7" name="Oval 216"/>
                <p:cNvSpPr>
                  <a:spLocks/>
                </p:cNvSpPr>
                <p:nvPr/>
              </p:nvSpPr>
              <p:spPr>
                <a:xfrm>
                  <a:off x="11822081" y="4551624"/>
                  <a:ext cx="73152" cy="7315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32" name="TextBox 231"/>
            <p:cNvSpPr txBox="1"/>
            <p:nvPr/>
          </p:nvSpPr>
          <p:spPr>
            <a:xfrm>
              <a:off x="10304941" y="5297874"/>
              <a:ext cx="2075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Conidiophore</a:t>
              </a:r>
              <a:endParaRPr lang="en-US" dirty="0"/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11033678" y="4590391"/>
              <a:ext cx="1289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Conidia</a:t>
              </a:r>
              <a:endParaRPr lang="en-US" dirty="0"/>
            </a:p>
          </p:txBody>
        </p:sp>
        <p:sp>
          <p:nvSpPr>
            <p:cNvPr id="254" name="Right Arrow 253"/>
            <p:cNvSpPr/>
            <p:nvPr/>
          </p:nvSpPr>
          <p:spPr>
            <a:xfrm>
              <a:off x="4432444" y="5797040"/>
              <a:ext cx="3200400" cy="182880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3232585" y="6459353"/>
            <a:ext cx="1564301" cy="474847"/>
            <a:chOff x="4353060" y="6243061"/>
            <a:chExt cx="2085735" cy="474847"/>
          </a:xfrm>
        </p:grpSpPr>
        <p:sp>
          <p:nvSpPr>
            <p:cNvPr id="269" name="Right Arrow 268"/>
            <p:cNvSpPr/>
            <p:nvPr/>
          </p:nvSpPr>
          <p:spPr>
            <a:xfrm rot="1200000">
              <a:off x="4353060" y="6243061"/>
              <a:ext cx="1188720" cy="182880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5662514" y="6348576"/>
              <a:ext cx="776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Etc.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412828" y="594245"/>
            <a:ext cx="1589280" cy="2920640"/>
            <a:chOff x="7260050" y="377953"/>
            <a:chExt cx="2119040" cy="2920640"/>
          </a:xfrm>
        </p:grpSpPr>
        <p:sp>
          <p:nvSpPr>
            <p:cNvPr id="12" name="TextBox 11"/>
            <p:cNvSpPr txBox="1"/>
            <p:nvPr/>
          </p:nvSpPr>
          <p:spPr>
            <a:xfrm>
              <a:off x="7260050" y="377953"/>
              <a:ext cx="1699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Germ tube</a:t>
              </a:r>
              <a:endParaRPr lang="en-US" dirty="0"/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7650135" y="884006"/>
              <a:ext cx="607362" cy="1632143"/>
              <a:chOff x="8550614" y="812330"/>
              <a:chExt cx="607362" cy="163214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4" name="Oval 33"/>
              <p:cNvSpPr/>
              <p:nvPr/>
            </p:nvSpPr>
            <p:spPr>
              <a:xfrm>
                <a:off x="8716327" y="1530073"/>
                <a:ext cx="274320" cy="91440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8717833" y="1158843"/>
                <a:ext cx="272982" cy="914400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>
                <a:spLocks/>
              </p:cNvSpPr>
              <p:nvPr/>
            </p:nvSpPr>
            <p:spPr>
              <a:xfrm>
                <a:off x="8550614" y="812330"/>
                <a:ext cx="607362" cy="759203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 rot="5076787">
                <a:off x="8729138" y="1474547"/>
                <a:ext cx="173530" cy="1225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8761771" y="1911561"/>
                <a:ext cx="192024" cy="2651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 rot="5913939">
                <a:off x="8812829" y="1477441"/>
                <a:ext cx="164580" cy="1225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7" name="Right Arrow 226"/>
            <p:cNvSpPr/>
            <p:nvPr/>
          </p:nvSpPr>
          <p:spPr>
            <a:xfrm>
              <a:off x="8647570" y="1276431"/>
              <a:ext cx="731520" cy="182880"/>
            </a:xfrm>
            <a:prstGeom prst="rightArrow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3" name="Straight Arrow Connector 272"/>
            <p:cNvCxnSpPr/>
            <p:nvPr/>
          </p:nvCxnSpPr>
          <p:spPr>
            <a:xfrm flipV="1">
              <a:off x="7966863" y="2567073"/>
              <a:ext cx="0" cy="731520"/>
            </a:xfrm>
            <a:prstGeom prst="straightConnector1">
              <a:avLst/>
            </a:prstGeom>
            <a:ln w="63500">
              <a:solidFill>
                <a:schemeClr val="accent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3280333" y="2924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4" name="TextBox 233"/>
          <p:cNvSpPr txBox="1"/>
          <p:nvPr/>
        </p:nvSpPr>
        <p:spPr>
          <a:xfrm>
            <a:off x="3292122" y="1192966"/>
            <a:ext cx="56232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Just like a duck, fungi can have many different life stages and appearances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8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1502</TotalTime>
  <Words>3961</Words>
  <Application>Microsoft Office PowerPoint</Application>
  <PresentationFormat>On-screen Show (4:3)</PresentationFormat>
  <Paragraphs>839</Paragraphs>
  <Slides>89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Urban</vt:lpstr>
      <vt:lpstr>Fungal infections and anti-fungal therapy: an introduction</vt:lpstr>
      <vt:lpstr> Welcome to the module on fungal infections and treatment  </vt:lpstr>
      <vt:lpstr>This module works a lot better in “presentation” mode</vt:lpstr>
      <vt:lpstr>Outline (click to jump to a section)</vt:lpstr>
      <vt:lpstr>Outline (click to jump to a section)</vt:lpstr>
      <vt:lpstr>“Fungi”: the difficulties begin</vt:lpstr>
      <vt:lpstr>Fungal terminology can be confusing</vt:lpstr>
      <vt:lpstr>One species, many forms  Example: Anas platyrhynchos (Mallard duck) </vt:lpstr>
      <vt:lpstr>PowerPoint Presentation</vt:lpstr>
      <vt:lpstr>Classifying fungi</vt:lpstr>
      <vt:lpstr>Fungi</vt:lpstr>
      <vt:lpstr>Wait, that’s all?</vt:lpstr>
      <vt:lpstr>Outline (click to jump to a section)</vt:lpstr>
      <vt:lpstr>Candida species </vt:lpstr>
      <vt:lpstr>Cryptococcus </vt:lpstr>
      <vt:lpstr>Histoplasma</vt:lpstr>
      <vt:lpstr>Blastomyces </vt:lpstr>
      <vt:lpstr>Coccidiomycosis “Valley Fever” </vt:lpstr>
      <vt:lpstr>Sporotrichosis</vt:lpstr>
      <vt:lpstr>Aspergillus </vt:lpstr>
      <vt:lpstr>Mucormycosis</vt:lpstr>
      <vt:lpstr>Diagnosing fungal infections</vt:lpstr>
      <vt:lpstr> Fungal cell wall</vt:lpstr>
      <vt:lpstr>PowerPoint Presentation</vt:lpstr>
      <vt:lpstr>Outline (click to jump to a section)</vt:lpstr>
      <vt:lpstr>Anti-fungals</vt:lpstr>
      <vt:lpstr>PowerPoint Presentation</vt:lpstr>
      <vt:lpstr>Systemic antifungal agents</vt:lpstr>
      <vt:lpstr>The Antifungal Timeline</vt:lpstr>
      <vt:lpstr>Amphotericin B</vt:lpstr>
      <vt:lpstr>Amphotericin B side-effects</vt:lpstr>
      <vt:lpstr>Amphotericin B deoxycholate vs liposomal amphotericin B</vt:lpstr>
      <vt:lpstr>Flucytosine</vt:lpstr>
      <vt:lpstr>Flucytosine: a market failure</vt:lpstr>
      <vt:lpstr>Azoles</vt:lpstr>
      <vt:lpstr>Azoles</vt:lpstr>
      <vt:lpstr>Azole side effects</vt:lpstr>
      <vt:lpstr>Fungins (echinocandins)</vt:lpstr>
      <vt:lpstr>Outline (click to jump to a section)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 (click to jump to a section)</vt:lpstr>
      <vt:lpstr>Therapeutic Drug Monitoring – What’s up with those levels anyways?</vt:lpstr>
      <vt:lpstr>Outline (click to jump to a section)</vt:lpstr>
      <vt:lpstr>Got it???</vt:lpstr>
      <vt:lpstr> 72yoM presents with fever and lower back pain. On exam, he has 4/5 strength in his lower extremities and saddle anesthesia. On further history, you learn that he has chronic back pain, and has been receiving regular spinal injections of methylprednisilone. </vt:lpstr>
      <vt:lpstr>PowerPoint Presentation</vt:lpstr>
      <vt:lpstr> 72yoM presents with fever and lower back pain. On exam, he has 4/5 strength in his lower extremities and saddle anesthesia. On further history, you learn that he has chronic back pain, and has been receiving regular spinal injections of methylprednisolone. </vt:lpstr>
      <vt:lpstr>Case #2</vt:lpstr>
      <vt:lpstr>LESIONS</vt:lpstr>
      <vt:lpstr>PAS stain: cigar-shaped yeast forms</vt:lpstr>
      <vt:lpstr>Diagnosis? Treatment?</vt:lpstr>
      <vt:lpstr>PowerPoint Presentation</vt:lpstr>
      <vt:lpstr>Not severe systemic disease, started on itraconazole</vt:lpstr>
      <vt:lpstr>1-month follow-up visit</vt:lpstr>
      <vt:lpstr>PowerPoint Presentation</vt:lpstr>
      <vt:lpstr>Case #3</vt:lpstr>
      <vt:lpstr>PowerPoint Presentation</vt:lpstr>
      <vt:lpstr>PowerPoint Presentation</vt:lpstr>
      <vt:lpstr>A Bronchoscopy is performed</vt:lpstr>
      <vt:lpstr>Tracheal mass biopsy results:</vt:lpstr>
      <vt:lpstr>PowerPoint Presentation</vt:lpstr>
      <vt:lpstr>PowerPoint Presentation</vt:lpstr>
      <vt:lpstr>PowerPoint Presentation</vt:lpstr>
      <vt:lpstr>PowerPoint Presentation</vt:lpstr>
      <vt:lpstr>Case #4</vt:lpstr>
      <vt:lpstr>PowerPoint Presentation</vt:lpstr>
      <vt:lpstr>Repeat Portable Chest X-Ray after a few days</vt:lpstr>
      <vt:lpstr>PowerPoint Presentation</vt:lpstr>
      <vt:lpstr>Blastomyces</vt:lpstr>
      <vt:lpstr>Histoplasma</vt:lpstr>
      <vt:lpstr>PowerPoint Presentation</vt:lpstr>
      <vt:lpstr>Case #4</vt:lpstr>
      <vt:lpstr>PowerPoint Presentation</vt:lpstr>
      <vt:lpstr>PowerPoint Presentation</vt:lpstr>
      <vt:lpstr>Case #5</vt:lpstr>
      <vt:lpstr>“Yeast pneumonia” is very rare: Usually, don’t chase it</vt:lpstr>
      <vt:lpstr>Case 6</vt:lpstr>
      <vt:lpstr>Cryptococcal meningitis! </vt:lpstr>
      <vt:lpstr>PowerPoint Presentation</vt:lpstr>
      <vt:lpstr>Case 6</vt:lpstr>
      <vt:lpstr> Thank you for taking the module on fungal infections and treatment  </vt:lpstr>
    </vt:vector>
  </TitlesOfParts>
  <Company>Beth Israel Deaconess Medical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Fungi with a Fun Guy</dc:title>
  <dc:creator>Hale,Andrew</dc:creator>
  <cp:lastModifiedBy>Hale,Andrew J., M.D. (BIDMC - Infectious Disease)</cp:lastModifiedBy>
  <cp:revision>156</cp:revision>
  <dcterms:created xsi:type="dcterms:W3CDTF">2013-08-13T19:51:37Z</dcterms:created>
  <dcterms:modified xsi:type="dcterms:W3CDTF">2017-06-05T17:38:41Z</dcterms:modified>
</cp:coreProperties>
</file>