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62" r:id="rId1"/>
  </p:sldMasterIdLst>
  <p:notesMasterIdLst>
    <p:notesMasterId r:id="rId76"/>
  </p:notesMasterIdLst>
  <p:sldIdLst>
    <p:sldId id="256" r:id="rId2"/>
    <p:sldId id="344" r:id="rId3"/>
    <p:sldId id="318" r:id="rId4"/>
    <p:sldId id="260" r:id="rId5"/>
    <p:sldId id="259" r:id="rId6"/>
    <p:sldId id="273" r:id="rId7"/>
    <p:sldId id="307" r:id="rId8"/>
    <p:sldId id="313" r:id="rId9"/>
    <p:sldId id="315" r:id="rId10"/>
    <p:sldId id="314" r:id="rId11"/>
    <p:sldId id="309" r:id="rId12"/>
    <p:sldId id="310" r:id="rId13"/>
    <p:sldId id="257" r:id="rId14"/>
    <p:sldId id="276" r:id="rId15"/>
    <p:sldId id="277" r:id="rId16"/>
    <p:sldId id="275" r:id="rId17"/>
    <p:sldId id="278" r:id="rId18"/>
    <p:sldId id="270" r:id="rId19"/>
    <p:sldId id="281" r:id="rId20"/>
    <p:sldId id="311" r:id="rId21"/>
    <p:sldId id="316" r:id="rId22"/>
    <p:sldId id="258" r:id="rId23"/>
    <p:sldId id="285" r:id="rId24"/>
    <p:sldId id="286" r:id="rId25"/>
    <p:sldId id="287" r:id="rId26"/>
    <p:sldId id="290" r:id="rId27"/>
    <p:sldId id="288" r:id="rId28"/>
    <p:sldId id="291" r:id="rId29"/>
    <p:sldId id="292" r:id="rId30"/>
    <p:sldId id="293" r:id="rId31"/>
    <p:sldId id="265" r:id="rId32"/>
    <p:sldId id="346" r:id="rId33"/>
    <p:sldId id="262" r:id="rId34"/>
    <p:sldId id="296" r:id="rId35"/>
    <p:sldId id="297" r:id="rId36"/>
    <p:sldId id="298" r:id="rId37"/>
    <p:sldId id="299" r:id="rId38"/>
    <p:sldId id="347" r:id="rId39"/>
    <p:sldId id="301" r:id="rId40"/>
    <p:sldId id="320" r:id="rId41"/>
    <p:sldId id="305" r:id="rId42"/>
    <p:sldId id="303" r:id="rId43"/>
    <p:sldId id="302" r:id="rId44"/>
    <p:sldId id="326" r:id="rId45"/>
    <p:sldId id="319" r:id="rId46"/>
    <p:sldId id="269" r:id="rId47"/>
    <p:sldId id="322" r:id="rId48"/>
    <p:sldId id="263" r:id="rId49"/>
    <p:sldId id="323" r:id="rId50"/>
    <p:sldId id="324" r:id="rId51"/>
    <p:sldId id="264" r:id="rId52"/>
    <p:sldId id="325" r:id="rId53"/>
    <p:sldId id="348" r:id="rId54"/>
    <p:sldId id="271" r:id="rId55"/>
    <p:sldId id="349" r:id="rId56"/>
    <p:sldId id="327" r:id="rId57"/>
    <p:sldId id="321" r:id="rId58"/>
    <p:sldId id="328" r:id="rId59"/>
    <p:sldId id="329" r:id="rId60"/>
    <p:sldId id="330" r:id="rId61"/>
    <p:sldId id="331" r:id="rId62"/>
    <p:sldId id="332" r:id="rId63"/>
    <p:sldId id="333" r:id="rId64"/>
    <p:sldId id="334" r:id="rId65"/>
    <p:sldId id="335" r:id="rId66"/>
    <p:sldId id="336" r:id="rId67"/>
    <p:sldId id="337" r:id="rId68"/>
    <p:sldId id="343" r:id="rId69"/>
    <p:sldId id="312" r:id="rId70"/>
    <p:sldId id="338" r:id="rId71"/>
    <p:sldId id="339" r:id="rId72"/>
    <p:sldId id="340" r:id="rId73"/>
    <p:sldId id="341" r:id="rId74"/>
    <p:sldId id="342"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lly van den Berg" initials="Pvd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70AE"/>
    <a:srgbClr val="79542D"/>
    <a:srgbClr val="AB7942"/>
    <a:srgbClr val="D3DFEE"/>
    <a:srgbClr val="EAF0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64"/>
    <p:restoredTop sz="86465" autoAdjust="0"/>
  </p:normalViewPr>
  <p:slideViewPr>
    <p:cSldViewPr>
      <p:cViewPr varScale="1">
        <p:scale>
          <a:sx n="100" d="100"/>
          <a:sy n="100" d="100"/>
        </p:scale>
        <p:origin x="2106" y="72"/>
      </p:cViewPr>
      <p:guideLst>
        <p:guide orient="horz" pos="2160"/>
        <p:guide pos="2880"/>
      </p:guideLst>
    </p:cSldViewPr>
  </p:slideViewPr>
  <p:outlineViewPr>
    <p:cViewPr>
      <p:scale>
        <a:sx n="33" d="100"/>
        <a:sy n="33" d="100"/>
      </p:scale>
      <p:origin x="0" y="-221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E8EF1D-2328-40A4-A903-A9AB4A54FEBA}" type="datetimeFigureOut">
              <a:rPr lang="en-US" smtClean="0"/>
              <a:t>4/29/2020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69337E-F7B0-4885-B293-F5E72A545CD3}" type="slidenum">
              <a:rPr lang="en-US" smtClean="0"/>
              <a:t>‹#›</a:t>
            </a:fld>
            <a:endParaRPr lang="en-US"/>
          </a:p>
        </p:txBody>
      </p:sp>
    </p:spTree>
    <p:extLst>
      <p:ext uri="{BB962C8B-B14F-4D97-AF65-F5344CB8AC3E}">
        <p14:creationId xmlns:p14="http://schemas.microsoft.com/office/powerpoint/2010/main" val="4261495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cbi.nlm.nih.gov/pubmed/?term=Abt%20MC%5bAuthor%5d&amp;cauthor=true&amp;cauthor_uid=27573580"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ncbi.nlm.nih.gov/pubmed/27573580" TargetMode="External"/><Relationship Id="rId5" Type="http://schemas.openxmlformats.org/officeDocument/2006/relationships/hyperlink" Target="https://www.ncbi.nlm.nih.gov/pubmed/?term=Pamer%20EG%5bAuthor%5d&amp;cauthor=true&amp;cauthor_uid=27573580" TargetMode="External"/><Relationship Id="rId4" Type="http://schemas.openxmlformats.org/officeDocument/2006/relationships/hyperlink" Target="https://www.ncbi.nlm.nih.gov/pubmed/?term=McKenney%20PT%5bAuthor%5d&amp;cauthor=true&amp;cauthor_uid=27573580"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8" Type="http://schemas.openxmlformats.org/officeDocument/2006/relationships/hyperlink" Target="https://www.ncbi.nlm.nih.gov/pubmed/?term=Gilligan%20PH%5bAuthor%5d&amp;cauthor=true&amp;cauthor_uid=23439232" TargetMode="External"/><Relationship Id="rId3" Type="http://schemas.openxmlformats.org/officeDocument/2006/relationships/hyperlink" Target="https://www.ncbi.nlm.nih.gov/pubmed/?term=Surawicz%20CM%5bAuthor%5d&amp;cauthor=true&amp;cauthor_uid=23439232" TargetMode="External"/><Relationship Id="rId7" Type="http://schemas.openxmlformats.org/officeDocument/2006/relationships/hyperlink" Target="https://www.ncbi.nlm.nih.gov/pubmed/?term=Curry%20SR%5bAuthor%5d&amp;cauthor=true&amp;cauthor_uid=23439232" TargetMode="External"/><Relationship Id="rId12" Type="http://schemas.openxmlformats.org/officeDocument/2006/relationships/hyperlink" Target="https://www.ncbi.nlm.nih.gov/pubmed/23439232"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www.ncbi.nlm.nih.gov/pubmed/?term=Ananthakrishnan%20AN%5bAuthor%5d&amp;cauthor=true&amp;cauthor_uid=23439232" TargetMode="External"/><Relationship Id="rId11" Type="http://schemas.openxmlformats.org/officeDocument/2006/relationships/hyperlink" Target="https://www.ncbi.nlm.nih.gov/pubmed/?term=Zuckerbraun%20BS%5bAuthor%5d&amp;cauthor=true&amp;cauthor_uid=23439232" TargetMode="External"/><Relationship Id="rId5" Type="http://schemas.openxmlformats.org/officeDocument/2006/relationships/hyperlink" Target="https://www.ncbi.nlm.nih.gov/pubmed/?term=Binion%20DG%5bAuthor%5d&amp;cauthor=true&amp;cauthor_uid=23439232" TargetMode="External"/><Relationship Id="rId10" Type="http://schemas.openxmlformats.org/officeDocument/2006/relationships/hyperlink" Target="https://www.ncbi.nlm.nih.gov/pubmed/?term=Mellow%20M%5bAuthor%5d&amp;cauthor=true&amp;cauthor_uid=23439232" TargetMode="External"/><Relationship Id="rId4" Type="http://schemas.openxmlformats.org/officeDocument/2006/relationships/hyperlink" Target="https://www.ncbi.nlm.nih.gov/pubmed/?term=Brandt%20LJ%5bAuthor%5d&amp;cauthor=true&amp;cauthor_uid=23439232" TargetMode="External"/><Relationship Id="rId9" Type="http://schemas.openxmlformats.org/officeDocument/2006/relationships/hyperlink" Target="https://www.ncbi.nlm.nih.gov/pubmed/?term=McFarland%20LV%5bAuthor%5d&amp;cauthor=true&amp;cauthor_uid=23439232"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s://www.ncbi.nlm.nih.gov/pubmed/?term=Manian%20FA%5bAuthor%5d&amp;cauthor=true&amp;cauthor_uid=27318333" TargetMode="External"/><Relationship Id="rId3" Type="http://schemas.openxmlformats.org/officeDocument/2006/relationships/hyperlink" Target="https://www.ncbi.nlm.nih.gov/pubmed/?term=Van%20Hise%20NW%5bAuthor%5d&amp;cauthor=true&amp;cauthor_uid=27318333" TargetMode="External"/><Relationship Id="rId7" Type="http://schemas.openxmlformats.org/officeDocument/2006/relationships/hyperlink" Target="https://www.ncbi.nlm.nih.gov/pubmed/?term=Khoury%20JA%5bAuthor%5d&amp;cauthor=true&amp;cauthor_uid=27318333" TargetMode="External"/><Relationship Id="rId2" Type="http://schemas.openxmlformats.org/officeDocument/2006/relationships/slide" Target="../slides/slide65.xml"/><Relationship Id="rId1" Type="http://schemas.openxmlformats.org/officeDocument/2006/relationships/notesMaster" Target="../notesMasters/notesMaster1.xml"/><Relationship Id="rId6" Type="http://schemas.openxmlformats.org/officeDocument/2006/relationships/hyperlink" Target="https://www.ncbi.nlm.nih.gov/pubmed/?term=Crannage%20AJ%5bAuthor%5d&amp;cauthor=true&amp;cauthor_uid=27318333" TargetMode="External"/><Relationship Id="rId5" Type="http://schemas.openxmlformats.org/officeDocument/2006/relationships/hyperlink" Target="https://www.ncbi.nlm.nih.gov/pubmed/?term=Hennessey%20EK%5bAuthor%5d&amp;cauthor=true&amp;cauthor_uid=27318333" TargetMode="External"/><Relationship Id="rId4" Type="http://schemas.openxmlformats.org/officeDocument/2006/relationships/hyperlink" Target="https://www.ncbi.nlm.nih.gov/pubmed/?term=Bryant%20AM%5bAuthor%5d&amp;cauthor=true&amp;cauthor_uid=27318333" TargetMode="External"/><Relationship Id="rId9" Type="http://schemas.openxmlformats.org/officeDocument/2006/relationships/hyperlink" Target="https://www.ncbi.nlm.nih.gov/pubmed/27318333"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mc/articles/PMC488504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1</a:t>
            </a:fld>
            <a:endParaRPr lang="en-US" dirty="0"/>
          </a:p>
        </p:txBody>
      </p:sp>
    </p:spTree>
    <p:extLst>
      <p:ext uri="{BB962C8B-B14F-4D97-AF65-F5344CB8AC3E}">
        <p14:creationId xmlns:p14="http://schemas.microsoft.com/office/powerpoint/2010/main" val="403355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12</a:t>
            </a:fld>
            <a:endParaRPr lang="en-US"/>
          </a:p>
        </p:txBody>
      </p:sp>
    </p:spTree>
    <p:extLst>
      <p:ext uri="{BB962C8B-B14F-4D97-AF65-F5344CB8AC3E}">
        <p14:creationId xmlns:p14="http://schemas.microsoft.com/office/powerpoint/2010/main" val="2034553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Decreased cure and increased recurrence rates for Clostridium difficile infection caused by the epidemic C. difficile BI strain.</a:t>
            </a:r>
            <a:r>
              <a:rPr lang="en-US" baseline="0" dirty="0" smtClean="0">
                <a:effectLst/>
              </a:rPr>
              <a:t> </a:t>
            </a:r>
            <a:r>
              <a:rPr lang="en-US" dirty="0" err="1" smtClean="0">
                <a:effectLst/>
              </a:rPr>
              <a:t>Petrella</a:t>
            </a:r>
            <a:r>
              <a:rPr lang="en-US" dirty="0" smtClean="0">
                <a:effectLst/>
              </a:rPr>
              <a:t> LA, </a:t>
            </a:r>
            <a:r>
              <a:rPr lang="en-US" dirty="0" err="1" smtClean="0">
                <a:effectLst/>
              </a:rPr>
              <a:t>Sambol</a:t>
            </a:r>
            <a:r>
              <a:rPr lang="en-US" dirty="0" smtClean="0">
                <a:effectLst/>
              </a:rPr>
              <a:t> SP, </a:t>
            </a:r>
            <a:r>
              <a:rPr lang="en-US" dirty="0" err="1" smtClean="0">
                <a:effectLst/>
              </a:rPr>
              <a:t>Cheknis</a:t>
            </a:r>
            <a:r>
              <a:rPr lang="en-US" dirty="0" smtClean="0">
                <a:effectLst/>
              </a:rPr>
              <a:t> A, </a:t>
            </a:r>
            <a:r>
              <a:rPr lang="en-US" dirty="0" err="1" smtClean="0">
                <a:effectLst/>
              </a:rPr>
              <a:t>Nagaro</a:t>
            </a:r>
            <a:r>
              <a:rPr lang="en-US" dirty="0" smtClean="0">
                <a:effectLst/>
              </a:rPr>
              <a:t> K, Kean Y, Sears PS, </a:t>
            </a:r>
            <a:r>
              <a:rPr lang="en-US" dirty="0" err="1" smtClean="0">
                <a:effectLst/>
              </a:rPr>
              <a:t>Babakhani</a:t>
            </a:r>
            <a:r>
              <a:rPr lang="en-US" dirty="0" smtClean="0">
                <a:effectLst/>
              </a:rPr>
              <a:t> F, Johnson S, </a:t>
            </a:r>
            <a:r>
              <a:rPr lang="en-US" dirty="0" err="1" smtClean="0">
                <a:effectLst/>
              </a:rPr>
              <a:t>Gerding</a:t>
            </a:r>
            <a:r>
              <a:rPr lang="en-US" dirty="0" smtClean="0">
                <a:effectLst/>
              </a:rPr>
              <a:t> DN </a:t>
            </a:r>
            <a:r>
              <a:rPr lang="en-US" dirty="0" err="1" smtClean="0">
                <a:effectLst/>
              </a:rPr>
              <a:t>SOClin</a:t>
            </a:r>
            <a:r>
              <a:rPr lang="en-US" dirty="0" smtClean="0">
                <a:effectLst/>
              </a:rPr>
              <a:t> Infect Dis. 2012;55(3):351. </a:t>
            </a:r>
          </a:p>
          <a:p>
            <a:endParaRPr lang="en-US" dirty="0" smtClean="0">
              <a:effectLst/>
            </a:endParaRPr>
          </a:p>
          <a:p>
            <a:r>
              <a:rPr lang="en-US" dirty="0" smtClean="0">
                <a:effectLst/>
              </a:rPr>
              <a:t>Marsh JW, Arora R, </a:t>
            </a:r>
            <a:r>
              <a:rPr lang="en-US" dirty="0" err="1" smtClean="0">
                <a:effectLst/>
              </a:rPr>
              <a:t>Schlackman</a:t>
            </a:r>
            <a:r>
              <a:rPr lang="en-US" dirty="0" smtClean="0">
                <a:effectLst/>
              </a:rPr>
              <a:t> JL, </a:t>
            </a:r>
            <a:r>
              <a:rPr lang="en-US" dirty="0" err="1" smtClean="0">
                <a:effectLst/>
              </a:rPr>
              <a:t>Shutt</a:t>
            </a:r>
            <a:r>
              <a:rPr lang="en-US" dirty="0" smtClean="0">
                <a:effectLst/>
              </a:rPr>
              <a:t> KA, Curry SR, Harrison </a:t>
            </a:r>
            <a:r>
              <a:rPr lang="en-US" dirty="0" err="1" smtClean="0">
                <a:effectLst/>
              </a:rPr>
              <a:t>LH.Association</a:t>
            </a:r>
            <a:r>
              <a:rPr lang="en-US" dirty="0" smtClean="0">
                <a:effectLst/>
              </a:rPr>
              <a:t> of relapse of Clostridium difficile disease with BI/NAP1/027.</a:t>
            </a:r>
            <a:r>
              <a:rPr lang="en-US" baseline="0" dirty="0" smtClean="0">
                <a:effectLst/>
              </a:rPr>
              <a:t> J </a:t>
            </a:r>
            <a:r>
              <a:rPr lang="en-US" dirty="0" err="1" smtClean="0">
                <a:effectLst/>
              </a:rPr>
              <a:t>Clin</a:t>
            </a:r>
            <a:r>
              <a:rPr lang="en-US" dirty="0" smtClean="0">
                <a:effectLst/>
              </a:rPr>
              <a:t> </a:t>
            </a:r>
            <a:r>
              <a:rPr lang="en-US" dirty="0" err="1" smtClean="0">
                <a:effectLst/>
              </a:rPr>
              <a:t>Microbiol</a:t>
            </a:r>
            <a:r>
              <a:rPr lang="en-US" dirty="0" smtClean="0">
                <a:effectLst/>
              </a:rPr>
              <a:t>. 2012 Dec;50(12):4078-82. </a:t>
            </a:r>
          </a:p>
          <a:p>
            <a:endParaRPr lang="en-US" dirty="0" smtClean="0">
              <a:effectLst/>
            </a:endParaRPr>
          </a:p>
          <a:p>
            <a:r>
              <a:rPr lang="en-US" dirty="0" smtClean="0">
                <a:effectLst/>
              </a:rPr>
              <a:t>Walker AS, Eyre DW, Wyllie DH, Dingle KE, Griffiths D, Shine B, Oakley S, O'Connor L, Finney J, Vaughan A, Crook DW, Wilcox MH, </a:t>
            </a:r>
            <a:r>
              <a:rPr lang="en-US" dirty="0" err="1" smtClean="0">
                <a:effectLst/>
              </a:rPr>
              <a:t>Peto</a:t>
            </a:r>
            <a:r>
              <a:rPr lang="en-US" dirty="0" smtClean="0">
                <a:effectLst/>
              </a:rPr>
              <a:t> TE, Infections in </a:t>
            </a:r>
            <a:r>
              <a:rPr lang="en-US" dirty="0" err="1" smtClean="0">
                <a:effectLst/>
              </a:rPr>
              <a:t>Oxfordshire</a:t>
            </a:r>
            <a:r>
              <a:rPr lang="en-US" dirty="0" smtClean="0">
                <a:effectLst/>
              </a:rPr>
              <a:t> Research Database.</a:t>
            </a:r>
            <a:r>
              <a:rPr lang="en-US" baseline="0" dirty="0" smtClean="0">
                <a:effectLst/>
              </a:rPr>
              <a:t> </a:t>
            </a:r>
            <a:r>
              <a:rPr lang="en-US" dirty="0" smtClean="0">
                <a:effectLst/>
              </a:rPr>
              <a:t>Relationship between bacterial strain type, host biomarkers, and mortality in Clostridium difficile infection.</a:t>
            </a:r>
            <a:r>
              <a:rPr lang="en-US" baseline="0" dirty="0" smtClean="0">
                <a:effectLst/>
              </a:rPr>
              <a:t> </a:t>
            </a:r>
            <a:r>
              <a:rPr lang="en-US" dirty="0" err="1" smtClean="0">
                <a:effectLst/>
              </a:rPr>
              <a:t>Clin</a:t>
            </a:r>
            <a:r>
              <a:rPr lang="en-US" dirty="0" smtClean="0">
                <a:effectLst/>
              </a:rPr>
              <a:t> Infect Dis. 2013;56(11):1589. </a:t>
            </a:r>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13</a:t>
            </a:fld>
            <a:endParaRPr lang="en-US"/>
          </a:p>
        </p:txBody>
      </p:sp>
    </p:spTree>
    <p:extLst>
      <p:ext uri="{BB962C8B-B14F-4D97-AF65-F5344CB8AC3E}">
        <p14:creationId xmlns:p14="http://schemas.microsoft.com/office/powerpoint/2010/main" val="3504983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14</a:t>
            </a:fld>
            <a:endParaRPr lang="en-US"/>
          </a:p>
        </p:txBody>
      </p:sp>
    </p:spTree>
    <p:extLst>
      <p:ext uri="{BB962C8B-B14F-4D97-AF65-F5344CB8AC3E}">
        <p14:creationId xmlns:p14="http://schemas.microsoft.com/office/powerpoint/2010/main" val="2947504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15</a:t>
            </a:fld>
            <a:endParaRPr lang="en-US"/>
          </a:p>
        </p:txBody>
      </p:sp>
    </p:spTree>
    <p:extLst>
      <p:ext uri="{BB962C8B-B14F-4D97-AF65-F5344CB8AC3E}">
        <p14:creationId xmlns:p14="http://schemas.microsoft.com/office/powerpoint/2010/main" val="1404768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4DDB245-B7F0-4C1F-804B-DB4435BDB645}" type="slidenum">
              <a:rPr lang="en-US" altLang="en-US"/>
              <a:pPr/>
              <a:t>16</a:t>
            </a:fld>
            <a:endParaRPr lang="en-US" altLang="en-US"/>
          </a:p>
        </p:txBody>
      </p:sp>
      <p:sp>
        <p:nvSpPr>
          <p:cNvPr id="4097" name="Rectangle 1"/>
          <p:cNvSpPr txBox="1">
            <a:spLocks noGrp="1" noRot="1" noChangeAspect="1" noChangeArrowheads="1"/>
          </p:cNvSpPr>
          <p:nvPr>
            <p:ph type="sldImg"/>
          </p:nvPr>
        </p:nvSpPr>
        <p:spPr bwMode="auto">
          <a:xfrm>
            <a:off x="993775" y="641350"/>
            <a:ext cx="4217988" cy="31638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p:cNvSpPr txBox="1">
            <a:spLocks noGrp="1" noChangeArrowheads="1"/>
          </p:cNvSpPr>
          <p:nvPr>
            <p:ph type="body" idx="1"/>
          </p:nvPr>
        </p:nvSpPr>
        <p:spPr bwMode="auto">
          <a:xfrm>
            <a:off x="620527" y="4009159"/>
            <a:ext cx="4965606" cy="37984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915" rIns="0" bIns="0"/>
          <a:lstStyle/>
          <a:p>
            <a:pPr>
              <a:lnSpc>
                <a:spcPct val="93000"/>
              </a:lnSpc>
              <a:spcBef>
                <a:spcPct val="0"/>
              </a:spcBef>
              <a:tabLst>
                <a:tab pos="649628" algn="l"/>
                <a:tab pos="1299256" algn="l"/>
                <a:tab pos="1948884" algn="l"/>
                <a:tab pos="2598511" algn="l"/>
                <a:tab pos="3248139" algn="l"/>
                <a:tab pos="3897767" algn="l"/>
                <a:tab pos="4547395" algn="l"/>
              </a:tabLst>
            </a:pPr>
            <a:r>
              <a:rPr lang="en-US" altLang="en-US" sz="900" dirty="0">
                <a:latin typeface="Arial Unicode MS" pitchFamily="32" charset="0"/>
                <a:cs typeface="Arial Unicode MS" pitchFamily="32" charset="0"/>
              </a:rPr>
              <a:t>Figure 1. Annual Incidence (per 100,000 Population) of </a:t>
            </a:r>
            <a:r>
              <a:rPr lang="en-US" altLang="en-US" sz="900" i="1" dirty="0">
                <a:latin typeface="Arial Unicode MS" pitchFamily="32" charset="0"/>
                <a:cs typeface="Arial Unicode MS" pitchFamily="32" charset="0"/>
              </a:rPr>
              <a:t>C. difficile</a:t>
            </a:r>
            <a:r>
              <a:rPr lang="en-US" altLang="en-US" sz="900" dirty="0">
                <a:latin typeface="Arial Unicode MS" pitchFamily="32" charset="0"/>
                <a:cs typeface="Arial Unicode MS" pitchFamily="32" charset="0"/>
              </a:rPr>
              <a:t> Infection in </a:t>
            </a:r>
            <a:r>
              <a:rPr lang="en-US" altLang="en-US" sz="900" dirty="0" err="1">
                <a:latin typeface="Arial Unicode MS" pitchFamily="32" charset="0"/>
                <a:cs typeface="Arial Unicode MS" pitchFamily="32" charset="0"/>
              </a:rPr>
              <a:t>Sherbrooke</a:t>
            </a:r>
            <a:r>
              <a:rPr lang="en-US" altLang="en-US" sz="900" dirty="0">
                <a:latin typeface="Arial Unicode MS" pitchFamily="32" charset="0"/>
                <a:cs typeface="Arial Unicode MS" pitchFamily="32" charset="0"/>
              </a:rPr>
              <a:t>, Quebec, 1991–2003. The overall incidence of </a:t>
            </a:r>
            <a:r>
              <a:rPr lang="en-US" altLang="en-US" sz="900" i="1" dirty="0">
                <a:latin typeface="Arial Unicode MS" pitchFamily="32" charset="0"/>
                <a:cs typeface="Arial Unicode MS" pitchFamily="32" charset="0"/>
              </a:rPr>
              <a:t>C. difficile</a:t>
            </a:r>
            <a:r>
              <a:rPr lang="en-US" altLang="en-US" sz="900" dirty="0">
                <a:latin typeface="Arial Unicode MS" pitchFamily="32" charset="0"/>
                <a:cs typeface="Arial Unicode MS" pitchFamily="32" charset="0"/>
              </a:rPr>
              <a:t> infection was relatively stable during the period from 1991 through 2002, although there was a gradual increase in the rate of infection among elderly patients (≥65 years). In 2003, the population incidence increased by a factor of 4, as compared with 2002. This increase was especially evident in the elderly. Data are from </a:t>
            </a:r>
            <a:r>
              <a:rPr lang="en-US" altLang="en-US" sz="900" dirty="0" err="1">
                <a:latin typeface="Arial Unicode MS" pitchFamily="32" charset="0"/>
                <a:cs typeface="Arial Unicode MS" pitchFamily="32" charset="0"/>
              </a:rPr>
              <a:t>Pépin</a:t>
            </a:r>
            <a:r>
              <a:rPr lang="en-US" altLang="en-US" sz="900" dirty="0">
                <a:latin typeface="Arial Unicode MS" pitchFamily="32" charset="0"/>
                <a:cs typeface="Arial Unicode MS" pitchFamily="32" charset="0"/>
              </a:rPr>
              <a:t> et al. 3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 VG, </a:t>
            </a:r>
            <a:r>
              <a:rPr lang="en-US" dirty="0" err="1" smtClean="0"/>
              <a:t>Bourgault</a:t>
            </a:r>
            <a:r>
              <a:rPr lang="en-US" dirty="0" smtClean="0"/>
              <a:t> AM, Poirier L, </a:t>
            </a:r>
            <a:r>
              <a:rPr lang="en-US" dirty="0" err="1" smtClean="0"/>
              <a:t>Lamothe</a:t>
            </a:r>
            <a:r>
              <a:rPr lang="en-US" dirty="0" smtClean="0"/>
              <a:t> F, Michaud S, Turgeon N, </a:t>
            </a:r>
            <a:r>
              <a:rPr lang="en-US" dirty="0" err="1" smtClean="0"/>
              <a:t>Toye</a:t>
            </a:r>
            <a:r>
              <a:rPr lang="en-US" dirty="0" smtClean="0"/>
              <a:t> B, Beaudoin A, Frost EH, </a:t>
            </a:r>
            <a:r>
              <a:rPr lang="en-US" dirty="0" err="1" smtClean="0"/>
              <a:t>Gilca</a:t>
            </a:r>
            <a:r>
              <a:rPr lang="en-US" dirty="0" smtClean="0"/>
              <a:t> R, Brassard P, </a:t>
            </a:r>
            <a:r>
              <a:rPr lang="en-US" dirty="0" err="1" smtClean="0"/>
              <a:t>Dendukuri</a:t>
            </a:r>
            <a:r>
              <a:rPr lang="en-US" dirty="0" smtClean="0"/>
              <a:t> N, </a:t>
            </a:r>
            <a:r>
              <a:rPr lang="en-US" dirty="0" err="1" smtClean="0"/>
              <a:t>Béliveau</a:t>
            </a:r>
            <a:r>
              <a:rPr lang="en-US" dirty="0" smtClean="0"/>
              <a:t> C, </a:t>
            </a:r>
            <a:r>
              <a:rPr lang="en-US" dirty="0" err="1" smtClean="0"/>
              <a:t>Oughton</a:t>
            </a:r>
            <a:r>
              <a:rPr lang="en-US" dirty="0" smtClean="0"/>
              <a:t> M, </a:t>
            </a:r>
            <a:r>
              <a:rPr lang="en-US" dirty="0" err="1" smtClean="0"/>
              <a:t>Brukner</a:t>
            </a:r>
            <a:r>
              <a:rPr lang="en-US" dirty="0" smtClean="0"/>
              <a:t> I, </a:t>
            </a:r>
            <a:r>
              <a:rPr lang="en-US" dirty="0" err="1" smtClean="0"/>
              <a:t>Dascal</a:t>
            </a:r>
            <a:r>
              <a:rPr lang="en-US" dirty="0" smtClean="0"/>
              <a:t> A.</a:t>
            </a:r>
            <a:r>
              <a:rPr lang="en-US" baseline="0" dirty="0" smtClean="0"/>
              <a:t> </a:t>
            </a:r>
            <a:r>
              <a:rPr lang="en-US" dirty="0" smtClean="0"/>
              <a:t>Host and pathogen factors for Clostridium difficile infection and colonization.</a:t>
            </a:r>
            <a:r>
              <a:rPr lang="en-US" baseline="0" dirty="0" smtClean="0"/>
              <a:t> </a:t>
            </a:r>
            <a:r>
              <a:rPr lang="en-US" dirty="0" smtClean="0"/>
              <a:t>N </a:t>
            </a:r>
            <a:r>
              <a:rPr lang="en-US" dirty="0" err="1" smtClean="0"/>
              <a:t>Engl</a:t>
            </a:r>
            <a:r>
              <a:rPr lang="en-US" dirty="0" smtClean="0"/>
              <a:t> J Med. 2011 Nov;365(18):1693-703. </a:t>
            </a:r>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18</a:t>
            </a:fld>
            <a:endParaRPr lang="en-US"/>
          </a:p>
        </p:txBody>
      </p:sp>
    </p:spTree>
    <p:extLst>
      <p:ext uri="{BB962C8B-B14F-4D97-AF65-F5344CB8AC3E}">
        <p14:creationId xmlns:p14="http://schemas.microsoft.com/office/powerpoint/2010/main" val="1432793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Leffler</a:t>
            </a:r>
            <a:r>
              <a:rPr lang="en-US" dirty="0" smtClean="0"/>
              <a:t> DA, Lamont JT. Clostridium difficile infection. N </a:t>
            </a:r>
            <a:r>
              <a:rPr lang="en-US" dirty="0" err="1" smtClean="0"/>
              <a:t>Engl</a:t>
            </a:r>
            <a:r>
              <a:rPr lang="en-US" dirty="0" smtClean="0"/>
              <a:t> J Med 2015; 372:1539</a:t>
            </a:r>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19</a:t>
            </a:fld>
            <a:endParaRPr lang="en-US"/>
          </a:p>
        </p:txBody>
      </p:sp>
    </p:spTree>
    <p:extLst>
      <p:ext uri="{BB962C8B-B14F-4D97-AF65-F5344CB8AC3E}">
        <p14:creationId xmlns:p14="http://schemas.microsoft.com/office/powerpoint/2010/main" val="2113808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20</a:t>
            </a:fld>
            <a:endParaRPr lang="en-US"/>
          </a:p>
        </p:txBody>
      </p:sp>
    </p:spTree>
    <p:extLst>
      <p:ext uri="{BB962C8B-B14F-4D97-AF65-F5344CB8AC3E}">
        <p14:creationId xmlns:p14="http://schemas.microsoft.com/office/powerpoint/2010/main" val="956377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effectLst/>
              </a:rPr>
              <a:t>Kyne</a:t>
            </a:r>
            <a:r>
              <a:rPr lang="en-US" dirty="0" smtClean="0">
                <a:effectLst/>
              </a:rPr>
              <a:t> L, </a:t>
            </a:r>
            <a:r>
              <a:rPr lang="en-US" dirty="0" err="1" smtClean="0">
                <a:effectLst/>
              </a:rPr>
              <a:t>Warny</a:t>
            </a:r>
            <a:r>
              <a:rPr lang="en-US" dirty="0" smtClean="0">
                <a:effectLst/>
              </a:rPr>
              <a:t> M, Qamar A, Kelly CP</a:t>
            </a:r>
            <a:r>
              <a:rPr lang="en-US" baseline="0" dirty="0" smtClean="0">
                <a:effectLst/>
              </a:rPr>
              <a:t>. </a:t>
            </a:r>
            <a:r>
              <a:rPr lang="en-US" dirty="0" smtClean="0">
                <a:effectLst/>
              </a:rPr>
              <a:t>Association between antibody response to toxin A and protection against recurrent Clostridium difficile </a:t>
            </a:r>
            <a:r>
              <a:rPr lang="en-US" dirty="0" err="1" smtClean="0">
                <a:effectLst/>
              </a:rPr>
              <a:t>diarrhoea</a:t>
            </a:r>
            <a:r>
              <a:rPr lang="en-US" dirty="0" smtClean="0">
                <a:effectLst/>
              </a:rPr>
              <a:t>.</a:t>
            </a:r>
            <a:r>
              <a:rPr lang="en-US" baseline="0" dirty="0" smtClean="0">
                <a:effectLst/>
              </a:rPr>
              <a:t> </a:t>
            </a:r>
            <a:r>
              <a:rPr lang="en-US" dirty="0" smtClean="0">
                <a:effectLst/>
              </a:rPr>
              <a:t>Lancet. 2001;357(9251):189. </a:t>
            </a:r>
          </a:p>
          <a:p>
            <a:endParaRPr lang="en-US" dirty="0" smtClean="0">
              <a:effectLst/>
            </a:endParaRPr>
          </a:p>
          <a:p>
            <a:r>
              <a:rPr lang="en-US" dirty="0" smtClean="0">
                <a:effectLst/>
              </a:rPr>
              <a:t>Kelly CP.</a:t>
            </a:r>
            <a:r>
              <a:rPr lang="en-US" baseline="0" dirty="0" smtClean="0">
                <a:effectLst/>
              </a:rPr>
              <a:t> </a:t>
            </a:r>
            <a:r>
              <a:rPr lang="en-US" dirty="0" smtClean="0">
                <a:effectLst/>
              </a:rPr>
              <a:t>Immune response to Clostridium difficile infection.</a:t>
            </a:r>
            <a:r>
              <a:rPr lang="en-US" baseline="0" dirty="0" smtClean="0">
                <a:effectLst/>
              </a:rPr>
              <a:t> </a:t>
            </a:r>
            <a:r>
              <a:rPr lang="en-US" dirty="0" err="1" smtClean="0">
                <a:effectLst/>
              </a:rPr>
              <a:t>Eur</a:t>
            </a:r>
            <a:r>
              <a:rPr lang="en-US" dirty="0" smtClean="0">
                <a:effectLst/>
              </a:rPr>
              <a:t> J </a:t>
            </a:r>
            <a:r>
              <a:rPr lang="en-US" dirty="0" err="1" smtClean="0">
                <a:effectLst/>
              </a:rPr>
              <a:t>Gastroenterol</a:t>
            </a:r>
            <a:r>
              <a:rPr lang="en-US" dirty="0" smtClean="0">
                <a:effectLst/>
              </a:rPr>
              <a:t> </a:t>
            </a:r>
            <a:r>
              <a:rPr lang="en-US" dirty="0" err="1" smtClean="0">
                <a:effectLst/>
              </a:rPr>
              <a:t>Hepatol</a:t>
            </a:r>
            <a:r>
              <a:rPr lang="en-US" dirty="0" smtClean="0">
                <a:effectLst/>
              </a:rPr>
              <a:t>. 1996;8(11):1048. </a:t>
            </a:r>
          </a:p>
          <a:p>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kern="1200" dirty="0" smtClean="0">
                <a:solidFill>
                  <a:schemeClr val="tx1"/>
                </a:solidFill>
                <a:effectLst/>
                <a:latin typeface="+mn-lt"/>
                <a:ea typeface="+mn-ea"/>
                <a:cs typeface="+mn-cs"/>
                <a:hlinkClick r:id="rId3" invalidUrl="https://www.ncbi.nlm.nih.gov/pubmed/?term=Abt MC[Author]&amp;cauthor=true&amp;cauthor_uid=27573580"/>
              </a:rPr>
              <a:t>Abt MC</a:t>
            </a:r>
            <a:r>
              <a:rPr lang="en-US" sz="1200" b="0" i="0" u="none" kern="1200" dirty="0" smtClean="0">
                <a:solidFill>
                  <a:schemeClr val="tx1"/>
                </a:solidFill>
                <a:effectLst/>
                <a:latin typeface="+mn-lt"/>
                <a:ea typeface="+mn-ea"/>
                <a:cs typeface="+mn-cs"/>
              </a:rPr>
              <a:t>, </a:t>
            </a:r>
            <a:r>
              <a:rPr lang="en-US" sz="1200" b="0" i="0" u="none" kern="1200" dirty="0" smtClean="0">
                <a:solidFill>
                  <a:schemeClr val="tx1"/>
                </a:solidFill>
                <a:effectLst/>
                <a:latin typeface="+mn-lt"/>
                <a:ea typeface="+mn-ea"/>
                <a:cs typeface="+mn-cs"/>
                <a:hlinkClick r:id="rId4" invalidUrl="https://www.ncbi.nlm.nih.gov/pubmed/?term=McKenney PT[Author]&amp;cauthor=true&amp;cauthor_uid=27573580"/>
              </a:rPr>
              <a:t>McKenney PT</a:t>
            </a:r>
            <a:r>
              <a:rPr lang="en-US" sz="1200" b="0" i="0" u="none" kern="1200" dirty="0" smtClean="0">
                <a:solidFill>
                  <a:schemeClr val="tx1"/>
                </a:solidFill>
                <a:effectLst/>
                <a:latin typeface="+mn-lt"/>
                <a:ea typeface="+mn-ea"/>
                <a:cs typeface="+mn-cs"/>
              </a:rPr>
              <a:t>, </a:t>
            </a:r>
            <a:r>
              <a:rPr lang="en-US" sz="1200" b="0" i="0" u="none" kern="1200" dirty="0" smtClean="0">
                <a:solidFill>
                  <a:schemeClr val="tx1"/>
                </a:solidFill>
                <a:effectLst/>
                <a:latin typeface="+mn-lt"/>
                <a:ea typeface="+mn-ea"/>
                <a:cs typeface="+mn-cs"/>
                <a:hlinkClick r:id="rId5" invalidUrl="https://www.ncbi.nlm.nih.gov/pubmed/?term=Pamer EG[Author]&amp;cauthor=true&amp;cauthor_uid=27573580"/>
              </a:rPr>
              <a:t>Pamer EG</a:t>
            </a:r>
            <a:r>
              <a:rPr lang="en-US" sz="1200" b="0" i="0" u="none" kern="1200" dirty="0" smtClean="0">
                <a:solidFill>
                  <a:schemeClr val="tx1"/>
                </a:solidFill>
                <a:effectLst/>
                <a:latin typeface="+mn-lt"/>
                <a:ea typeface="+mn-ea"/>
                <a:cs typeface="+mn-cs"/>
              </a:rPr>
              <a:t>.</a:t>
            </a:r>
            <a:r>
              <a:rPr lang="en-US" sz="1200" b="0" i="0" u="none" kern="1200" baseline="0" dirty="0" smtClean="0">
                <a:solidFill>
                  <a:schemeClr val="tx1"/>
                </a:solidFill>
                <a:effectLst/>
                <a:latin typeface="+mn-lt"/>
                <a:ea typeface="+mn-ea"/>
                <a:cs typeface="+mn-cs"/>
              </a:rPr>
              <a:t> </a:t>
            </a:r>
            <a:r>
              <a:rPr lang="en-US" sz="1200" b="0" i="0" u="none" kern="1200" dirty="0" smtClean="0">
                <a:solidFill>
                  <a:schemeClr val="tx1"/>
                </a:solidFill>
                <a:effectLst/>
                <a:latin typeface="+mn-lt"/>
                <a:ea typeface="+mn-ea"/>
                <a:cs typeface="+mn-cs"/>
              </a:rPr>
              <a:t>Clostridium difficile colitis: pathogenesis and host defense. </a:t>
            </a:r>
            <a:r>
              <a:rPr lang="en-US" sz="1200" b="0" i="0" u="none" kern="1200" dirty="0" smtClean="0">
                <a:solidFill>
                  <a:schemeClr val="tx1"/>
                </a:solidFill>
                <a:effectLst/>
                <a:latin typeface="+mn-lt"/>
                <a:ea typeface="+mn-ea"/>
                <a:cs typeface="+mn-cs"/>
                <a:hlinkClick r:id="rId6" tooltip="Nature reviews. Microbiology."/>
              </a:rPr>
              <a:t>Nat Rev Microbiol.</a:t>
            </a:r>
            <a:r>
              <a:rPr lang="en-US" sz="1200" b="0" i="0" u="none" kern="1200" dirty="0" smtClean="0">
                <a:solidFill>
                  <a:schemeClr val="tx1"/>
                </a:solidFill>
                <a:effectLst/>
                <a:latin typeface="+mn-lt"/>
                <a:ea typeface="+mn-ea"/>
                <a:cs typeface="+mn-cs"/>
              </a:rPr>
              <a:t> 2016 Oct;14(10):609-20.</a:t>
            </a:r>
            <a:endParaRPr lang="en-US" b="0" u="none" dirty="0">
              <a:solidFill>
                <a:schemeClr val="tx1"/>
              </a:solidFill>
            </a:endParaRPr>
          </a:p>
        </p:txBody>
      </p:sp>
      <p:sp>
        <p:nvSpPr>
          <p:cNvPr id="4" name="Slide Number Placeholder 3"/>
          <p:cNvSpPr>
            <a:spLocks noGrp="1"/>
          </p:cNvSpPr>
          <p:nvPr>
            <p:ph type="sldNum" sz="quarter" idx="10"/>
          </p:nvPr>
        </p:nvSpPr>
        <p:spPr/>
        <p:txBody>
          <a:bodyPr/>
          <a:lstStyle/>
          <a:p>
            <a:fld id="{8669337E-F7B0-4885-B293-F5E72A545CD3}" type="slidenum">
              <a:rPr lang="en-US" smtClean="0"/>
              <a:t>21</a:t>
            </a:fld>
            <a:endParaRPr lang="en-US"/>
          </a:p>
        </p:txBody>
      </p:sp>
    </p:spTree>
    <p:extLst>
      <p:ext uri="{BB962C8B-B14F-4D97-AF65-F5344CB8AC3E}">
        <p14:creationId xmlns:p14="http://schemas.microsoft.com/office/powerpoint/2010/main" val="1540875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22</a:t>
            </a:fld>
            <a:endParaRPr lang="en-US"/>
          </a:p>
        </p:txBody>
      </p:sp>
    </p:spTree>
    <p:extLst>
      <p:ext uri="{BB962C8B-B14F-4D97-AF65-F5344CB8AC3E}">
        <p14:creationId xmlns:p14="http://schemas.microsoft.com/office/powerpoint/2010/main" val="143893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3</a:t>
            </a:fld>
            <a:endParaRPr lang="en-US" dirty="0"/>
          </a:p>
        </p:txBody>
      </p:sp>
    </p:spTree>
    <p:extLst>
      <p:ext uri="{BB962C8B-B14F-4D97-AF65-F5344CB8AC3E}">
        <p14:creationId xmlns:p14="http://schemas.microsoft.com/office/powerpoint/2010/main" val="1230468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23</a:t>
            </a:fld>
            <a:endParaRPr lang="en-US"/>
          </a:p>
        </p:txBody>
      </p:sp>
    </p:spTree>
    <p:extLst>
      <p:ext uri="{BB962C8B-B14F-4D97-AF65-F5344CB8AC3E}">
        <p14:creationId xmlns:p14="http://schemas.microsoft.com/office/powerpoint/2010/main" val="260712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Bagdasarian</a:t>
            </a:r>
            <a:r>
              <a:rPr lang="en-US" dirty="0" smtClean="0"/>
              <a:t> N, Rao K, </a:t>
            </a:r>
            <a:r>
              <a:rPr lang="en-US" dirty="0" err="1" smtClean="0"/>
              <a:t>Malani</a:t>
            </a:r>
            <a:r>
              <a:rPr lang="en-US" dirty="0" smtClean="0"/>
              <a:t> PN. Diagnosis and treatment of Clostridium difficile in adults: a systematic review. JAMA. 2015 Jan;313(4):398-408. </a:t>
            </a:r>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24</a:t>
            </a:fld>
            <a:endParaRPr lang="en-US"/>
          </a:p>
        </p:txBody>
      </p:sp>
    </p:spTree>
    <p:extLst>
      <p:ext uri="{BB962C8B-B14F-4D97-AF65-F5344CB8AC3E}">
        <p14:creationId xmlns:p14="http://schemas.microsoft.com/office/powerpoint/2010/main" val="796696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25</a:t>
            </a:fld>
            <a:endParaRPr lang="en-US"/>
          </a:p>
        </p:txBody>
      </p:sp>
    </p:spTree>
    <p:extLst>
      <p:ext uri="{BB962C8B-B14F-4D97-AF65-F5344CB8AC3E}">
        <p14:creationId xmlns:p14="http://schemas.microsoft.com/office/powerpoint/2010/main" val="413718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26</a:t>
            </a:fld>
            <a:endParaRPr lang="en-US"/>
          </a:p>
        </p:txBody>
      </p:sp>
    </p:spTree>
    <p:extLst>
      <p:ext uri="{BB962C8B-B14F-4D97-AF65-F5344CB8AC3E}">
        <p14:creationId xmlns:p14="http://schemas.microsoft.com/office/powerpoint/2010/main" val="51018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27</a:t>
            </a:fld>
            <a:endParaRPr lang="en-US"/>
          </a:p>
        </p:txBody>
      </p:sp>
    </p:spTree>
    <p:extLst>
      <p:ext uri="{BB962C8B-B14F-4D97-AF65-F5344CB8AC3E}">
        <p14:creationId xmlns:p14="http://schemas.microsoft.com/office/powerpoint/2010/main" val="1815003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28</a:t>
            </a:fld>
            <a:endParaRPr lang="en-US"/>
          </a:p>
        </p:txBody>
      </p:sp>
    </p:spTree>
    <p:extLst>
      <p:ext uri="{BB962C8B-B14F-4D97-AF65-F5344CB8AC3E}">
        <p14:creationId xmlns:p14="http://schemas.microsoft.com/office/powerpoint/2010/main" val="2042541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29</a:t>
            </a:fld>
            <a:endParaRPr lang="en-US"/>
          </a:p>
        </p:txBody>
      </p:sp>
    </p:spTree>
    <p:extLst>
      <p:ext uri="{BB962C8B-B14F-4D97-AF65-F5344CB8AC3E}">
        <p14:creationId xmlns:p14="http://schemas.microsoft.com/office/powerpoint/2010/main" val="1990199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Wanahita</a:t>
            </a:r>
            <a:r>
              <a:rPr lang="en-US" dirty="0" smtClean="0"/>
              <a:t> A, Goldsmith EA, Marino BJ, Musher DM. Clostridium difficile infection in patients with unexplained leukocytosis.</a:t>
            </a:r>
            <a:r>
              <a:rPr lang="en-US" baseline="0" dirty="0" smtClean="0"/>
              <a:t> </a:t>
            </a:r>
            <a:r>
              <a:rPr lang="en-US" dirty="0" smtClean="0"/>
              <a:t>Am J Med. 2003;115(7):543. </a:t>
            </a:r>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30</a:t>
            </a:fld>
            <a:endParaRPr lang="en-US"/>
          </a:p>
        </p:txBody>
      </p:sp>
    </p:spTree>
    <p:extLst>
      <p:ext uri="{BB962C8B-B14F-4D97-AF65-F5344CB8AC3E}">
        <p14:creationId xmlns:p14="http://schemas.microsoft.com/office/powerpoint/2010/main" val="2017135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a:t>
            </a:r>
          </a:p>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31</a:t>
            </a:fld>
            <a:endParaRPr lang="en-US"/>
          </a:p>
        </p:txBody>
      </p:sp>
    </p:spTree>
    <p:extLst>
      <p:ext uri="{BB962C8B-B14F-4D97-AF65-F5344CB8AC3E}">
        <p14:creationId xmlns:p14="http://schemas.microsoft.com/office/powerpoint/2010/main" val="661697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32</a:t>
            </a:fld>
            <a:endParaRPr lang="en-US"/>
          </a:p>
        </p:txBody>
      </p:sp>
    </p:spTree>
    <p:extLst>
      <p:ext uri="{BB962C8B-B14F-4D97-AF65-F5344CB8AC3E}">
        <p14:creationId xmlns:p14="http://schemas.microsoft.com/office/powerpoint/2010/main" val="942473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4</a:t>
            </a:fld>
            <a:endParaRPr lang="en-US"/>
          </a:p>
        </p:txBody>
      </p:sp>
    </p:spTree>
    <p:extLst>
      <p:ext uri="{BB962C8B-B14F-4D97-AF65-F5344CB8AC3E}">
        <p14:creationId xmlns:p14="http://schemas.microsoft.com/office/powerpoint/2010/main" val="481152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34</a:t>
            </a:fld>
            <a:endParaRPr lang="en-US"/>
          </a:p>
        </p:txBody>
      </p:sp>
    </p:spTree>
    <p:extLst>
      <p:ext uri="{BB962C8B-B14F-4D97-AF65-F5344CB8AC3E}">
        <p14:creationId xmlns:p14="http://schemas.microsoft.com/office/powerpoint/2010/main" val="2325225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35</a:t>
            </a:fld>
            <a:endParaRPr lang="en-US"/>
          </a:p>
        </p:txBody>
      </p:sp>
    </p:spTree>
    <p:extLst>
      <p:ext uri="{BB962C8B-B14F-4D97-AF65-F5344CB8AC3E}">
        <p14:creationId xmlns:p14="http://schemas.microsoft.com/office/powerpoint/2010/main" val="104021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37</a:t>
            </a:fld>
            <a:endParaRPr lang="en-US"/>
          </a:p>
        </p:txBody>
      </p:sp>
    </p:spTree>
    <p:extLst>
      <p:ext uri="{BB962C8B-B14F-4D97-AF65-F5344CB8AC3E}">
        <p14:creationId xmlns:p14="http://schemas.microsoft.com/office/powerpoint/2010/main" val="2018367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38</a:t>
            </a:fld>
            <a:endParaRPr lang="en-US"/>
          </a:p>
        </p:txBody>
      </p:sp>
    </p:spTree>
    <p:extLst>
      <p:ext uri="{BB962C8B-B14F-4D97-AF65-F5344CB8AC3E}">
        <p14:creationId xmlns:p14="http://schemas.microsoft.com/office/powerpoint/2010/main" val="19284083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39</a:t>
            </a:fld>
            <a:endParaRPr lang="en-US"/>
          </a:p>
        </p:txBody>
      </p:sp>
    </p:spTree>
    <p:extLst>
      <p:ext uri="{BB962C8B-B14F-4D97-AF65-F5344CB8AC3E}">
        <p14:creationId xmlns:p14="http://schemas.microsoft.com/office/powerpoint/2010/main" val="27147792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41</a:t>
            </a:fld>
            <a:endParaRPr lang="en-US"/>
          </a:p>
        </p:txBody>
      </p:sp>
    </p:spTree>
    <p:extLst>
      <p:ext uri="{BB962C8B-B14F-4D97-AF65-F5344CB8AC3E}">
        <p14:creationId xmlns:p14="http://schemas.microsoft.com/office/powerpoint/2010/main" val="40425817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182880">
              <a:lnSpc>
                <a:spcPct val="90000"/>
              </a:lnSpc>
              <a:spcBef>
                <a:spcPts val="300"/>
              </a:spcBef>
              <a:spcAft>
                <a:spcPts val="300"/>
              </a:spcAft>
              <a:buClr>
                <a:srgbClr val="4A66AC"/>
              </a:buClr>
              <a:buFont typeface="Wingdings 2" pitchFamily="18" charset="2"/>
              <a:buChar char=""/>
            </a:pPr>
            <a:endParaRPr lang="en-US" dirty="0">
              <a:solidFill>
                <a:srgbClr val="000000">
                  <a:lumMod val="65000"/>
                  <a:lumOff val="35000"/>
                </a:srgbClr>
              </a:solidFill>
            </a:endParaRPr>
          </a:p>
        </p:txBody>
      </p:sp>
      <p:sp>
        <p:nvSpPr>
          <p:cNvPr id="4" name="Slide Number Placeholder 3"/>
          <p:cNvSpPr>
            <a:spLocks noGrp="1"/>
          </p:cNvSpPr>
          <p:nvPr>
            <p:ph type="sldNum" sz="quarter" idx="10"/>
          </p:nvPr>
        </p:nvSpPr>
        <p:spPr/>
        <p:txBody>
          <a:bodyPr/>
          <a:lstStyle/>
          <a:p>
            <a:fld id="{8669337E-F7B0-4885-B293-F5E72A545CD3}" type="slidenum">
              <a:rPr lang="en-US" smtClean="0"/>
              <a:t>42</a:t>
            </a:fld>
            <a:endParaRPr lang="en-US"/>
          </a:p>
        </p:txBody>
      </p:sp>
    </p:spTree>
    <p:extLst>
      <p:ext uri="{BB962C8B-B14F-4D97-AF65-F5344CB8AC3E}">
        <p14:creationId xmlns:p14="http://schemas.microsoft.com/office/powerpoint/2010/main" val="39615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Risk factors for complications (perforation, toxic megacolon, colectomy, admission to ICU, death include age &gt;80 years, WBC &lt;4K or &gt;20K, albumin &lt;2.5, BUN &gt;7, CRP &gt;150, HR &gt;90, RR &gt;20</a:t>
            </a:r>
          </a:p>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43</a:t>
            </a:fld>
            <a:endParaRPr lang="en-US"/>
          </a:p>
        </p:txBody>
      </p:sp>
    </p:spTree>
    <p:extLst>
      <p:ext uri="{BB962C8B-B14F-4D97-AF65-F5344CB8AC3E}">
        <p14:creationId xmlns:p14="http://schemas.microsoft.com/office/powerpoint/2010/main" val="6862253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Jacobs A, Barnard K, </a:t>
            </a:r>
            <a:r>
              <a:rPr lang="en-US" dirty="0" err="1" smtClean="0"/>
              <a:t>Fishel</a:t>
            </a:r>
            <a:r>
              <a:rPr lang="en-US" dirty="0" smtClean="0"/>
              <a:t> R, </a:t>
            </a:r>
            <a:r>
              <a:rPr lang="en-US" dirty="0" err="1" smtClean="0"/>
              <a:t>Gradon</a:t>
            </a:r>
            <a:r>
              <a:rPr lang="en-US" dirty="0" smtClean="0"/>
              <a:t> JD</a:t>
            </a:r>
            <a:r>
              <a:rPr lang="en-US" b="0" dirty="0" smtClean="0"/>
              <a:t>. </a:t>
            </a:r>
            <a:r>
              <a:rPr lang="en-US" sz="1200" b="0" i="0" kern="1200" dirty="0" err="1" smtClean="0">
                <a:solidFill>
                  <a:schemeClr val="tx1"/>
                </a:solidFill>
                <a:effectLst/>
                <a:latin typeface="+mn-lt"/>
                <a:ea typeface="+mn-ea"/>
                <a:cs typeface="+mn-cs"/>
              </a:rPr>
              <a:t>Extracolonic</a:t>
            </a:r>
            <a:r>
              <a:rPr lang="en-US" sz="1200" b="0" i="0" kern="1200" dirty="0" smtClean="0">
                <a:solidFill>
                  <a:schemeClr val="tx1"/>
                </a:solidFill>
                <a:effectLst/>
                <a:latin typeface="+mn-lt"/>
                <a:ea typeface="+mn-ea"/>
                <a:cs typeface="+mn-cs"/>
              </a:rPr>
              <a:t> manifestations of Clostridium difficile infections. Presentation of 2 cases and review of the literature.</a:t>
            </a:r>
            <a:r>
              <a:rPr lang="en-US" sz="1200" b="0" i="0" kern="1200" baseline="0" dirty="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Medicine (Baltimore). 2001 Mar;80(2):88-101.</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9337E-F7B0-4885-B293-F5E72A545CD3}" type="slidenum">
              <a:rPr lang="en-US" smtClean="0"/>
              <a:t>44</a:t>
            </a:fld>
            <a:endParaRPr lang="en-US"/>
          </a:p>
        </p:txBody>
      </p:sp>
    </p:spTree>
    <p:extLst>
      <p:ext uri="{BB962C8B-B14F-4D97-AF65-F5344CB8AC3E}">
        <p14:creationId xmlns:p14="http://schemas.microsoft.com/office/powerpoint/2010/main" val="23953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Juang</a:t>
            </a:r>
            <a:r>
              <a:rPr lang="en-US" sz="1200" b="0" i="0" u="none" strike="noStrike" kern="1200" baseline="0" dirty="0" smtClean="0">
                <a:solidFill>
                  <a:schemeClr val="tx1"/>
                </a:solidFill>
                <a:latin typeface="+mn-lt"/>
                <a:ea typeface="+mn-ea"/>
                <a:cs typeface="+mn-cs"/>
              </a:rPr>
              <a:t> P, </a:t>
            </a:r>
            <a:r>
              <a:rPr lang="en-US" sz="1200" b="0" i="0" u="none" strike="noStrike" kern="1200" baseline="0" dirty="0" err="1" smtClean="0">
                <a:solidFill>
                  <a:schemeClr val="tx1"/>
                </a:solidFill>
                <a:latin typeface="+mn-lt"/>
                <a:ea typeface="+mn-ea"/>
                <a:cs typeface="+mn-cs"/>
              </a:rPr>
              <a:t>Skledar</a:t>
            </a:r>
            <a:r>
              <a:rPr lang="en-US" sz="1200" b="0" i="0" u="none" strike="noStrike" kern="1200" baseline="0" dirty="0" smtClean="0">
                <a:solidFill>
                  <a:schemeClr val="tx1"/>
                </a:solidFill>
                <a:latin typeface="+mn-lt"/>
                <a:ea typeface="+mn-ea"/>
                <a:cs typeface="+mn-cs"/>
              </a:rPr>
              <a:t> SJ, </a:t>
            </a:r>
            <a:r>
              <a:rPr lang="en-US" sz="1200" b="0" i="0" u="none" strike="noStrike" kern="1200" baseline="0" dirty="0" err="1" smtClean="0">
                <a:solidFill>
                  <a:schemeClr val="tx1"/>
                </a:solidFill>
                <a:latin typeface="+mn-lt"/>
                <a:ea typeface="+mn-ea"/>
                <a:cs typeface="+mn-cs"/>
              </a:rPr>
              <a:t>Zgheib</a:t>
            </a:r>
            <a:r>
              <a:rPr lang="en-US" sz="1200" b="0" i="0" u="none" strike="noStrike" kern="1200" baseline="0" dirty="0" smtClean="0">
                <a:solidFill>
                  <a:schemeClr val="tx1"/>
                </a:solidFill>
                <a:latin typeface="+mn-lt"/>
                <a:ea typeface="+mn-ea"/>
                <a:cs typeface="+mn-cs"/>
              </a:rPr>
              <a:t> NK, et al. Clinical outcomes of intravenous immune globulin in severe </a:t>
            </a:r>
            <a:r>
              <a:rPr lang="en-US" sz="1200" b="0" i="1" u="none" strike="noStrike" kern="1200" baseline="0" dirty="0" smtClean="0">
                <a:solidFill>
                  <a:schemeClr val="tx1"/>
                </a:solidFill>
                <a:latin typeface="+mn-lt"/>
                <a:ea typeface="+mn-ea"/>
                <a:cs typeface="+mn-cs"/>
              </a:rPr>
              <a:t>Clostridium difficile</a:t>
            </a:r>
            <a:r>
              <a:rPr lang="en-US" sz="1200" b="0" i="0" u="none" strike="noStrike" kern="1200" baseline="0" dirty="0" smtClean="0">
                <a:solidFill>
                  <a:schemeClr val="tx1"/>
                </a:solidFill>
                <a:latin typeface="+mn-lt"/>
                <a:ea typeface="+mn-ea"/>
                <a:cs typeface="+mn-cs"/>
              </a:rPr>
              <a:t>-associated diarrhea. Am J Infect Control 2007;35:131-7.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Lowy I, </a:t>
            </a:r>
            <a:r>
              <a:rPr lang="en-US" sz="1200" b="0" i="0" u="none" strike="noStrike" kern="1200" baseline="0" dirty="0" err="1" smtClean="0">
                <a:solidFill>
                  <a:schemeClr val="tx1"/>
                </a:solidFill>
                <a:latin typeface="+mn-lt"/>
                <a:ea typeface="+mn-ea"/>
                <a:cs typeface="+mn-cs"/>
              </a:rPr>
              <a:t>Molrine</a:t>
            </a:r>
            <a:r>
              <a:rPr lang="en-US" sz="1200" b="0" i="0" u="none" strike="noStrike" kern="1200" baseline="0" dirty="0" smtClean="0">
                <a:solidFill>
                  <a:schemeClr val="tx1"/>
                </a:solidFill>
                <a:latin typeface="+mn-lt"/>
                <a:ea typeface="+mn-ea"/>
                <a:cs typeface="+mn-cs"/>
              </a:rPr>
              <a:t> DC, </a:t>
            </a:r>
            <a:r>
              <a:rPr lang="en-US" sz="1200" b="0" i="0" u="none" strike="noStrike" kern="1200" baseline="0" dirty="0" err="1" smtClean="0">
                <a:solidFill>
                  <a:schemeClr val="tx1"/>
                </a:solidFill>
                <a:latin typeface="+mn-lt"/>
                <a:ea typeface="+mn-ea"/>
                <a:cs typeface="+mn-cs"/>
              </a:rPr>
              <a:t>Leav</a:t>
            </a:r>
            <a:r>
              <a:rPr lang="en-US" sz="1200" b="0" i="0" u="none" strike="noStrike" kern="1200" baseline="0" dirty="0" smtClean="0">
                <a:solidFill>
                  <a:schemeClr val="tx1"/>
                </a:solidFill>
                <a:latin typeface="+mn-lt"/>
                <a:ea typeface="+mn-ea"/>
                <a:cs typeface="+mn-cs"/>
              </a:rPr>
              <a:t> BA, Blair BM, et al. Treatment with monoclonal antibodies against </a:t>
            </a:r>
            <a:r>
              <a:rPr lang="en-US" sz="1200" b="0" i="1" u="none" strike="noStrike" kern="1200" baseline="0" dirty="0" smtClean="0">
                <a:solidFill>
                  <a:schemeClr val="tx1"/>
                </a:solidFill>
                <a:latin typeface="+mn-lt"/>
                <a:ea typeface="+mn-ea"/>
                <a:cs typeface="+mn-cs"/>
              </a:rPr>
              <a:t>Clostridium difficile </a:t>
            </a:r>
            <a:r>
              <a:rPr lang="en-US" sz="1200" b="0" i="0" u="none" strike="noStrike" kern="1200" baseline="0" dirty="0" smtClean="0">
                <a:solidFill>
                  <a:schemeClr val="tx1"/>
                </a:solidFill>
                <a:latin typeface="+mn-lt"/>
                <a:ea typeface="+mn-ea"/>
                <a:cs typeface="+mn-cs"/>
              </a:rPr>
              <a:t>toxins. N </a:t>
            </a:r>
            <a:r>
              <a:rPr lang="en-US" sz="1200" b="0" i="0" u="none" strike="noStrike" kern="1200" baseline="0" dirty="0" err="1" smtClean="0">
                <a:solidFill>
                  <a:schemeClr val="tx1"/>
                </a:solidFill>
                <a:latin typeface="+mn-lt"/>
                <a:ea typeface="+mn-ea"/>
                <a:cs typeface="+mn-cs"/>
              </a:rPr>
              <a:t>Engl</a:t>
            </a:r>
            <a:r>
              <a:rPr lang="en-US" sz="1200" b="0" i="0" u="none" strike="noStrike" kern="1200" baseline="0" dirty="0" smtClean="0">
                <a:solidFill>
                  <a:schemeClr val="tx1"/>
                </a:solidFill>
                <a:latin typeface="+mn-lt"/>
                <a:ea typeface="+mn-ea"/>
                <a:cs typeface="+mn-cs"/>
              </a:rPr>
              <a:t> J Med. 2010 Jan 21;362(3):197-205. </a:t>
            </a:r>
          </a:p>
          <a:p>
            <a:endParaRPr lang="en-US" sz="1200" b="0" i="0" u="none" strike="noStrike" kern="1200" baseline="0" dirty="0" smtClean="0">
              <a:solidFill>
                <a:schemeClr val="tx1"/>
              </a:solidFill>
              <a:latin typeface="+mn-lt"/>
              <a:ea typeface="+mn-ea"/>
              <a:cs typeface="+mn-cs"/>
            </a:endParaRPr>
          </a:p>
          <a:p>
            <a:r>
              <a:rPr lang="en-US" sz="1200" b="0" i="0" kern="1200" dirty="0" smtClean="0">
                <a:solidFill>
                  <a:schemeClr val="tx1"/>
                </a:solidFill>
                <a:effectLst/>
                <a:latin typeface="+mn-lt"/>
                <a:ea typeface="+mn-ea"/>
                <a:cs typeface="+mn-cs"/>
              </a:rPr>
              <a:t>Johnson S, Louie TJ, </a:t>
            </a:r>
            <a:r>
              <a:rPr lang="en-US" sz="1200" b="0" i="0" kern="1200" dirty="0" err="1" smtClean="0">
                <a:solidFill>
                  <a:schemeClr val="tx1"/>
                </a:solidFill>
                <a:effectLst/>
                <a:latin typeface="+mn-lt"/>
                <a:ea typeface="+mn-ea"/>
                <a:cs typeface="+mn-cs"/>
              </a:rPr>
              <a:t>Gerding</a:t>
            </a:r>
            <a:r>
              <a:rPr lang="en-US" sz="1200" b="0" i="0" kern="1200" dirty="0" smtClean="0">
                <a:solidFill>
                  <a:schemeClr val="tx1"/>
                </a:solidFill>
                <a:effectLst/>
                <a:latin typeface="+mn-lt"/>
                <a:ea typeface="+mn-ea"/>
                <a:cs typeface="+mn-cs"/>
              </a:rPr>
              <a:t> DN, </a:t>
            </a:r>
            <a:r>
              <a:rPr lang="en-US" sz="1200" b="0" i="0" kern="1200" dirty="0" err="1" smtClean="0">
                <a:solidFill>
                  <a:schemeClr val="tx1"/>
                </a:solidFill>
                <a:effectLst/>
                <a:latin typeface="+mn-lt"/>
                <a:ea typeface="+mn-ea"/>
                <a:cs typeface="+mn-cs"/>
              </a:rPr>
              <a:t>Cornely</a:t>
            </a:r>
            <a:r>
              <a:rPr lang="en-US" sz="1200" b="0" i="0" kern="1200" dirty="0" smtClean="0">
                <a:solidFill>
                  <a:schemeClr val="tx1"/>
                </a:solidFill>
                <a:effectLst/>
                <a:latin typeface="+mn-lt"/>
                <a:ea typeface="+mn-ea"/>
                <a:cs typeface="+mn-cs"/>
              </a:rPr>
              <a:t> OA, </a:t>
            </a:r>
            <a:r>
              <a:rPr lang="en-US" sz="1200" b="0" i="0" kern="1200" dirty="0" err="1" smtClean="0">
                <a:solidFill>
                  <a:schemeClr val="tx1"/>
                </a:solidFill>
                <a:effectLst/>
                <a:latin typeface="+mn-lt"/>
                <a:ea typeface="+mn-ea"/>
                <a:cs typeface="+mn-cs"/>
              </a:rPr>
              <a:t>Chasan</a:t>
            </a:r>
            <a:r>
              <a:rPr lang="en-US" sz="1200" b="0" i="0" kern="1200" dirty="0" smtClean="0">
                <a:solidFill>
                  <a:schemeClr val="tx1"/>
                </a:solidFill>
                <a:effectLst/>
                <a:latin typeface="+mn-lt"/>
                <a:ea typeface="+mn-ea"/>
                <a:cs typeface="+mn-cs"/>
              </a:rPr>
              <a:t>-Taber S, </a:t>
            </a:r>
            <a:r>
              <a:rPr lang="en-US" sz="1200" b="0" i="0" kern="1200" dirty="0" err="1" smtClean="0">
                <a:solidFill>
                  <a:schemeClr val="tx1"/>
                </a:solidFill>
                <a:effectLst/>
                <a:latin typeface="+mn-lt"/>
                <a:ea typeface="+mn-ea"/>
                <a:cs typeface="+mn-cs"/>
              </a:rPr>
              <a:t>Fitts</a:t>
            </a:r>
            <a:r>
              <a:rPr lang="en-US" sz="1200" b="0" i="0" kern="1200" dirty="0" smtClean="0">
                <a:solidFill>
                  <a:schemeClr val="tx1"/>
                </a:solidFill>
                <a:effectLst/>
                <a:latin typeface="+mn-lt"/>
                <a:ea typeface="+mn-ea"/>
                <a:cs typeface="+mn-cs"/>
              </a:rPr>
              <a:t> D, </a:t>
            </a:r>
            <a:r>
              <a:rPr lang="en-US" sz="1200" b="0" i="0" kern="1200" dirty="0" err="1" smtClean="0">
                <a:solidFill>
                  <a:schemeClr val="tx1"/>
                </a:solidFill>
                <a:effectLst/>
                <a:latin typeface="+mn-lt"/>
                <a:ea typeface="+mn-ea"/>
                <a:cs typeface="+mn-cs"/>
              </a:rPr>
              <a:t>Gelone</a:t>
            </a:r>
            <a:r>
              <a:rPr lang="en-US" sz="1200" b="0" i="0" kern="1200" dirty="0" smtClean="0">
                <a:solidFill>
                  <a:schemeClr val="tx1"/>
                </a:solidFill>
                <a:effectLst/>
                <a:latin typeface="+mn-lt"/>
                <a:ea typeface="+mn-ea"/>
                <a:cs typeface="+mn-cs"/>
              </a:rPr>
              <a:t> SP, Broom C, Davidson DM, Polymer Alternative for CDI Treatment (PACT) investigators.</a:t>
            </a:r>
            <a:r>
              <a:rPr lang="en-US" sz="1200" b="0" i="0" kern="1200" baseline="0" dirty="0" smtClean="0">
                <a:solidFill>
                  <a:schemeClr val="tx1"/>
                </a:solidFill>
                <a:effectLst/>
                <a:latin typeface="+mn-lt"/>
                <a:ea typeface="+mn-ea"/>
                <a:cs typeface="+mn-cs"/>
              </a:rPr>
              <a:t> CID 2014;59(3):345</a:t>
            </a:r>
          </a:p>
          <a:p>
            <a:endParaRPr lang="en-US" sz="1200" b="0" i="0" u="none" strike="noStrike" kern="1200" baseline="0" dirty="0" smtClean="0">
              <a:solidFill>
                <a:schemeClr val="tx1"/>
              </a:solidFill>
              <a:effectLst/>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669337E-F7B0-4885-B293-F5E72A545CD3}" type="slidenum">
              <a:rPr lang="en-US" smtClean="0"/>
              <a:t>46</a:t>
            </a:fld>
            <a:endParaRPr lang="en-US"/>
          </a:p>
        </p:txBody>
      </p:sp>
    </p:spTree>
    <p:extLst>
      <p:ext uri="{BB962C8B-B14F-4D97-AF65-F5344CB8AC3E}">
        <p14:creationId xmlns:p14="http://schemas.microsoft.com/office/powerpoint/2010/main" val="2616456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5</a:t>
            </a:fld>
            <a:endParaRPr lang="en-US" dirty="0"/>
          </a:p>
        </p:txBody>
      </p:sp>
    </p:spTree>
    <p:extLst>
      <p:ext uri="{BB962C8B-B14F-4D97-AF65-F5344CB8AC3E}">
        <p14:creationId xmlns:p14="http://schemas.microsoft.com/office/powerpoint/2010/main" val="1934049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Wilcox MH, </a:t>
            </a:r>
            <a:r>
              <a:rPr lang="en-US" sz="1200" b="0" i="0" kern="1200" dirty="0" err="1" smtClean="0">
                <a:solidFill>
                  <a:schemeClr val="tx1"/>
                </a:solidFill>
                <a:effectLst/>
                <a:latin typeface="+mn-lt"/>
                <a:ea typeface="+mn-ea"/>
                <a:cs typeface="+mn-cs"/>
              </a:rPr>
              <a:t>Gerding</a:t>
            </a:r>
            <a:r>
              <a:rPr lang="en-US" sz="1200" b="0" i="0" kern="1200" dirty="0" smtClean="0">
                <a:solidFill>
                  <a:schemeClr val="tx1"/>
                </a:solidFill>
                <a:effectLst/>
                <a:latin typeface="+mn-lt"/>
                <a:ea typeface="+mn-ea"/>
                <a:cs typeface="+mn-cs"/>
              </a:rPr>
              <a:t> DN, </a:t>
            </a:r>
            <a:r>
              <a:rPr lang="en-US" sz="1200" b="0" i="0" kern="1200" dirty="0" err="1" smtClean="0">
                <a:solidFill>
                  <a:schemeClr val="tx1"/>
                </a:solidFill>
                <a:effectLst/>
                <a:latin typeface="+mn-lt"/>
                <a:ea typeface="+mn-ea"/>
                <a:cs typeface="+mn-cs"/>
              </a:rPr>
              <a:t>Poxton</a:t>
            </a:r>
            <a:r>
              <a:rPr lang="en-US" sz="1200" b="0" i="0" kern="1200" dirty="0" smtClean="0">
                <a:solidFill>
                  <a:schemeClr val="tx1"/>
                </a:solidFill>
                <a:effectLst/>
                <a:latin typeface="+mn-lt"/>
                <a:ea typeface="+mn-ea"/>
                <a:cs typeface="+mn-cs"/>
              </a:rPr>
              <a:t> IR, Kelly C, Nathan R, Birch T, </a:t>
            </a:r>
            <a:r>
              <a:rPr lang="en-US" sz="1200" b="0" i="0" kern="1200" dirty="0" err="1" smtClean="0">
                <a:solidFill>
                  <a:schemeClr val="tx1"/>
                </a:solidFill>
                <a:effectLst/>
                <a:latin typeface="+mn-lt"/>
                <a:ea typeface="+mn-ea"/>
                <a:cs typeface="+mn-cs"/>
              </a:rPr>
              <a:t>Cornely</a:t>
            </a:r>
            <a:r>
              <a:rPr lang="en-US" sz="1200" b="0" i="0" kern="1200" dirty="0" smtClean="0">
                <a:solidFill>
                  <a:schemeClr val="tx1"/>
                </a:solidFill>
                <a:effectLst/>
                <a:latin typeface="+mn-lt"/>
                <a:ea typeface="+mn-ea"/>
                <a:cs typeface="+mn-cs"/>
              </a:rPr>
              <a:t> OA, </a:t>
            </a:r>
            <a:r>
              <a:rPr lang="en-US" sz="1200" b="0" i="0" kern="1200" dirty="0" err="1" smtClean="0">
                <a:solidFill>
                  <a:schemeClr val="tx1"/>
                </a:solidFill>
                <a:effectLst/>
                <a:latin typeface="+mn-lt"/>
                <a:ea typeface="+mn-ea"/>
                <a:cs typeface="+mn-cs"/>
              </a:rPr>
              <a:t>Rahav</a:t>
            </a:r>
            <a:r>
              <a:rPr lang="en-US" sz="1200" b="0" i="0" kern="1200" dirty="0" smtClean="0">
                <a:solidFill>
                  <a:schemeClr val="tx1"/>
                </a:solidFill>
                <a:effectLst/>
                <a:latin typeface="+mn-lt"/>
                <a:ea typeface="+mn-ea"/>
                <a:cs typeface="+mn-cs"/>
              </a:rPr>
              <a:t> G, </a:t>
            </a:r>
            <a:r>
              <a:rPr lang="en-US" sz="1200" b="0" i="0" kern="1200" dirty="0" err="1" smtClean="0">
                <a:solidFill>
                  <a:schemeClr val="tx1"/>
                </a:solidFill>
                <a:effectLst/>
                <a:latin typeface="+mn-lt"/>
                <a:ea typeface="+mn-ea"/>
                <a:cs typeface="+mn-cs"/>
              </a:rPr>
              <a:t>Bouza</a:t>
            </a:r>
            <a:r>
              <a:rPr lang="en-US" sz="1200" b="0" i="0" kern="1200" dirty="0" smtClean="0">
                <a:solidFill>
                  <a:schemeClr val="tx1"/>
                </a:solidFill>
                <a:effectLst/>
                <a:latin typeface="+mn-lt"/>
                <a:ea typeface="+mn-ea"/>
                <a:cs typeface="+mn-cs"/>
              </a:rPr>
              <a:t> E, Lee C, Jenkin G, Jensen W, Kim YS, Yoshida J, </a:t>
            </a:r>
            <a:r>
              <a:rPr lang="en-US" sz="1200" b="0" i="0" kern="1200" dirty="0" err="1" smtClean="0">
                <a:solidFill>
                  <a:schemeClr val="tx1"/>
                </a:solidFill>
                <a:effectLst/>
                <a:latin typeface="+mn-lt"/>
                <a:ea typeface="+mn-ea"/>
                <a:cs typeface="+mn-cs"/>
              </a:rPr>
              <a:t>Gabryelski</a:t>
            </a:r>
            <a:r>
              <a:rPr lang="en-US" sz="1200" b="0" i="0" kern="1200" dirty="0" smtClean="0">
                <a:solidFill>
                  <a:schemeClr val="tx1"/>
                </a:solidFill>
                <a:effectLst/>
                <a:latin typeface="+mn-lt"/>
                <a:ea typeface="+mn-ea"/>
                <a:cs typeface="+mn-cs"/>
              </a:rPr>
              <a:t> L, </a:t>
            </a:r>
            <a:r>
              <a:rPr lang="en-US" sz="1200" b="0" i="0" kern="1200" dirty="0" err="1" smtClean="0">
                <a:solidFill>
                  <a:schemeClr val="tx1"/>
                </a:solidFill>
                <a:effectLst/>
                <a:latin typeface="+mn-lt"/>
                <a:ea typeface="+mn-ea"/>
                <a:cs typeface="+mn-cs"/>
              </a:rPr>
              <a:t>Pedley</a:t>
            </a:r>
            <a:r>
              <a:rPr lang="en-US" sz="1200" b="0" i="0" kern="1200" dirty="0" smtClean="0">
                <a:solidFill>
                  <a:schemeClr val="tx1"/>
                </a:solidFill>
                <a:effectLst/>
                <a:latin typeface="+mn-lt"/>
                <a:ea typeface="+mn-ea"/>
                <a:cs typeface="+mn-cs"/>
              </a:rPr>
              <a:t> A, Eves K, Tipping R, </a:t>
            </a:r>
            <a:r>
              <a:rPr lang="en-US" sz="1200" b="0" i="0" kern="1200" dirty="0" err="1" smtClean="0">
                <a:solidFill>
                  <a:schemeClr val="tx1"/>
                </a:solidFill>
                <a:effectLst/>
                <a:latin typeface="+mn-lt"/>
                <a:ea typeface="+mn-ea"/>
                <a:cs typeface="+mn-cs"/>
              </a:rPr>
              <a:t>Guris</a:t>
            </a:r>
            <a:r>
              <a:rPr lang="en-US" sz="1200" b="0" i="0" kern="1200" dirty="0" smtClean="0">
                <a:solidFill>
                  <a:schemeClr val="tx1"/>
                </a:solidFill>
                <a:effectLst/>
                <a:latin typeface="+mn-lt"/>
                <a:ea typeface="+mn-ea"/>
                <a:cs typeface="+mn-cs"/>
              </a:rPr>
              <a:t> D, </a:t>
            </a:r>
            <a:r>
              <a:rPr lang="en-US" sz="1200" b="0" i="0" kern="1200" dirty="0" err="1" smtClean="0">
                <a:solidFill>
                  <a:schemeClr val="tx1"/>
                </a:solidFill>
                <a:effectLst/>
                <a:latin typeface="+mn-lt"/>
                <a:ea typeface="+mn-ea"/>
                <a:cs typeface="+mn-cs"/>
              </a:rPr>
              <a:t>Kartsonis</a:t>
            </a:r>
            <a:r>
              <a:rPr lang="en-US" sz="1200" b="0" i="0" kern="1200" dirty="0" smtClean="0">
                <a:solidFill>
                  <a:schemeClr val="tx1"/>
                </a:solidFill>
                <a:effectLst/>
                <a:latin typeface="+mn-lt"/>
                <a:ea typeface="+mn-ea"/>
                <a:cs typeface="+mn-cs"/>
              </a:rPr>
              <a:t> N, Dorr MB, MODIFY I and MODIFY II Investigators.</a:t>
            </a:r>
            <a:r>
              <a:rPr lang="en-US" sz="1200" b="0" i="0" kern="1200" baseline="0" dirty="0" smtClean="0">
                <a:solidFill>
                  <a:schemeClr val="tx1"/>
                </a:solidFill>
                <a:effectLst/>
                <a:latin typeface="+mn-lt"/>
                <a:ea typeface="+mn-ea"/>
                <a:cs typeface="+mn-cs"/>
              </a:rPr>
              <a:t> </a:t>
            </a:r>
            <a:r>
              <a:rPr lang="en-US" dirty="0" err="1" smtClean="0"/>
              <a:t>Bezlotoxumab</a:t>
            </a:r>
            <a:r>
              <a:rPr lang="en-US" dirty="0" smtClean="0"/>
              <a:t> for Prevention of Recurrent Clostridium difficile Infection. N </a:t>
            </a:r>
            <a:r>
              <a:rPr lang="en-US" dirty="0" err="1" smtClean="0"/>
              <a:t>Engl</a:t>
            </a:r>
            <a:r>
              <a:rPr lang="en-US" baseline="0" dirty="0" smtClean="0"/>
              <a:t> J Med. 2017;376(4):305.</a:t>
            </a:r>
            <a:r>
              <a:rPr lang="en-US" dirty="0" smtClean="0"/>
              <a:t/>
            </a:r>
            <a:br>
              <a:rPr lang="en-US" dirty="0" smtClean="0"/>
            </a:br>
            <a:endParaRPr lang="en-US" sz="1200" b="0" i="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Johnson</a:t>
            </a:r>
            <a:r>
              <a:rPr lang="en-US" sz="1200" b="0" i="0" kern="1200" baseline="0" dirty="0" smtClean="0">
                <a:solidFill>
                  <a:schemeClr val="tx1"/>
                </a:solidFill>
                <a:effectLst/>
                <a:latin typeface="+mn-lt"/>
                <a:ea typeface="+mn-ea"/>
                <a:cs typeface="+mn-cs"/>
              </a:rPr>
              <a:t> S, </a:t>
            </a:r>
            <a:r>
              <a:rPr lang="en-US" sz="1200" b="0" i="0" kern="1200" baseline="0" dirty="0" err="1" smtClean="0">
                <a:solidFill>
                  <a:schemeClr val="tx1"/>
                </a:solidFill>
                <a:effectLst/>
                <a:latin typeface="+mn-lt"/>
                <a:ea typeface="+mn-ea"/>
                <a:cs typeface="+mn-cs"/>
              </a:rPr>
              <a:t>Gerding</a:t>
            </a:r>
            <a:r>
              <a:rPr lang="en-US" sz="1200" b="0" i="0" kern="1200" baseline="0" dirty="0" smtClean="0">
                <a:solidFill>
                  <a:schemeClr val="tx1"/>
                </a:solidFill>
                <a:effectLst/>
                <a:latin typeface="+mn-lt"/>
                <a:ea typeface="+mn-ea"/>
                <a:cs typeface="+mn-cs"/>
              </a:rPr>
              <a:t> DN. </a:t>
            </a:r>
            <a:r>
              <a:rPr lang="en-US" sz="1200" b="0" i="0" kern="1200" dirty="0" err="1" smtClean="0">
                <a:solidFill>
                  <a:schemeClr val="tx1"/>
                </a:solidFill>
                <a:effectLst/>
                <a:latin typeface="+mn-lt"/>
                <a:ea typeface="+mn-ea"/>
                <a:cs typeface="+mn-cs"/>
              </a:rPr>
              <a:t>Bezlotoxumab</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CID 2009;68(4):699</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9337E-F7B0-4885-B293-F5E72A545CD3}" type="slidenum">
              <a:rPr lang="en-US" smtClean="0"/>
              <a:t>47</a:t>
            </a:fld>
            <a:endParaRPr lang="en-US"/>
          </a:p>
        </p:txBody>
      </p:sp>
    </p:spTree>
    <p:extLst>
      <p:ext uri="{BB962C8B-B14F-4D97-AF65-F5344CB8AC3E}">
        <p14:creationId xmlns:p14="http://schemas.microsoft.com/office/powerpoint/2010/main" val="1886033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Gill HS. Probiotics to enhance anti-infective </a:t>
            </a:r>
            <a:r>
              <a:rPr lang="en-US" dirty="0" err="1" smtClean="0">
                <a:effectLst/>
              </a:rPr>
              <a:t>defences</a:t>
            </a:r>
            <a:r>
              <a:rPr lang="en-US" dirty="0" smtClean="0">
                <a:effectLst/>
              </a:rPr>
              <a:t> in the gastrointestinal tract.</a:t>
            </a:r>
            <a:r>
              <a:rPr lang="en-US" baseline="0" dirty="0" smtClean="0">
                <a:effectLst/>
              </a:rPr>
              <a:t> </a:t>
            </a:r>
            <a:r>
              <a:rPr lang="en-US" dirty="0" smtClean="0">
                <a:effectLst/>
              </a:rPr>
              <a:t>Best </a:t>
            </a:r>
            <a:r>
              <a:rPr lang="en-US" dirty="0" err="1" smtClean="0">
                <a:effectLst/>
              </a:rPr>
              <a:t>Pract</a:t>
            </a:r>
            <a:r>
              <a:rPr lang="en-US" dirty="0" smtClean="0">
                <a:effectLst/>
              </a:rPr>
              <a:t> Res </a:t>
            </a:r>
            <a:r>
              <a:rPr lang="en-US" dirty="0" err="1" smtClean="0">
                <a:effectLst/>
              </a:rPr>
              <a:t>Clin</a:t>
            </a:r>
            <a:r>
              <a:rPr lang="en-US" dirty="0" smtClean="0">
                <a:effectLst/>
              </a:rPr>
              <a:t> </a:t>
            </a:r>
            <a:r>
              <a:rPr lang="en-US" dirty="0" err="1" smtClean="0">
                <a:effectLst/>
              </a:rPr>
              <a:t>Gastroenterol</a:t>
            </a:r>
            <a:r>
              <a:rPr lang="en-US" dirty="0" smtClean="0">
                <a:effectLst/>
              </a:rPr>
              <a:t>. 2003;17(5):755. </a:t>
            </a:r>
          </a:p>
          <a:p>
            <a:endParaRPr lang="en-US" dirty="0" smtClean="0">
              <a:effectLst/>
            </a:endParaRPr>
          </a:p>
          <a:p>
            <a:r>
              <a:rPr lang="en-US" dirty="0" err="1" smtClean="0">
                <a:effectLst/>
              </a:rPr>
              <a:t>Castagliuolo</a:t>
            </a:r>
            <a:r>
              <a:rPr lang="en-US" dirty="0" smtClean="0">
                <a:effectLst/>
              </a:rPr>
              <a:t> I, </a:t>
            </a:r>
            <a:r>
              <a:rPr lang="en-US" dirty="0" err="1" smtClean="0">
                <a:effectLst/>
              </a:rPr>
              <a:t>Riegler</a:t>
            </a:r>
            <a:r>
              <a:rPr lang="en-US" dirty="0" smtClean="0">
                <a:effectLst/>
              </a:rPr>
              <a:t> MF, </a:t>
            </a:r>
            <a:r>
              <a:rPr lang="en-US" dirty="0" err="1" smtClean="0">
                <a:effectLst/>
              </a:rPr>
              <a:t>Valenick</a:t>
            </a:r>
            <a:r>
              <a:rPr lang="en-US" dirty="0" smtClean="0">
                <a:effectLst/>
              </a:rPr>
              <a:t> L, </a:t>
            </a:r>
            <a:r>
              <a:rPr lang="en-US" dirty="0" err="1" smtClean="0">
                <a:effectLst/>
              </a:rPr>
              <a:t>LaMont</a:t>
            </a:r>
            <a:r>
              <a:rPr lang="en-US" dirty="0" smtClean="0">
                <a:effectLst/>
              </a:rPr>
              <a:t> JT, </a:t>
            </a:r>
            <a:r>
              <a:rPr lang="en-US" dirty="0" err="1" smtClean="0">
                <a:effectLst/>
              </a:rPr>
              <a:t>Pothoulakis</a:t>
            </a:r>
            <a:r>
              <a:rPr lang="en-US" dirty="0" smtClean="0">
                <a:effectLst/>
              </a:rPr>
              <a:t> C. Saccharomyces </a:t>
            </a:r>
            <a:r>
              <a:rPr lang="en-US" dirty="0" err="1" smtClean="0">
                <a:effectLst/>
              </a:rPr>
              <a:t>boulardii</a:t>
            </a:r>
            <a:r>
              <a:rPr lang="en-US" dirty="0" smtClean="0">
                <a:effectLst/>
              </a:rPr>
              <a:t> protease inhibits the effects of Clostridium difficile toxins A and B in human colonic mucosa.</a:t>
            </a:r>
            <a:r>
              <a:rPr lang="en-US" baseline="0" dirty="0" smtClean="0">
                <a:effectLst/>
              </a:rPr>
              <a:t> </a:t>
            </a:r>
            <a:r>
              <a:rPr lang="en-US" dirty="0" smtClean="0">
                <a:effectLst/>
              </a:rPr>
              <a:t>Infect Immun. 1999;67(1):302. </a:t>
            </a:r>
          </a:p>
          <a:p>
            <a:endParaRPr lang="en-US" dirty="0" smtClean="0">
              <a:effectLst/>
            </a:endParaRPr>
          </a:p>
          <a:p>
            <a:r>
              <a:rPr lang="en-US" dirty="0" smtClean="0">
                <a:effectLst/>
              </a:rPr>
              <a:t>Rea MC, Clayton E, O'Connor PM, Shanahan F, Kiely B, Ross RP, Hill C. Antimicrobial activity of </a:t>
            </a:r>
            <a:r>
              <a:rPr lang="en-US" dirty="0" err="1" smtClean="0">
                <a:effectLst/>
              </a:rPr>
              <a:t>lacticin</a:t>
            </a:r>
            <a:r>
              <a:rPr lang="en-US" dirty="0" smtClean="0">
                <a:effectLst/>
              </a:rPr>
              <a:t> 3,147 against clinical Clostridium difficile strains.</a:t>
            </a:r>
            <a:r>
              <a:rPr lang="en-US" baseline="0" dirty="0" smtClean="0">
                <a:effectLst/>
              </a:rPr>
              <a:t> </a:t>
            </a:r>
            <a:r>
              <a:rPr lang="en-US" dirty="0" smtClean="0">
                <a:effectLst/>
              </a:rPr>
              <a:t>J Med </a:t>
            </a:r>
            <a:r>
              <a:rPr lang="en-US" dirty="0" err="1" smtClean="0">
                <a:effectLst/>
              </a:rPr>
              <a:t>Microbiol</a:t>
            </a:r>
            <a:r>
              <a:rPr lang="en-US" dirty="0" smtClean="0">
                <a:effectLst/>
              </a:rPr>
              <a:t>. 2007;56(Pt 7):940. </a:t>
            </a:r>
          </a:p>
          <a:p>
            <a:endParaRPr lang="en-US" dirty="0" smtClean="0">
              <a:effectLst/>
            </a:endParaRPr>
          </a:p>
          <a:p>
            <a:r>
              <a:rPr lang="en-US" dirty="0" smtClean="0">
                <a:effectLst/>
              </a:rPr>
              <a:t>Qamar A, </a:t>
            </a:r>
            <a:r>
              <a:rPr lang="en-US" dirty="0" err="1" smtClean="0">
                <a:effectLst/>
              </a:rPr>
              <a:t>Aboudola</a:t>
            </a:r>
            <a:r>
              <a:rPr lang="en-US" dirty="0" smtClean="0">
                <a:effectLst/>
              </a:rPr>
              <a:t> S, </a:t>
            </a:r>
            <a:r>
              <a:rPr lang="en-US" dirty="0" err="1" smtClean="0">
                <a:effectLst/>
              </a:rPr>
              <a:t>Warny</a:t>
            </a:r>
            <a:r>
              <a:rPr lang="en-US" dirty="0" smtClean="0">
                <a:effectLst/>
              </a:rPr>
              <a:t> M, </a:t>
            </a:r>
            <a:r>
              <a:rPr lang="en-US" dirty="0" err="1" smtClean="0">
                <a:effectLst/>
              </a:rPr>
              <a:t>Michetti</a:t>
            </a:r>
            <a:r>
              <a:rPr lang="en-US" dirty="0" smtClean="0">
                <a:effectLst/>
              </a:rPr>
              <a:t> P, </a:t>
            </a:r>
            <a:r>
              <a:rPr lang="en-US" dirty="0" err="1" smtClean="0">
                <a:effectLst/>
              </a:rPr>
              <a:t>Pothoulakis</a:t>
            </a:r>
            <a:r>
              <a:rPr lang="en-US" dirty="0" smtClean="0">
                <a:effectLst/>
              </a:rPr>
              <a:t> C, </a:t>
            </a:r>
            <a:r>
              <a:rPr lang="en-US" dirty="0" err="1" smtClean="0">
                <a:effectLst/>
              </a:rPr>
              <a:t>LaMont</a:t>
            </a:r>
            <a:r>
              <a:rPr lang="en-US" dirty="0" smtClean="0">
                <a:effectLst/>
              </a:rPr>
              <a:t> JT, Kelly CP. Saccharomyces </a:t>
            </a:r>
            <a:r>
              <a:rPr lang="en-US" dirty="0" err="1" smtClean="0">
                <a:effectLst/>
              </a:rPr>
              <a:t>boulardii</a:t>
            </a:r>
            <a:r>
              <a:rPr lang="en-US" dirty="0" smtClean="0">
                <a:effectLst/>
              </a:rPr>
              <a:t> stimulates intestinal immunoglobulin A immune response to Clostridium difficile toxin A in mice.</a:t>
            </a:r>
            <a:r>
              <a:rPr lang="en-US" baseline="0" dirty="0" smtClean="0">
                <a:effectLst/>
              </a:rPr>
              <a:t> </a:t>
            </a:r>
            <a:r>
              <a:rPr lang="en-US" dirty="0" smtClean="0">
                <a:effectLst/>
              </a:rPr>
              <a:t>Infect Immun. 2001;69(4):2762. </a:t>
            </a:r>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48</a:t>
            </a:fld>
            <a:endParaRPr lang="en-US"/>
          </a:p>
        </p:txBody>
      </p:sp>
    </p:spTree>
    <p:extLst>
      <p:ext uri="{BB962C8B-B14F-4D97-AF65-F5344CB8AC3E}">
        <p14:creationId xmlns:p14="http://schemas.microsoft.com/office/powerpoint/2010/main" val="1803055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Lau CS &amp; Chamberlain RS. Probiotics are effective at preventing Clostridium difficile-associated diarrhea: a systematic review and meta-analysis. </a:t>
            </a:r>
            <a:r>
              <a:rPr lang="en-US" sz="1200" dirty="0" err="1" smtClean="0"/>
              <a:t>Int</a:t>
            </a:r>
            <a:r>
              <a:rPr lang="en-US" sz="1200" dirty="0" smtClean="0"/>
              <a:t> J Gen Med</a:t>
            </a:r>
            <a:r>
              <a:rPr lang="en-US" sz="1200" baseline="0" dirty="0" smtClean="0"/>
              <a:t> 2016;9:27-37. </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r>
            <a:br>
              <a:rPr lang="en-US" sz="1200" dirty="0" smtClean="0"/>
            </a:br>
            <a:r>
              <a:rPr lang="en-US" sz="1200" dirty="0" err="1" smtClean="0"/>
              <a:t>Ehrhardt</a:t>
            </a:r>
            <a:r>
              <a:rPr lang="en-US" sz="1200" dirty="0" smtClean="0"/>
              <a:t> S, </a:t>
            </a:r>
            <a:r>
              <a:rPr lang="en-US" sz="1200" dirty="0" err="1" smtClean="0"/>
              <a:t>Guo</a:t>
            </a:r>
            <a:r>
              <a:rPr lang="en-US" sz="1200" dirty="0" smtClean="0"/>
              <a:t> N, </a:t>
            </a:r>
            <a:r>
              <a:rPr lang="en-US" sz="1200" dirty="0" err="1" smtClean="0"/>
              <a:t>Hinz</a:t>
            </a:r>
            <a:r>
              <a:rPr lang="en-US" sz="1200" dirty="0" smtClean="0"/>
              <a:t> R, </a:t>
            </a:r>
            <a:r>
              <a:rPr lang="en-US" sz="1200" dirty="0" err="1" smtClean="0"/>
              <a:t>Schoppen</a:t>
            </a:r>
            <a:r>
              <a:rPr lang="en-US" sz="1200" dirty="0" smtClean="0"/>
              <a:t> S, May J, </a:t>
            </a:r>
            <a:r>
              <a:rPr lang="en-US" sz="1200" dirty="0" err="1" smtClean="0"/>
              <a:t>Reiser</a:t>
            </a:r>
            <a:r>
              <a:rPr lang="en-US" sz="1200" dirty="0" smtClean="0"/>
              <a:t> M, Schroeder MP, </a:t>
            </a:r>
            <a:r>
              <a:rPr lang="en-US" sz="1200" dirty="0" err="1" smtClean="0"/>
              <a:t>Schmiedel</a:t>
            </a:r>
            <a:r>
              <a:rPr lang="en-US" sz="1200" dirty="0" smtClean="0"/>
              <a:t> S, </a:t>
            </a:r>
            <a:r>
              <a:rPr lang="en-US" sz="1200" dirty="0" err="1" smtClean="0"/>
              <a:t>Keuchel</a:t>
            </a:r>
            <a:r>
              <a:rPr lang="en-US" sz="1200" dirty="0" smtClean="0"/>
              <a:t> M, Reisinger EC, </a:t>
            </a:r>
            <a:r>
              <a:rPr lang="en-US" sz="1200" dirty="0" err="1" smtClean="0"/>
              <a:t>Langeheinecke</a:t>
            </a:r>
            <a:r>
              <a:rPr lang="en-US" sz="1200" dirty="0" smtClean="0"/>
              <a:t> A, de </a:t>
            </a:r>
            <a:r>
              <a:rPr lang="en-US" sz="1200" dirty="0" err="1" smtClean="0"/>
              <a:t>Weerth</a:t>
            </a:r>
            <a:r>
              <a:rPr lang="en-US" sz="1200" dirty="0" smtClean="0"/>
              <a:t> A, </a:t>
            </a:r>
            <a:r>
              <a:rPr lang="en-US" sz="1200" dirty="0" err="1" smtClean="0"/>
              <a:t>Schuchmann</a:t>
            </a:r>
            <a:r>
              <a:rPr lang="en-US" sz="1200" dirty="0" smtClean="0"/>
              <a:t> M, </a:t>
            </a:r>
            <a:r>
              <a:rPr lang="en-US" sz="1200" dirty="0" err="1" smtClean="0"/>
              <a:t>Schaberg</a:t>
            </a:r>
            <a:r>
              <a:rPr lang="en-US" sz="1200" dirty="0" smtClean="0"/>
              <a:t> T, </a:t>
            </a:r>
            <a:r>
              <a:rPr lang="en-US" sz="1200" dirty="0" err="1" smtClean="0"/>
              <a:t>Ligges</a:t>
            </a:r>
            <a:r>
              <a:rPr lang="en-US" sz="1200" dirty="0" smtClean="0"/>
              <a:t> S, </a:t>
            </a:r>
            <a:r>
              <a:rPr lang="en-US" sz="1200" dirty="0" err="1" smtClean="0"/>
              <a:t>Eveslage</a:t>
            </a:r>
            <a:r>
              <a:rPr lang="en-US" sz="1200" dirty="0" smtClean="0"/>
              <a:t> M, Hagen RM, </a:t>
            </a:r>
            <a:r>
              <a:rPr lang="en-US" sz="1200" dirty="0" err="1" smtClean="0"/>
              <a:t>Burchard</a:t>
            </a:r>
            <a:r>
              <a:rPr lang="en-US" sz="1200" dirty="0" smtClean="0"/>
              <a:t> GD, Lohse AW. Saccharomyces </a:t>
            </a:r>
            <a:r>
              <a:rPr lang="en-US" sz="1200" dirty="0" err="1" smtClean="0"/>
              <a:t>boulardii</a:t>
            </a:r>
            <a:r>
              <a:rPr lang="en-US" sz="1200" dirty="0" smtClean="0"/>
              <a:t> to Prevent Antibiotic-Associated Diarrhea: A Randomized, Double-Masked, Placebo-Controlled Trial. Open Forum Infect Dis. 2016</a:t>
            </a:r>
            <a:r>
              <a:rPr lang="en-US" sz="1200" baseline="0" dirty="0" smtClean="0"/>
              <a:t> Jan 29;3(1):ofw011.</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endParaRPr lang="en-US" dirty="0" smtClean="0">
              <a:effectLst/>
            </a:endParaRPr>
          </a:p>
          <a:p>
            <a:endParaRPr lang="en-US" dirty="0" smtClean="0">
              <a:effectLst/>
            </a:endParaRPr>
          </a:p>
        </p:txBody>
      </p:sp>
      <p:sp>
        <p:nvSpPr>
          <p:cNvPr id="4" name="Slide Number Placeholder 3"/>
          <p:cNvSpPr>
            <a:spLocks noGrp="1"/>
          </p:cNvSpPr>
          <p:nvPr>
            <p:ph type="sldNum" sz="quarter" idx="10"/>
          </p:nvPr>
        </p:nvSpPr>
        <p:spPr/>
        <p:txBody>
          <a:bodyPr/>
          <a:lstStyle/>
          <a:p>
            <a:fld id="{8669337E-F7B0-4885-B293-F5E72A545CD3}" type="slidenum">
              <a:rPr lang="en-US" smtClean="0"/>
              <a:t>49</a:t>
            </a:fld>
            <a:endParaRPr lang="en-US"/>
          </a:p>
        </p:txBody>
      </p:sp>
    </p:spTree>
    <p:extLst>
      <p:ext uri="{BB962C8B-B14F-4D97-AF65-F5344CB8AC3E}">
        <p14:creationId xmlns:p14="http://schemas.microsoft.com/office/powerpoint/2010/main" val="1803055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smtClean="0"/>
          </a:p>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50</a:t>
            </a:fld>
            <a:endParaRPr lang="en-US"/>
          </a:p>
        </p:txBody>
      </p:sp>
    </p:spTree>
    <p:extLst>
      <p:ext uri="{BB962C8B-B14F-4D97-AF65-F5344CB8AC3E}">
        <p14:creationId xmlns:p14="http://schemas.microsoft.com/office/powerpoint/2010/main" val="26718542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Chang JY, Antonopoulos DA, </a:t>
            </a:r>
            <a:r>
              <a:rPr lang="en-US" dirty="0" err="1" smtClean="0">
                <a:effectLst/>
              </a:rPr>
              <a:t>Kalra</a:t>
            </a:r>
            <a:r>
              <a:rPr lang="en-US" dirty="0" smtClean="0">
                <a:effectLst/>
              </a:rPr>
              <a:t> A, Tonelli A, </a:t>
            </a:r>
            <a:r>
              <a:rPr lang="en-US" dirty="0" err="1" smtClean="0">
                <a:effectLst/>
              </a:rPr>
              <a:t>Khalife</a:t>
            </a:r>
            <a:r>
              <a:rPr lang="en-US" dirty="0" smtClean="0">
                <a:effectLst/>
              </a:rPr>
              <a:t> WT, Schmidt TM, Young VB. Decreased diversity of the fecal Microbiome in recurrent Clostridium difficile-associated diarrhea.</a:t>
            </a:r>
            <a:r>
              <a:rPr lang="en-US" baseline="0" dirty="0" smtClean="0">
                <a:effectLst/>
              </a:rPr>
              <a:t> </a:t>
            </a:r>
            <a:r>
              <a:rPr lang="en-US" dirty="0" smtClean="0">
                <a:effectLst/>
              </a:rPr>
              <a:t>J Infect Dis. 2008;197(3):435. </a:t>
            </a:r>
          </a:p>
          <a:p>
            <a:endParaRPr lang="en-US" dirty="0" smtClean="0">
              <a:effectLst/>
            </a:endParaRPr>
          </a:p>
          <a:p>
            <a:r>
              <a:rPr lang="en-US" dirty="0" err="1" smtClean="0">
                <a:effectLst/>
              </a:rPr>
              <a:t>Khoruts</a:t>
            </a:r>
            <a:r>
              <a:rPr lang="en-US" dirty="0" smtClean="0">
                <a:effectLst/>
              </a:rPr>
              <a:t> A, </a:t>
            </a:r>
            <a:r>
              <a:rPr lang="en-US" dirty="0" err="1" smtClean="0">
                <a:effectLst/>
              </a:rPr>
              <a:t>Dicksved</a:t>
            </a:r>
            <a:r>
              <a:rPr lang="en-US" dirty="0" smtClean="0">
                <a:effectLst/>
              </a:rPr>
              <a:t> J, </a:t>
            </a:r>
            <a:r>
              <a:rPr lang="en-US" dirty="0" err="1" smtClean="0">
                <a:effectLst/>
              </a:rPr>
              <a:t>Jansson</a:t>
            </a:r>
            <a:r>
              <a:rPr lang="en-US" dirty="0" smtClean="0">
                <a:effectLst/>
              </a:rPr>
              <a:t> JK, </a:t>
            </a:r>
            <a:r>
              <a:rPr lang="en-US" dirty="0" err="1" smtClean="0">
                <a:effectLst/>
              </a:rPr>
              <a:t>Sadowsky</a:t>
            </a:r>
            <a:r>
              <a:rPr lang="en-US" dirty="0" smtClean="0">
                <a:effectLst/>
              </a:rPr>
              <a:t> MJ.</a:t>
            </a:r>
            <a:r>
              <a:rPr lang="en-US" baseline="0" dirty="0" smtClean="0">
                <a:effectLst/>
              </a:rPr>
              <a:t> </a:t>
            </a:r>
            <a:r>
              <a:rPr lang="en-US" dirty="0" smtClean="0">
                <a:effectLst/>
              </a:rPr>
              <a:t>Changes in the composition of the human fecal microbiome after </a:t>
            </a:r>
            <a:r>
              <a:rPr lang="en-US" dirty="0" err="1" smtClean="0">
                <a:effectLst/>
              </a:rPr>
              <a:t>bacteriotherapy</a:t>
            </a:r>
            <a:r>
              <a:rPr lang="en-US" dirty="0" smtClean="0">
                <a:effectLst/>
              </a:rPr>
              <a:t> for recurrent Clostridium difficile-associated diarrhea.</a:t>
            </a:r>
            <a:r>
              <a:rPr lang="en-US" baseline="0" dirty="0" smtClean="0">
                <a:effectLst/>
              </a:rPr>
              <a:t> </a:t>
            </a:r>
            <a:r>
              <a:rPr lang="en-US" dirty="0" smtClean="0">
                <a:effectLst/>
              </a:rPr>
              <a:t>J </a:t>
            </a:r>
            <a:r>
              <a:rPr lang="en-US" dirty="0" err="1" smtClean="0">
                <a:effectLst/>
              </a:rPr>
              <a:t>Clin</a:t>
            </a:r>
            <a:r>
              <a:rPr lang="en-US" dirty="0" smtClean="0">
                <a:effectLst/>
              </a:rPr>
              <a:t> </a:t>
            </a:r>
            <a:r>
              <a:rPr lang="en-US" dirty="0" err="1" smtClean="0">
                <a:effectLst/>
              </a:rPr>
              <a:t>Gastroenterol</a:t>
            </a:r>
            <a:r>
              <a:rPr lang="en-US" dirty="0" smtClean="0">
                <a:effectLst/>
              </a:rPr>
              <a:t>. 2010;44(5):354. </a:t>
            </a:r>
          </a:p>
          <a:p>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van </a:t>
            </a:r>
            <a:r>
              <a:rPr lang="en-US" dirty="0" err="1" smtClean="0">
                <a:effectLst/>
              </a:rPr>
              <a:t>Nood</a:t>
            </a:r>
            <a:r>
              <a:rPr lang="en-US" dirty="0" smtClean="0">
                <a:effectLst/>
              </a:rPr>
              <a:t> E , </a:t>
            </a:r>
            <a:r>
              <a:rPr lang="en-US" dirty="0" err="1" smtClean="0">
                <a:effectLst/>
              </a:rPr>
              <a:t>Vrieze</a:t>
            </a:r>
            <a:r>
              <a:rPr lang="en-US" dirty="0" smtClean="0">
                <a:effectLst/>
              </a:rPr>
              <a:t> A, </a:t>
            </a:r>
            <a:r>
              <a:rPr lang="en-US" dirty="0" err="1" smtClean="0">
                <a:effectLst/>
              </a:rPr>
              <a:t>Nieuwdorp</a:t>
            </a:r>
            <a:r>
              <a:rPr lang="en-US" dirty="0" smtClean="0">
                <a:effectLst/>
              </a:rPr>
              <a:t> M et al.  Duodenal infusion of donor feces for recurrent Clostridium difficile. N </a:t>
            </a:r>
            <a:r>
              <a:rPr lang="en-US" dirty="0" err="1" smtClean="0">
                <a:effectLst/>
              </a:rPr>
              <a:t>Engl</a:t>
            </a:r>
            <a:r>
              <a:rPr lang="en-US" dirty="0" smtClean="0">
                <a:effectLst/>
              </a:rPr>
              <a:t> J Med 2013; 368:407–15.</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a:t>
            </a:r>
          </a:p>
        </p:txBody>
      </p:sp>
      <p:sp>
        <p:nvSpPr>
          <p:cNvPr id="4" name="Slide Number Placeholder 3"/>
          <p:cNvSpPr>
            <a:spLocks noGrp="1"/>
          </p:cNvSpPr>
          <p:nvPr>
            <p:ph type="sldNum" sz="quarter" idx="10"/>
          </p:nvPr>
        </p:nvSpPr>
        <p:spPr/>
        <p:txBody>
          <a:bodyPr/>
          <a:lstStyle/>
          <a:p>
            <a:fld id="{8669337E-F7B0-4885-B293-F5E72A545CD3}" type="slidenum">
              <a:rPr lang="en-US" smtClean="0"/>
              <a:t>51</a:t>
            </a:fld>
            <a:endParaRPr lang="en-US"/>
          </a:p>
        </p:txBody>
      </p:sp>
    </p:spTree>
    <p:extLst>
      <p:ext uri="{BB962C8B-B14F-4D97-AF65-F5344CB8AC3E}">
        <p14:creationId xmlns:p14="http://schemas.microsoft.com/office/powerpoint/2010/main" val="40279524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r>
              <a:rPr lang="en-US" dirty="0" smtClean="0">
                <a:effectLst/>
              </a:rPr>
              <a:t>Yoon SS, Brandt LJ.</a:t>
            </a:r>
            <a:r>
              <a:rPr lang="en-US" baseline="0" dirty="0" smtClean="0">
                <a:effectLst/>
              </a:rPr>
              <a:t> </a:t>
            </a:r>
            <a:r>
              <a:rPr lang="en-US" dirty="0" smtClean="0">
                <a:effectLst/>
              </a:rPr>
              <a:t>Treatment of refractory/recurrent C. difficile-associated disease by donated stool transplanted via colonoscopy: a case series of 12 patients.</a:t>
            </a:r>
            <a:r>
              <a:rPr lang="en-US" baseline="0" dirty="0" smtClean="0">
                <a:effectLst/>
              </a:rPr>
              <a:t> J</a:t>
            </a:r>
            <a:r>
              <a:rPr lang="en-US" dirty="0" smtClean="0">
                <a:effectLst/>
              </a:rPr>
              <a:t> </a:t>
            </a:r>
            <a:r>
              <a:rPr lang="en-US" dirty="0" err="1" smtClean="0">
                <a:effectLst/>
              </a:rPr>
              <a:t>Clin</a:t>
            </a:r>
            <a:r>
              <a:rPr lang="en-US" dirty="0" smtClean="0">
                <a:effectLst/>
              </a:rPr>
              <a:t> </a:t>
            </a:r>
            <a:r>
              <a:rPr lang="en-US" dirty="0" err="1" smtClean="0">
                <a:effectLst/>
              </a:rPr>
              <a:t>Gastroenterol</a:t>
            </a:r>
            <a:r>
              <a:rPr lang="en-US" dirty="0" smtClean="0">
                <a:effectLst/>
              </a:rPr>
              <a:t>. 2010;44(8):562. </a:t>
            </a:r>
          </a:p>
          <a:p>
            <a:endParaRPr lang="en-US" dirty="0" smtClean="0">
              <a:effectLst/>
            </a:endParaRPr>
          </a:p>
          <a:p>
            <a:r>
              <a:rPr lang="en-US" dirty="0" smtClean="0">
                <a:effectLst/>
              </a:rPr>
              <a:t>van </a:t>
            </a:r>
            <a:r>
              <a:rPr lang="en-US" dirty="0" err="1" smtClean="0">
                <a:effectLst/>
              </a:rPr>
              <a:t>Nood</a:t>
            </a:r>
            <a:r>
              <a:rPr lang="en-US" dirty="0" smtClean="0">
                <a:effectLst/>
              </a:rPr>
              <a:t> E, </a:t>
            </a:r>
            <a:r>
              <a:rPr lang="en-US" dirty="0" err="1" smtClean="0">
                <a:effectLst/>
              </a:rPr>
              <a:t>Vrieze</a:t>
            </a:r>
            <a:r>
              <a:rPr lang="en-US" dirty="0" smtClean="0">
                <a:effectLst/>
              </a:rPr>
              <a:t> A, </a:t>
            </a:r>
            <a:r>
              <a:rPr lang="en-US" dirty="0" err="1" smtClean="0">
                <a:effectLst/>
              </a:rPr>
              <a:t>Nieuwdorp</a:t>
            </a:r>
            <a:r>
              <a:rPr lang="en-US" dirty="0" smtClean="0">
                <a:effectLst/>
              </a:rPr>
              <a:t> M, Fuentes S, </a:t>
            </a:r>
            <a:r>
              <a:rPr lang="en-US" dirty="0" err="1" smtClean="0">
                <a:effectLst/>
              </a:rPr>
              <a:t>Zoetendal</a:t>
            </a:r>
            <a:r>
              <a:rPr lang="en-US" dirty="0" smtClean="0">
                <a:effectLst/>
              </a:rPr>
              <a:t> EG, de </a:t>
            </a:r>
            <a:r>
              <a:rPr lang="en-US" dirty="0" err="1" smtClean="0">
                <a:effectLst/>
              </a:rPr>
              <a:t>Vos</a:t>
            </a:r>
            <a:r>
              <a:rPr lang="en-US" dirty="0" smtClean="0">
                <a:effectLst/>
              </a:rPr>
              <a:t> WM, </a:t>
            </a:r>
            <a:r>
              <a:rPr lang="en-US" dirty="0" err="1" smtClean="0">
                <a:effectLst/>
              </a:rPr>
              <a:t>Visser</a:t>
            </a:r>
            <a:r>
              <a:rPr lang="en-US" dirty="0" smtClean="0">
                <a:effectLst/>
              </a:rPr>
              <a:t> CE, </a:t>
            </a:r>
            <a:r>
              <a:rPr lang="en-US" dirty="0" err="1" smtClean="0">
                <a:effectLst/>
              </a:rPr>
              <a:t>Kuijper</a:t>
            </a:r>
            <a:r>
              <a:rPr lang="en-US" dirty="0" smtClean="0">
                <a:effectLst/>
              </a:rPr>
              <a:t> EJ, </a:t>
            </a:r>
            <a:r>
              <a:rPr lang="en-US" dirty="0" err="1" smtClean="0">
                <a:effectLst/>
              </a:rPr>
              <a:t>Bartelsman</a:t>
            </a:r>
            <a:r>
              <a:rPr lang="en-US" dirty="0" smtClean="0">
                <a:effectLst/>
              </a:rPr>
              <a:t> JF, </a:t>
            </a:r>
            <a:r>
              <a:rPr lang="en-US" dirty="0" err="1" smtClean="0">
                <a:effectLst/>
              </a:rPr>
              <a:t>Tijssen</a:t>
            </a:r>
            <a:r>
              <a:rPr lang="en-US" dirty="0" smtClean="0">
                <a:effectLst/>
              </a:rPr>
              <a:t> JG, </a:t>
            </a:r>
            <a:r>
              <a:rPr lang="en-US" dirty="0" err="1" smtClean="0">
                <a:effectLst/>
              </a:rPr>
              <a:t>Speelman</a:t>
            </a:r>
            <a:r>
              <a:rPr lang="en-US" dirty="0" smtClean="0">
                <a:effectLst/>
              </a:rPr>
              <a:t> P, </a:t>
            </a:r>
            <a:r>
              <a:rPr lang="en-US" dirty="0" err="1" smtClean="0">
                <a:effectLst/>
              </a:rPr>
              <a:t>Dijkgraaf</a:t>
            </a:r>
            <a:r>
              <a:rPr lang="en-US" dirty="0" smtClean="0">
                <a:effectLst/>
              </a:rPr>
              <a:t> MG, Keller JJ.</a:t>
            </a:r>
            <a:r>
              <a:rPr lang="en-US" baseline="0" dirty="0" smtClean="0">
                <a:effectLst/>
              </a:rPr>
              <a:t> </a:t>
            </a:r>
            <a:r>
              <a:rPr lang="en-US" dirty="0" smtClean="0">
                <a:effectLst/>
              </a:rPr>
              <a:t>Duodenal infusion of donor feces for recurrent Clostridium difficile.</a:t>
            </a:r>
            <a:r>
              <a:rPr lang="en-US" baseline="0" dirty="0" smtClean="0">
                <a:effectLst/>
              </a:rPr>
              <a:t> </a:t>
            </a:r>
            <a:r>
              <a:rPr lang="en-US" dirty="0" smtClean="0">
                <a:effectLst/>
              </a:rPr>
              <a:t>N </a:t>
            </a:r>
            <a:r>
              <a:rPr lang="en-US" dirty="0" err="1" smtClean="0">
                <a:effectLst/>
              </a:rPr>
              <a:t>Engl</a:t>
            </a:r>
            <a:r>
              <a:rPr lang="en-US" dirty="0" smtClean="0">
                <a:effectLst/>
              </a:rPr>
              <a:t> J Med. 2013;368(5):407. </a:t>
            </a:r>
          </a:p>
          <a:p>
            <a:endParaRPr lang="en-US" dirty="0" smtClean="0">
              <a:effectLst/>
            </a:endParaRPr>
          </a:p>
          <a:p>
            <a:r>
              <a:rPr lang="en-US" dirty="0" smtClean="0">
                <a:effectLst/>
              </a:rPr>
              <a:t>More</a:t>
            </a:r>
            <a:r>
              <a:rPr lang="en-US" baseline="0" dirty="0" smtClean="0">
                <a:effectLst/>
              </a:rPr>
              <a:t> than one administration of FMT may be necessary for optimal </a:t>
            </a:r>
            <a:r>
              <a:rPr lang="en-US" baseline="0" dirty="0" err="1" smtClean="0">
                <a:effectLst/>
              </a:rPr>
              <a:t>effiacy</a:t>
            </a:r>
            <a:r>
              <a:rPr lang="en-US" baseline="0" dirty="0" smtClean="0">
                <a:effectLst/>
              </a:rPr>
              <a:t> </a:t>
            </a:r>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52</a:t>
            </a:fld>
            <a:endParaRPr lang="en-US"/>
          </a:p>
        </p:txBody>
      </p:sp>
    </p:spTree>
    <p:extLst>
      <p:ext uri="{BB962C8B-B14F-4D97-AF65-F5344CB8AC3E}">
        <p14:creationId xmlns:p14="http://schemas.microsoft.com/office/powerpoint/2010/main" val="40279524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www.fda.gov</a:t>
            </a:r>
            <a:r>
              <a:rPr lang="en-US" dirty="0" smtClean="0"/>
              <a:t>/safety/medical-product-safety-information/fecal-microbiota-transplantation-safety-alert-risk-serious-adverse-events-likely-due-transmission</a:t>
            </a:r>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53</a:t>
            </a:fld>
            <a:endParaRPr lang="en-US"/>
          </a:p>
        </p:txBody>
      </p:sp>
    </p:spTree>
    <p:extLst>
      <p:ext uri="{BB962C8B-B14F-4D97-AF65-F5344CB8AC3E}">
        <p14:creationId xmlns:p14="http://schemas.microsoft.com/office/powerpoint/2010/main" val="18553517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www.uptodate.com</a:t>
            </a:r>
            <a:r>
              <a:rPr lang="en-US" dirty="0" smtClean="0"/>
              <a:t>/contents/clostridioides-formerly-clostridium-difficile-infection-prevention-and-control?search=c.diff%20prevention&amp;topicRef=2698&amp;source=</a:t>
            </a:r>
            <a:r>
              <a:rPr lang="en-US" dirty="0" err="1" smtClean="0"/>
              <a:t>see_link</a:t>
            </a:r>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54</a:t>
            </a:fld>
            <a:endParaRPr lang="en-US"/>
          </a:p>
        </p:txBody>
      </p:sp>
    </p:spTree>
    <p:extLst>
      <p:ext uri="{BB962C8B-B14F-4D97-AF65-F5344CB8AC3E}">
        <p14:creationId xmlns:p14="http://schemas.microsoft.com/office/powerpoint/2010/main" val="18470615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Johnson</a:t>
            </a:r>
            <a:r>
              <a:rPr lang="en-US" baseline="0" dirty="0" smtClean="0"/>
              <a:t> SW, Brown SV, Priest DH. </a:t>
            </a:r>
            <a:r>
              <a:rPr lang="en-US" dirty="0" smtClean="0"/>
              <a:t>Effectiveness of Oral Vancomycin for Prevention of Healthcare Facility-Onset Clostridioides difficile Infection in Targeted Patients During Systemic Antibiotic Exposure.</a:t>
            </a:r>
            <a:r>
              <a:rPr lang="en-US" baseline="0" dirty="0" smtClean="0"/>
              <a:t> </a:t>
            </a:r>
            <a:r>
              <a:rPr lang="en-US" baseline="0" dirty="0" err="1" smtClean="0"/>
              <a:t>Clin</a:t>
            </a:r>
            <a:r>
              <a:rPr lang="en-US" baseline="0" dirty="0" smtClean="0"/>
              <a:t> Infect Dis. 2019 Sept 27. pii:ciz966. </a:t>
            </a:r>
            <a:endParaRPr lang="en-US" dirty="0" smtClean="0"/>
          </a:p>
        </p:txBody>
      </p:sp>
      <p:sp>
        <p:nvSpPr>
          <p:cNvPr id="4" name="Slide Number Placeholder 3"/>
          <p:cNvSpPr>
            <a:spLocks noGrp="1"/>
          </p:cNvSpPr>
          <p:nvPr>
            <p:ph type="sldNum" sz="quarter" idx="10"/>
          </p:nvPr>
        </p:nvSpPr>
        <p:spPr/>
        <p:txBody>
          <a:bodyPr/>
          <a:lstStyle/>
          <a:p>
            <a:fld id="{8669337E-F7B0-4885-B293-F5E72A545CD3}" type="slidenum">
              <a:rPr lang="en-US" smtClean="0"/>
              <a:t>55</a:t>
            </a:fld>
            <a:endParaRPr lang="en-US"/>
          </a:p>
        </p:txBody>
      </p:sp>
    </p:spTree>
    <p:extLst>
      <p:ext uri="{BB962C8B-B14F-4D97-AF65-F5344CB8AC3E}">
        <p14:creationId xmlns:p14="http://schemas.microsoft.com/office/powerpoint/2010/main" val="9260846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www.infectiousdiseaseadvisor.com</a:t>
            </a:r>
            <a:r>
              <a:rPr lang="en-US" dirty="0" smtClean="0"/>
              <a:t>/clostridium-difficile/status-of-clostridium-difficile-vaccines/article/646015/</a:t>
            </a:r>
          </a:p>
          <a:p>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Kociolek</a:t>
            </a:r>
            <a:r>
              <a:rPr lang="en-US" sz="1200" b="0" i="0" kern="1200" baseline="0" dirty="0" smtClean="0">
                <a:solidFill>
                  <a:schemeClr val="tx1"/>
                </a:solidFill>
                <a:effectLst/>
                <a:latin typeface="+mn-lt"/>
                <a:ea typeface="+mn-ea"/>
                <a:cs typeface="+mn-cs"/>
              </a:rPr>
              <a:t> LK, </a:t>
            </a:r>
            <a:r>
              <a:rPr lang="en-US" sz="1200" b="0" i="0" kern="1200" baseline="0" dirty="0" err="1" smtClean="0">
                <a:solidFill>
                  <a:schemeClr val="tx1"/>
                </a:solidFill>
                <a:effectLst/>
                <a:latin typeface="+mn-lt"/>
                <a:ea typeface="+mn-ea"/>
                <a:cs typeface="+mn-cs"/>
              </a:rPr>
              <a:t>Gerding</a:t>
            </a:r>
            <a:r>
              <a:rPr lang="en-US" sz="1200" b="0" i="0" kern="1200" baseline="0" dirty="0" smtClean="0">
                <a:solidFill>
                  <a:schemeClr val="tx1"/>
                </a:solidFill>
                <a:effectLst/>
                <a:latin typeface="+mn-lt"/>
                <a:ea typeface="+mn-ea"/>
                <a:cs typeface="+mn-cs"/>
              </a:rPr>
              <a:t> DN. Breakthroughs in the treatment and prevention of Clostridium difficile infection. Nat Rev </a:t>
            </a:r>
            <a:r>
              <a:rPr lang="en-US" sz="1200" b="0" i="0" kern="1200" baseline="0" dirty="0" err="1" smtClean="0">
                <a:solidFill>
                  <a:schemeClr val="tx1"/>
                </a:solidFill>
                <a:effectLst/>
                <a:latin typeface="+mn-lt"/>
                <a:ea typeface="+mn-ea"/>
                <a:cs typeface="+mn-cs"/>
              </a:rPr>
              <a:t>Gastroenterol</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Hepatol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2016 Mar;13(3):150-60.</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Henderson,</a:t>
            </a:r>
            <a:r>
              <a:rPr lang="en-US" sz="1200" b="0" i="0" kern="1200" baseline="0" dirty="0" smtClean="0">
                <a:solidFill>
                  <a:schemeClr val="tx1"/>
                </a:solidFill>
                <a:effectLst/>
                <a:latin typeface="+mn-lt"/>
                <a:ea typeface="+mn-ea"/>
                <a:cs typeface="+mn-cs"/>
              </a:rPr>
              <a:t> M, Bragg, A, </a:t>
            </a:r>
            <a:r>
              <a:rPr lang="en-US" sz="1200" b="0" i="0" kern="1200" baseline="0" dirty="0" err="1" smtClean="0">
                <a:solidFill>
                  <a:schemeClr val="tx1"/>
                </a:solidFill>
                <a:effectLst/>
                <a:latin typeface="+mn-lt"/>
                <a:ea typeface="+mn-ea"/>
                <a:cs typeface="+mn-cs"/>
              </a:rPr>
              <a:t>Fahim</a:t>
            </a:r>
            <a:r>
              <a:rPr lang="en-US" sz="1200" b="0" i="0" kern="1200" baseline="0" dirty="0" smtClean="0">
                <a:solidFill>
                  <a:schemeClr val="tx1"/>
                </a:solidFill>
                <a:effectLst/>
                <a:latin typeface="+mn-lt"/>
                <a:ea typeface="+mn-ea"/>
                <a:cs typeface="+mn-cs"/>
              </a:rPr>
              <a:t>, G, Shah, M, Hermes-DeSantis, E.  A Review of the Safety and Efficacy of Vaccines as Prophylaxis for Clostridium difficile infections. Vaccines (Basel). 2017 Sep; 5(3):25</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9337E-F7B0-4885-B293-F5E72A545CD3}" type="slidenum">
              <a:rPr lang="en-US" smtClean="0"/>
              <a:t>56</a:t>
            </a:fld>
            <a:endParaRPr lang="en-US"/>
          </a:p>
        </p:txBody>
      </p:sp>
    </p:spTree>
    <p:extLst>
      <p:ext uri="{BB962C8B-B14F-4D97-AF65-F5344CB8AC3E}">
        <p14:creationId xmlns:p14="http://schemas.microsoft.com/office/powerpoint/2010/main" val="1355537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Bartlett JG. Narrative review: the new epidemic of Clostridium difficile-associated enteric disease. </a:t>
            </a:r>
            <a:r>
              <a:rPr lang="en-US" dirty="0" err="1" smtClean="0"/>
              <a:t>SOAnn</a:t>
            </a:r>
            <a:r>
              <a:rPr lang="en-US" dirty="0" smtClean="0"/>
              <a:t> Intern Med. 2006;145(10):758. </a:t>
            </a:r>
          </a:p>
          <a:p>
            <a:r>
              <a:rPr lang="en-US" dirty="0" smtClean="0"/>
              <a:t>Bartlett JG, Moon N, Chang TW, Taylor N, </a:t>
            </a:r>
            <a:r>
              <a:rPr lang="en-US" dirty="0" err="1" smtClean="0"/>
              <a:t>Onderdonk</a:t>
            </a:r>
            <a:r>
              <a:rPr lang="en-US" dirty="0" smtClean="0"/>
              <a:t> AB. Role of Clostridium difficile in antibiotic-associated pseudomembranous colitis. </a:t>
            </a:r>
            <a:r>
              <a:rPr lang="pt-BR" dirty="0" err="1" smtClean="0"/>
              <a:t>Gastroenterology</a:t>
            </a:r>
            <a:r>
              <a:rPr lang="pt-BR" dirty="0" smtClean="0"/>
              <a:t>. 1978;75(5):778. </a:t>
            </a:r>
          </a:p>
          <a:p>
            <a:r>
              <a:rPr lang="pt-BR" dirty="0" err="1" smtClean="0"/>
              <a:t>Pépin</a:t>
            </a:r>
            <a:r>
              <a:rPr lang="pt-BR" dirty="0" smtClean="0"/>
              <a:t> J, </a:t>
            </a:r>
            <a:r>
              <a:rPr lang="pt-BR" dirty="0" err="1" smtClean="0"/>
              <a:t>Saheb</a:t>
            </a:r>
            <a:r>
              <a:rPr lang="pt-BR" dirty="0" smtClean="0"/>
              <a:t> N, </a:t>
            </a:r>
            <a:r>
              <a:rPr lang="pt-BR" dirty="0" err="1" smtClean="0"/>
              <a:t>Coulombe</a:t>
            </a:r>
            <a:r>
              <a:rPr lang="pt-BR" dirty="0" smtClean="0"/>
              <a:t> MA, </a:t>
            </a:r>
            <a:r>
              <a:rPr lang="pt-BR" dirty="0" err="1" smtClean="0"/>
              <a:t>Alary</a:t>
            </a:r>
            <a:r>
              <a:rPr lang="pt-BR" dirty="0" smtClean="0"/>
              <a:t> ME, </a:t>
            </a:r>
            <a:r>
              <a:rPr lang="pt-BR" dirty="0" err="1" smtClean="0"/>
              <a:t>Corriveau</a:t>
            </a:r>
            <a:r>
              <a:rPr lang="pt-BR" dirty="0" smtClean="0"/>
              <a:t> MP, </a:t>
            </a:r>
            <a:r>
              <a:rPr lang="pt-BR" dirty="0" err="1" smtClean="0"/>
              <a:t>Authier</a:t>
            </a:r>
            <a:r>
              <a:rPr lang="pt-BR" dirty="0" smtClean="0"/>
              <a:t> </a:t>
            </a:r>
            <a:r>
              <a:rPr lang="pt-BR" dirty="0" err="1" smtClean="0"/>
              <a:t>S</a:t>
            </a:r>
            <a:r>
              <a:rPr lang="pt-BR" dirty="0" smtClean="0"/>
              <a:t>, Leblanc M, </a:t>
            </a:r>
            <a:r>
              <a:rPr lang="pt-BR" dirty="0" err="1" smtClean="0"/>
              <a:t>Rivard</a:t>
            </a:r>
            <a:r>
              <a:rPr lang="pt-BR" dirty="0" smtClean="0"/>
              <a:t> </a:t>
            </a:r>
            <a:r>
              <a:rPr lang="pt-BR" dirty="0" err="1" smtClean="0"/>
              <a:t>G</a:t>
            </a:r>
            <a:r>
              <a:rPr lang="pt-BR" dirty="0" smtClean="0"/>
              <a:t>, </a:t>
            </a:r>
            <a:r>
              <a:rPr lang="pt-BR" dirty="0" err="1" smtClean="0"/>
              <a:t>Bettez</a:t>
            </a:r>
            <a:r>
              <a:rPr lang="pt-BR" dirty="0" smtClean="0"/>
              <a:t> M, </a:t>
            </a:r>
            <a:r>
              <a:rPr lang="pt-BR" dirty="0" err="1" smtClean="0"/>
              <a:t>Primeau</a:t>
            </a:r>
            <a:r>
              <a:rPr lang="pt-BR" dirty="0" smtClean="0"/>
              <a:t> V, </a:t>
            </a:r>
            <a:r>
              <a:rPr lang="pt-BR" dirty="0" err="1" smtClean="0"/>
              <a:t>Nguyen</a:t>
            </a:r>
            <a:r>
              <a:rPr lang="pt-BR" dirty="0" smtClean="0"/>
              <a:t> M, Jacob CE, </a:t>
            </a:r>
            <a:r>
              <a:rPr lang="pt-BR" dirty="0" err="1" smtClean="0"/>
              <a:t>Lanthier</a:t>
            </a:r>
            <a:r>
              <a:rPr lang="pt-BR" dirty="0" smtClean="0"/>
              <a:t> L. </a:t>
            </a:r>
            <a:r>
              <a:rPr lang="pt-BR" dirty="0" err="1" smtClean="0"/>
              <a:t>Emergence</a:t>
            </a:r>
            <a:r>
              <a:rPr lang="pt-BR" dirty="0" smtClean="0"/>
              <a:t> </a:t>
            </a:r>
            <a:r>
              <a:rPr lang="pt-BR" dirty="0" err="1" smtClean="0"/>
              <a:t>of</a:t>
            </a:r>
            <a:r>
              <a:rPr lang="pt-BR" dirty="0" smtClean="0"/>
              <a:t> </a:t>
            </a:r>
            <a:r>
              <a:rPr lang="pt-BR" dirty="0" err="1" smtClean="0"/>
              <a:t>fluoroquinolones</a:t>
            </a:r>
            <a:r>
              <a:rPr lang="pt-BR" dirty="0" smtClean="0"/>
              <a:t> as </a:t>
            </a:r>
            <a:r>
              <a:rPr lang="pt-BR" dirty="0" err="1" smtClean="0"/>
              <a:t>the</a:t>
            </a:r>
            <a:r>
              <a:rPr lang="pt-BR" dirty="0" smtClean="0"/>
              <a:t> </a:t>
            </a:r>
            <a:r>
              <a:rPr lang="pt-BR" dirty="0" err="1" smtClean="0"/>
              <a:t>predominant</a:t>
            </a:r>
            <a:r>
              <a:rPr lang="pt-BR" dirty="0" smtClean="0"/>
              <a:t> </a:t>
            </a:r>
            <a:r>
              <a:rPr lang="pt-BR" dirty="0" err="1" smtClean="0"/>
              <a:t>risk</a:t>
            </a:r>
            <a:r>
              <a:rPr lang="pt-BR" dirty="0" smtClean="0"/>
              <a:t> </a:t>
            </a:r>
            <a:r>
              <a:rPr lang="pt-BR" dirty="0" err="1" smtClean="0"/>
              <a:t>factor</a:t>
            </a:r>
            <a:r>
              <a:rPr lang="pt-BR" dirty="0" smtClean="0"/>
              <a:t> for Clostridium </a:t>
            </a:r>
            <a:r>
              <a:rPr lang="pt-BR" dirty="0" err="1" smtClean="0"/>
              <a:t>difficile-associated</a:t>
            </a:r>
            <a:r>
              <a:rPr lang="pt-BR" dirty="0" smtClean="0"/>
              <a:t> </a:t>
            </a:r>
            <a:r>
              <a:rPr lang="pt-BR" dirty="0" err="1" smtClean="0"/>
              <a:t>diarrhea</a:t>
            </a:r>
            <a:r>
              <a:rPr lang="pt-BR" dirty="0" smtClean="0"/>
              <a:t>: a </a:t>
            </a:r>
            <a:r>
              <a:rPr lang="pt-BR" dirty="0" err="1" smtClean="0"/>
              <a:t>cohort</a:t>
            </a:r>
            <a:r>
              <a:rPr lang="pt-BR" dirty="0" smtClean="0"/>
              <a:t> </a:t>
            </a:r>
            <a:r>
              <a:rPr lang="pt-BR" dirty="0" err="1" smtClean="0"/>
              <a:t>study</a:t>
            </a:r>
            <a:r>
              <a:rPr lang="pt-BR" dirty="0" smtClean="0"/>
              <a:t> </a:t>
            </a:r>
            <a:r>
              <a:rPr lang="pt-BR" dirty="0" err="1" smtClean="0"/>
              <a:t>during</a:t>
            </a:r>
            <a:r>
              <a:rPr lang="pt-BR" dirty="0" smtClean="0"/>
              <a:t> </a:t>
            </a:r>
            <a:r>
              <a:rPr lang="pt-BR" dirty="0" err="1" smtClean="0"/>
              <a:t>an</a:t>
            </a:r>
            <a:r>
              <a:rPr lang="pt-BR" dirty="0" smtClean="0"/>
              <a:t> </a:t>
            </a:r>
            <a:r>
              <a:rPr lang="pt-BR" dirty="0" err="1" smtClean="0"/>
              <a:t>epidemic</a:t>
            </a:r>
            <a:r>
              <a:rPr lang="pt-BR" dirty="0" smtClean="0"/>
              <a:t> in Quebec. </a:t>
            </a:r>
            <a:r>
              <a:rPr lang="pt-BR" dirty="0" err="1" smtClean="0"/>
              <a:t>Clin</a:t>
            </a:r>
            <a:r>
              <a:rPr lang="pt-BR" dirty="0" smtClean="0"/>
              <a:t> </a:t>
            </a:r>
            <a:r>
              <a:rPr lang="pt-BR" dirty="0" err="1" smtClean="0"/>
              <a:t>Infect</a:t>
            </a:r>
            <a:r>
              <a:rPr lang="pt-BR" dirty="0" smtClean="0"/>
              <a:t> </a:t>
            </a:r>
            <a:r>
              <a:rPr lang="pt-BR" dirty="0" err="1" smtClean="0"/>
              <a:t>Dis</a:t>
            </a:r>
            <a:r>
              <a:rPr lang="pt-BR" dirty="0" smtClean="0"/>
              <a:t>. 2005;41(9):1254. </a:t>
            </a:r>
            <a:endParaRPr lang="en-US" dirty="0" smtClean="0"/>
          </a:p>
          <a:p>
            <a:endParaRPr lang="en-US" i="1" dirty="0"/>
          </a:p>
        </p:txBody>
      </p:sp>
      <p:sp>
        <p:nvSpPr>
          <p:cNvPr id="4" name="Slide Number Placeholder 3"/>
          <p:cNvSpPr>
            <a:spLocks noGrp="1"/>
          </p:cNvSpPr>
          <p:nvPr>
            <p:ph type="sldNum" sz="quarter" idx="10"/>
          </p:nvPr>
        </p:nvSpPr>
        <p:spPr/>
        <p:txBody>
          <a:bodyPr/>
          <a:lstStyle/>
          <a:p>
            <a:fld id="{8669337E-F7B0-4885-B293-F5E72A545CD3}" type="slidenum">
              <a:rPr lang="en-US" smtClean="0"/>
              <a:t>6</a:t>
            </a:fld>
            <a:endParaRPr lang="en-US"/>
          </a:p>
        </p:txBody>
      </p:sp>
    </p:spTree>
    <p:extLst>
      <p:ext uri="{BB962C8B-B14F-4D97-AF65-F5344CB8AC3E}">
        <p14:creationId xmlns:p14="http://schemas.microsoft.com/office/powerpoint/2010/main" val="2069492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8669337E-F7B0-4885-B293-F5E72A545CD3}" type="slidenum">
              <a:rPr lang="en-US" smtClean="0"/>
              <a:t>57</a:t>
            </a:fld>
            <a:endParaRPr lang="en-US"/>
          </a:p>
        </p:txBody>
      </p:sp>
    </p:spTree>
    <p:extLst>
      <p:ext uri="{BB962C8B-B14F-4D97-AF65-F5344CB8AC3E}">
        <p14:creationId xmlns:p14="http://schemas.microsoft.com/office/powerpoint/2010/main" val="5990081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58</a:t>
            </a:fld>
            <a:endParaRPr lang="en-US"/>
          </a:p>
        </p:txBody>
      </p:sp>
    </p:spTree>
    <p:extLst>
      <p:ext uri="{BB962C8B-B14F-4D97-AF65-F5344CB8AC3E}">
        <p14:creationId xmlns:p14="http://schemas.microsoft.com/office/powerpoint/2010/main" val="1067609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59</a:t>
            </a:fld>
            <a:endParaRPr lang="en-US"/>
          </a:p>
        </p:txBody>
      </p:sp>
    </p:spTree>
    <p:extLst>
      <p:ext uri="{BB962C8B-B14F-4D97-AF65-F5344CB8AC3E}">
        <p14:creationId xmlns:p14="http://schemas.microsoft.com/office/powerpoint/2010/main" val="687514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- 2. Severe treatment</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60</a:t>
            </a:fld>
            <a:endParaRPr lang="en-US"/>
          </a:p>
        </p:txBody>
      </p:sp>
    </p:spTree>
    <p:extLst>
      <p:ext uri="{BB962C8B-B14F-4D97-AF65-F5344CB8AC3E}">
        <p14:creationId xmlns:p14="http://schemas.microsoft.com/office/powerpoint/2010/main" val="20952644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kern="1200" dirty="0" smtClean="0">
                <a:solidFill>
                  <a:schemeClr val="tx1"/>
                </a:solidFill>
                <a:effectLst/>
                <a:latin typeface="+mn-lt"/>
                <a:ea typeface="+mn-ea"/>
                <a:cs typeface="+mn-cs"/>
                <a:hlinkClick r:id="rId3" invalidUrl="https://www.ncbi.nlm.nih.gov/pubmed/?term=Surawicz CM[Author]&amp;cauthor=true&amp;cauthor_uid=23439232"/>
              </a:rPr>
              <a:t>Surawicz CM</a:t>
            </a:r>
            <a:r>
              <a:rPr lang="en-US" sz="1200" b="0" i="0" u="none" kern="1200" baseline="30000" dirty="0" smtClean="0">
                <a:solidFill>
                  <a:schemeClr val="tx1"/>
                </a:solidFill>
                <a:effectLst/>
                <a:latin typeface="+mn-lt"/>
                <a:ea typeface="+mn-ea"/>
                <a:cs typeface="+mn-cs"/>
              </a:rPr>
              <a:t>1</a:t>
            </a:r>
            <a:r>
              <a:rPr lang="en-US" sz="1200" b="0" i="0" u="none" kern="1200" dirty="0" smtClean="0">
                <a:solidFill>
                  <a:schemeClr val="tx1"/>
                </a:solidFill>
                <a:effectLst/>
                <a:latin typeface="+mn-lt"/>
                <a:ea typeface="+mn-ea"/>
                <a:cs typeface="+mn-cs"/>
              </a:rPr>
              <a:t>, </a:t>
            </a:r>
            <a:r>
              <a:rPr lang="en-US" sz="1200" b="0" i="0" u="none" kern="1200" dirty="0" smtClean="0">
                <a:solidFill>
                  <a:schemeClr val="tx1"/>
                </a:solidFill>
                <a:effectLst/>
                <a:latin typeface="+mn-lt"/>
                <a:ea typeface="+mn-ea"/>
                <a:cs typeface="+mn-cs"/>
                <a:hlinkClick r:id="rId4" invalidUrl="https://www.ncbi.nlm.nih.gov/pubmed/?term=Brandt LJ[Author]&amp;cauthor=true&amp;cauthor_uid=23439232"/>
              </a:rPr>
              <a:t>Brandt LJ</a:t>
            </a:r>
            <a:r>
              <a:rPr lang="en-US" sz="1200" b="0" i="0" u="none" kern="1200" dirty="0" smtClean="0">
                <a:solidFill>
                  <a:schemeClr val="tx1"/>
                </a:solidFill>
                <a:effectLst/>
                <a:latin typeface="+mn-lt"/>
                <a:ea typeface="+mn-ea"/>
                <a:cs typeface="+mn-cs"/>
              </a:rPr>
              <a:t>, </a:t>
            </a:r>
            <a:r>
              <a:rPr lang="en-US" sz="1200" b="0" i="0" u="none" kern="1200" dirty="0" smtClean="0">
                <a:solidFill>
                  <a:schemeClr val="tx1"/>
                </a:solidFill>
                <a:effectLst/>
                <a:latin typeface="+mn-lt"/>
                <a:ea typeface="+mn-ea"/>
                <a:cs typeface="+mn-cs"/>
                <a:hlinkClick r:id="rId5" invalidUrl="https://www.ncbi.nlm.nih.gov/pubmed/?term=Binion DG[Author]&amp;cauthor=true&amp;cauthor_uid=23439232"/>
              </a:rPr>
              <a:t>Binion DG</a:t>
            </a:r>
            <a:r>
              <a:rPr lang="en-US" sz="1200" b="0" i="0" u="none" kern="1200" dirty="0" smtClean="0">
                <a:solidFill>
                  <a:schemeClr val="tx1"/>
                </a:solidFill>
                <a:effectLst/>
                <a:latin typeface="+mn-lt"/>
                <a:ea typeface="+mn-ea"/>
                <a:cs typeface="+mn-cs"/>
              </a:rPr>
              <a:t>, </a:t>
            </a:r>
            <a:r>
              <a:rPr lang="en-US" sz="1200" b="0" i="0" u="none" kern="1200" dirty="0" smtClean="0">
                <a:solidFill>
                  <a:schemeClr val="tx1"/>
                </a:solidFill>
                <a:effectLst/>
                <a:latin typeface="+mn-lt"/>
                <a:ea typeface="+mn-ea"/>
                <a:cs typeface="+mn-cs"/>
                <a:hlinkClick r:id="rId6" invalidUrl="https://www.ncbi.nlm.nih.gov/pubmed/?term=Ananthakrishnan AN[Author]&amp;cauthor=true&amp;cauthor_uid=23439232"/>
              </a:rPr>
              <a:t>Ananthakrishnan AN</a:t>
            </a:r>
            <a:r>
              <a:rPr lang="en-US" sz="1200" b="0" i="0" u="none" kern="1200" dirty="0" smtClean="0">
                <a:solidFill>
                  <a:schemeClr val="tx1"/>
                </a:solidFill>
                <a:effectLst/>
                <a:latin typeface="+mn-lt"/>
                <a:ea typeface="+mn-ea"/>
                <a:cs typeface="+mn-cs"/>
              </a:rPr>
              <a:t>, </a:t>
            </a:r>
            <a:r>
              <a:rPr lang="en-US" sz="1200" b="0" i="0" u="none" kern="1200" dirty="0" smtClean="0">
                <a:solidFill>
                  <a:schemeClr val="tx1"/>
                </a:solidFill>
                <a:effectLst/>
                <a:latin typeface="+mn-lt"/>
                <a:ea typeface="+mn-ea"/>
                <a:cs typeface="+mn-cs"/>
                <a:hlinkClick r:id="rId7" invalidUrl="https://www.ncbi.nlm.nih.gov/pubmed/?term=Curry SR[Author]&amp;cauthor=true&amp;cauthor_uid=23439232"/>
              </a:rPr>
              <a:t>Curry SR</a:t>
            </a:r>
            <a:r>
              <a:rPr lang="en-US" sz="1200" b="0" i="0" u="none" kern="1200" dirty="0" smtClean="0">
                <a:solidFill>
                  <a:schemeClr val="tx1"/>
                </a:solidFill>
                <a:effectLst/>
                <a:latin typeface="+mn-lt"/>
                <a:ea typeface="+mn-ea"/>
                <a:cs typeface="+mn-cs"/>
              </a:rPr>
              <a:t>, </a:t>
            </a:r>
            <a:r>
              <a:rPr lang="en-US" sz="1200" b="0" i="0" u="none" kern="1200" dirty="0" smtClean="0">
                <a:solidFill>
                  <a:schemeClr val="tx1"/>
                </a:solidFill>
                <a:effectLst/>
                <a:latin typeface="+mn-lt"/>
                <a:ea typeface="+mn-ea"/>
                <a:cs typeface="+mn-cs"/>
                <a:hlinkClick r:id="rId8" invalidUrl="https://www.ncbi.nlm.nih.gov/pubmed/?term=Gilligan PH[Author]&amp;cauthor=true&amp;cauthor_uid=23439232"/>
              </a:rPr>
              <a:t>Gilligan PH</a:t>
            </a:r>
            <a:r>
              <a:rPr lang="en-US" sz="1200" b="0" i="0" u="none" kern="1200" dirty="0" smtClean="0">
                <a:solidFill>
                  <a:schemeClr val="tx1"/>
                </a:solidFill>
                <a:effectLst/>
                <a:latin typeface="+mn-lt"/>
                <a:ea typeface="+mn-ea"/>
                <a:cs typeface="+mn-cs"/>
              </a:rPr>
              <a:t>, </a:t>
            </a:r>
            <a:r>
              <a:rPr lang="en-US" sz="1200" b="0" i="0" u="none" kern="1200" dirty="0" smtClean="0">
                <a:solidFill>
                  <a:schemeClr val="tx1"/>
                </a:solidFill>
                <a:effectLst/>
                <a:latin typeface="+mn-lt"/>
                <a:ea typeface="+mn-ea"/>
                <a:cs typeface="+mn-cs"/>
                <a:hlinkClick r:id="rId9" invalidUrl="https://www.ncbi.nlm.nih.gov/pubmed/?term=McFarland LV[Author]&amp;cauthor=true&amp;cauthor_uid=23439232"/>
              </a:rPr>
              <a:t>McFarland LV</a:t>
            </a:r>
            <a:r>
              <a:rPr lang="en-US" sz="1200" b="0" i="0" u="none" kern="1200" dirty="0" smtClean="0">
                <a:solidFill>
                  <a:schemeClr val="tx1"/>
                </a:solidFill>
                <a:effectLst/>
                <a:latin typeface="+mn-lt"/>
                <a:ea typeface="+mn-ea"/>
                <a:cs typeface="+mn-cs"/>
              </a:rPr>
              <a:t>, </a:t>
            </a:r>
            <a:r>
              <a:rPr lang="en-US" sz="1200" b="0" i="0" u="none" kern="1200" dirty="0" smtClean="0">
                <a:solidFill>
                  <a:schemeClr val="tx1"/>
                </a:solidFill>
                <a:effectLst/>
                <a:latin typeface="+mn-lt"/>
                <a:ea typeface="+mn-ea"/>
                <a:cs typeface="+mn-cs"/>
                <a:hlinkClick r:id="rId10" invalidUrl="https://www.ncbi.nlm.nih.gov/pubmed/?term=Mellow M[Author]&amp;cauthor=true&amp;cauthor_uid=23439232"/>
              </a:rPr>
              <a:t>Mellow M</a:t>
            </a:r>
            <a:r>
              <a:rPr lang="en-US" sz="1200" b="0" i="0" u="none" kern="1200" dirty="0" smtClean="0">
                <a:solidFill>
                  <a:schemeClr val="tx1"/>
                </a:solidFill>
                <a:effectLst/>
                <a:latin typeface="+mn-lt"/>
                <a:ea typeface="+mn-ea"/>
                <a:cs typeface="+mn-cs"/>
              </a:rPr>
              <a:t>, </a:t>
            </a:r>
            <a:r>
              <a:rPr lang="en-US" sz="1200" b="0" i="0" u="none" kern="1200" dirty="0" smtClean="0">
                <a:solidFill>
                  <a:schemeClr val="tx1"/>
                </a:solidFill>
                <a:effectLst/>
                <a:latin typeface="+mn-lt"/>
                <a:ea typeface="+mn-ea"/>
                <a:cs typeface="+mn-cs"/>
                <a:hlinkClick r:id="rId11" invalidUrl="https://www.ncbi.nlm.nih.gov/pubmed/?term=Zuckerbraun BS[Author]&amp;cauthor=true&amp;cauthor_uid=23439232"/>
              </a:rPr>
              <a:t>Zuckerbraun BS</a:t>
            </a:r>
            <a:r>
              <a:rPr lang="en-US" sz="1200" b="0" i="0" u="none" kern="1200" dirty="0" smtClean="0">
                <a:solidFill>
                  <a:schemeClr val="tx1"/>
                </a:solidFill>
                <a:effectLst/>
                <a:latin typeface="+mn-lt"/>
                <a:ea typeface="+mn-ea"/>
                <a:cs typeface="+mn-cs"/>
              </a:rPr>
              <a:t>. Guidelines for diagnosis, treatment, and prevention of Clostridium difficile infections.</a:t>
            </a:r>
            <a:r>
              <a:rPr lang="en-US" sz="1200" b="0" i="0" u="none" kern="1200" baseline="0" dirty="0" smtClean="0">
                <a:solidFill>
                  <a:schemeClr val="tx1"/>
                </a:solidFill>
                <a:effectLst/>
                <a:latin typeface="+mn-lt"/>
                <a:ea typeface="+mn-ea"/>
                <a:cs typeface="+mn-cs"/>
              </a:rPr>
              <a:t> </a:t>
            </a:r>
            <a:r>
              <a:rPr lang="en-US" sz="1200" b="0" i="0" u="none" kern="1200" dirty="0" smtClean="0">
                <a:solidFill>
                  <a:schemeClr val="tx1"/>
                </a:solidFill>
                <a:effectLst/>
                <a:latin typeface="+mn-lt"/>
                <a:ea typeface="+mn-ea"/>
                <a:cs typeface="+mn-cs"/>
                <a:hlinkClick r:id="rId12" tooltip="The American journal of gastroenterology."/>
              </a:rPr>
              <a:t>Am J Gastroenterol.</a:t>
            </a:r>
            <a:r>
              <a:rPr lang="en-US" sz="1200" b="0" i="0" u="none" kern="1200" dirty="0" smtClean="0">
                <a:solidFill>
                  <a:schemeClr val="tx1"/>
                </a:solidFill>
                <a:effectLst/>
                <a:latin typeface="+mn-lt"/>
                <a:ea typeface="+mn-ea"/>
                <a:cs typeface="+mn-cs"/>
              </a:rPr>
              <a:t> 2013 Apr;108(4):478-98.</a:t>
            </a:r>
            <a:r>
              <a:rPr lang="en-US" b="0" u="none" dirty="0" smtClean="0"/>
              <a:t/>
            </a:r>
            <a:br>
              <a:rPr lang="en-US" b="0" u="none" dirty="0" smtClean="0"/>
            </a:br>
            <a:endParaRPr lang="en-US" b="0" u="none" dirty="0"/>
          </a:p>
        </p:txBody>
      </p:sp>
      <p:sp>
        <p:nvSpPr>
          <p:cNvPr id="4" name="Slide Number Placeholder 3"/>
          <p:cNvSpPr>
            <a:spLocks noGrp="1"/>
          </p:cNvSpPr>
          <p:nvPr>
            <p:ph type="sldNum" sz="quarter" idx="10"/>
          </p:nvPr>
        </p:nvSpPr>
        <p:spPr/>
        <p:txBody>
          <a:bodyPr/>
          <a:lstStyle/>
          <a:p>
            <a:fld id="{8669337E-F7B0-4885-B293-F5E72A545CD3}" type="slidenum">
              <a:rPr lang="en-US" smtClean="0"/>
              <a:t>61</a:t>
            </a:fld>
            <a:endParaRPr lang="en-US"/>
          </a:p>
        </p:txBody>
      </p:sp>
    </p:spTree>
    <p:extLst>
      <p:ext uri="{BB962C8B-B14F-4D97-AF65-F5344CB8AC3E}">
        <p14:creationId xmlns:p14="http://schemas.microsoft.com/office/powerpoint/2010/main" val="10437591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auto" latinLnBrk="0" hangingPunct="1"/>
            <a:r>
              <a:rPr lang="en-US" sz="1200" b="1" i="0" u="none" strike="noStrike" kern="1200" dirty="0" smtClean="0">
                <a:solidFill>
                  <a:schemeClr val="tx1"/>
                </a:solidFill>
                <a:effectLst/>
                <a:latin typeface="+mn-lt"/>
                <a:ea typeface="+mn-ea"/>
                <a:cs typeface="+mn-cs"/>
              </a:rPr>
              <a:t>If </a:t>
            </a:r>
            <a:r>
              <a:rPr lang="en-US" sz="1200" b="0" i="0" u="none" strike="noStrike" kern="1200" dirty="0" smtClean="0">
                <a:solidFill>
                  <a:schemeClr val="tx1"/>
                </a:solidFill>
                <a:effectLst/>
                <a:latin typeface="+mn-lt"/>
                <a:ea typeface="+mn-ea"/>
                <a:cs typeface="+mn-cs"/>
              </a:rPr>
              <a:t>vancomycin</a:t>
            </a:r>
            <a:r>
              <a:rPr lang="en-US" sz="1200" b="1" i="0" u="none" strike="noStrike" kern="1200" baseline="0" dirty="0" smtClean="0">
                <a:solidFill>
                  <a:schemeClr val="tx1"/>
                </a:solidFill>
                <a:effectLst/>
                <a:latin typeface="+mn-lt"/>
                <a:ea typeface="+mn-ea"/>
                <a:cs typeface="+mn-cs"/>
              </a:rPr>
              <a:t> was used for initial episode </a:t>
            </a:r>
            <a:r>
              <a:rPr lang="en-US" sz="1200" b="1" i="0" u="none" strike="noStrike" kern="1200" baseline="0" dirty="0" smtClean="0">
                <a:solidFill>
                  <a:schemeClr val="tx1"/>
                </a:solidFill>
                <a:effectLst/>
                <a:latin typeface="+mn-lt"/>
                <a:ea typeface="+mn-ea"/>
                <a:cs typeface="+mn-cs"/>
                <a:sym typeface="Wingdings" charset="2"/>
              </a:rPr>
              <a:t></a:t>
            </a:r>
            <a:r>
              <a:rPr lang="en-US" sz="1200" b="1" i="0" u="none" strike="noStrike" kern="1200" baseline="0" dirty="0" smtClean="0">
                <a:solidFill>
                  <a:schemeClr val="tx1"/>
                </a:solidFill>
                <a:effectLst/>
                <a:latin typeface="+mn-lt"/>
                <a:ea typeface="+mn-ea"/>
                <a:cs typeface="+mn-cs"/>
              </a:rPr>
              <a:t> vancomycin pulse-tapered regimen:</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US" sz="1200" b="1" i="0" u="none" strike="noStrike" kern="1200" baseline="0" dirty="0" smtClean="0">
                <a:solidFill>
                  <a:schemeClr val="tx1"/>
                </a:solidFill>
                <a:effectLst/>
                <a:latin typeface="+mn-lt"/>
                <a:ea typeface="+mn-ea"/>
                <a:cs typeface="+mn-cs"/>
              </a:rPr>
              <a:t>125mg orally QID for 10-14 days, then </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US" sz="1200" b="1" i="0" u="none" strike="noStrike" kern="1200" baseline="0" dirty="0" smtClean="0">
                <a:solidFill>
                  <a:schemeClr val="tx1"/>
                </a:solidFill>
                <a:effectLst/>
                <a:latin typeface="+mn-lt"/>
                <a:ea typeface="+mn-ea"/>
                <a:cs typeface="+mn-cs"/>
              </a:rPr>
              <a:t>125mg orally BID for 7 days, then</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US" sz="1200" b="1" i="0" u="none" strike="noStrike" kern="1200" baseline="0" dirty="0" smtClean="0">
                <a:solidFill>
                  <a:schemeClr val="tx1"/>
                </a:solidFill>
                <a:effectLst/>
                <a:latin typeface="+mn-lt"/>
                <a:ea typeface="+mn-ea"/>
                <a:cs typeface="+mn-cs"/>
              </a:rPr>
              <a:t>125mg orally QD for 7 days, then</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US" sz="1200" b="1" i="0" u="none" strike="noStrike" kern="1200" baseline="0" dirty="0" smtClean="0">
                <a:solidFill>
                  <a:schemeClr val="tx1"/>
                </a:solidFill>
                <a:effectLst/>
                <a:latin typeface="+mn-lt"/>
                <a:ea typeface="+mn-ea"/>
                <a:cs typeface="+mn-cs"/>
              </a:rPr>
              <a:t>125mg orally every 2 or 3 days for 2– 8 weeks, OR</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US" sz="1200" b="0" i="0" u="none" strike="noStrike" kern="1200" dirty="0" err="1" smtClean="0">
                <a:solidFill>
                  <a:schemeClr val="tx1"/>
                </a:solidFill>
                <a:effectLst/>
                <a:latin typeface="+mn-lt"/>
                <a:ea typeface="+mn-ea"/>
                <a:cs typeface="+mn-cs"/>
              </a:rPr>
              <a:t>Fidaxomicin</a:t>
            </a:r>
            <a:r>
              <a:rPr lang="en-US" sz="1200" b="0" i="0" u="none" strike="noStrike" kern="1200" baseline="0" dirty="0" smtClean="0">
                <a:solidFill>
                  <a:schemeClr val="tx1"/>
                </a:solidFill>
                <a:effectLst/>
                <a:latin typeface="+mn-lt"/>
                <a:ea typeface="+mn-ea"/>
                <a:cs typeface="+mn-cs"/>
              </a:rPr>
              <a:t> 200mg orally BID x 10 days, </a:t>
            </a:r>
            <a:r>
              <a:rPr lang="en-US" sz="1200" b="1" i="0" u="none" strike="noStrike" kern="1200" baseline="0" dirty="0" smtClean="0">
                <a:solidFill>
                  <a:schemeClr val="tx1"/>
                </a:solidFill>
                <a:effectLst/>
                <a:latin typeface="+mn-lt"/>
                <a:ea typeface="+mn-ea"/>
                <a:cs typeface="+mn-cs"/>
              </a:rPr>
              <a:t>OR</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US" sz="1200" b="0" i="0" u="none" strike="noStrike" kern="1200" dirty="0" smtClean="0">
                <a:solidFill>
                  <a:schemeClr val="tx1"/>
                </a:solidFill>
                <a:effectLst/>
                <a:latin typeface="+mn-lt"/>
                <a:ea typeface="+mn-ea"/>
                <a:cs typeface="+mn-cs"/>
              </a:rPr>
              <a:t>** If </a:t>
            </a:r>
            <a:r>
              <a:rPr lang="en-US" sz="1200" b="0" i="0" u="none" strike="noStrike" kern="1200" dirty="0" err="1" smtClean="0">
                <a:solidFill>
                  <a:schemeClr val="tx1"/>
                </a:solidFill>
                <a:effectLst/>
                <a:latin typeface="+mn-lt"/>
                <a:ea typeface="+mn-ea"/>
                <a:cs typeface="+mn-cs"/>
              </a:rPr>
              <a:t>fidaxomicin</a:t>
            </a:r>
            <a:r>
              <a:rPr lang="en-US" sz="1200" b="0" i="0" u="none" strike="noStrike" kern="1200" baseline="0" dirty="0" smtClean="0">
                <a:solidFill>
                  <a:schemeClr val="tx1"/>
                </a:solidFill>
                <a:effectLst/>
                <a:latin typeface="+mn-lt"/>
                <a:ea typeface="+mn-ea"/>
                <a:cs typeface="+mn-cs"/>
              </a:rPr>
              <a:t> or metronidazole was used for initial episode: vancomycin 125mg orally QID for 10 days</a:t>
            </a:r>
            <a:endParaRPr lang="en-US" sz="1200" b="0" i="0"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62</a:t>
            </a:fld>
            <a:endParaRPr lang="en-US"/>
          </a:p>
        </p:txBody>
      </p:sp>
    </p:spTree>
    <p:extLst>
      <p:ext uri="{BB962C8B-B14F-4D97-AF65-F5344CB8AC3E}">
        <p14:creationId xmlns:p14="http://schemas.microsoft.com/office/powerpoint/2010/main" val="9959519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63</a:t>
            </a:fld>
            <a:endParaRPr lang="en-US"/>
          </a:p>
        </p:txBody>
      </p:sp>
    </p:spTree>
    <p:extLst>
      <p:ext uri="{BB962C8B-B14F-4D97-AF65-F5344CB8AC3E}">
        <p14:creationId xmlns:p14="http://schemas.microsoft.com/office/powerpoint/2010/main" val="8378690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64</a:t>
            </a:fld>
            <a:endParaRPr lang="en-US"/>
          </a:p>
        </p:txBody>
      </p:sp>
    </p:spTree>
    <p:extLst>
      <p:ext uri="{BB962C8B-B14F-4D97-AF65-F5344CB8AC3E}">
        <p14:creationId xmlns:p14="http://schemas.microsoft.com/office/powerpoint/2010/main" val="505997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kern="1200" dirty="0" smtClean="0">
                <a:solidFill>
                  <a:schemeClr val="tx1"/>
                </a:solidFill>
                <a:effectLst/>
                <a:latin typeface="+mn-lt"/>
                <a:ea typeface="+mn-ea"/>
                <a:cs typeface="+mn-cs"/>
                <a:hlinkClick r:id="rId3" invalidUrl="https://www.ncbi.nlm.nih.gov/pubmed/?term=Van Hise NW[Author]&amp;cauthor=true&amp;cauthor_uid=27318333"/>
              </a:rPr>
              <a:t>Van Hise NW</a:t>
            </a:r>
            <a:r>
              <a:rPr lang="en-US" sz="1200" b="0" i="0" u="none" kern="1200" dirty="0" smtClean="0">
                <a:solidFill>
                  <a:schemeClr val="tx1"/>
                </a:solidFill>
                <a:effectLst/>
                <a:latin typeface="+mn-lt"/>
                <a:ea typeface="+mn-ea"/>
                <a:cs typeface="+mn-cs"/>
              </a:rPr>
              <a:t>, </a:t>
            </a:r>
            <a:r>
              <a:rPr lang="en-US" sz="1200" b="0" i="0" u="none" kern="1200" dirty="0" smtClean="0">
                <a:solidFill>
                  <a:schemeClr val="tx1"/>
                </a:solidFill>
                <a:effectLst/>
                <a:latin typeface="+mn-lt"/>
                <a:ea typeface="+mn-ea"/>
                <a:cs typeface="+mn-cs"/>
                <a:hlinkClick r:id="rId4" invalidUrl="https://www.ncbi.nlm.nih.gov/pubmed/?term=Bryant AM[Author]&amp;cauthor=true&amp;cauthor_uid=27318333"/>
              </a:rPr>
              <a:t>Bryant AM</a:t>
            </a:r>
            <a:r>
              <a:rPr lang="en-US" sz="1200" b="0" i="0" u="none" kern="1200" dirty="0" smtClean="0">
                <a:solidFill>
                  <a:schemeClr val="tx1"/>
                </a:solidFill>
                <a:effectLst/>
                <a:latin typeface="+mn-lt"/>
                <a:ea typeface="+mn-ea"/>
                <a:cs typeface="+mn-cs"/>
              </a:rPr>
              <a:t>, </a:t>
            </a:r>
            <a:r>
              <a:rPr lang="en-US" sz="1200" b="0" i="0" u="none" kern="1200" dirty="0" smtClean="0">
                <a:solidFill>
                  <a:schemeClr val="tx1"/>
                </a:solidFill>
                <a:effectLst/>
                <a:latin typeface="+mn-lt"/>
                <a:ea typeface="+mn-ea"/>
                <a:cs typeface="+mn-cs"/>
                <a:hlinkClick r:id="rId5" invalidUrl="https://www.ncbi.nlm.nih.gov/pubmed/?term=Hennessey EK[Author]&amp;cauthor=true&amp;cauthor_uid=27318333"/>
              </a:rPr>
              <a:t>Hennessey EK</a:t>
            </a:r>
            <a:r>
              <a:rPr lang="en-US" sz="1200" b="0" i="0" u="none" kern="1200" dirty="0" smtClean="0">
                <a:solidFill>
                  <a:schemeClr val="tx1"/>
                </a:solidFill>
                <a:effectLst/>
                <a:latin typeface="+mn-lt"/>
                <a:ea typeface="+mn-ea"/>
                <a:cs typeface="+mn-cs"/>
              </a:rPr>
              <a:t>, </a:t>
            </a:r>
            <a:r>
              <a:rPr lang="en-US" sz="1200" b="0" i="0" u="none" kern="1200" dirty="0" smtClean="0">
                <a:solidFill>
                  <a:schemeClr val="tx1"/>
                </a:solidFill>
                <a:effectLst/>
                <a:latin typeface="+mn-lt"/>
                <a:ea typeface="+mn-ea"/>
                <a:cs typeface="+mn-cs"/>
                <a:hlinkClick r:id="rId6" invalidUrl="https://www.ncbi.nlm.nih.gov/pubmed/?term=Crannage AJ[Author]&amp;cauthor=true&amp;cauthor_uid=27318333"/>
              </a:rPr>
              <a:t>Crannage AJ</a:t>
            </a:r>
            <a:r>
              <a:rPr lang="en-US" sz="1200" b="0" i="0" u="none" kern="1200" dirty="0" smtClean="0">
                <a:solidFill>
                  <a:schemeClr val="tx1"/>
                </a:solidFill>
                <a:effectLst/>
                <a:latin typeface="+mn-lt"/>
                <a:ea typeface="+mn-ea"/>
                <a:cs typeface="+mn-cs"/>
              </a:rPr>
              <a:t>, </a:t>
            </a:r>
            <a:r>
              <a:rPr lang="en-US" sz="1200" b="0" i="0" u="none" kern="1200" dirty="0" smtClean="0">
                <a:solidFill>
                  <a:schemeClr val="tx1"/>
                </a:solidFill>
                <a:effectLst/>
                <a:latin typeface="+mn-lt"/>
                <a:ea typeface="+mn-ea"/>
                <a:cs typeface="+mn-cs"/>
                <a:hlinkClick r:id="rId7" invalidUrl="https://www.ncbi.nlm.nih.gov/pubmed/?term=Khoury JA[Author]&amp;cauthor=true&amp;cauthor_uid=27318333"/>
              </a:rPr>
              <a:t>Khoury JA</a:t>
            </a:r>
            <a:r>
              <a:rPr lang="en-US" sz="1200" b="0" i="0" u="none" kern="1200" dirty="0" smtClean="0">
                <a:solidFill>
                  <a:schemeClr val="tx1"/>
                </a:solidFill>
                <a:effectLst/>
                <a:latin typeface="+mn-lt"/>
                <a:ea typeface="+mn-ea"/>
                <a:cs typeface="+mn-cs"/>
              </a:rPr>
              <a:t>, </a:t>
            </a:r>
            <a:r>
              <a:rPr lang="en-US" sz="1200" b="0" i="0" u="none" kern="1200" dirty="0" smtClean="0">
                <a:solidFill>
                  <a:schemeClr val="tx1"/>
                </a:solidFill>
                <a:effectLst/>
                <a:latin typeface="+mn-lt"/>
                <a:ea typeface="+mn-ea"/>
                <a:cs typeface="+mn-cs"/>
                <a:hlinkClick r:id="rId8" invalidUrl="https://www.ncbi.nlm.nih.gov/pubmed/?term=Manian FA[Author]&amp;cauthor=true&amp;cauthor_uid=27318333"/>
              </a:rPr>
              <a:t>Manian FA</a:t>
            </a:r>
            <a:r>
              <a:rPr lang="en-US" sz="1200" b="0" i="0" u="none" kern="1200" dirty="0" smtClean="0">
                <a:solidFill>
                  <a:schemeClr val="tx1"/>
                </a:solidFill>
                <a:effectLst/>
                <a:latin typeface="+mn-lt"/>
                <a:ea typeface="+mn-ea"/>
                <a:cs typeface="+mn-cs"/>
              </a:rPr>
              <a:t>. Efficacy of Oral Vancomycin in Preventing Recurrent Clostridium difficile Infection in Patients Treated With Systemic Antimicrobial Agents. </a:t>
            </a:r>
            <a:r>
              <a:rPr lang="en-US" sz="1200" b="0" i="0" u="none" kern="1200" dirty="0" smtClean="0">
                <a:solidFill>
                  <a:schemeClr val="tx1"/>
                </a:solidFill>
                <a:effectLst/>
                <a:latin typeface="+mn-lt"/>
                <a:ea typeface="+mn-ea"/>
                <a:cs typeface="+mn-cs"/>
                <a:hlinkClick r:id="rId9" tooltip="Clinical infectious diseases : an official publication of the Infectious Diseases Society of America."/>
              </a:rPr>
              <a:t>Clin Infect Dis.</a:t>
            </a:r>
            <a:r>
              <a:rPr lang="en-US" sz="1200" b="0" i="0" u="none" kern="1200" dirty="0" smtClean="0">
                <a:solidFill>
                  <a:schemeClr val="tx1"/>
                </a:solidFill>
                <a:effectLst/>
                <a:latin typeface="+mn-lt"/>
                <a:ea typeface="+mn-ea"/>
                <a:cs typeface="+mn-cs"/>
              </a:rPr>
              <a:t> 2016 Sep 1;63(5):651-3. </a:t>
            </a:r>
          </a:p>
          <a:p>
            <a:endParaRPr lang="en-US" sz="1200" b="0"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9337E-F7B0-4885-B293-F5E72A545CD3}" type="slidenum">
              <a:rPr lang="en-US" smtClean="0"/>
              <a:t>65</a:t>
            </a:fld>
            <a:endParaRPr lang="en-US"/>
          </a:p>
        </p:txBody>
      </p:sp>
    </p:spTree>
    <p:extLst>
      <p:ext uri="{BB962C8B-B14F-4D97-AF65-F5344CB8AC3E}">
        <p14:creationId xmlns:p14="http://schemas.microsoft.com/office/powerpoint/2010/main" val="15388393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66</a:t>
            </a:fld>
            <a:endParaRPr lang="en-US"/>
          </a:p>
        </p:txBody>
      </p:sp>
    </p:spTree>
    <p:extLst>
      <p:ext uri="{BB962C8B-B14F-4D97-AF65-F5344CB8AC3E}">
        <p14:creationId xmlns:p14="http://schemas.microsoft.com/office/powerpoint/2010/main" val="1080058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7</a:t>
            </a:fld>
            <a:endParaRPr lang="en-US"/>
          </a:p>
        </p:txBody>
      </p:sp>
    </p:spTree>
    <p:extLst>
      <p:ext uri="{BB962C8B-B14F-4D97-AF65-F5344CB8AC3E}">
        <p14:creationId xmlns:p14="http://schemas.microsoft.com/office/powerpoint/2010/main" val="2521623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67</a:t>
            </a:fld>
            <a:endParaRPr lang="en-US"/>
          </a:p>
        </p:txBody>
      </p:sp>
    </p:spTree>
    <p:extLst>
      <p:ext uri="{BB962C8B-B14F-4D97-AF65-F5344CB8AC3E}">
        <p14:creationId xmlns:p14="http://schemas.microsoft.com/office/powerpoint/2010/main" val="7866117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68</a:t>
            </a:fld>
            <a:endParaRPr lang="en-US" dirty="0"/>
          </a:p>
        </p:txBody>
      </p:sp>
    </p:spTree>
    <p:extLst>
      <p:ext uri="{BB962C8B-B14F-4D97-AF65-F5344CB8AC3E}">
        <p14:creationId xmlns:p14="http://schemas.microsoft.com/office/powerpoint/2010/main" val="12304685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69</a:t>
            </a:fld>
            <a:endParaRPr lang="en-US"/>
          </a:p>
        </p:txBody>
      </p:sp>
    </p:spTree>
    <p:extLst>
      <p:ext uri="{BB962C8B-B14F-4D97-AF65-F5344CB8AC3E}">
        <p14:creationId xmlns:p14="http://schemas.microsoft.com/office/powerpoint/2010/main" val="11976491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70</a:t>
            </a:fld>
            <a:endParaRPr lang="en-US"/>
          </a:p>
        </p:txBody>
      </p:sp>
    </p:spTree>
    <p:extLst>
      <p:ext uri="{BB962C8B-B14F-4D97-AF65-F5344CB8AC3E}">
        <p14:creationId xmlns:p14="http://schemas.microsoft.com/office/powerpoint/2010/main" val="7418769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71</a:t>
            </a:fld>
            <a:endParaRPr lang="en-US"/>
          </a:p>
        </p:txBody>
      </p:sp>
    </p:spTree>
    <p:extLst>
      <p:ext uri="{BB962C8B-B14F-4D97-AF65-F5344CB8AC3E}">
        <p14:creationId xmlns:p14="http://schemas.microsoft.com/office/powerpoint/2010/main" val="12256037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73</a:t>
            </a:fld>
            <a:endParaRPr lang="en-US"/>
          </a:p>
        </p:txBody>
      </p:sp>
    </p:spTree>
    <p:extLst>
      <p:ext uri="{BB962C8B-B14F-4D97-AF65-F5344CB8AC3E}">
        <p14:creationId xmlns:p14="http://schemas.microsoft.com/office/powerpoint/2010/main" val="13160907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74</a:t>
            </a:fld>
            <a:endParaRPr lang="en-US"/>
          </a:p>
        </p:txBody>
      </p:sp>
    </p:spTree>
    <p:extLst>
      <p:ext uri="{BB962C8B-B14F-4D97-AF65-F5344CB8AC3E}">
        <p14:creationId xmlns:p14="http://schemas.microsoft.com/office/powerpoint/2010/main" val="385416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Tonna</a:t>
            </a:r>
            <a:r>
              <a:rPr lang="en-US" sz="1200" b="0" i="0" kern="1200" dirty="0" smtClean="0">
                <a:solidFill>
                  <a:schemeClr val="tx1"/>
                </a:solidFill>
                <a:effectLst/>
                <a:latin typeface="+mn-lt"/>
                <a:ea typeface="+mn-ea"/>
                <a:cs typeface="+mn-cs"/>
              </a:rPr>
              <a:t> I, </a:t>
            </a:r>
            <a:r>
              <a:rPr lang="en-US" sz="1200" b="0" i="0" kern="1200" dirty="0" err="1" smtClean="0">
                <a:solidFill>
                  <a:schemeClr val="tx1"/>
                </a:solidFill>
                <a:effectLst/>
                <a:latin typeface="+mn-lt"/>
                <a:ea typeface="+mn-ea"/>
                <a:cs typeface="+mn-cs"/>
              </a:rPr>
              <a:t>Welsby</a:t>
            </a:r>
            <a:r>
              <a:rPr lang="en-US" sz="1200" b="0" i="0" kern="1200" dirty="0" smtClean="0">
                <a:solidFill>
                  <a:schemeClr val="tx1"/>
                </a:solidFill>
                <a:effectLst/>
                <a:latin typeface="+mn-lt"/>
                <a:ea typeface="+mn-ea"/>
                <a:cs typeface="+mn-cs"/>
              </a:rPr>
              <a:t> PD</a:t>
            </a:r>
          </a:p>
          <a:p>
            <a:r>
              <a:rPr lang="en-US" sz="1200" b="0" i="0" kern="1200" dirty="0" smtClean="0">
                <a:solidFill>
                  <a:schemeClr val="tx1"/>
                </a:solidFill>
                <a:effectLst/>
                <a:latin typeface="+mn-lt"/>
                <a:ea typeface="+mn-ea"/>
                <a:cs typeface="+mn-cs"/>
              </a:rPr>
              <a:t>Pathogenesis and treatment of </a:t>
            </a:r>
            <a:r>
              <a:rPr lang="en-US" sz="1200" b="0" i="1" kern="1200" dirty="0" smtClean="0">
                <a:solidFill>
                  <a:schemeClr val="tx1"/>
                </a:solidFill>
                <a:effectLst/>
                <a:latin typeface="+mn-lt"/>
                <a:ea typeface="+mn-ea"/>
                <a:cs typeface="+mn-cs"/>
              </a:rPr>
              <a:t>Clostridium </a:t>
            </a:r>
            <a:r>
              <a:rPr lang="en-US" sz="1200" b="0" i="1" kern="1200" dirty="0" err="1" smtClean="0">
                <a:solidFill>
                  <a:schemeClr val="tx1"/>
                </a:solidFill>
                <a:effectLst/>
                <a:latin typeface="+mn-lt"/>
                <a:ea typeface="+mn-ea"/>
                <a:cs typeface="+mn-cs"/>
              </a:rPr>
              <a:t>difficile</a:t>
            </a:r>
            <a:r>
              <a:rPr lang="en-US" sz="1200" b="0" i="0" kern="1200" dirty="0" err="1" smtClean="0">
                <a:solidFill>
                  <a:schemeClr val="tx1"/>
                </a:solidFill>
                <a:effectLst/>
                <a:latin typeface="+mn-lt"/>
                <a:ea typeface="+mn-ea"/>
                <a:cs typeface="+mn-cs"/>
              </a:rPr>
              <a:t>infection</a:t>
            </a:r>
            <a:endParaRPr lang="en-US" sz="1200" b="0" i="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Postgraduate Medical Journal </a:t>
            </a:r>
            <a:r>
              <a:rPr lang="en-US" sz="1200" b="0" i="0" kern="1200" dirty="0" smtClean="0">
                <a:solidFill>
                  <a:schemeClr val="tx1"/>
                </a:solidFill>
                <a:effectLst/>
                <a:latin typeface="+mn-lt"/>
                <a:ea typeface="+mn-ea"/>
                <a:cs typeface="+mn-cs"/>
              </a:rPr>
              <a:t>2005;</a:t>
            </a:r>
            <a:r>
              <a:rPr lang="en-US" sz="1200" b="1" i="0" kern="1200" dirty="0" smtClean="0">
                <a:solidFill>
                  <a:schemeClr val="tx1"/>
                </a:solidFill>
                <a:effectLst/>
                <a:latin typeface="+mn-lt"/>
                <a:ea typeface="+mn-ea"/>
                <a:cs typeface="+mn-cs"/>
              </a:rPr>
              <a:t>81:</a:t>
            </a:r>
            <a:r>
              <a:rPr lang="en-US" sz="1200" b="0" i="0" kern="1200" dirty="0" smtClean="0">
                <a:solidFill>
                  <a:schemeClr val="tx1"/>
                </a:solidFill>
                <a:effectLst/>
                <a:latin typeface="+mn-lt"/>
                <a:ea typeface="+mn-ea"/>
                <a:cs typeface="+mn-cs"/>
              </a:rPr>
              <a:t>367-369.</a:t>
            </a:r>
          </a:p>
          <a:p>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8</a:t>
            </a:fld>
            <a:endParaRPr lang="en-US"/>
          </a:p>
        </p:txBody>
      </p:sp>
    </p:spTree>
    <p:extLst>
      <p:ext uri="{BB962C8B-B14F-4D97-AF65-F5344CB8AC3E}">
        <p14:creationId xmlns:p14="http://schemas.microsoft.com/office/powerpoint/2010/main" val="2059874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US" sz="1200" b="0" i="0" kern="1200" dirty="0" err="1" smtClean="0">
                <a:solidFill>
                  <a:schemeClr val="tx1"/>
                </a:solidFill>
                <a:effectLst/>
                <a:latin typeface="+mn-lt"/>
                <a:ea typeface="+mn-ea"/>
                <a:cs typeface="+mn-cs"/>
              </a:rPr>
              <a:t>Leffler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Lamont.</a:t>
            </a:r>
            <a:r>
              <a:rPr lang="en-US" sz="1200" b="0" i="0"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Clostridium difficile</a:t>
            </a:r>
            <a:r>
              <a:rPr lang="en-US" sz="1200" b="0" i="0" kern="1200" dirty="0" smtClean="0">
                <a:solidFill>
                  <a:schemeClr val="tx1"/>
                </a:solidFill>
                <a:effectLst/>
                <a:latin typeface="+mn-lt"/>
                <a:ea typeface="+mn-ea"/>
                <a:cs typeface="+mn-cs"/>
              </a:rPr>
              <a:t> Infection.</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N </a:t>
            </a:r>
            <a:r>
              <a:rPr lang="en-US" sz="1200" b="0" i="0" kern="1200" dirty="0" err="1" smtClean="0">
                <a:solidFill>
                  <a:schemeClr val="tx1"/>
                </a:solidFill>
                <a:effectLst/>
                <a:latin typeface="+mn-lt"/>
                <a:ea typeface="+mn-ea"/>
                <a:cs typeface="+mn-cs"/>
              </a:rPr>
              <a:t>Engl</a:t>
            </a:r>
            <a:r>
              <a:rPr lang="en-US" sz="1200" b="0" i="0" kern="1200" dirty="0" smtClean="0">
                <a:solidFill>
                  <a:schemeClr val="tx1"/>
                </a:solidFill>
                <a:effectLst/>
                <a:latin typeface="+mn-lt"/>
                <a:ea typeface="+mn-ea"/>
                <a:cs typeface="+mn-cs"/>
              </a:rPr>
              <a:t> J Med 2015; 372:1539-1548</a:t>
            </a:r>
          </a:p>
          <a:p>
            <a:endParaRPr lang="en-US" sz="1200" b="1" i="0" u="none" strike="noStrike" kern="1200" baseline="0" dirty="0" smtClean="0">
              <a:solidFill>
                <a:schemeClr val="tx1"/>
              </a:solidFill>
              <a:latin typeface="+mn-lt"/>
              <a:ea typeface="+mn-ea"/>
              <a:cs typeface="+mn-cs"/>
            </a:endParaRPr>
          </a:p>
          <a:p>
            <a:r>
              <a:rPr lang="en-US" sz="1200" b="0" i="0" kern="1200" dirty="0" err="1" smtClean="0">
                <a:solidFill>
                  <a:schemeClr val="tx1"/>
                </a:solidFill>
                <a:effectLst/>
                <a:latin typeface="+mn-lt"/>
                <a:ea typeface="+mn-ea"/>
                <a:cs typeface="+mn-cs"/>
              </a:rPr>
              <a:t>Tonna</a:t>
            </a:r>
            <a:r>
              <a:rPr lang="en-US" sz="1200" b="0" i="0" kern="1200" dirty="0" smtClean="0">
                <a:solidFill>
                  <a:schemeClr val="tx1"/>
                </a:solidFill>
                <a:effectLst/>
                <a:latin typeface="+mn-lt"/>
                <a:ea typeface="+mn-ea"/>
                <a:cs typeface="+mn-cs"/>
              </a:rPr>
              <a:t> I, </a:t>
            </a:r>
            <a:r>
              <a:rPr lang="en-US" sz="1200" b="0" i="0" kern="1200" dirty="0" err="1" smtClean="0">
                <a:solidFill>
                  <a:schemeClr val="tx1"/>
                </a:solidFill>
                <a:effectLst/>
                <a:latin typeface="+mn-lt"/>
                <a:ea typeface="+mn-ea"/>
                <a:cs typeface="+mn-cs"/>
              </a:rPr>
              <a:t>Welsby</a:t>
            </a:r>
            <a:r>
              <a:rPr lang="en-US" sz="1200" b="0" i="0" kern="1200" dirty="0" smtClean="0">
                <a:solidFill>
                  <a:schemeClr val="tx1"/>
                </a:solidFill>
                <a:effectLst/>
                <a:latin typeface="+mn-lt"/>
                <a:ea typeface="+mn-ea"/>
                <a:cs typeface="+mn-cs"/>
              </a:rPr>
              <a:t> PD</a:t>
            </a:r>
          </a:p>
          <a:p>
            <a:r>
              <a:rPr lang="en-US" sz="1200" b="0" i="0" kern="1200" dirty="0" smtClean="0">
                <a:solidFill>
                  <a:schemeClr val="tx1"/>
                </a:solidFill>
                <a:effectLst/>
                <a:latin typeface="+mn-lt"/>
                <a:ea typeface="+mn-ea"/>
                <a:cs typeface="+mn-cs"/>
              </a:rPr>
              <a:t>Pathogenesis and treatment of </a:t>
            </a:r>
            <a:r>
              <a:rPr lang="en-US" sz="1200" b="0" i="1" kern="1200" dirty="0" smtClean="0">
                <a:solidFill>
                  <a:schemeClr val="tx1"/>
                </a:solidFill>
                <a:effectLst/>
                <a:latin typeface="+mn-lt"/>
                <a:ea typeface="+mn-ea"/>
                <a:cs typeface="+mn-cs"/>
              </a:rPr>
              <a:t>Clostridium </a:t>
            </a:r>
            <a:r>
              <a:rPr lang="en-US" sz="1200" b="0" i="1" kern="1200" dirty="0" err="1" smtClean="0">
                <a:solidFill>
                  <a:schemeClr val="tx1"/>
                </a:solidFill>
                <a:effectLst/>
                <a:latin typeface="+mn-lt"/>
                <a:ea typeface="+mn-ea"/>
                <a:cs typeface="+mn-cs"/>
              </a:rPr>
              <a:t>difficile</a:t>
            </a:r>
            <a:r>
              <a:rPr lang="en-US" sz="1200" b="0" i="0" kern="1200" dirty="0" err="1" smtClean="0">
                <a:solidFill>
                  <a:schemeClr val="tx1"/>
                </a:solidFill>
                <a:effectLst/>
                <a:latin typeface="+mn-lt"/>
                <a:ea typeface="+mn-ea"/>
                <a:cs typeface="+mn-cs"/>
              </a:rPr>
              <a:t>infection</a:t>
            </a:r>
            <a:endParaRPr lang="en-US" sz="1200" b="0" i="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Postgraduate Medical Journal </a:t>
            </a:r>
            <a:r>
              <a:rPr lang="en-US" sz="1200" b="0" i="0" kern="1200" dirty="0" smtClean="0">
                <a:solidFill>
                  <a:schemeClr val="tx1"/>
                </a:solidFill>
                <a:effectLst/>
                <a:latin typeface="+mn-lt"/>
                <a:ea typeface="+mn-ea"/>
                <a:cs typeface="+mn-cs"/>
              </a:rPr>
              <a:t>2005;</a:t>
            </a:r>
            <a:r>
              <a:rPr lang="en-US" sz="1200" b="1" i="0" kern="1200" dirty="0" smtClean="0">
                <a:solidFill>
                  <a:schemeClr val="tx1"/>
                </a:solidFill>
                <a:effectLst/>
                <a:latin typeface="+mn-lt"/>
                <a:ea typeface="+mn-ea"/>
                <a:cs typeface="+mn-cs"/>
              </a:rPr>
              <a:t>81:</a:t>
            </a:r>
            <a:r>
              <a:rPr lang="en-US" sz="1200" b="0" i="0" kern="1200" dirty="0" smtClean="0">
                <a:solidFill>
                  <a:schemeClr val="tx1"/>
                </a:solidFill>
                <a:effectLst/>
                <a:latin typeface="+mn-lt"/>
                <a:ea typeface="+mn-ea"/>
                <a:cs typeface="+mn-cs"/>
              </a:rPr>
              <a:t>367-369.</a:t>
            </a:r>
          </a:p>
          <a:p>
            <a:endParaRPr lang="en-US"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669337E-F7B0-4885-B293-F5E72A545CD3}" type="slidenum">
              <a:rPr lang="en-US" smtClean="0"/>
              <a:t>10</a:t>
            </a:fld>
            <a:endParaRPr lang="en-US"/>
          </a:p>
        </p:txBody>
      </p:sp>
    </p:spTree>
    <p:extLst>
      <p:ext uri="{BB962C8B-B14F-4D97-AF65-F5344CB8AC3E}">
        <p14:creationId xmlns:p14="http://schemas.microsoft.com/office/powerpoint/2010/main" val="2858815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Pathogenic strains</a:t>
            </a:r>
            <a:r>
              <a:rPr lang="en-US" baseline="0" dirty="0" smtClean="0"/>
              <a:t> produce multiple toxins including </a:t>
            </a:r>
          </a:p>
          <a:p>
            <a:r>
              <a:rPr lang="en-US" baseline="0" dirty="0" smtClean="0"/>
              <a:t>Enterotoxin (C dif toxin A) </a:t>
            </a:r>
          </a:p>
          <a:p>
            <a:r>
              <a:rPr lang="en-US" baseline="0" dirty="0" err="1" smtClean="0"/>
              <a:t>Cytotoxin</a:t>
            </a:r>
            <a:r>
              <a:rPr lang="en-US" baseline="0" dirty="0" smtClean="0"/>
              <a:t> (C dif toxin B)</a:t>
            </a:r>
          </a:p>
          <a:p>
            <a:endParaRPr lang="en-US" dirty="0" smtClean="0"/>
          </a:p>
          <a:p>
            <a:r>
              <a:rPr lang="en-US" sz="1200" b="0" i="1" kern="1200" dirty="0" smtClean="0">
                <a:solidFill>
                  <a:schemeClr val="tx1"/>
                </a:solidFill>
                <a:effectLst/>
                <a:latin typeface="+mn-lt"/>
                <a:ea typeface="+mn-ea"/>
                <a:cs typeface="+mn-cs"/>
              </a:rPr>
              <a:t>Di Bella, Stefano; </a:t>
            </a:r>
            <a:r>
              <a:rPr lang="en-US" sz="1200" b="0" i="1" kern="1200" dirty="0" err="1" smtClean="0">
                <a:solidFill>
                  <a:schemeClr val="tx1"/>
                </a:solidFill>
                <a:effectLst/>
                <a:latin typeface="+mn-lt"/>
                <a:ea typeface="+mn-ea"/>
                <a:cs typeface="+mn-cs"/>
              </a:rPr>
              <a:t>Ascenzi</a:t>
            </a:r>
            <a:r>
              <a:rPr lang="en-US" sz="1200" b="0" i="1" kern="1200" dirty="0" smtClean="0">
                <a:solidFill>
                  <a:schemeClr val="tx1"/>
                </a:solidFill>
                <a:effectLst/>
                <a:latin typeface="+mn-lt"/>
                <a:ea typeface="+mn-ea"/>
                <a:cs typeface="+mn-cs"/>
              </a:rPr>
              <a:t>, Paolo; </a:t>
            </a:r>
            <a:r>
              <a:rPr lang="en-US" sz="1200" b="0" i="1" kern="1200" dirty="0" err="1" smtClean="0">
                <a:solidFill>
                  <a:schemeClr val="tx1"/>
                </a:solidFill>
                <a:effectLst/>
                <a:latin typeface="+mn-lt"/>
                <a:ea typeface="+mn-ea"/>
                <a:cs typeface="+mn-cs"/>
              </a:rPr>
              <a:t>Siarakas</a:t>
            </a:r>
            <a:r>
              <a:rPr lang="en-US" sz="1200" b="0" i="1" kern="1200" dirty="0" smtClean="0">
                <a:solidFill>
                  <a:schemeClr val="tx1"/>
                </a:solidFill>
                <a:effectLst/>
                <a:latin typeface="+mn-lt"/>
                <a:ea typeface="+mn-ea"/>
                <a:cs typeface="+mn-cs"/>
              </a:rPr>
              <a:t>, Steven; </a:t>
            </a:r>
            <a:r>
              <a:rPr lang="en-US" sz="1200" b="0" i="1" kern="1200" dirty="0" err="1" smtClean="0">
                <a:solidFill>
                  <a:schemeClr val="tx1"/>
                </a:solidFill>
                <a:effectLst/>
                <a:latin typeface="+mn-lt"/>
                <a:ea typeface="+mn-ea"/>
                <a:cs typeface="+mn-cs"/>
              </a:rPr>
              <a:t>Petrosillo</a:t>
            </a:r>
            <a:r>
              <a:rPr lang="en-US" sz="1200" b="0" i="1" kern="1200" dirty="0" smtClean="0">
                <a:solidFill>
                  <a:schemeClr val="tx1"/>
                </a:solidFill>
                <a:effectLst/>
                <a:latin typeface="+mn-lt"/>
                <a:ea typeface="+mn-ea"/>
                <a:cs typeface="+mn-cs"/>
              </a:rPr>
              <a:t>, Nicola; di </a:t>
            </a:r>
            <a:r>
              <a:rPr lang="en-US" sz="1200" b="0" i="1" kern="1200" dirty="0" err="1" smtClean="0">
                <a:solidFill>
                  <a:schemeClr val="tx1"/>
                </a:solidFill>
                <a:effectLst/>
                <a:latin typeface="+mn-lt"/>
                <a:ea typeface="+mn-ea"/>
                <a:cs typeface="+mn-cs"/>
              </a:rPr>
              <a:t>Masi</a:t>
            </a:r>
            <a:r>
              <a:rPr lang="en-US" sz="1200" b="0" i="1" kern="1200" dirty="0" smtClean="0">
                <a:solidFill>
                  <a:schemeClr val="tx1"/>
                </a:solidFill>
                <a:effectLst/>
                <a:latin typeface="+mn-lt"/>
                <a:ea typeface="+mn-ea"/>
                <a:cs typeface="+mn-cs"/>
              </a:rPr>
              <a:t>, Alessandra (2016-01-01). </a:t>
            </a:r>
            <a:r>
              <a:rPr lang="en-US" sz="1200" b="0" i="1" u="none" strike="noStrike" kern="1200" dirty="0" smtClean="0">
                <a:solidFill>
                  <a:schemeClr val="tx1"/>
                </a:solidFill>
                <a:effectLst/>
                <a:latin typeface="+mn-lt"/>
                <a:ea typeface="+mn-ea"/>
                <a:cs typeface="+mn-cs"/>
                <a:hlinkClick r:id="rId3"/>
              </a:rPr>
              <a:t>"Clostridium difficile Toxins A and B: Insights into Pathogenic Properties and Extraintestinal Effects"</a:t>
            </a:r>
            <a:r>
              <a:rPr lang="en-US" sz="1200" b="0" i="1" kern="1200" dirty="0" smtClean="0">
                <a:solidFill>
                  <a:schemeClr val="tx1"/>
                </a:solidFill>
                <a:effectLst/>
                <a:latin typeface="+mn-lt"/>
                <a:ea typeface="+mn-ea"/>
                <a:cs typeface="+mn-cs"/>
              </a:rPr>
              <a:t>. Toxins. </a:t>
            </a:r>
            <a:r>
              <a:rPr lang="en-US" sz="1200" b="1" i="1" kern="1200" dirty="0" smtClean="0">
                <a:solidFill>
                  <a:schemeClr val="tx1"/>
                </a:solidFill>
                <a:effectLst/>
                <a:latin typeface="+mn-lt"/>
                <a:ea typeface="+mn-ea"/>
                <a:cs typeface="+mn-cs"/>
              </a:rPr>
              <a:t>8</a:t>
            </a:r>
            <a:r>
              <a:rPr lang="en-US" sz="1200" b="0" i="1" kern="1200" dirty="0" smtClean="0">
                <a:solidFill>
                  <a:schemeClr val="tx1"/>
                </a:solidFill>
                <a:effectLst/>
                <a:latin typeface="+mn-lt"/>
                <a:ea typeface="+mn-ea"/>
                <a:cs typeface="+mn-cs"/>
              </a:rPr>
              <a:t> (5): 134.</a:t>
            </a:r>
            <a:endParaRPr lang="en-US" dirty="0"/>
          </a:p>
        </p:txBody>
      </p:sp>
      <p:sp>
        <p:nvSpPr>
          <p:cNvPr id="4" name="Slide Number Placeholder 3"/>
          <p:cNvSpPr>
            <a:spLocks noGrp="1"/>
          </p:cNvSpPr>
          <p:nvPr>
            <p:ph type="sldNum" sz="quarter" idx="10"/>
          </p:nvPr>
        </p:nvSpPr>
        <p:spPr/>
        <p:txBody>
          <a:bodyPr/>
          <a:lstStyle/>
          <a:p>
            <a:fld id="{8669337E-F7B0-4885-B293-F5E72A545CD3}" type="slidenum">
              <a:rPr lang="en-US" smtClean="0"/>
              <a:t>11</a:t>
            </a:fld>
            <a:endParaRPr lang="en-US"/>
          </a:p>
        </p:txBody>
      </p:sp>
    </p:spTree>
    <p:extLst>
      <p:ext uri="{BB962C8B-B14F-4D97-AF65-F5344CB8AC3E}">
        <p14:creationId xmlns:p14="http://schemas.microsoft.com/office/powerpoint/2010/main" val="1177626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p:nvSpPr>
        <p:spPr>
          <a:xfrm>
            <a:off x="8418195" y="0"/>
            <a:ext cx="73152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6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2000" spc="30" baseline="0">
                <a:solidFill>
                  <a:schemeClr val="tx1">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lvl1pPr>
              <a:defRPr>
                <a:solidFill>
                  <a:schemeClr val="bg2">
                    <a:lumMod val="40000"/>
                    <a:lumOff val="60000"/>
                  </a:schemeClr>
                </a:solidFill>
              </a:defRPr>
            </a:lvl1pPr>
          </a:lstStyle>
          <a:p>
            <a:fld id="{92BCDE57-AA41-4131-90FC-6B1B92337324}" type="datetimeFigureOut">
              <a:rPr lang="en-US" smtClean="0"/>
              <a:t>4/29/2020</a:t>
            </a:fld>
            <a:endParaRPr lang="en-US"/>
          </a:p>
        </p:txBody>
      </p:sp>
      <p:sp>
        <p:nvSpPr>
          <p:cNvPr id="5" name="Footer Placeholder 4"/>
          <p:cNvSpPr>
            <a:spLocks noGrp="1"/>
          </p:cNvSpPr>
          <p:nvPr>
            <p:ph type="ftr" sz="quarter" idx="11"/>
          </p:nvPr>
        </p:nvSpPr>
        <p:spPr/>
        <p:txBody>
          <a:bodyPr/>
          <a:lstStyle>
            <a:lvl1pPr>
              <a:defRPr>
                <a:solidFill>
                  <a:schemeClr val="bg2">
                    <a:lumMod val="40000"/>
                    <a:lumOff val="6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2">
                    <a:lumMod val="60000"/>
                    <a:lumOff val="40000"/>
                  </a:schemeClr>
                </a:solidFill>
              </a:defRPr>
            </a:lvl1pPr>
          </a:lstStyle>
          <a:p>
            <a:fld id="{24684FE7-13D0-494D-86DB-D3EC87C8446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BCDE57-AA41-4131-90FC-6B1B92337324}"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84FE7-13D0-494D-86DB-D3EC87C8446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BCDE57-AA41-4131-90FC-6B1B92337324}"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84FE7-13D0-494D-86DB-D3EC87C84461}"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489" y="274544"/>
            <a:ext cx="8229023"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807578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BCDE57-AA41-4131-90FC-6B1B92337324}"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84FE7-13D0-494D-86DB-D3EC87C8446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6200" b="1" baseline="0"/>
            </a:lvl1pPr>
          </a:lstStyle>
          <a:p>
            <a:r>
              <a:rPr lang="en-US" smtClean="0"/>
              <a:t>Click to edit Master title style</a:t>
            </a:r>
            <a:endParaRPr lang="en-US" dirty="0"/>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BCDE57-AA41-4131-90FC-6B1B92337324}"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84FE7-13D0-494D-86DB-D3EC87C84461}" type="slidenum">
              <a:rPr lang="en-US" smtClean="0"/>
              <a:t>‹#›</a:t>
            </a:fld>
            <a:endParaRPr lang="en-US"/>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2BCDE57-AA41-4131-90FC-6B1B92337324}" type="datetimeFigureOut">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84FE7-13D0-494D-86DB-D3EC87C84461}"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46404" y="1717185"/>
            <a:ext cx="336042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46404"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4599432" y="1717185"/>
            <a:ext cx="3364992" cy="731520"/>
          </a:xfrm>
        </p:spPr>
        <p:txBody>
          <a:bodyPr anchor="b"/>
          <a:lstStyle>
            <a:lvl1pPr marL="0" indent="0">
              <a:spcBef>
                <a:spcPts val="0"/>
              </a:spcBef>
              <a:buNone/>
              <a:defRPr>
                <a:solidFill>
                  <a:schemeClr val="tx2"/>
                </a:solidFill>
              </a:defRPr>
            </a:lvl1pPr>
          </a:lstStyle>
          <a:p>
            <a:pPr lvl="0"/>
            <a:r>
              <a:rPr lang="en-US" smtClean="0"/>
              <a:t>Click to edit Master text styles</a:t>
            </a:r>
          </a:p>
        </p:txBody>
      </p:sp>
      <p:sp>
        <p:nvSpPr>
          <p:cNvPr id="6" name="Content Placeholder 5"/>
          <p:cNvSpPr>
            <a:spLocks noGrp="1"/>
          </p:cNvSpPr>
          <p:nvPr>
            <p:ph sz="quarter" idx="4"/>
          </p:nvPr>
        </p:nvSpPr>
        <p:spPr>
          <a:xfrm>
            <a:off x="4594860"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2BCDE57-AA41-4131-90FC-6B1B92337324}" type="datetimeFigureOut">
              <a:rPr lang="en-US" smtClean="0"/>
              <a:t>4/29/2020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684FE7-13D0-494D-86DB-D3EC87C84461}"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2BCDE57-AA41-4131-90FC-6B1B92337324}" type="datetimeFigureOut">
              <a:rPr lang="en-US" smtClean="0"/>
              <a:t>4/29/2020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684FE7-13D0-494D-86DB-D3EC87C8446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CDE57-AA41-4131-90FC-6B1B92337324}" type="datetimeFigureOut">
              <a:rPr lang="en-US" smtClean="0"/>
              <a:t>4/29/2020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684FE7-13D0-494D-86DB-D3EC87C84461}"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800" b="1" baseline="0"/>
            </a:lvl1pPr>
          </a:lstStyle>
          <a:p>
            <a:r>
              <a:rPr lang="en-US" smtClean="0"/>
              <a:t>Click to edit Master title style</a:t>
            </a:r>
            <a:endParaRPr lang="en-US" dirty="0"/>
          </a:p>
        </p:txBody>
      </p:sp>
      <p:sp>
        <p:nvSpPr>
          <p:cNvPr id="3" name="Content Placeholder 2"/>
          <p:cNvSpPr>
            <a:spLocks noGrp="1"/>
          </p:cNvSpPr>
          <p:nvPr>
            <p:ph idx="1"/>
          </p:nvPr>
        </p:nvSpPr>
        <p:spPr>
          <a:xfrm>
            <a:off x="3378200" y="685800"/>
            <a:ext cx="4559300"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BCDE57-AA41-4131-90FC-6B1B92337324}" type="datetimeFigureOut">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84FE7-13D0-494D-86DB-D3EC87C84461}"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5105400"/>
            <a:ext cx="8417859" cy="1752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800" b="1">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846963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800"/>
              </a:spcBef>
              <a:buNone/>
              <a:defRPr sz="14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BCDE57-AA41-4131-90FC-6B1B92337324}" type="datetimeFigureOut">
              <a:rPr lang="en-US" smtClean="0"/>
              <a:t>4/29/2020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684FE7-13D0-494D-86DB-D3EC87C8446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18195" y="0"/>
            <a:ext cx="73152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7831456" y="1044178"/>
            <a:ext cx="1904999" cy="273844"/>
          </a:xfrm>
          <a:prstGeom prst="rect">
            <a:avLst/>
          </a:prstGeom>
        </p:spPr>
        <p:txBody>
          <a:bodyPr vert="horz" lIns="91440" tIns="45720" rIns="91440" bIns="45720" rtlCol="0" anchor="ctr"/>
          <a:lstStyle>
            <a:lvl1pPr algn="r">
              <a:defRPr sz="1050" b="0">
                <a:solidFill>
                  <a:schemeClr val="tx2">
                    <a:lumMod val="40000"/>
                    <a:lumOff val="60000"/>
                  </a:schemeClr>
                </a:solidFill>
              </a:defRPr>
            </a:lvl1pPr>
          </a:lstStyle>
          <a:p>
            <a:fld id="{92BCDE57-AA41-4131-90FC-6B1B92337324}" type="datetimeFigureOut">
              <a:rPr lang="en-US" smtClean="0"/>
              <a:t>4/29/2020</a:t>
            </a:fld>
            <a:endParaRPr lang="en-US"/>
          </a:p>
        </p:txBody>
      </p:sp>
      <p:sp>
        <p:nvSpPr>
          <p:cNvPr id="5" name="Footer Placeholder 4"/>
          <p:cNvSpPr>
            <a:spLocks noGrp="1"/>
          </p:cNvSpPr>
          <p:nvPr>
            <p:ph type="ftr" sz="quarter" idx="3"/>
          </p:nvPr>
        </p:nvSpPr>
        <p:spPr>
          <a:xfrm rot="16200000">
            <a:off x="6993255" y="4092178"/>
            <a:ext cx="3581400" cy="273844"/>
          </a:xfrm>
          <a:prstGeom prst="rect">
            <a:avLst/>
          </a:prstGeom>
        </p:spPr>
        <p:txBody>
          <a:bodyPr vert="horz" lIns="91440" tIns="45720" rIns="91440" bIns="45720" rtlCol="0" anchor="ctr"/>
          <a:lstStyle>
            <a:lvl1pPr algn="l">
              <a:defRPr sz="1050">
                <a:solidFill>
                  <a:schemeClr val="tx2">
                    <a:lumMod val="40000"/>
                    <a:lumOff val="60000"/>
                  </a:schemeClr>
                </a:solidFill>
              </a:defRPr>
            </a:lvl1pPr>
          </a:lstStyle>
          <a:p>
            <a:endParaRPr lang="en-US"/>
          </a:p>
        </p:txBody>
      </p:sp>
      <p:sp>
        <p:nvSpPr>
          <p:cNvPr id="6" name="Slide Number Placeholder 5"/>
          <p:cNvSpPr>
            <a:spLocks noGrp="1"/>
          </p:cNvSpPr>
          <p:nvPr>
            <p:ph type="sldNum" sz="quarter" idx="4"/>
          </p:nvPr>
        </p:nvSpPr>
        <p:spPr>
          <a:xfrm>
            <a:off x="8441055" y="6172201"/>
            <a:ext cx="685800" cy="593725"/>
          </a:xfrm>
          <a:prstGeom prst="rect">
            <a:avLst/>
          </a:prstGeom>
        </p:spPr>
        <p:txBody>
          <a:bodyPr vert="horz" lIns="27432" tIns="45720" rIns="27432" bIns="45720" rtlCol="0" anchor="ctr">
            <a:normAutofit/>
          </a:bodyPr>
          <a:lstStyle>
            <a:lvl1pPr algn="ctr">
              <a:defRPr sz="3200">
                <a:solidFill>
                  <a:schemeClr val="tx2">
                    <a:lumMod val="60000"/>
                    <a:lumOff val="40000"/>
                  </a:schemeClr>
                </a:solidFill>
                <a:latin typeface="+mj-lt"/>
              </a:defRPr>
            </a:lvl1pPr>
          </a:lstStyle>
          <a:p>
            <a:fld id="{24684FE7-13D0-494D-86DB-D3EC87C84461}" type="slidenum">
              <a:rPr lang="en-US" smtClean="0"/>
              <a:t>‹#›</a:t>
            </a:fld>
            <a:endParaRPr lang="en-US"/>
          </a:p>
        </p:txBody>
      </p:sp>
    </p:spTree>
    <p:extLst>
      <p:ext uri="{BB962C8B-B14F-4D97-AF65-F5344CB8AC3E}">
        <p14:creationId xmlns:p14="http://schemas.microsoft.com/office/powerpoint/2010/main" val="474725372"/>
      </p:ext>
    </p:extLst>
  </p:cSld>
  <p:clrMap bg1="lt1" tx1="dk1" bg2="lt2" tx2="dk2" accent1="accent1" accent2="accent2" accent3="accent3" accent4="accent4" accent5="accent5" accent6="accent6" hlink="hlink" folHlink="folHlink"/>
  <p:sldLayoutIdLst>
    <p:sldLayoutId id="2147484663"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 id="2147484674" r:id="rId12"/>
  </p:sldLayoutIdLst>
  <p:txStyles>
    <p:titleStyle>
      <a:lvl1pPr algn="l" defTabSz="914400" rtl="0" eaLnBrk="1" latinLnBrk="0" hangingPunct="1">
        <a:lnSpc>
          <a:spcPct val="90000"/>
        </a:lnSpc>
        <a:spcBef>
          <a:spcPct val="0"/>
        </a:spcBef>
        <a:buNone/>
        <a:defRPr sz="4000" b="1" kern="1200" spc="-7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slide" Target="slide5.xml"/></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slide" Target="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slide" Target="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slide" Target="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slide" Target="slide5.xml"/></Relationships>
</file>

<file path=ppt/slides/_rels/slide1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slide" Target="slide5.xml"/></Relationships>
</file>

<file path=ppt/slides/_rels/slide2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slide" Target="slide5.xml"/></Relationships>
</file>

<file path=ppt/slides/_rels/slide2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slide" Target="slide5.xml"/></Relationships>
</file>

<file path=ppt/slides/_rels/slide2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slide" Target="slide5.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slide" Target="slide5.xml"/></Relationships>
</file>

<file path=ppt/slides/_rels/slide3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s>
</file>

<file path=ppt/slides/_rels/slide4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hyperlink" Target="http://www.google.com/url?sa=i&amp;rct=j&amp;q=&amp;esrc=s&amp;source=images&amp;cd=&amp;cad=rja&amp;uact=8&amp;ved=0ahUKEwi82IaZ5Y7WAhVCvhQKHTGHA-cQjRwIBw&amp;url=http://mhmedical.com/content.aspx?aid=9119877&amp;psig=AFQjCNH0i5eNWC9szqSNLv3D-ykw1JQtQA&amp;ust=1504726503275611" TargetMode="External"/><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4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4.tiff"/><Relationship Id="rId3" Type="http://schemas.openxmlformats.org/officeDocument/2006/relationships/slide" Target="slide6.xml"/><Relationship Id="rId7" Type="http://schemas.openxmlformats.org/officeDocument/2006/relationships/slide" Target="slide18.xml"/><Relationship Id="rId12" Type="http://schemas.openxmlformats.org/officeDocument/2006/relationships/slide" Target="slide5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slide" Target="slide40.xml"/><Relationship Id="rId5" Type="http://schemas.openxmlformats.org/officeDocument/2006/relationships/slide" Target="slide13.xml"/><Relationship Id="rId10" Type="http://schemas.openxmlformats.org/officeDocument/2006/relationships/slide" Target="slide33.xml"/><Relationship Id="rId4" Type="http://schemas.openxmlformats.org/officeDocument/2006/relationships/slide" Target="slide8.xml"/><Relationship Id="rId9" Type="http://schemas.openxmlformats.org/officeDocument/2006/relationships/slide" Target="slide31.xml"/></Relationships>
</file>

<file path=ppt/slides/_rels/slide5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0.tiff"/><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2.tiff"/><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ncbi.nlm.nih.gov/pmc/articles/PMC4885049"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infectiousdiseaseadvisor.com/clostridium-difficile/status-of-clostridium-difficile-vaccines/article/646015/"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6404" y="1295400"/>
            <a:ext cx="6749796" cy="2057400"/>
          </a:xfrm>
        </p:spPr>
        <p:txBody>
          <a:bodyPr/>
          <a:lstStyle/>
          <a:p>
            <a:r>
              <a:rPr lang="en-US" i="1" dirty="0" smtClean="0"/>
              <a:t>Clostridioides* </a:t>
            </a:r>
            <a:br>
              <a:rPr lang="en-US" i="1" dirty="0" smtClean="0"/>
            </a:br>
            <a:r>
              <a:rPr lang="en-US" i="1" dirty="0" smtClean="0"/>
              <a:t>difficile</a:t>
            </a:r>
            <a:endParaRPr lang="en-US"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3657600"/>
            <a:ext cx="2844800" cy="2769937"/>
          </a:xfrm>
          <a:prstGeom prst="rect">
            <a:avLst/>
          </a:prstGeom>
        </p:spPr>
      </p:pic>
      <p:sp>
        <p:nvSpPr>
          <p:cNvPr id="3" name="TextBox 2"/>
          <p:cNvSpPr txBox="1"/>
          <p:nvPr/>
        </p:nvSpPr>
        <p:spPr>
          <a:xfrm>
            <a:off x="5638800" y="5781206"/>
            <a:ext cx="2209800" cy="646331"/>
          </a:xfrm>
          <a:prstGeom prst="rect">
            <a:avLst/>
          </a:prstGeom>
          <a:noFill/>
        </p:spPr>
        <p:txBody>
          <a:bodyPr wrap="square" rtlCol="0">
            <a:spAutoFit/>
          </a:bodyPr>
          <a:lstStyle/>
          <a:p>
            <a:r>
              <a:rPr lang="en-US" dirty="0" smtClean="0"/>
              <a:t>* </a:t>
            </a:r>
            <a:r>
              <a:rPr lang="en-US" smtClean="0"/>
              <a:t>formerly </a:t>
            </a:r>
            <a:r>
              <a:rPr lang="en-US" i="1" dirty="0"/>
              <a:t>C</a:t>
            </a:r>
            <a:r>
              <a:rPr lang="en-US" i="1" smtClean="0"/>
              <a:t>lostridium </a:t>
            </a:r>
            <a:endParaRPr lang="en-US" dirty="0"/>
          </a:p>
        </p:txBody>
      </p:sp>
    </p:spTree>
    <p:extLst>
      <p:ext uri="{BB962C8B-B14F-4D97-AF65-F5344CB8AC3E}">
        <p14:creationId xmlns:p14="http://schemas.microsoft.com/office/powerpoint/2010/main" val="11141306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648200" cy="700722"/>
          </a:xfrm>
        </p:spPr>
        <p:txBody>
          <a:bodyPr>
            <a:noAutofit/>
          </a:bodyPr>
          <a:lstStyle/>
          <a:p>
            <a:r>
              <a:rPr lang="en-US" sz="3200" dirty="0" smtClean="0"/>
              <a:t>Pathogenesis of CDI</a:t>
            </a:r>
            <a:endParaRPr lang="en-US" sz="3200" dirty="0"/>
          </a:p>
        </p:txBody>
      </p:sp>
      <p:sp>
        <p:nvSpPr>
          <p:cNvPr id="4" name="TextBox 3"/>
          <p:cNvSpPr txBox="1"/>
          <p:nvPr/>
        </p:nvSpPr>
        <p:spPr>
          <a:xfrm>
            <a:off x="457200" y="1581090"/>
            <a:ext cx="2070819" cy="400110"/>
          </a:xfrm>
          <a:prstGeom prst="rect">
            <a:avLst/>
          </a:prstGeom>
          <a:noFill/>
        </p:spPr>
        <p:txBody>
          <a:bodyPr wrap="square" rtlCol="0">
            <a:spAutoFit/>
          </a:bodyPr>
          <a:lstStyle/>
          <a:p>
            <a:pPr algn="ctr"/>
            <a:r>
              <a:rPr lang="en-US" sz="2000" b="1" dirty="0" smtClean="0">
                <a:latin typeface="+mj-lt"/>
                <a:ea typeface="Abadi MT Condensed Light" charset="0"/>
                <a:cs typeface="Abadi MT Condensed Light" charset="0"/>
              </a:rPr>
              <a:t>Antibiotics</a:t>
            </a:r>
            <a:endParaRPr lang="en-US" sz="2000" b="1" dirty="0">
              <a:latin typeface="+mj-lt"/>
              <a:ea typeface="Abadi MT Condensed Light" charset="0"/>
              <a:cs typeface="Abadi MT Condensed Light" charset="0"/>
            </a:endParaRPr>
          </a:p>
        </p:txBody>
      </p:sp>
      <p:sp>
        <p:nvSpPr>
          <p:cNvPr id="5" name="Rectangle 4"/>
          <p:cNvSpPr/>
          <p:nvPr/>
        </p:nvSpPr>
        <p:spPr>
          <a:xfrm>
            <a:off x="506565" y="3392269"/>
            <a:ext cx="2312835" cy="646331"/>
          </a:xfrm>
          <a:prstGeom prst="rect">
            <a:avLst/>
          </a:prstGeom>
        </p:spPr>
        <p:txBody>
          <a:bodyPr wrap="square">
            <a:spAutoFit/>
          </a:bodyPr>
          <a:lstStyle/>
          <a:p>
            <a:pPr algn="ctr"/>
            <a:r>
              <a:rPr lang="en-US" b="1" dirty="0" smtClean="0"/>
              <a:t>Abnormal colonic microbiota</a:t>
            </a:r>
            <a:endParaRPr lang="en-US" b="1" dirty="0"/>
          </a:p>
        </p:txBody>
      </p:sp>
      <p:sp>
        <p:nvSpPr>
          <p:cNvPr id="6" name="Rectangle 5"/>
          <p:cNvSpPr/>
          <p:nvPr/>
        </p:nvSpPr>
        <p:spPr>
          <a:xfrm>
            <a:off x="2514600" y="1871246"/>
            <a:ext cx="5639952" cy="338554"/>
          </a:xfrm>
          <a:prstGeom prst="rect">
            <a:avLst/>
          </a:prstGeom>
        </p:spPr>
        <p:txBody>
          <a:bodyPr wrap="square">
            <a:spAutoFit/>
          </a:bodyPr>
          <a:lstStyle/>
          <a:p>
            <a:r>
              <a:rPr lang="en-US" sz="1600" dirty="0"/>
              <a:t>i</a:t>
            </a:r>
            <a:r>
              <a:rPr lang="en-US" sz="1600" dirty="0" smtClean="0"/>
              <a:t>n the setting of risk </a:t>
            </a:r>
            <a:r>
              <a:rPr lang="en-US" sz="1600" dirty="0"/>
              <a:t>f</a:t>
            </a:r>
            <a:r>
              <a:rPr lang="en-US" sz="1600" dirty="0" smtClean="0"/>
              <a:t>actors </a:t>
            </a:r>
            <a:r>
              <a:rPr lang="en-US" sz="1200" dirty="0" smtClean="0"/>
              <a:t>(i.e. elderly, IBD, immunosuppression)</a:t>
            </a:r>
            <a:endParaRPr lang="en-US" sz="1200" dirty="0"/>
          </a:p>
        </p:txBody>
      </p:sp>
      <p:cxnSp>
        <p:nvCxnSpPr>
          <p:cNvPr id="8" name="Straight Arrow Connector 7"/>
          <p:cNvCxnSpPr/>
          <p:nvPr/>
        </p:nvCxnSpPr>
        <p:spPr>
          <a:xfrm>
            <a:off x="1504182" y="2202597"/>
            <a:ext cx="6401" cy="122640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rot="10800000" flipV="1">
            <a:off x="1510582" y="2037950"/>
            <a:ext cx="990601" cy="324250"/>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524000" y="4038600"/>
            <a:ext cx="0" cy="81966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8418" y="4847272"/>
            <a:ext cx="2931527" cy="1477328"/>
          </a:xfrm>
          <a:prstGeom prst="rect">
            <a:avLst/>
          </a:prstGeom>
        </p:spPr>
        <p:txBody>
          <a:bodyPr wrap="square">
            <a:spAutoFit/>
          </a:bodyPr>
          <a:lstStyle/>
          <a:p>
            <a:pPr algn="ctr"/>
            <a:r>
              <a:rPr lang="en-US" b="1" dirty="0" smtClean="0"/>
              <a:t>Toxigenic </a:t>
            </a:r>
            <a:r>
              <a:rPr lang="en-US" b="1" i="1" dirty="0" smtClean="0"/>
              <a:t>C. difficile</a:t>
            </a:r>
            <a:r>
              <a:rPr lang="en-US" b="1" dirty="0" smtClean="0"/>
              <a:t> exposure &amp; colonization </a:t>
            </a:r>
            <a:r>
              <a:rPr lang="en-US" b="1" i="1" dirty="0" smtClean="0"/>
              <a:t>or</a:t>
            </a:r>
            <a:r>
              <a:rPr lang="en-US" b="1" dirty="0" smtClean="0"/>
              <a:t> activation of prior colonization</a:t>
            </a:r>
          </a:p>
        </p:txBody>
      </p:sp>
      <p:cxnSp>
        <p:nvCxnSpPr>
          <p:cNvPr id="15" name="Straight Arrow Connector 14"/>
          <p:cNvCxnSpPr/>
          <p:nvPr/>
        </p:nvCxnSpPr>
        <p:spPr>
          <a:xfrm>
            <a:off x="2667000" y="5534635"/>
            <a:ext cx="9144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505201" y="5211469"/>
            <a:ext cx="1523999" cy="646331"/>
          </a:xfrm>
          <a:prstGeom prst="rect">
            <a:avLst/>
          </a:prstGeom>
        </p:spPr>
        <p:txBody>
          <a:bodyPr wrap="square">
            <a:spAutoFit/>
          </a:bodyPr>
          <a:lstStyle/>
          <a:p>
            <a:pPr algn="ctr"/>
            <a:r>
              <a:rPr lang="en-US" b="1" dirty="0" smtClean="0"/>
              <a:t>Toxin production</a:t>
            </a:r>
            <a:endParaRPr lang="en-US" b="1" dirty="0"/>
          </a:p>
        </p:txBody>
      </p:sp>
      <p:cxnSp>
        <p:nvCxnSpPr>
          <p:cNvPr id="19" name="Straight Arrow Connector 18"/>
          <p:cNvCxnSpPr/>
          <p:nvPr/>
        </p:nvCxnSpPr>
        <p:spPr>
          <a:xfrm flipV="1">
            <a:off x="5239054" y="4668732"/>
            <a:ext cx="1209238" cy="81284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239054" y="5475004"/>
            <a:ext cx="1209238" cy="102286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087888" y="4292509"/>
            <a:ext cx="2762351" cy="646331"/>
          </a:xfrm>
          <a:prstGeom prst="rect">
            <a:avLst/>
          </a:prstGeom>
        </p:spPr>
        <p:txBody>
          <a:bodyPr wrap="square">
            <a:spAutoFit/>
          </a:bodyPr>
          <a:lstStyle/>
          <a:p>
            <a:pPr algn="ctr"/>
            <a:r>
              <a:rPr lang="en-US" b="1" dirty="0" smtClean="0"/>
              <a:t>Asymptomatic carriage</a:t>
            </a:r>
            <a:endParaRPr lang="en-US" b="1" dirty="0"/>
          </a:p>
        </p:txBody>
      </p:sp>
      <p:sp>
        <p:nvSpPr>
          <p:cNvPr id="31" name="Rectangle 30"/>
          <p:cNvSpPr/>
          <p:nvPr/>
        </p:nvSpPr>
        <p:spPr>
          <a:xfrm>
            <a:off x="6666601" y="6172200"/>
            <a:ext cx="1604927" cy="646331"/>
          </a:xfrm>
          <a:prstGeom prst="rect">
            <a:avLst/>
          </a:prstGeom>
        </p:spPr>
        <p:txBody>
          <a:bodyPr wrap="none">
            <a:spAutoFit/>
          </a:bodyPr>
          <a:lstStyle/>
          <a:p>
            <a:pPr algn="ctr"/>
            <a:r>
              <a:rPr lang="en-US" b="1" dirty="0" smtClean="0"/>
              <a:t>Diarrhea &amp; </a:t>
            </a:r>
          </a:p>
          <a:p>
            <a:pPr algn="ctr"/>
            <a:r>
              <a:rPr lang="en-US" b="1" dirty="0"/>
              <a:t>c</a:t>
            </a:r>
            <a:r>
              <a:rPr lang="en-US" b="1" dirty="0" smtClean="0"/>
              <a:t>olitis</a:t>
            </a:r>
            <a:endParaRPr lang="en-US" b="1" dirty="0"/>
          </a:p>
        </p:txBody>
      </p:sp>
      <p:sp>
        <p:nvSpPr>
          <p:cNvPr id="34" name="Rectangle 33"/>
          <p:cNvSpPr/>
          <p:nvPr/>
        </p:nvSpPr>
        <p:spPr>
          <a:xfrm rot="19439213">
            <a:off x="4825036" y="4588301"/>
            <a:ext cx="1760690" cy="461665"/>
          </a:xfrm>
          <a:prstGeom prst="rect">
            <a:avLst/>
          </a:prstGeom>
        </p:spPr>
        <p:txBody>
          <a:bodyPr wrap="square">
            <a:spAutoFit/>
          </a:bodyPr>
          <a:lstStyle/>
          <a:p>
            <a:pPr algn="ctr"/>
            <a:r>
              <a:rPr lang="en-US" sz="1200" b="1" i="1" dirty="0" smtClean="0"/>
              <a:t>Effective antitoxin response</a:t>
            </a:r>
            <a:endParaRPr lang="en-US" sz="1200" b="1" i="1" dirty="0"/>
          </a:p>
        </p:txBody>
      </p:sp>
      <p:sp>
        <p:nvSpPr>
          <p:cNvPr id="37" name="Rectangle 36"/>
          <p:cNvSpPr/>
          <p:nvPr/>
        </p:nvSpPr>
        <p:spPr>
          <a:xfrm rot="2345806">
            <a:off x="4842504" y="5955491"/>
            <a:ext cx="1525264" cy="646331"/>
          </a:xfrm>
          <a:prstGeom prst="rect">
            <a:avLst/>
          </a:prstGeom>
        </p:spPr>
        <p:txBody>
          <a:bodyPr wrap="square">
            <a:spAutoFit/>
          </a:bodyPr>
          <a:lstStyle/>
          <a:p>
            <a:pPr algn="ctr"/>
            <a:r>
              <a:rPr lang="en-US" sz="1200" b="1" i="1" dirty="0" smtClean="0"/>
              <a:t>Inadequate immune response</a:t>
            </a:r>
            <a:endParaRPr lang="en-US" sz="1200" b="1" i="1" dirty="0"/>
          </a:p>
        </p:txBody>
      </p:sp>
      <p:sp>
        <p:nvSpPr>
          <p:cNvPr id="39" name="Isosceles Triangle 38"/>
          <p:cNvSpPr/>
          <p:nvPr/>
        </p:nvSpPr>
        <p:spPr>
          <a:xfrm>
            <a:off x="7162800" y="914400"/>
            <a:ext cx="457200" cy="473504"/>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2"/>
          <p:cNvSpPr/>
          <p:nvPr/>
        </p:nvSpPr>
        <p:spPr>
          <a:xfrm>
            <a:off x="158359" y="2401669"/>
            <a:ext cx="2991241" cy="646331"/>
          </a:xfrm>
          <a:prstGeom prst="rect">
            <a:avLst/>
          </a:prstGeom>
        </p:spPr>
        <p:txBody>
          <a:bodyPr wrap="square">
            <a:spAutoFit/>
          </a:bodyPr>
          <a:lstStyle/>
          <a:p>
            <a:pPr algn="ctr"/>
            <a:r>
              <a:rPr lang="en-US" i="1" dirty="0" smtClean="0"/>
              <a:t>disrupt </a:t>
            </a:r>
            <a:r>
              <a:rPr lang="en-US" i="1" dirty="0"/>
              <a:t>the barrier function of colonic </a:t>
            </a:r>
            <a:r>
              <a:rPr lang="en-US" i="1" dirty="0" smtClean="0"/>
              <a:t>flora</a:t>
            </a:r>
            <a:endParaRPr lang="en-US" i="1" dirty="0"/>
          </a:p>
        </p:txBody>
      </p:sp>
      <p:sp>
        <p:nvSpPr>
          <p:cNvPr id="23" name="TextBox 22">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21" name="TextBox 20"/>
          <p:cNvSpPr txBox="1"/>
          <p:nvPr/>
        </p:nvSpPr>
        <p:spPr>
          <a:xfrm>
            <a:off x="6483927" y="1073289"/>
            <a:ext cx="1981200" cy="553998"/>
          </a:xfrm>
          <a:prstGeom prst="rect">
            <a:avLst/>
          </a:prstGeom>
          <a:noFill/>
        </p:spPr>
        <p:txBody>
          <a:bodyPr wrap="square" rtlCol="0">
            <a:spAutoFit/>
          </a:bodyPr>
          <a:lstStyle/>
          <a:p>
            <a:r>
              <a:rPr lang="en-US" sz="1000" dirty="0" err="1" smtClean="0"/>
              <a:t>Leffler</a:t>
            </a:r>
            <a:r>
              <a:rPr lang="en-US" sz="1000" dirty="0" smtClean="0"/>
              <a:t> &amp; Lamont, NEJM 2015</a:t>
            </a:r>
          </a:p>
          <a:p>
            <a:r>
              <a:rPr lang="en-US" sz="1000" dirty="0" err="1" smtClean="0"/>
              <a:t>Tonna</a:t>
            </a:r>
            <a:r>
              <a:rPr lang="en-US" sz="1000" dirty="0" smtClean="0"/>
              <a:t> &amp; </a:t>
            </a:r>
            <a:r>
              <a:rPr lang="en-US" sz="1000" dirty="0" err="1" smtClean="0"/>
              <a:t>Welsby</a:t>
            </a:r>
            <a:r>
              <a:rPr lang="en-US" sz="1000" dirty="0" smtClean="0"/>
              <a:t>, Postgrad Med Journal 2005</a:t>
            </a:r>
            <a:endParaRPr lang="en-US" sz="1000" dirty="0"/>
          </a:p>
        </p:txBody>
      </p:sp>
    </p:spTree>
    <p:extLst>
      <p:ext uri="{BB962C8B-B14F-4D97-AF65-F5344CB8AC3E}">
        <p14:creationId xmlns:p14="http://schemas.microsoft.com/office/powerpoint/2010/main" val="422864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55"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strVal val="#ppt_w*0.70"/>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Effect transition="in" filter="fade">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
                                            <p:txEl>
                                              <p:pRg st="0" end="0"/>
                                            </p:txEl>
                                          </p:spTgt>
                                        </p:tgtEl>
                                      </p:cBhvr>
                                    </p:animEffect>
                                    <p:set>
                                      <p:cBhvr>
                                        <p:cTn id="34" dur="1" fill="hold">
                                          <p:stCondLst>
                                            <p:cond delay="499"/>
                                          </p:stCondLst>
                                        </p:cTn>
                                        <p:tgtEl>
                                          <p:spTgt spid="3">
                                            <p:txEl>
                                              <p:pRg st="0" end="0"/>
                                            </p:txEl>
                                          </p:spTgt>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500" fill="hold"/>
                                        <p:tgtEl>
                                          <p:spTgt spid="34"/>
                                        </p:tgtEl>
                                        <p:attrNameLst>
                                          <p:attrName>ppt_x</p:attrName>
                                        </p:attrNameLst>
                                      </p:cBhvr>
                                      <p:tavLst>
                                        <p:tav tm="0">
                                          <p:val>
                                            <p:strVal val="#ppt_x"/>
                                          </p:val>
                                        </p:tav>
                                        <p:tav tm="100000">
                                          <p:val>
                                            <p:strVal val="#ppt_x"/>
                                          </p:val>
                                        </p:tav>
                                      </p:tavLst>
                                    </p:anim>
                                    <p:anim calcmode="lin" valueType="num">
                                      <p:cBhvr additive="base">
                                        <p:cTn id="59" dur="500" fill="hold"/>
                                        <p:tgtEl>
                                          <p:spTgt spid="34"/>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additive="base">
                                        <p:cTn id="66" dur="500" fill="hold"/>
                                        <p:tgtEl>
                                          <p:spTgt spid="30"/>
                                        </p:tgtEl>
                                        <p:attrNameLst>
                                          <p:attrName>ppt_x</p:attrName>
                                        </p:attrNameLst>
                                      </p:cBhvr>
                                      <p:tavLst>
                                        <p:tav tm="0">
                                          <p:val>
                                            <p:strVal val="#ppt_x"/>
                                          </p:val>
                                        </p:tav>
                                        <p:tav tm="100000">
                                          <p:val>
                                            <p:strVal val="#ppt_x"/>
                                          </p:val>
                                        </p:tav>
                                      </p:tavLst>
                                    </p:anim>
                                    <p:anim calcmode="lin" valueType="num">
                                      <p:cBhvr additive="base">
                                        <p:cTn id="6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additive="base">
                                        <p:cTn id="72" dur="500" fill="hold"/>
                                        <p:tgtEl>
                                          <p:spTgt spid="37"/>
                                        </p:tgtEl>
                                        <p:attrNameLst>
                                          <p:attrName>ppt_x</p:attrName>
                                        </p:attrNameLst>
                                      </p:cBhvr>
                                      <p:tavLst>
                                        <p:tav tm="0">
                                          <p:val>
                                            <p:strVal val="#ppt_x"/>
                                          </p:val>
                                        </p:tav>
                                        <p:tav tm="100000">
                                          <p:val>
                                            <p:strVal val="#ppt_x"/>
                                          </p:val>
                                        </p:tav>
                                      </p:tavLst>
                                    </p:anim>
                                    <p:anim calcmode="lin" valueType="num">
                                      <p:cBhvr additive="base">
                                        <p:cTn id="73" dur="500" fill="hold"/>
                                        <p:tgtEl>
                                          <p:spTgt spid="37"/>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additive="base">
                                        <p:cTn id="76" dur="500" fill="hold"/>
                                        <p:tgtEl>
                                          <p:spTgt spid="22"/>
                                        </p:tgtEl>
                                        <p:attrNameLst>
                                          <p:attrName>ppt_x</p:attrName>
                                        </p:attrNameLst>
                                      </p:cBhvr>
                                      <p:tavLst>
                                        <p:tav tm="0">
                                          <p:val>
                                            <p:strVal val="#ppt_x"/>
                                          </p:val>
                                        </p:tav>
                                        <p:tav tm="100000">
                                          <p:val>
                                            <p:strVal val="#ppt_x"/>
                                          </p:val>
                                        </p:tav>
                                      </p:tavLst>
                                    </p:anim>
                                    <p:anim calcmode="lin" valueType="num">
                                      <p:cBhvr additive="base">
                                        <p:cTn id="77" dur="500" fill="hold"/>
                                        <p:tgtEl>
                                          <p:spTgt spid="22"/>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31"/>
                                        </p:tgtEl>
                                        <p:attrNameLst>
                                          <p:attrName>style.visibility</p:attrName>
                                        </p:attrNameLst>
                                      </p:cBhvr>
                                      <p:to>
                                        <p:strVal val="visible"/>
                                      </p:to>
                                    </p:set>
                                    <p:anim calcmode="lin" valueType="num">
                                      <p:cBhvr additive="base">
                                        <p:cTn id="80" dur="500" fill="hold"/>
                                        <p:tgtEl>
                                          <p:spTgt spid="31"/>
                                        </p:tgtEl>
                                        <p:attrNameLst>
                                          <p:attrName>ppt_x</p:attrName>
                                        </p:attrNameLst>
                                      </p:cBhvr>
                                      <p:tavLst>
                                        <p:tav tm="0">
                                          <p:val>
                                            <p:strVal val="#ppt_x"/>
                                          </p:val>
                                        </p:tav>
                                        <p:tav tm="100000">
                                          <p:val>
                                            <p:strVal val="#ppt_x"/>
                                          </p:val>
                                        </p:tav>
                                      </p:tavLst>
                                    </p:anim>
                                    <p:anim calcmode="lin" valueType="num">
                                      <p:cBhvr additive="base">
                                        <p:cTn id="8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4" grpId="0"/>
      <p:bldP spid="18" grpId="0"/>
      <p:bldP spid="30" grpId="0"/>
      <p:bldP spid="31" grpId="0"/>
      <p:bldP spid="34"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089" y="640771"/>
            <a:ext cx="7269480" cy="1325562"/>
          </a:xfrm>
        </p:spPr>
        <p:txBody>
          <a:bodyPr>
            <a:normAutofit/>
          </a:bodyPr>
          <a:lstStyle/>
          <a:p>
            <a:r>
              <a:rPr lang="en-US" sz="3600" i="1" dirty="0" smtClean="0"/>
              <a:t>C. difficile causes disease via TOXIN production…</a:t>
            </a:r>
            <a:endParaRPr lang="en-US" sz="3600" dirty="0"/>
          </a:p>
        </p:txBody>
      </p:sp>
      <p:sp>
        <p:nvSpPr>
          <p:cNvPr id="3" name="Content Placeholder 2"/>
          <p:cNvSpPr>
            <a:spLocks noGrp="1"/>
          </p:cNvSpPr>
          <p:nvPr>
            <p:ph idx="1"/>
          </p:nvPr>
        </p:nvSpPr>
        <p:spPr>
          <a:xfrm>
            <a:off x="1017089" y="2149400"/>
            <a:ext cx="6446520" cy="4571999"/>
          </a:xfrm>
        </p:spPr>
        <p:txBody>
          <a:bodyPr>
            <a:normAutofit fontScale="92500" lnSpcReduction="20000"/>
          </a:bodyPr>
          <a:lstStyle/>
          <a:p>
            <a:r>
              <a:rPr lang="en-US" i="1" dirty="0" smtClean="0"/>
              <a:t>C. difficile </a:t>
            </a:r>
            <a:r>
              <a:rPr lang="en-US" dirty="0" smtClean="0"/>
              <a:t>DOES NOT invade tissue </a:t>
            </a:r>
          </a:p>
          <a:p>
            <a:r>
              <a:rPr lang="en-US" dirty="0" smtClean="0"/>
              <a:t>Pathogenic strains produce protein exotoxins</a:t>
            </a:r>
          </a:p>
          <a:p>
            <a:pPr lvl="1"/>
            <a:r>
              <a:rPr lang="en-US" dirty="0" smtClean="0"/>
              <a:t>Enterotoxin (Toxin A)</a:t>
            </a:r>
          </a:p>
          <a:p>
            <a:pPr lvl="1"/>
            <a:r>
              <a:rPr lang="en-US" dirty="0" err="1" smtClean="0"/>
              <a:t>Cytotoxin</a:t>
            </a:r>
            <a:r>
              <a:rPr lang="en-US" dirty="0" smtClean="0"/>
              <a:t> (Toxin B)</a:t>
            </a:r>
          </a:p>
          <a:p>
            <a:r>
              <a:rPr lang="en-US" dirty="0" smtClean="0"/>
              <a:t>These toxins, once intracellular, inactivate </a:t>
            </a:r>
            <a:r>
              <a:rPr lang="en-US" dirty="0" err="1" smtClean="0"/>
              <a:t>GTPases</a:t>
            </a:r>
            <a:r>
              <a:rPr lang="en-US" dirty="0" smtClean="0"/>
              <a:t> </a:t>
            </a:r>
            <a:r>
              <a:rPr lang="en-US" dirty="0" smtClean="0">
                <a:sym typeface="Wingdings"/>
              </a:rPr>
              <a:t> </a:t>
            </a:r>
            <a:r>
              <a:rPr lang="en-US" dirty="0" smtClean="0"/>
              <a:t>disrupting cytoskeletal structure &amp; tight junctions of colonic cells </a:t>
            </a:r>
            <a:r>
              <a:rPr lang="en-US" dirty="0" smtClean="0">
                <a:sym typeface="Wingdings"/>
              </a:rPr>
              <a:t> leading to </a:t>
            </a:r>
            <a:r>
              <a:rPr lang="en-US" dirty="0" smtClean="0"/>
              <a:t>apoptosis </a:t>
            </a:r>
          </a:p>
          <a:p>
            <a:r>
              <a:rPr lang="en-US" dirty="0"/>
              <a:t>Toxin A causes inflammation leading to intestinal fluid </a:t>
            </a:r>
            <a:r>
              <a:rPr lang="en-US" dirty="0" smtClean="0"/>
              <a:t>secretion &amp; mucosal injury</a:t>
            </a:r>
          </a:p>
          <a:p>
            <a:r>
              <a:rPr lang="en-US" dirty="0" smtClean="0"/>
              <a:t>Toxin B is important for virulence</a:t>
            </a:r>
          </a:p>
          <a:p>
            <a:r>
              <a:rPr lang="en-US" dirty="0" smtClean="0"/>
              <a:t>Strains without toxin are non-pathogenic (10-30% of strains)</a:t>
            </a:r>
          </a:p>
          <a:p>
            <a:pPr lvl="1"/>
            <a:r>
              <a:rPr lang="en-US" dirty="0" smtClean="0"/>
              <a:t>You CAN have non-toxin producing </a:t>
            </a:r>
            <a:r>
              <a:rPr lang="en-US" i="1" dirty="0"/>
              <a:t>C. </a:t>
            </a:r>
            <a:r>
              <a:rPr lang="en-US" i="1" dirty="0" smtClean="0"/>
              <a:t>difficile</a:t>
            </a:r>
            <a:r>
              <a:rPr lang="en-US" dirty="0" smtClean="0"/>
              <a:t> and only have </a:t>
            </a:r>
            <a:r>
              <a:rPr lang="en-US" u="sng" dirty="0" smtClean="0"/>
              <a:t>asymptomatic colonization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18" y="1927667"/>
            <a:ext cx="7903677" cy="4924361"/>
          </a:xfrm>
          <a:prstGeom prst="rect">
            <a:avLst/>
          </a:prstGeom>
        </p:spPr>
      </p:pic>
      <p:sp>
        <p:nvSpPr>
          <p:cNvPr id="8" name="TextBox 7">
            <a:hlinkClick r:id="rId4" action="ppaction://hlinksldjump"/>
          </p:cNvPr>
          <p:cNvSpPr txBox="1"/>
          <p:nvPr/>
        </p:nvSpPr>
        <p:spPr>
          <a:xfrm>
            <a:off x="6690360" y="181004"/>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6" name="TextBox 5"/>
          <p:cNvSpPr txBox="1"/>
          <p:nvPr/>
        </p:nvSpPr>
        <p:spPr>
          <a:xfrm>
            <a:off x="35909" y="86773"/>
            <a:ext cx="2556499" cy="246221"/>
          </a:xfrm>
          <a:prstGeom prst="rect">
            <a:avLst/>
          </a:prstGeom>
          <a:noFill/>
        </p:spPr>
        <p:txBody>
          <a:bodyPr wrap="square" rtlCol="0">
            <a:spAutoFit/>
          </a:bodyPr>
          <a:lstStyle/>
          <a:p>
            <a:r>
              <a:rPr lang="en-US" sz="1000" dirty="0" smtClean="0"/>
              <a:t>Di Bella et al., Toxins 2016</a:t>
            </a:r>
            <a:endParaRPr lang="en-US" sz="1000" dirty="0"/>
          </a:p>
        </p:txBody>
      </p:sp>
    </p:spTree>
    <p:extLst>
      <p:ext uri="{BB962C8B-B14F-4D97-AF65-F5344CB8AC3E}">
        <p14:creationId xmlns:p14="http://schemas.microsoft.com/office/powerpoint/2010/main" val="181114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422" y="1219200"/>
            <a:ext cx="7269480" cy="1325562"/>
          </a:xfrm>
        </p:spPr>
        <p:txBody>
          <a:bodyPr>
            <a:noAutofit/>
          </a:bodyPr>
          <a:lstStyle/>
          <a:p>
            <a:r>
              <a:rPr lang="en-US" sz="3600" dirty="0" smtClean="0"/>
              <a:t>Toxin A and B levels directly correlate with symptom severity</a:t>
            </a:r>
            <a:endParaRPr lang="en-US" sz="3600" dirty="0"/>
          </a:p>
        </p:txBody>
      </p:sp>
      <p:pic>
        <p:nvPicPr>
          <p:cNvPr id="4" name="Picture 2" descr="FIG. 1."/>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1066800" y="2860745"/>
            <a:ext cx="6550846" cy="34737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89209" y="6451060"/>
            <a:ext cx="3186545" cy="276999"/>
          </a:xfrm>
          <a:prstGeom prst="rect">
            <a:avLst/>
          </a:prstGeom>
          <a:noFill/>
        </p:spPr>
        <p:txBody>
          <a:bodyPr wrap="square" rtlCol="0">
            <a:spAutoFit/>
          </a:bodyPr>
          <a:lstStyle/>
          <a:p>
            <a:r>
              <a:rPr lang="en-US" sz="1200" dirty="0" err="1" smtClean="0"/>
              <a:t>Akerlund</a:t>
            </a:r>
            <a:r>
              <a:rPr lang="en-US" sz="1200" dirty="0" smtClean="0"/>
              <a:t> et al. J </a:t>
            </a:r>
            <a:r>
              <a:rPr lang="en-US" sz="1200" dirty="0" err="1"/>
              <a:t>Clin</a:t>
            </a:r>
            <a:r>
              <a:rPr lang="en-US" sz="1200" dirty="0"/>
              <a:t> </a:t>
            </a:r>
            <a:r>
              <a:rPr lang="en-US" sz="1200" dirty="0" err="1" smtClean="0"/>
              <a:t>Microbiol</a:t>
            </a:r>
            <a:r>
              <a:rPr lang="en-US" sz="1200" dirty="0" smtClean="0"/>
              <a:t> 2006</a:t>
            </a:r>
            <a:endParaRPr lang="en-US" sz="1200" dirty="0"/>
          </a:p>
        </p:txBody>
      </p:sp>
      <p:sp>
        <p:nvSpPr>
          <p:cNvPr id="7" name="TextBox 6">
            <a:hlinkClick r:id="rId4"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14017927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Epidemiology</a:t>
            </a:r>
            <a:endParaRPr lang="en-US" dirty="0"/>
          </a:p>
        </p:txBody>
      </p:sp>
      <p:sp>
        <p:nvSpPr>
          <p:cNvPr id="3" name="Content Placeholder 2"/>
          <p:cNvSpPr>
            <a:spLocks noGrp="1"/>
          </p:cNvSpPr>
          <p:nvPr>
            <p:ph idx="1"/>
          </p:nvPr>
        </p:nvSpPr>
        <p:spPr>
          <a:xfrm>
            <a:off x="946404" y="1828801"/>
            <a:ext cx="6673596" cy="4351337"/>
          </a:xfrm>
        </p:spPr>
        <p:txBody>
          <a:bodyPr>
            <a:normAutofit/>
          </a:bodyPr>
          <a:lstStyle/>
          <a:p>
            <a:r>
              <a:rPr lang="en-US" dirty="0" smtClean="0"/>
              <a:t>There are several different virulent strains of </a:t>
            </a:r>
            <a:r>
              <a:rPr lang="en-US" i="1" dirty="0" smtClean="0"/>
              <a:t>C. diff </a:t>
            </a:r>
            <a:r>
              <a:rPr lang="en-US" dirty="0" smtClean="0"/>
              <a:t>(</a:t>
            </a:r>
            <a:r>
              <a:rPr lang="en-US" b="1" dirty="0" smtClean="0"/>
              <a:t>J, 078, NAP1</a:t>
            </a:r>
            <a:r>
              <a:rPr lang="en-US" dirty="0" smtClean="0"/>
              <a:t>)</a:t>
            </a:r>
          </a:p>
          <a:p>
            <a:pPr lvl="1">
              <a:buFont typeface="Wingdings" charset="2"/>
              <a:buChar char="Ø"/>
            </a:pPr>
            <a:r>
              <a:rPr lang="en-US" b="1" dirty="0" smtClean="0"/>
              <a:t>J</a:t>
            </a:r>
            <a:r>
              <a:rPr lang="en-US" dirty="0" smtClean="0"/>
              <a:t> is more likely to cause disease after clindamycin </a:t>
            </a:r>
          </a:p>
          <a:p>
            <a:pPr lvl="1">
              <a:buFont typeface="Wingdings" charset="2"/>
              <a:buChar char="Ø"/>
            </a:pPr>
            <a:r>
              <a:rPr lang="en-US" b="1" dirty="0" smtClean="0"/>
              <a:t>NAP1</a:t>
            </a:r>
            <a:r>
              <a:rPr lang="en-US" dirty="0" smtClean="0"/>
              <a:t> is more likely to cause disease after ciprofloxacin</a:t>
            </a:r>
          </a:p>
          <a:p>
            <a:r>
              <a:rPr lang="en-US" dirty="0" smtClean="0"/>
              <a:t>Each strain has different levels of toxin-production</a:t>
            </a:r>
          </a:p>
          <a:p>
            <a:r>
              <a:rPr lang="en-US" b="1" dirty="0" smtClean="0"/>
              <a:t>NAP1/BI/027 </a:t>
            </a:r>
            <a:r>
              <a:rPr lang="en-US" dirty="0" smtClean="0"/>
              <a:t>is a “</a:t>
            </a:r>
            <a:r>
              <a:rPr lang="en-US" dirty="0" err="1" smtClean="0"/>
              <a:t>hypervirulent</a:t>
            </a:r>
            <a:r>
              <a:rPr lang="en-US" dirty="0" smtClean="0"/>
              <a:t>” strain &amp; has been implicated as the responsible pathogen in selected outbreaks since the early 2000s</a:t>
            </a:r>
          </a:p>
          <a:p>
            <a:r>
              <a:rPr lang="en-US" dirty="0" smtClean="0"/>
              <a:t>Lower clinical cure rates &amp; increased recurrence rates have been observed with patients infected with </a:t>
            </a:r>
            <a:r>
              <a:rPr lang="en-US" b="1" dirty="0" smtClean="0"/>
              <a:t>BI</a:t>
            </a:r>
            <a:r>
              <a:rPr lang="en-US" dirty="0" smtClean="0"/>
              <a:t> strains</a:t>
            </a:r>
            <a:endParaRPr lang="en-US" dirty="0"/>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6" name="TextBox 5"/>
          <p:cNvSpPr txBox="1"/>
          <p:nvPr/>
        </p:nvSpPr>
        <p:spPr>
          <a:xfrm>
            <a:off x="5867400" y="6040618"/>
            <a:ext cx="2556499" cy="553998"/>
          </a:xfrm>
          <a:prstGeom prst="rect">
            <a:avLst/>
          </a:prstGeom>
          <a:noFill/>
        </p:spPr>
        <p:txBody>
          <a:bodyPr wrap="square" rtlCol="0">
            <a:spAutoFit/>
          </a:bodyPr>
          <a:lstStyle/>
          <a:p>
            <a:r>
              <a:rPr lang="en-US" sz="1000" dirty="0" err="1" smtClean="0"/>
              <a:t>Petrella</a:t>
            </a:r>
            <a:r>
              <a:rPr lang="en-US" sz="1000" dirty="0" smtClean="0"/>
              <a:t> et al., </a:t>
            </a:r>
            <a:r>
              <a:rPr lang="en-US" sz="1000" dirty="0" err="1" smtClean="0"/>
              <a:t>Clin</a:t>
            </a:r>
            <a:r>
              <a:rPr lang="en-US" sz="1000" dirty="0" smtClean="0"/>
              <a:t> Infect Dis 2012</a:t>
            </a:r>
          </a:p>
          <a:p>
            <a:r>
              <a:rPr lang="en-US" sz="1000" dirty="0" smtClean="0"/>
              <a:t>Marsh et al., J </a:t>
            </a:r>
            <a:r>
              <a:rPr lang="en-US" sz="1000" dirty="0" err="1" smtClean="0"/>
              <a:t>Clin</a:t>
            </a:r>
            <a:r>
              <a:rPr lang="en-US" sz="1000" dirty="0" smtClean="0"/>
              <a:t> </a:t>
            </a:r>
            <a:r>
              <a:rPr lang="en-US" sz="1000" dirty="0" err="1" smtClean="0"/>
              <a:t>Microbiol</a:t>
            </a:r>
            <a:r>
              <a:rPr lang="en-US" sz="1000" dirty="0"/>
              <a:t> </a:t>
            </a:r>
            <a:r>
              <a:rPr lang="en-US" sz="1000" dirty="0" smtClean="0"/>
              <a:t>2012</a:t>
            </a:r>
          </a:p>
          <a:p>
            <a:r>
              <a:rPr lang="en-US" sz="1000" dirty="0" smtClean="0"/>
              <a:t>Walker et al., </a:t>
            </a:r>
            <a:r>
              <a:rPr lang="en-US" sz="1000" dirty="0" err="1" smtClean="0"/>
              <a:t>Clin</a:t>
            </a:r>
            <a:r>
              <a:rPr lang="en-US" sz="1000" dirty="0" smtClean="0"/>
              <a:t> Infect Dis 2013</a:t>
            </a:r>
            <a:endParaRPr lang="en-US" sz="1000" dirty="0"/>
          </a:p>
        </p:txBody>
      </p:sp>
    </p:spTree>
    <p:extLst>
      <p:ext uri="{BB962C8B-B14F-4D97-AF65-F5344CB8AC3E}">
        <p14:creationId xmlns:p14="http://schemas.microsoft.com/office/powerpoint/2010/main" val="168725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69" t="37765" r="39608" b="10544"/>
          <a:stretch/>
        </p:blipFill>
        <p:spPr bwMode="auto">
          <a:xfrm>
            <a:off x="1055802" y="1786784"/>
            <a:ext cx="6182862" cy="4572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404" t="33747" r="14356" b="62503"/>
          <a:stretch/>
        </p:blipFill>
        <p:spPr bwMode="auto">
          <a:xfrm>
            <a:off x="2743200" y="6477000"/>
            <a:ext cx="5620328" cy="349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08733" y="480115"/>
            <a:ext cx="6477000" cy="1200329"/>
          </a:xfrm>
          <a:prstGeom prst="rect">
            <a:avLst/>
          </a:prstGeom>
          <a:noFill/>
        </p:spPr>
        <p:txBody>
          <a:bodyPr wrap="square" rtlCol="0">
            <a:spAutoFit/>
          </a:bodyPr>
          <a:lstStyle/>
          <a:p>
            <a:r>
              <a:rPr lang="en-US" sz="3600" b="1" dirty="0" smtClean="0">
                <a:solidFill>
                  <a:schemeClr val="accent1"/>
                </a:solidFill>
                <a:latin typeface="+mj-lt"/>
              </a:rPr>
              <a:t>Hospital admissions </a:t>
            </a:r>
          </a:p>
          <a:p>
            <a:r>
              <a:rPr lang="en-US" sz="3600" b="1" dirty="0" smtClean="0">
                <a:solidFill>
                  <a:schemeClr val="accent1"/>
                </a:solidFill>
                <a:latin typeface="+mj-lt"/>
              </a:rPr>
              <a:t>for </a:t>
            </a:r>
            <a:r>
              <a:rPr lang="en-US" sz="3600" b="1" i="1" dirty="0" smtClean="0">
                <a:solidFill>
                  <a:schemeClr val="accent1"/>
                </a:solidFill>
                <a:latin typeface="+mj-lt"/>
              </a:rPr>
              <a:t>C. diff</a:t>
            </a:r>
            <a:r>
              <a:rPr lang="en-US" sz="3600" b="1" dirty="0" smtClean="0">
                <a:solidFill>
                  <a:schemeClr val="accent1"/>
                </a:solidFill>
                <a:latin typeface="+mj-lt"/>
              </a:rPr>
              <a:t> are increasing</a:t>
            </a:r>
            <a:endParaRPr lang="en-US" sz="3600" b="1" dirty="0">
              <a:solidFill>
                <a:schemeClr val="accent1"/>
              </a:solidFill>
              <a:latin typeface="+mj-lt"/>
            </a:endParaRPr>
          </a:p>
        </p:txBody>
      </p:sp>
      <p:sp>
        <p:nvSpPr>
          <p:cNvPr id="6" name="TextBox 5">
            <a:hlinkClick r:id="rId4"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1280510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2314"/>
            <a:ext cx="7269480" cy="1325562"/>
          </a:xfrm>
        </p:spPr>
        <p:txBody>
          <a:bodyPr>
            <a:normAutofit/>
          </a:bodyPr>
          <a:lstStyle/>
          <a:p>
            <a:r>
              <a:rPr lang="en-US" sz="3600" dirty="0" smtClean="0"/>
              <a:t>Mortality in hospitalized adults is not insignificant</a:t>
            </a:r>
            <a:endParaRPr lang="en-US" sz="3600"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938" t="38437" r="7177" b="12439"/>
          <a:stretch/>
        </p:blipFill>
        <p:spPr bwMode="auto">
          <a:xfrm>
            <a:off x="838200" y="1906517"/>
            <a:ext cx="6349342" cy="446483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7404" t="33747" r="14356" b="62503"/>
          <a:stretch/>
        </p:blipFill>
        <p:spPr bwMode="auto">
          <a:xfrm>
            <a:off x="2743200" y="6459511"/>
            <a:ext cx="5620328" cy="349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hlinkClick r:id="rId5"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608744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58573"/>
            <a:ext cx="6188364" cy="48283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AutoShape 3"/>
          <p:cNvSpPr>
            <a:spLocks noChangeArrowheads="1"/>
          </p:cNvSpPr>
          <p:nvPr/>
        </p:nvSpPr>
        <p:spPr bwMode="auto">
          <a:xfrm>
            <a:off x="3733800" y="2029915"/>
            <a:ext cx="2464026"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128"/>
              </a:defRPr>
            </a:lvl9pPr>
          </a:lstStyle>
          <a:p>
            <a:pPr algn="ctr">
              <a:lnSpc>
                <a:spcPct val="97000"/>
              </a:lnSpc>
            </a:pPr>
            <a:r>
              <a:rPr lang="en-US" altLang="en-US" sz="1100" b="1" dirty="0">
                <a:solidFill>
                  <a:schemeClr val="tx1"/>
                </a:solidFill>
                <a:cs typeface="Arial Unicode MS" pitchFamily="32" charset="0"/>
              </a:rPr>
              <a:t>Annual Incidence (per 100,000 Population) of </a:t>
            </a:r>
            <a:r>
              <a:rPr lang="en-US" altLang="en-US" sz="1100" b="1" i="1" dirty="0">
                <a:solidFill>
                  <a:schemeClr val="tx1"/>
                </a:solidFill>
                <a:cs typeface="Arial Unicode MS" pitchFamily="32" charset="0"/>
              </a:rPr>
              <a:t>C. difficile</a:t>
            </a:r>
            <a:r>
              <a:rPr lang="en-US" altLang="en-US" sz="1100" b="1" dirty="0">
                <a:solidFill>
                  <a:schemeClr val="tx1"/>
                </a:solidFill>
                <a:cs typeface="Arial Unicode MS" pitchFamily="32" charset="0"/>
              </a:rPr>
              <a:t> Infection in </a:t>
            </a:r>
            <a:r>
              <a:rPr lang="en-US" altLang="en-US" sz="1100" b="1" dirty="0" err="1">
                <a:solidFill>
                  <a:schemeClr val="tx1"/>
                </a:solidFill>
                <a:cs typeface="Arial Unicode MS" pitchFamily="32" charset="0"/>
              </a:rPr>
              <a:t>Sherbrooke</a:t>
            </a:r>
            <a:r>
              <a:rPr lang="en-US" altLang="en-US" sz="1100" b="1" dirty="0">
                <a:solidFill>
                  <a:schemeClr val="tx1"/>
                </a:solidFill>
                <a:cs typeface="Arial Unicode MS" pitchFamily="32" charset="0"/>
              </a:rPr>
              <a:t>, Quebec, 1991–2003.</a:t>
            </a:r>
          </a:p>
        </p:txBody>
      </p:sp>
      <p:sp>
        <p:nvSpPr>
          <p:cNvPr id="3076" name="Rectangle 4"/>
          <p:cNvSpPr>
            <a:spLocks noGrp="1" noChangeArrowheads="1"/>
          </p:cNvSpPr>
          <p:nvPr>
            <p:ph type="title"/>
          </p:nvPr>
        </p:nvSpPr>
        <p:spPr bwMode="auto">
          <a:xfrm>
            <a:off x="5334000" y="6517901"/>
            <a:ext cx="3025777" cy="3400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211" rIns="0" bIns="0" numCol="1" anchor="ctr" anchorCtr="0" compatLnSpc="1">
            <a:prstTxWarp prst="textNoShape">
              <a:avLst/>
            </a:prstTxWarp>
            <a:normAutofit/>
          </a:bodyPr>
          <a:lstStyle/>
          <a:p>
            <a:pPr algn="l">
              <a:tabLst>
                <a:tab pos="649628" algn="l"/>
                <a:tab pos="1299256" algn="l"/>
                <a:tab pos="1948884" algn="l"/>
                <a:tab pos="2598511" algn="l"/>
                <a:tab pos="3248139" algn="l"/>
                <a:tab pos="3897767" algn="l"/>
                <a:tab pos="4547395" algn="l"/>
              </a:tabLst>
            </a:pPr>
            <a:r>
              <a:rPr lang="en-US" altLang="en-US" sz="1200" dirty="0">
                <a:solidFill>
                  <a:schemeClr val="tx1"/>
                </a:solidFill>
                <a:cs typeface="Arial Unicode MS" pitchFamily="32" charset="0"/>
              </a:rPr>
              <a:t>Kelly CP, </a:t>
            </a:r>
            <a:r>
              <a:rPr lang="en-US" altLang="en-US" sz="1200" dirty="0" err="1">
                <a:solidFill>
                  <a:schemeClr val="tx1"/>
                </a:solidFill>
                <a:cs typeface="Arial Unicode MS" pitchFamily="32" charset="0"/>
              </a:rPr>
              <a:t>LaMont</a:t>
            </a:r>
            <a:r>
              <a:rPr lang="en-US" altLang="en-US" sz="1200" dirty="0">
                <a:solidFill>
                  <a:schemeClr val="tx1"/>
                </a:solidFill>
                <a:cs typeface="Arial Unicode MS" pitchFamily="32" charset="0"/>
              </a:rPr>
              <a:t> JT. N Engl J Med </a:t>
            </a:r>
            <a:r>
              <a:rPr lang="en-US" altLang="en-US" sz="1200" dirty="0" smtClean="0">
                <a:solidFill>
                  <a:schemeClr val="tx1"/>
                </a:solidFill>
                <a:cs typeface="Arial Unicode MS" pitchFamily="32" charset="0"/>
              </a:rPr>
              <a:t>2008</a:t>
            </a:r>
            <a:endParaRPr lang="en-US" altLang="en-US" sz="1200" dirty="0">
              <a:solidFill>
                <a:schemeClr val="tx1"/>
              </a:solidFill>
              <a:cs typeface="Arial Unicode MS" pitchFamily="32" charset="0"/>
            </a:endParaRPr>
          </a:p>
        </p:txBody>
      </p:sp>
      <p:sp>
        <p:nvSpPr>
          <p:cNvPr id="2" name="TextBox 1"/>
          <p:cNvSpPr txBox="1"/>
          <p:nvPr/>
        </p:nvSpPr>
        <p:spPr>
          <a:xfrm>
            <a:off x="533399" y="704671"/>
            <a:ext cx="8077199" cy="1200329"/>
          </a:xfrm>
          <a:prstGeom prst="rect">
            <a:avLst/>
          </a:prstGeom>
          <a:noFill/>
        </p:spPr>
        <p:txBody>
          <a:bodyPr wrap="square" rtlCol="0">
            <a:spAutoFit/>
          </a:bodyPr>
          <a:lstStyle/>
          <a:p>
            <a:r>
              <a:rPr lang="en-US" sz="3600" b="1" dirty="0" smtClean="0">
                <a:solidFill>
                  <a:schemeClr val="accent1"/>
                </a:solidFill>
                <a:latin typeface="+mj-lt"/>
              </a:rPr>
              <a:t>Incidence of </a:t>
            </a:r>
            <a:r>
              <a:rPr lang="en-US" sz="3600" b="1" i="1" dirty="0" smtClean="0">
                <a:solidFill>
                  <a:schemeClr val="accent1"/>
                </a:solidFill>
                <a:latin typeface="+mj-lt"/>
              </a:rPr>
              <a:t>C. diff </a:t>
            </a:r>
            <a:r>
              <a:rPr lang="en-US" sz="3600" b="1" dirty="0" smtClean="0">
                <a:solidFill>
                  <a:schemeClr val="accent1"/>
                </a:solidFill>
                <a:latin typeface="+mj-lt"/>
              </a:rPr>
              <a:t>in the </a:t>
            </a:r>
          </a:p>
          <a:p>
            <a:r>
              <a:rPr lang="en-US" sz="3600" b="1" dirty="0" smtClean="0">
                <a:solidFill>
                  <a:schemeClr val="accent1"/>
                </a:solidFill>
                <a:latin typeface="+mj-lt"/>
              </a:rPr>
              <a:t>elderly is increasing</a:t>
            </a:r>
            <a:endParaRPr lang="en-US" sz="3600" b="1" dirty="0">
              <a:solidFill>
                <a:schemeClr val="accent1"/>
              </a:solidFill>
              <a:latin typeface="+mj-lt"/>
            </a:endParaRPr>
          </a:p>
        </p:txBody>
      </p:sp>
      <p:sp>
        <p:nvSpPr>
          <p:cNvPr id="7" name="TextBox 6">
            <a:hlinkClick r:id="rId4"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1948393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904" y="276939"/>
            <a:ext cx="7269480" cy="1325562"/>
          </a:xfrm>
        </p:spPr>
        <p:txBody>
          <a:bodyPr>
            <a:normAutofit/>
          </a:bodyPr>
          <a:lstStyle/>
          <a:p>
            <a:r>
              <a:rPr lang="en-US" sz="3600" dirty="0" smtClean="0"/>
              <a:t>Length of stay is not short</a:t>
            </a:r>
            <a:endParaRPr lang="en-US" sz="3600"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54" t="31311" r="10272" b="13799"/>
          <a:stretch/>
        </p:blipFill>
        <p:spPr bwMode="auto">
          <a:xfrm>
            <a:off x="762000" y="1727519"/>
            <a:ext cx="7299984" cy="472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7404" t="33747" r="14356" b="62503"/>
          <a:stretch/>
        </p:blipFill>
        <p:spPr bwMode="auto">
          <a:xfrm>
            <a:off x="2594056" y="6456050"/>
            <a:ext cx="5620328" cy="349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hlinkClick r:id="rId4"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33573594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 for CDI</a:t>
            </a:r>
            <a:endParaRPr lang="en-US" dirty="0"/>
          </a:p>
        </p:txBody>
      </p:sp>
      <p:sp>
        <p:nvSpPr>
          <p:cNvPr id="3" name="Content Placeholder 2"/>
          <p:cNvSpPr>
            <a:spLocks noGrp="1"/>
          </p:cNvSpPr>
          <p:nvPr>
            <p:ph idx="1"/>
          </p:nvPr>
        </p:nvSpPr>
        <p:spPr/>
        <p:txBody>
          <a:bodyPr>
            <a:normAutofit/>
          </a:bodyPr>
          <a:lstStyle/>
          <a:p>
            <a:r>
              <a:rPr lang="en-US" b="1" dirty="0" smtClean="0"/>
              <a:t>Antibiotics</a:t>
            </a:r>
            <a:r>
              <a:rPr lang="en-US" dirty="0" smtClean="0"/>
              <a:t> within last 3 months</a:t>
            </a:r>
          </a:p>
          <a:p>
            <a:r>
              <a:rPr lang="en-US" dirty="0" smtClean="0"/>
              <a:t>Advanced age</a:t>
            </a:r>
          </a:p>
          <a:p>
            <a:r>
              <a:rPr lang="en-US" dirty="0" smtClean="0"/>
              <a:t>Chemotherapy</a:t>
            </a:r>
          </a:p>
          <a:p>
            <a:r>
              <a:rPr lang="en-US" dirty="0" smtClean="0"/>
              <a:t>Inflammatory Bowel Disease</a:t>
            </a:r>
          </a:p>
          <a:p>
            <a:r>
              <a:rPr lang="en-US" dirty="0" smtClean="0"/>
              <a:t>GI surgery</a:t>
            </a:r>
          </a:p>
          <a:p>
            <a:r>
              <a:rPr lang="en-US" dirty="0" smtClean="0"/>
              <a:t>Hospitalization </a:t>
            </a:r>
          </a:p>
          <a:p>
            <a:r>
              <a:rPr lang="en-US" dirty="0" smtClean="0"/>
              <a:t>Gastric acid suppression (PPI)</a:t>
            </a:r>
          </a:p>
          <a:p>
            <a:pPr lvl="1"/>
            <a:r>
              <a:rPr lang="en-US" dirty="0"/>
              <a:t> </a:t>
            </a:r>
            <a:r>
              <a:rPr lang="en-US" i="1" dirty="0" smtClean="0"/>
              <a:t>C. diff </a:t>
            </a:r>
            <a:r>
              <a:rPr lang="en-US" dirty="0" smtClean="0"/>
              <a:t>infection</a:t>
            </a:r>
            <a:r>
              <a:rPr lang="en-US" i="1" dirty="0" smtClean="0"/>
              <a:t> </a:t>
            </a:r>
            <a:r>
              <a:rPr lang="en-US" dirty="0" smtClean="0"/>
              <a:t>is</a:t>
            </a:r>
            <a:r>
              <a:rPr lang="en-US" i="1" dirty="0" smtClean="0"/>
              <a:t> </a:t>
            </a:r>
            <a:r>
              <a:rPr lang="en-US" dirty="0" smtClean="0"/>
              <a:t>1.4 </a:t>
            </a:r>
            <a:r>
              <a:rPr lang="en-US" dirty="0"/>
              <a:t>to 2.75 times higher among patients with PPI exposure compared with those without PPI exposure</a:t>
            </a:r>
            <a:r>
              <a:rPr lang="en-US" dirty="0" smtClean="0"/>
              <a:t> </a:t>
            </a:r>
          </a:p>
          <a:p>
            <a:pPr marL="0" indent="0">
              <a:buNone/>
            </a:pPr>
            <a:endParaRPr lang="en-US" dirty="0" smtClean="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14456"/>
            <a:ext cx="3241288" cy="25289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7" name="Straight Arrow Connector 6"/>
          <p:cNvCxnSpPr/>
          <p:nvPr/>
        </p:nvCxnSpPr>
        <p:spPr>
          <a:xfrm>
            <a:off x="2971800" y="2590800"/>
            <a:ext cx="2667000" cy="381000"/>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a:hlinkClick r:id="rId4"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9" name="TextBox 8"/>
          <p:cNvSpPr txBox="1"/>
          <p:nvPr/>
        </p:nvSpPr>
        <p:spPr>
          <a:xfrm>
            <a:off x="6937634" y="6477000"/>
            <a:ext cx="2556499" cy="246221"/>
          </a:xfrm>
          <a:prstGeom prst="rect">
            <a:avLst/>
          </a:prstGeom>
          <a:noFill/>
        </p:spPr>
        <p:txBody>
          <a:bodyPr wrap="square" rtlCol="0">
            <a:spAutoFit/>
          </a:bodyPr>
          <a:lstStyle/>
          <a:p>
            <a:r>
              <a:rPr lang="en-US" sz="1000" dirty="0" smtClean="0"/>
              <a:t>Loo et al., NEJM 2011</a:t>
            </a:r>
            <a:endParaRPr lang="en-US" sz="1000" dirty="0"/>
          </a:p>
        </p:txBody>
      </p:sp>
    </p:spTree>
    <p:extLst>
      <p:ext uri="{BB962C8B-B14F-4D97-AF65-F5344CB8AC3E}">
        <p14:creationId xmlns:p14="http://schemas.microsoft.com/office/powerpoint/2010/main" val="363633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additive="base">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284" y="462930"/>
            <a:ext cx="7269480" cy="1325562"/>
          </a:xfrm>
        </p:spPr>
        <p:txBody>
          <a:bodyPr>
            <a:normAutofit/>
          </a:bodyPr>
          <a:lstStyle/>
          <a:p>
            <a:r>
              <a:rPr lang="en-US" sz="3600" dirty="0" smtClean="0"/>
              <a:t>Not all antibiotics are </a:t>
            </a:r>
            <a:br>
              <a:rPr lang="en-US" sz="3600" dirty="0" smtClean="0"/>
            </a:br>
            <a:r>
              <a:rPr lang="en-US" sz="3600" dirty="0" smtClean="0"/>
              <a:t>created equal</a:t>
            </a:r>
            <a:r>
              <a:rPr lang="is-IS" sz="3600" dirty="0" smtClean="0"/>
              <a:t>…</a:t>
            </a:r>
            <a:endParaRPr lang="en-US" sz="3600" dirty="0"/>
          </a:p>
        </p:txBody>
      </p:sp>
      <p:sp>
        <p:nvSpPr>
          <p:cNvPr id="3" name="Content Placeholder 2"/>
          <p:cNvSpPr>
            <a:spLocks noGrp="1"/>
          </p:cNvSpPr>
          <p:nvPr>
            <p:ph idx="1"/>
          </p:nvPr>
        </p:nvSpPr>
        <p:spPr>
          <a:xfrm>
            <a:off x="6172200" y="6532685"/>
            <a:ext cx="2286000" cy="304800"/>
          </a:xfrm>
        </p:spPr>
        <p:txBody>
          <a:bodyPr>
            <a:normAutofit fontScale="92500"/>
          </a:bodyPr>
          <a:lstStyle/>
          <a:p>
            <a:pPr marL="0" indent="0">
              <a:buNone/>
            </a:pPr>
            <a:r>
              <a:rPr lang="en-US" sz="1400" dirty="0" err="1" smtClean="0">
                <a:solidFill>
                  <a:schemeClr val="tx1"/>
                </a:solidFill>
              </a:rPr>
              <a:t>Leffler</a:t>
            </a:r>
            <a:r>
              <a:rPr lang="en-US" sz="1400" dirty="0" smtClean="0">
                <a:solidFill>
                  <a:schemeClr val="tx1"/>
                </a:solidFill>
              </a:rPr>
              <a:t> et al., NEJM 2015</a:t>
            </a:r>
            <a:endParaRPr lang="en-US" sz="1400"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227152937"/>
              </p:ext>
            </p:extLst>
          </p:nvPr>
        </p:nvGraphicFramePr>
        <p:xfrm>
          <a:off x="367284" y="1925109"/>
          <a:ext cx="3137916" cy="3474720"/>
        </p:xfrm>
        <a:graphic>
          <a:graphicData uri="http://schemas.openxmlformats.org/drawingml/2006/table">
            <a:tbl>
              <a:tblPr firstRow="1" bandRow="1">
                <a:tableStyleId>{21E4AEA4-8DFA-4A89-87EB-49C32662AFE0}</a:tableStyleId>
              </a:tblPr>
              <a:tblGrid>
                <a:gridCol w="3137916">
                  <a:extLst>
                    <a:ext uri="{9D8B030D-6E8A-4147-A177-3AD203B41FA5}">
                      <a16:colId xmlns:a16="http://schemas.microsoft.com/office/drawing/2014/main" val="20000"/>
                    </a:ext>
                  </a:extLst>
                </a:gridCol>
              </a:tblGrid>
              <a:tr h="546100">
                <a:tc>
                  <a:txBody>
                    <a:bodyPr/>
                    <a:lstStyle/>
                    <a:p>
                      <a:r>
                        <a:rPr lang="en-US" dirty="0" smtClean="0"/>
                        <a:t>Frequently </a:t>
                      </a:r>
                    </a:p>
                    <a:p>
                      <a:r>
                        <a:rPr lang="en-US" dirty="0" smtClean="0"/>
                        <a:t>Associated </a:t>
                      </a:r>
                      <a:endParaRPr lang="en-US" dirty="0"/>
                    </a:p>
                  </a:txBody>
                  <a:tcPr>
                    <a:solidFill>
                      <a:schemeClr val="bg2">
                        <a:lumMod val="25000"/>
                      </a:schemeClr>
                    </a:solidFill>
                  </a:tcPr>
                </a:tc>
                <a:extLst>
                  <a:ext uri="{0D108BD9-81ED-4DB2-BD59-A6C34878D82A}">
                    <a16:rowId xmlns:a16="http://schemas.microsoft.com/office/drawing/2014/main" val="10000"/>
                  </a:ext>
                </a:extLst>
              </a:tr>
              <a:tr h="546100">
                <a:tc>
                  <a:txBody>
                    <a:bodyPr/>
                    <a:lstStyle/>
                    <a:p>
                      <a:r>
                        <a:rPr lang="en-US" dirty="0" smtClean="0"/>
                        <a:t>Clindamycin</a:t>
                      </a:r>
                    </a:p>
                    <a:p>
                      <a:endParaRPr lang="en-US" dirty="0"/>
                    </a:p>
                  </a:txBody>
                  <a:tcPr/>
                </a:tc>
                <a:extLst>
                  <a:ext uri="{0D108BD9-81ED-4DB2-BD59-A6C34878D82A}">
                    <a16:rowId xmlns:a16="http://schemas.microsoft.com/office/drawing/2014/main" val="10001"/>
                  </a:ext>
                </a:extLst>
              </a:tr>
              <a:tr h="546100">
                <a:tc>
                  <a:txBody>
                    <a:bodyPr/>
                    <a:lstStyle/>
                    <a:p>
                      <a:r>
                        <a:rPr lang="en-US" dirty="0" smtClean="0"/>
                        <a:t>Fluoroquinolones</a:t>
                      </a:r>
                      <a:endParaRPr lang="en-US" baseline="0" dirty="0" smtClean="0"/>
                    </a:p>
                    <a:p>
                      <a:r>
                        <a:rPr lang="en-US" baseline="0" dirty="0" smtClean="0"/>
                        <a:t>(ciprofloxacin, levofloxacin)</a:t>
                      </a:r>
                      <a:endParaRPr lang="en-US" dirty="0"/>
                    </a:p>
                  </a:txBody>
                  <a:tcPr/>
                </a:tc>
                <a:extLst>
                  <a:ext uri="{0D108BD9-81ED-4DB2-BD59-A6C34878D82A}">
                    <a16:rowId xmlns:a16="http://schemas.microsoft.com/office/drawing/2014/main" val="10002"/>
                  </a:ext>
                </a:extLst>
              </a:tr>
              <a:tr h="546100">
                <a:tc>
                  <a:txBody>
                    <a:bodyPr/>
                    <a:lstStyle/>
                    <a:p>
                      <a:r>
                        <a:rPr lang="en-US" dirty="0" smtClean="0"/>
                        <a:t>Broad-spectrum</a:t>
                      </a:r>
                      <a:r>
                        <a:rPr lang="en-US" baseline="0" dirty="0" smtClean="0"/>
                        <a:t> </a:t>
                      </a:r>
                      <a:r>
                        <a:rPr lang="en-US" baseline="0" dirty="0" err="1" smtClean="0"/>
                        <a:t>penicillins</a:t>
                      </a:r>
                      <a:r>
                        <a:rPr lang="en-US" baseline="0" dirty="0" smtClean="0"/>
                        <a:t> </a:t>
                      </a:r>
                    </a:p>
                    <a:p>
                      <a:r>
                        <a:rPr lang="en-US" baseline="0" dirty="0" smtClean="0"/>
                        <a:t>(</a:t>
                      </a:r>
                      <a:r>
                        <a:rPr lang="en-US" baseline="0" dirty="0" err="1" smtClean="0"/>
                        <a:t>zosyn</a:t>
                      </a:r>
                      <a:r>
                        <a:rPr lang="en-US" baseline="0" dirty="0" smtClean="0"/>
                        <a:t>)</a:t>
                      </a:r>
                      <a:endParaRPr lang="en-US" dirty="0"/>
                    </a:p>
                  </a:txBody>
                  <a:tcPr>
                    <a:solidFill>
                      <a:srgbClr val="D3DFEE"/>
                    </a:solidFill>
                  </a:tcPr>
                </a:tc>
                <a:extLst>
                  <a:ext uri="{0D108BD9-81ED-4DB2-BD59-A6C34878D82A}">
                    <a16:rowId xmlns:a16="http://schemas.microsoft.com/office/drawing/2014/main" val="10003"/>
                  </a:ext>
                </a:extLst>
              </a:tr>
              <a:tr h="546100">
                <a:tc>
                  <a:txBody>
                    <a:bodyPr/>
                    <a:lstStyle/>
                    <a:p>
                      <a:r>
                        <a:rPr lang="en-US" dirty="0" smtClean="0"/>
                        <a:t>Broad-spectrum</a:t>
                      </a:r>
                      <a:r>
                        <a:rPr lang="en-US" baseline="0" dirty="0" smtClean="0"/>
                        <a:t> </a:t>
                      </a:r>
                      <a:r>
                        <a:rPr lang="en-US" baseline="0" dirty="0" err="1" smtClean="0"/>
                        <a:t>cephalosporins</a:t>
                      </a:r>
                      <a:r>
                        <a:rPr lang="en-US" baseline="0" dirty="0" smtClean="0"/>
                        <a:t> </a:t>
                      </a:r>
                    </a:p>
                    <a:p>
                      <a:r>
                        <a:rPr lang="en-US" baseline="0" dirty="0" smtClean="0"/>
                        <a:t>(</a:t>
                      </a:r>
                      <a:r>
                        <a:rPr lang="en-US" baseline="0" dirty="0" err="1" smtClean="0"/>
                        <a:t>cefepime</a:t>
                      </a:r>
                      <a:r>
                        <a:rPr lang="en-US" baseline="0" dirty="0" smtClean="0"/>
                        <a:t>)</a:t>
                      </a:r>
                      <a:endParaRPr lang="en-US" dirty="0"/>
                    </a:p>
                  </a:txBody>
                  <a:tcPr>
                    <a:solidFill>
                      <a:srgbClr val="EAF0F8"/>
                    </a:solidFill>
                  </a:tcPr>
                </a:tc>
                <a:extLst>
                  <a:ext uri="{0D108BD9-81ED-4DB2-BD59-A6C34878D82A}">
                    <a16:rowId xmlns:a16="http://schemas.microsoft.com/office/drawing/2014/main" val="10004"/>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0707220"/>
              </p:ext>
            </p:extLst>
          </p:nvPr>
        </p:nvGraphicFramePr>
        <p:xfrm>
          <a:off x="3505200" y="1929978"/>
          <a:ext cx="2653284" cy="1920240"/>
        </p:xfrm>
        <a:graphic>
          <a:graphicData uri="http://schemas.openxmlformats.org/drawingml/2006/table">
            <a:tbl>
              <a:tblPr firstRow="1" bandRow="1">
                <a:tableStyleId>{93296810-A885-4BE3-A3E7-6D5BEEA58F35}</a:tableStyleId>
              </a:tblPr>
              <a:tblGrid>
                <a:gridCol w="2653284">
                  <a:extLst>
                    <a:ext uri="{9D8B030D-6E8A-4147-A177-3AD203B41FA5}">
                      <a16:colId xmlns:a16="http://schemas.microsoft.com/office/drawing/2014/main" val="20000"/>
                    </a:ext>
                  </a:extLst>
                </a:gridCol>
              </a:tblGrid>
              <a:tr h="513291">
                <a:tc>
                  <a:txBody>
                    <a:bodyPr/>
                    <a:lstStyle/>
                    <a:p>
                      <a:r>
                        <a:rPr lang="en-US" dirty="0" smtClean="0"/>
                        <a:t>Occasionally Associated</a:t>
                      </a:r>
                      <a:endParaRPr lang="en-US" dirty="0"/>
                    </a:p>
                  </a:txBody>
                  <a:tcPr>
                    <a:solidFill>
                      <a:schemeClr val="accent3">
                        <a:lumMod val="75000"/>
                      </a:schemeClr>
                    </a:solidFill>
                  </a:tcPr>
                </a:tc>
                <a:extLst>
                  <a:ext uri="{0D108BD9-81ED-4DB2-BD59-A6C34878D82A}">
                    <a16:rowId xmlns:a16="http://schemas.microsoft.com/office/drawing/2014/main" val="10000"/>
                  </a:ext>
                </a:extLst>
              </a:tr>
              <a:tr h="559011">
                <a:tc>
                  <a:txBody>
                    <a:bodyPr/>
                    <a:lstStyle/>
                    <a:p>
                      <a:r>
                        <a:rPr lang="en-US" dirty="0" smtClean="0"/>
                        <a:t>Macrolides</a:t>
                      </a:r>
                      <a:r>
                        <a:rPr lang="en-US" baseline="0" dirty="0" smtClean="0"/>
                        <a:t> (azithromycin)</a:t>
                      </a:r>
                      <a:endParaRPr lang="en-US" dirty="0"/>
                    </a:p>
                  </a:txBody>
                  <a:tcPr>
                    <a:solidFill>
                      <a:srgbClr val="D3DFEE"/>
                    </a:solidFill>
                  </a:tcPr>
                </a:tc>
                <a:extLst>
                  <a:ext uri="{0D108BD9-81ED-4DB2-BD59-A6C34878D82A}">
                    <a16:rowId xmlns:a16="http://schemas.microsoft.com/office/drawing/2014/main" val="10001"/>
                  </a:ext>
                </a:extLst>
              </a:tr>
              <a:tr h="546100">
                <a:tc>
                  <a:txBody>
                    <a:bodyPr/>
                    <a:lstStyle/>
                    <a:p>
                      <a:r>
                        <a:rPr lang="en-US" dirty="0" smtClean="0"/>
                        <a:t>TMP-SMX</a:t>
                      </a:r>
                      <a:r>
                        <a:rPr lang="en-US" baseline="0" dirty="0" smtClean="0"/>
                        <a:t> </a:t>
                      </a:r>
                      <a:endParaRPr lang="en-US" dirty="0" smtClean="0"/>
                    </a:p>
                    <a:p>
                      <a:endParaRPr lang="en-US" dirty="0"/>
                    </a:p>
                  </a:txBody>
                  <a:tcPr>
                    <a:solidFill>
                      <a:srgbClr val="EAF0F8"/>
                    </a:solidFill>
                  </a:tcP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137302177"/>
              </p:ext>
            </p:extLst>
          </p:nvPr>
        </p:nvGraphicFramePr>
        <p:xfrm>
          <a:off x="6158484" y="1925109"/>
          <a:ext cx="2057400" cy="3012440"/>
        </p:xfrm>
        <a:graphic>
          <a:graphicData uri="http://schemas.openxmlformats.org/drawingml/2006/table">
            <a:tbl>
              <a:tblPr firstRow="1" bandRow="1">
                <a:tableStyleId>{F5AB1C69-6EDB-4FF4-983F-18BD219EF322}</a:tableStyleId>
              </a:tblPr>
              <a:tblGrid>
                <a:gridCol w="2057400">
                  <a:extLst>
                    <a:ext uri="{9D8B030D-6E8A-4147-A177-3AD203B41FA5}">
                      <a16:colId xmlns:a16="http://schemas.microsoft.com/office/drawing/2014/main" val="20000"/>
                    </a:ext>
                  </a:extLst>
                </a:gridCol>
              </a:tblGrid>
              <a:tr h="546100">
                <a:tc>
                  <a:txBody>
                    <a:bodyPr/>
                    <a:lstStyle/>
                    <a:p>
                      <a:r>
                        <a:rPr lang="en-US" dirty="0" smtClean="0"/>
                        <a:t>Rarely Associated</a:t>
                      </a:r>
                      <a:endParaRPr lang="en-US" dirty="0"/>
                    </a:p>
                  </a:txBody>
                  <a:tcPr>
                    <a:solidFill>
                      <a:schemeClr val="accent3">
                        <a:lumMod val="60000"/>
                        <a:lumOff val="40000"/>
                      </a:schemeClr>
                    </a:solidFill>
                  </a:tcPr>
                </a:tc>
                <a:extLst>
                  <a:ext uri="{0D108BD9-81ED-4DB2-BD59-A6C34878D82A}">
                    <a16:rowId xmlns:a16="http://schemas.microsoft.com/office/drawing/2014/main" val="10000"/>
                  </a:ext>
                </a:extLst>
              </a:tr>
              <a:tr h="546100">
                <a:tc>
                  <a:txBody>
                    <a:bodyPr/>
                    <a:lstStyle/>
                    <a:p>
                      <a:r>
                        <a:rPr lang="en-US" dirty="0" smtClean="0"/>
                        <a:t>Vancomycin</a:t>
                      </a:r>
                    </a:p>
                    <a:p>
                      <a:endParaRPr lang="en-US" dirty="0"/>
                    </a:p>
                  </a:txBody>
                  <a:tcPr>
                    <a:solidFill>
                      <a:srgbClr val="D3DFEE"/>
                    </a:solidFill>
                  </a:tcPr>
                </a:tc>
                <a:extLst>
                  <a:ext uri="{0D108BD9-81ED-4DB2-BD59-A6C34878D82A}">
                    <a16:rowId xmlns:a16="http://schemas.microsoft.com/office/drawing/2014/main" val="10001"/>
                  </a:ext>
                </a:extLst>
              </a:tr>
              <a:tr h="546100">
                <a:tc>
                  <a:txBody>
                    <a:bodyPr/>
                    <a:lstStyle/>
                    <a:p>
                      <a:r>
                        <a:rPr lang="en-US" dirty="0" smtClean="0"/>
                        <a:t>Doxycycline</a:t>
                      </a:r>
                    </a:p>
                    <a:p>
                      <a:endParaRPr lang="en-US" dirty="0"/>
                    </a:p>
                  </a:txBody>
                  <a:tcPr>
                    <a:solidFill>
                      <a:srgbClr val="EAF0F8"/>
                    </a:solidFill>
                  </a:tcPr>
                </a:tc>
                <a:extLst>
                  <a:ext uri="{0D108BD9-81ED-4DB2-BD59-A6C34878D82A}">
                    <a16:rowId xmlns:a16="http://schemas.microsoft.com/office/drawing/2014/main" val="10002"/>
                  </a:ext>
                </a:extLst>
              </a:tr>
              <a:tr h="546100">
                <a:tc>
                  <a:txBody>
                    <a:bodyPr/>
                    <a:lstStyle/>
                    <a:p>
                      <a:r>
                        <a:rPr lang="en-US" dirty="0" smtClean="0"/>
                        <a:t>Metronidazole</a:t>
                      </a:r>
                      <a:endParaRPr lang="en-US" dirty="0"/>
                    </a:p>
                  </a:txBody>
                  <a:tcPr>
                    <a:solidFill>
                      <a:srgbClr val="D3DFEE"/>
                    </a:solidFill>
                  </a:tcPr>
                </a:tc>
                <a:extLst>
                  <a:ext uri="{0D108BD9-81ED-4DB2-BD59-A6C34878D82A}">
                    <a16:rowId xmlns:a16="http://schemas.microsoft.com/office/drawing/2014/main" val="10003"/>
                  </a:ext>
                </a:extLst>
              </a:tr>
              <a:tr h="546100">
                <a:tc>
                  <a:txBody>
                    <a:bodyPr/>
                    <a:lstStyle/>
                    <a:p>
                      <a:r>
                        <a:rPr lang="en-US" dirty="0" smtClean="0"/>
                        <a:t>Aminoglycosides</a:t>
                      </a:r>
                      <a:endParaRPr lang="en-US" dirty="0"/>
                    </a:p>
                  </a:txBody>
                  <a:tcPr>
                    <a:solidFill>
                      <a:srgbClr val="EAF0F8"/>
                    </a:solidFill>
                  </a:tcPr>
                </a:tc>
                <a:extLst>
                  <a:ext uri="{0D108BD9-81ED-4DB2-BD59-A6C34878D82A}">
                    <a16:rowId xmlns:a16="http://schemas.microsoft.com/office/drawing/2014/main" val="10004"/>
                  </a:ext>
                </a:extLst>
              </a:tr>
            </a:tbl>
          </a:graphicData>
        </a:graphic>
      </p:graphicFrame>
      <p:sp>
        <p:nvSpPr>
          <p:cNvPr id="7" name="TextBox 6"/>
          <p:cNvSpPr txBox="1"/>
          <p:nvPr/>
        </p:nvSpPr>
        <p:spPr>
          <a:xfrm>
            <a:off x="1478122" y="5590724"/>
            <a:ext cx="5715000" cy="830997"/>
          </a:xfrm>
          <a:prstGeom prst="rect">
            <a:avLst/>
          </a:prstGeom>
          <a:noFill/>
        </p:spPr>
        <p:txBody>
          <a:bodyPr wrap="square" rtlCol="0">
            <a:spAutoFit/>
          </a:bodyPr>
          <a:lstStyle/>
          <a:p>
            <a:pPr algn="ctr"/>
            <a:r>
              <a:rPr lang="en-US" sz="2400" i="1" dirty="0" smtClean="0"/>
              <a:t>Antimicrobial agents that may induce C. difficile colitis</a:t>
            </a:r>
            <a:endParaRPr lang="en-US" sz="2400" i="1" dirty="0"/>
          </a:p>
        </p:txBody>
      </p:sp>
      <p:sp>
        <p:nvSpPr>
          <p:cNvPr id="9" name="TextBox 8">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367742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edg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This module works a lot better in “presentation” mode</a:t>
            </a:r>
            <a:endParaRPr lang="en-US" dirty="0"/>
          </a:p>
        </p:txBody>
      </p:sp>
      <p:pic>
        <p:nvPicPr>
          <p:cNvPr id="2050" name="Picture 2" descr="http://www.procopy.com.au/storage/doctor-presentation-office-cartoon-characters_mJ_bhz.jpg?__SQUARESPACE_CACHEVERSION=142122243776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9541" y="2804078"/>
            <a:ext cx="3083582" cy="28834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5869" y="5938622"/>
            <a:ext cx="5715000" cy="523220"/>
          </a:xfrm>
          <a:prstGeom prst="rect">
            <a:avLst/>
          </a:prstGeom>
          <a:noFill/>
        </p:spPr>
        <p:txBody>
          <a:bodyPr wrap="square" rtlCol="0">
            <a:spAutoFit/>
          </a:bodyPr>
          <a:lstStyle/>
          <a:p>
            <a:r>
              <a:rPr lang="en-US" sz="2800" dirty="0" smtClean="0">
                <a:solidFill>
                  <a:srgbClr val="4F70AE"/>
                </a:solidFill>
              </a:rPr>
              <a:t>Start presentation mode now</a:t>
            </a:r>
            <a:endParaRPr lang="en-US" sz="2800" dirty="0">
              <a:solidFill>
                <a:srgbClr val="4F70AE"/>
              </a:solidFill>
            </a:endParaRPr>
          </a:p>
        </p:txBody>
      </p:sp>
    </p:spTree>
    <p:extLst>
      <p:ext uri="{BB962C8B-B14F-4D97-AF65-F5344CB8AC3E}">
        <p14:creationId xmlns:p14="http://schemas.microsoft.com/office/powerpoint/2010/main" val="396358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2695"/>
            <a:ext cx="7269480" cy="1325562"/>
          </a:xfrm>
        </p:spPr>
        <p:txBody>
          <a:bodyPr/>
          <a:lstStyle/>
          <a:p>
            <a:r>
              <a:rPr lang="en-US" dirty="0" smtClean="0"/>
              <a:t>Transmission</a:t>
            </a:r>
            <a:endParaRPr lang="en-US" dirty="0"/>
          </a:p>
        </p:txBody>
      </p:sp>
      <p:sp>
        <p:nvSpPr>
          <p:cNvPr id="3" name="Content Placeholder 2"/>
          <p:cNvSpPr>
            <a:spLocks noGrp="1"/>
          </p:cNvSpPr>
          <p:nvPr>
            <p:ph idx="1"/>
          </p:nvPr>
        </p:nvSpPr>
        <p:spPr>
          <a:xfrm>
            <a:off x="533400" y="1752600"/>
            <a:ext cx="4876800" cy="4753004"/>
          </a:xfrm>
        </p:spPr>
        <p:txBody>
          <a:bodyPr>
            <a:normAutofit/>
          </a:bodyPr>
          <a:lstStyle/>
          <a:p>
            <a:r>
              <a:rPr lang="en-US" i="1" dirty="0" smtClean="0"/>
              <a:t>C. difficile </a:t>
            </a:r>
            <a:r>
              <a:rPr lang="en-US" dirty="0" smtClean="0"/>
              <a:t>is transmitted from person to person by the fecal-oral route</a:t>
            </a:r>
          </a:p>
          <a:p>
            <a:r>
              <a:rPr lang="en-US" i="1" dirty="0"/>
              <a:t>C. </a:t>
            </a:r>
            <a:r>
              <a:rPr lang="en-US" i="1" dirty="0" smtClean="0"/>
              <a:t>difficile </a:t>
            </a:r>
            <a:r>
              <a:rPr lang="en-US" dirty="0" smtClean="0"/>
              <a:t>is shed in feces</a:t>
            </a:r>
          </a:p>
          <a:p>
            <a:r>
              <a:rPr lang="en-US" dirty="0" smtClean="0"/>
              <a:t>Any surface, device, material that is contaminated with feces may become a reservoir for spores! </a:t>
            </a:r>
          </a:p>
          <a:p>
            <a:pPr lvl="1"/>
            <a:r>
              <a:rPr lang="en-US" dirty="0"/>
              <a:t>H</a:t>
            </a:r>
            <a:r>
              <a:rPr lang="en-US" dirty="0" smtClean="0"/>
              <a:t>eat-resistant spores are not killed by alcohol-based hand cleansers or routine surface cleaning</a:t>
            </a:r>
          </a:p>
          <a:p>
            <a:r>
              <a:rPr lang="en-US" dirty="0" smtClean="0"/>
              <a:t>Once spores are ingested, they pass through the stomach [resistant to acid] and once exposed to bile acids, they germinate and multiple in the colon!</a:t>
            </a:r>
            <a:endParaRPr lang="en-US" dirty="0"/>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424"/>
          <a:stretch/>
        </p:blipFill>
        <p:spPr>
          <a:xfrm>
            <a:off x="5715000" y="1963261"/>
            <a:ext cx="3104896" cy="2260600"/>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3382" t="2557" b="3248"/>
          <a:stretch/>
        </p:blipFill>
        <p:spPr>
          <a:xfrm>
            <a:off x="5715000" y="4495800"/>
            <a:ext cx="3104896" cy="2209800"/>
          </a:xfrm>
          <a:prstGeom prst="rect">
            <a:avLst/>
          </a:prstGeom>
        </p:spPr>
      </p:pic>
    </p:spTree>
    <p:extLst>
      <p:ext uri="{BB962C8B-B14F-4D97-AF65-F5344CB8AC3E}">
        <p14:creationId xmlns:p14="http://schemas.microsoft.com/office/powerpoint/2010/main" val="33732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Host Defense &amp; Response</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The intestinal microbiota are responsible for resisting colonization against </a:t>
            </a:r>
            <a:r>
              <a:rPr lang="en-US" i="1" dirty="0" smtClean="0"/>
              <a:t>C. diff</a:t>
            </a:r>
            <a:r>
              <a:rPr lang="en-US" dirty="0" smtClean="0"/>
              <a:t>!</a:t>
            </a:r>
          </a:p>
          <a:p>
            <a:r>
              <a:rPr lang="en-US" dirty="0" smtClean="0"/>
              <a:t>Commensal bacteria convert bile acids to inhibit growth of </a:t>
            </a:r>
            <a:r>
              <a:rPr lang="en-US" i="1" dirty="0" smtClean="0"/>
              <a:t>C. diff </a:t>
            </a:r>
            <a:r>
              <a:rPr lang="en-US" dirty="0" smtClean="0"/>
              <a:t>by depriving the spores of germinant &amp; some of these acids are toxic to the vegetative form of </a:t>
            </a:r>
            <a:r>
              <a:rPr lang="en-US" i="1" dirty="0" smtClean="0"/>
              <a:t>C. diff</a:t>
            </a:r>
            <a:endParaRPr lang="en-US" dirty="0" smtClean="0"/>
          </a:p>
        </p:txBody>
      </p:sp>
      <p:sp>
        <p:nvSpPr>
          <p:cNvPr id="4" name="Content Placeholder 3"/>
          <p:cNvSpPr>
            <a:spLocks noGrp="1"/>
          </p:cNvSpPr>
          <p:nvPr>
            <p:ph sz="half" idx="2"/>
          </p:nvPr>
        </p:nvSpPr>
        <p:spPr/>
        <p:txBody>
          <a:bodyPr>
            <a:normAutofit lnSpcReduction="10000"/>
          </a:bodyPr>
          <a:lstStyle/>
          <a:p>
            <a:r>
              <a:rPr lang="en-US" dirty="0"/>
              <a:t>Serum antitoxin antibodies are the best described factor protecting against </a:t>
            </a:r>
            <a:r>
              <a:rPr lang="en-US" dirty="0" smtClean="0"/>
              <a:t>CDI!</a:t>
            </a:r>
            <a:endParaRPr lang="en-US" dirty="0"/>
          </a:p>
          <a:p>
            <a:r>
              <a:rPr lang="en-US" dirty="0"/>
              <a:t>Mounting a serum </a:t>
            </a:r>
            <a:r>
              <a:rPr lang="en-US" dirty="0" smtClean="0"/>
              <a:t>Ab response </a:t>
            </a:r>
            <a:r>
              <a:rPr lang="en-US" dirty="0"/>
              <a:t>to toxin A during an initial episode </a:t>
            </a:r>
            <a:r>
              <a:rPr lang="en-US" dirty="0" smtClean="0"/>
              <a:t>is </a:t>
            </a:r>
            <a:r>
              <a:rPr lang="en-US" dirty="0"/>
              <a:t>associated with </a:t>
            </a:r>
            <a:r>
              <a:rPr lang="en-US" dirty="0" smtClean="0"/>
              <a:t>protection </a:t>
            </a:r>
            <a:r>
              <a:rPr lang="en-US" dirty="0"/>
              <a:t>against recurrent CDI</a:t>
            </a:r>
          </a:p>
          <a:p>
            <a:r>
              <a:rPr lang="en-US" dirty="0"/>
              <a:t>Asymptomatic carriers demonstrate higher serum levels of IgG against toxin A </a:t>
            </a:r>
          </a:p>
          <a:p>
            <a:endParaRPr lang="en-US" dirty="0"/>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5570549"/>
            <a:ext cx="1178538" cy="1219177"/>
          </a:xfrm>
          <a:prstGeom prst="rect">
            <a:avLst/>
          </a:prstGeom>
        </p:spPr>
      </p:pic>
      <p:sp>
        <p:nvSpPr>
          <p:cNvPr id="7" name="TextBox 6"/>
          <p:cNvSpPr txBox="1"/>
          <p:nvPr/>
        </p:nvSpPr>
        <p:spPr>
          <a:xfrm>
            <a:off x="312049" y="146501"/>
            <a:ext cx="2812151" cy="553998"/>
          </a:xfrm>
          <a:prstGeom prst="rect">
            <a:avLst/>
          </a:prstGeom>
          <a:noFill/>
        </p:spPr>
        <p:txBody>
          <a:bodyPr wrap="square" rtlCol="0">
            <a:spAutoFit/>
          </a:bodyPr>
          <a:lstStyle/>
          <a:p>
            <a:r>
              <a:rPr lang="en-US" sz="1000" dirty="0" err="1" smtClean="0"/>
              <a:t>Kyne</a:t>
            </a:r>
            <a:r>
              <a:rPr lang="en-US" sz="1000" dirty="0" smtClean="0"/>
              <a:t> et al., Lancet 2001</a:t>
            </a:r>
          </a:p>
          <a:p>
            <a:r>
              <a:rPr lang="en-US" sz="1000" dirty="0" smtClean="0"/>
              <a:t>Kelly CP </a:t>
            </a:r>
            <a:r>
              <a:rPr lang="en-US" sz="1000" dirty="0" err="1" smtClean="0"/>
              <a:t>Eur</a:t>
            </a:r>
            <a:r>
              <a:rPr lang="en-US" sz="1000" dirty="0" smtClean="0"/>
              <a:t> J </a:t>
            </a:r>
            <a:r>
              <a:rPr lang="en-US" sz="1000" dirty="0" err="1" smtClean="0"/>
              <a:t>Gastroenterol</a:t>
            </a:r>
            <a:r>
              <a:rPr lang="en-US" sz="1000" dirty="0" smtClean="0"/>
              <a:t> </a:t>
            </a:r>
            <a:r>
              <a:rPr lang="en-US" sz="1000" dirty="0" err="1" smtClean="0"/>
              <a:t>Hepatol</a:t>
            </a:r>
            <a:r>
              <a:rPr lang="en-US" sz="1000" dirty="0" smtClean="0"/>
              <a:t> 1996</a:t>
            </a:r>
          </a:p>
          <a:p>
            <a:r>
              <a:rPr lang="en-US" sz="1000" dirty="0" err="1" smtClean="0"/>
              <a:t>Abt</a:t>
            </a:r>
            <a:r>
              <a:rPr lang="en-US" sz="1000" dirty="0" smtClean="0"/>
              <a:t> et al., Nat Rev </a:t>
            </a:r>
            <a:r>
              <a:rPr lang="en-US" sz="1000" dirty="0" err="1" smtClean="0"/>
              <a:t>Microbiol</a:t>
            </a:r>
            <a:r>
              <a:rPr lang="en-US" sz="1000" dirty="0" smtClean="0"/>
              <a:t> 2016</a:t>
            </a:r>
            <a:endParaRPr lang="en-US" sz="1000" dirty="0"/>
          </a:p>
        </p:txBody>
      </p:sp>
    </p:spTree>
    <p:extLst>
      <p:ext uri="{BB962C8B-B14F-4D97-AF65-F5344CB8AC3E}">
        <p14:creationId xmlns:p14="http://schemas.microsoft.com/office/powerpoint/2010/main" val="176719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04" y="580051"/>
            <a:ext cx="7269480" cy="1325562"/>
          </a:xfrm>
        </p:spPr>
        <p:txBody>
          <a:bodyPr/>
          <a:lstStyle/>
          <a:p>
            <a:r>
              <a:rPr lang="en-US" dirty="0" smtClean="0"/>
              <a:t>Clinical Manifestations</a:t>
            </a:r>
            <a:endParaRPr lang="en-US" dirty="0"/>
          </a:p>
        </p:txBody>
      </p:sp>
      <p:sp>
        <p:nvSpPr>
          <p:cNvPr id="3" name="Content Placeholder 2"/>
          <p:cNvSpPr>
            <a:spLocks noGrp="1"/>
          </p:cNvSpPr>
          <p:nvPr>
            <p:ph idx="1"/>
          </p:nvPr>
        </p:nvSpPr>
        <p:spPr>
          <a:xfrm>
            <a:off x="946404" y="2228778"/>
            <a:ext cx="7269480" cy="3886199"/>
          </a:xfrm>
        </p:spPr>
        <p:txBody>
          <a:bodyPr>
            <a:noAutofit/>
          </a:bodyPr>
          <a:lstStyle/>
          <a:p>
            <a:pPr marL="0" indent="0">
              <a:buNone/>
            </a:pPr>
            <a:r>
              <a:rPr lang="en-US" sz="3200" b="1" dirty="0" smtClean="0"/>
              <a:t>Typical Disease </a:t>
            </a:r>
            <a:r>
              <a:rPr lang="en-US" sz="3200" b="1" dirty="0"/>
              <a:t>S</a:t>
            </a:r>
            <a:r>
              <a:rPr lang="en-US" sz="3200" b="1" dirty="0" smtClean="0"/>
              <a:t>tates</a:t>
            </a:r>
          </a:p>
          <a:p>
            <a:pPr marL="617220" lvl="1" indent="-342900">
              <a:lnSpc>
                <a:spcPct val="150000"/>
              </a:lnSpc>
              <a:buFont typeface="+mj-lt"/>
              <a:buAutoNum type="arabicPeriod"/>
            </a:pPr>
            <a:r>
              <a:rPr lang="en-US" sz="3200" dirty="0" smtClean="0"/>
              <a:t> Asymptomatic carriage </a:t>
            </a:r>
          </a:p>
          <a:p>
            <a:pPr marL="617220" lvl="1" indent="-342900">
              <a:lnSpc>
                <a:spcPct val="150000"/>
              </a:lnSpc>
              <a:buFont typeface="+mj-lt"/>
              <a:buAutoNum type="arabicPeriod"/>
            </a:pPr>
            <a:r>
              <a:rPr lang="en-US" sz="3200" dirty="0" smtClean="0"/>
              <a:t> Diarrhea with colitis</a:t>
            </a:r>
          </a:p>
          <a:p>
            <a:pPr marL="617220" lvl="1" indent="-342900">
              <a:lnSpc>
                <a:spcPct val="150000"/>
              </a:lnSpc>
              <a:buFont typeface="+mj-lt"/>
              <a:buAutoNum type="arabicPeriod"/>
            </a:pPr>
            <a:r>
              <a:rPr lang="en-US" sz="3200" dirty="0" smtClean="0"/>
              <a:t> Pseudomembranous colitis</a:t>
            </a:r>
          </a:p>
          <a:p>
            <a:pPr marL="617220" lvl="1" indent="-342900">
              <a:lnSpc>
                <a:spcPct val="150000"/>
              </a:lnSpc>
              <a:buFont typeface="+mj-lt"/>
              <a:buAutoNum type="arabicPeriod"/>
            </a:pPr>
            <a:r>
              <a:rPr lang="en-US" sz="3200" dirty="0" smtClean="0"/>
              <a:t> Fulminant colitis</a:t>
            </a:r>
            <a:endParaRPr lang="en-US" sz="3200" dirty="0"/>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343436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7269480" cy="1372880"/>
          </a:xfrm>
        </p:spPr>
        <p:txBody>
          <a:bodyPr/>
          <a:lstStyle/>
          <a:p>
            <a:r>
              <a:rPr lang="en-US" dirty="0" smtClean="0"/>
              <a:t>1. Asymptomatic Carriage</a:t>
            </a:r>
            <a:endParaRPr lang="en-US" dirty="0"/>
          </a:p>
        </p:txBody>
      </p:sp>
      <p:sp>
        <p:nvSpPr>
          <p:cNvPr id="3" name="Content Placeholder 2"/>
          <p:cNvSpPr>
            <a:spLocks noGrp="1"/>
          </p:cNvSpPr>
          <p:nvPr>
            <p:ph idx="1"/>
          </p:nvPr>
        </p:nvSpPr>
        <p:spPr>
          <a:xfrm>
            <a:off x="949373" y="1847514"/>
            <a:ext cx="6446520" cy="4351337"/>
          </a:xfrm>
        </p:spPr>
        <p:txBody>
          <a:bodyPr/>
          <a:lstStyle/>
          <a:p>
            <a:pPr marL="0" indent="0">
              <a:buNone/>
            </a:pPr>
            <a:r>
              <a:rPr lang="en-US" b="1" dirty="0" smtClean="0"/>
              <a:t>No symptoms but they shed </a:t>
            </a:r>
            <a:r>
              <a:rPr lang="en-US" b="1" i="1" dirty="0" smtClean="0"/>
              <a:t>C. diff. </a:t>
            </a:r>
            <a:r>
              <a:rPr lang="en-US" b="1" dirty="0" smtClean="0"/>
              <a:t>Why?</a:t>
            </a:r>
          </a:p>
          <a:p>
            <a:pPr marL="0" indent="0">
              <a:lnSpc>
                <a:spcPct val="100000"/>
              </a:lnSpc>
              <a:spcBef>
                <a:spcPts val="0"/>
              </a:spcBef>
              <a:buNone/>
            </a:pPr>
            <a:endParaRPr lang="en-US" sz="800" b="1" dirty="0" smtClean="0"/>
          </a:p>
          <a:p>
            <a:pPr marL="617220" lvl="1" indent="-342900">
              <a:lnSpc>
                <a:spcPct val="100000"/>
              </a:lnSpc>
              <a:buFont typeface="+mj-lt"/>
              <a:buAutoNum type="arabicPeriod"/>
            </a:pPr>
            <a:r>
              <a:rPr lang="en-US" dirty="0" smtClean="0"/>
              <a:t>The strain may not produce any toxins</a:t>
            </a:r>
          </a:p>
          <a:p>
            <a:pPr marL="891540" lvl="2" indent="-342900">
              <a:lnSpc>
                <a:spcPct val="100000"/>
              </a:lnSpc>
              <a:buFont typeface="+mj-lt"/>
              <a:buAutoNum type="alphaLcParenR"/>
            </a:pPr>
            <a:r>
              <a:rPr lang="en-US" dirty="0" smtClean="0"/>
              <a:t>This is actually preventative of toxin-producing </a:t>
            </a:r>
            <a:r>
              <a:rPr lang="en-US" i="1" dirty="0" smtClean="0"/>
              <a:t>C. diff</a:t>
            </a:r>
            <a:r>
              <a:rPr lang="en-US" dirty="0" smtClean="0"/>
              <a:t>!</a:t>
            </a:r>
            <a:r>
              <a:rPr lang="en-US" i="1" dirty="0" smtClean="0"/>
              <a:t> </a:t>
            </a:r>
            <a:r>
              <a:rPr lang="en-US" dirty="0" smtClean="0"/>
              <a:t>The ecological niche is already filled</a:t>
            </a:r>
            <a:r>
              <a:rPr lang="is-IS" dirty="0" smtClean="0"/>
              <a:t>…</a:t>
            </a:r>
            <a:endParaRPr lang="en-US" dirty="0" smtClean="0"/>
          </a:p>
          <a:p>
            <a:pPr marL="617220" lvl="1" indent="-342900">
              <a:lnSpc>
                <a:spcPct val="100000"/>
              </a:lnSpc>
              <a:buFont typeface="+mj-lt"/>
              <a:buAutoNum type="arabicPeriod"/>
            </a:pPr>
            <a:r>
              <a:rPr lang="en-US" dirty="0" smtClean="0"/>
              <a:t>Host-factors: People who have higher serum IgG against Toxin A are less likely to develop disease</a:t>
            </a:r>
          </a:p>
          <a:p>
            <a:pPr marL="457200" lvl="1" indent="0">
              <a:buNone/>
            </a:pPr>
            <a:endParaRPr lang="en-US" dirty="0" smtClean="0"/>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888" t="36318" r="51699" b="33563"/>
          <a:stretch/>
        </p:blipFill>
        <p:spPr bwMode="auto">
          <a:xfrm>
            <a:off x="2484925" y="3959863"/>
            <a:ext cx="3369477" cy="2669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57800" y="6534834"/>
            <a:ext cx="4661916" cy="461665"/>
          </a:xfrm>
          <a:prstGeom prst="rect">
            <a:avLst/>
          </a:prstGeom>
          <a:noFill/>
        </p:spPr>
        <p:txBody>
          <a:bodyPr wrap="square" rtlCol="0">
            <a:spAutoFit/>
          </a:bodyPr>
          <a:lstStyle/>
          <a:p>
            <a:r>
              <a:rPr lang="en-US" sz="1200" dirty="0" err="1" smtClean="0"/>
              <a:t>Kyne</a:t>
            </a:r>
            <a:r>
              <a:rPr lang="en-US" sz="1200" dirty="0" smtClean="0"/>
              <a:t>, Kelly C, et al. </a:t>
            </a:r>
            <a:r>
              <a:rPr lang="en-US" sz="1200" dirty="0"/>
              <a:t>N Engl J Med. </a:t>
            </a:r>
            <a:r>
              <a:rPr lang="en-US" sz="1200" dirty="0" smtClean="0"/>
              <a:t>2000</a:t>
            </a:r>
            <a:br>
              <a:rPr lang="en-US" sz="1200" dirty="0" smtClean="0"/>
            </a:br>
            <a:endParaRPr lang="en-US" sz="1200" dirty="0"/>
          </a:p>
        </p:txBody>
      </p:sp>
      <p:sp>
        <p:nvSpPr>
          <p:cNvPr id="11" name="TextBox 10">
            <a:hlinkClick r:id="rId4"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6" name="TextBox 5"/>
          <p:cNvSpPr txBox="1"/>
          <p:nvPr/>
        </p:nvSpPr>
        <p:spPr>
          <a:xfrm>
            <a:off x="228600" y="116005"/>
            <a:ext cx="2057400" cy="923330"/>
          </a:xfrm>
          <a:prstGeom prst="rect">
            <a:avLst/>
          </a:prstGeom>
          <a:noFill/>
        </p:spPr>
        <p:txBody>
          <a:bodyPr wrap="square" rtlCol="0">
            <a:spAutoFit/>
          </a:bodyPr>
          <a:lstStyle/>
          <a:p>
            <a:pPr algn="ctr"/>
            <a:r>
              <a:rPr lang="en-US" dirty="0" smtClean="0"/>
              <a:t>Up to 20% of hospitalized adults! </a:t>
            </a:r>
            <a:endParaRPr lang="en-US" dirty="0"/>
          </a:p>
        </p:txBody>
      </p:sp>
      <p:cxnSp>
        <p:nvCxnSpPr>
          <p:cNvPr id="8" name="Straight Arrow Connector 7"/>
          <p:cNvCxnSpPr/>
          <p:nvPr/>
        </p:nvCxnSpPr>
        <p:spPr>
          <a:xfrm flipH="1" flipV="1">
            <a:off x="2057400" y="685800"/>
            <a:ext cx="68580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19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2" presetClass="entr" presetSubtype="4"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 calcmode="lin" valueType="num">
                                      <p:cBhvr additive="base">
                                        <p:cTn id="21" dur="500" fill="hold"/>
                                        <p:tgtEl>
                                          <p:spTgt spid="10242"/>
                                        </p:tgtEl>
                                        <p:attrNameLst>
                                          <p:attrName>ppt_x</p:attrName>
                                        </p:attrNameLst>
                                      </p:cBhvr>
                                      <p:tavLst>
                                        <p:tav tm="0">
                                          <p:val>
                                            <p:strVal val="#ppt_x"/>
                                          </p:val>
                                        </p:tav>
                                        <p:tav tm="100000">
                                          <p:val>
                                            <p:strVal val="#ppt_x"/>
                                          </p:val>
                                        </p:tav>
                                      </p:tavLst>
                                    </p:anim>
                                    <p:anim calcmode="lin" valueType="num">
                                      <p:cBhvr additive="base">
                                        <p:cTn id="22" dur="500" fill="hold"/>
                                        <p:tgtEl>
                                          <p:spTgt spid="10242"/>
                                        </p:tgtEl>
                                        <p:attrNameLst>
                                          <p:attrName>ppt_y</p:attrName>
                                        </p:attrNameLst>
                                      </p:cBhvr>
                                      <p:tavLst>
                                        <p:tav tm="0">
                                          <p:val>
                                            <p:strVal val="1+#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Diarrhea with </a:t>
            </a:r>
            <a:r>
              <a:rPr lang="en-US" dirty="0"/>
              <a:t>C</a:t>
            </a:r>
            <a:r>
              <a:rPr lang="en-US" dirty="0" smtClean="0"/>
              <a:t>olitis</a:t>
            </a:r>
            <a:endParaRPr lang="en-US" dirty="0"/>
          </a:p>
        </p:txBody>
      </p:sp>
      <p:sp>
        <p:nvSpPr>
          <p:cNvPr id="3" name="Content Placeholder 2"/>
          <p:cNvSpPr>
            <a:spLocks noGrp="1"/>
          </p:cNvSpPr>
          <p:nvPr>
            <p:ph idx="1"/>
          </p:nvPr>
        </p:nvSpPr>
        <p:spPr/>
        <p:txBody>
          <a:bodyPr/>
          <a:lstStyle/>
          <a:p>
            <a:r>
              <a:rPr lang="en-US" dirty="0" smtClean="0"/>
              <a:t>The patient has WATERY diarrhea (typically &gt;3 stools / 24h)</a:t>
            </a:r>
          </a:p>
          <a:p>
            <a:r>
              <a:rPr lang="en-US" dirty="0"/>
              <a:t>+/– </a:t>
            </a:r>
            <a:r>
              <a:rPr lang="en-US" dirty="0" smtClean="0"/>
              <a:t> mucus or occult bleeding (nothing major)</a:t>
            </a:r>
          </a:p>
          <a:p>
            <a:r>
              <a:rPr lang="en-US" dirty="0" smtClean="0"/>
              <a:t>+/–  lower abdominal pain, abdominal distension, cramping, fever, nausea</a:t>
            </a:r>
          </a:p>
          <a:p>
            <a:r>
              <a:rPr lang="en-US" dirty="0" smtClean="0"/>
              <a:t>Leukocytosis </a:t>
            </a:r>
            <a:r>
              <a:rPr lang="en-US" dirty="0"/>
              <a:t>is VERY </a:t>
            </a:r>
            <a:r>
              <a:rPr lang="en-US" dirty="0" smtClean="0"/>
              <a:t>common</a:t>
            </a:r>
          </a:p>
          <a:p>
            <a:r>
              <a:rPr lang="en-US" dirty="0" smtClean="0"/>
              <a:t>Lower endoscopy findings: non-specific colitis </a:t>
            </a:r>
          </a:p>
          <a:p>
            <a:pPr lvl="1"/>
            <a:r>
              <a:rPr lang="en-US" dirty="0" smtClean="0"/>
              <a:t>Range = patchy mild erythema &amp; friability </a:t>
            </a:r>
            <a:r>
              <a:rPr lang="en-US" dirty="0" smtClean="0">
                <a:sym typeface="Wingdings"/>
              </a:rPr>
              <a:t> </a:t>
            </a:r>
            <a:r>
              <a:rPr lang="en-US" dirty="0" smtClean="0"/>
              <a:t>pseudomembranous colitis (severe inflammation of bowel lining)</a:t>
            </a:r>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6" name="TextBox 5"/>
          <p:cNvSpPr txBox="1"/>
          <p:nvPr/>
        </p:nvSpPr>
        <p:spPr>
          <a:xfrm>
            <a:off x="6328376" y="6477000"/>
            <a:ext cx="2556499" cy="246221"/>
          </a:xfrm>
          <a:prstGeom prst="rect">
            <a:avLst/>
          </a:prstGeom>
          <a:noFill/>
        </p:spPr>
        <p:txBody>
          <a:bodyPr wrap="square" rtlCol="0">
            <a:spAutoFit/>
          </a:bodyPr>
          <a:lstStyle/>
          <a:p>
            <a:r>
              <a:rPr lang="en-US" sz="1000" dirty="0" err="1" smtClean="0"/>
              <a:t>Bagdasarian</a:t>
            </a:r>
            <a:r>
              <a:rPr lang="en-US" sz="1000" dirty="0" smtClean="0"/>
              <a:t> et al., JAMA 2015</a:t>
            </a:r>
            <a:endParaRPr lang="en-US" sz="1000" dirty="0"/>
          </a:p>
        </p:txBody>
      </p:sp>
    </p:spTree>
    <p:extLst>
      <p:ext uri="{BB962C8B-B14F-4D97-AF65-F5344CB8AC3E}">
        <p14:creationId xmlns:p14="http://schemas.microsoft.com/office/powerpoint/2010/main" val="275826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903835" cy="1325562"/>
          </a:xfrm>
        </p:spPr>
        <p:txBody>
          <a:bodyPr/>
          <a:lstStyle/>
          <a:p>
            <a:r>
              <a:rPr lang="en-US" dirty="0" smtClean="0"/>
              <a:t>3. Pseudomembranous Colitis</a:t>
            </a:r>
            <a:endParaRPr lang="en-US" dirty="0"/>
          </a:p>
        </p:txBody>
      </p:sp>
      <p:sp>
        <p:nvSpPr>
          <p:cNvPr id="3" name="Content Placeholder 2"/>
          <p:cNvSpPr>
            <a:spLocks noGrp="1"/>
          </p:cNvSpPr>
          <p:nvPr>
            <p:ph idx="1"/>
          </p:nvPr>
        </p:nvSpPr>
        <p:spPr/>
        <p:txBody>
          <a:bodyPr/>
          <a:lstStyle/>
          <a:p>
            <a:r>
              <a:rPr lang="en-US" dirty="0" smtClean="0"/>
              <a:t>More profuse diarrhea</a:t>
            </a:r>
          </a:p>
          <a:p>
            <a:r>
              <a:rPr lang="en-US" dirty="0" smtClean="0"/>
              <a:t>More likely to have bleeding</a:t>
            </a:r>
          </a:p>
          <a:p>
            <a:r>
              <a:rPr lang="en-US" dirty="0" smtClean="0"/>
              <a:t>More severe leukocytosis</a:t>
            </a:r>
          </a:p>
          <a:p>
            <a:r>
              <a:rPr lang="en-US" dirty="0" err="1" smtClean="0"/>
              <a:t>Pseudomembranes</a:t>
            </a:r>
            <a:r>
              <a:rPr lang="en-US" dirty="0" smtClean="0"/>
              <a:t> seen on endoscopy</a:t>
            </a:r>
            <a:endParaRPr lang="en-US" dirty="0"/>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7444" y="3810000"/>
            <a:ext cx="3327400" cy="2896350"/>
          </a:xfrm>
          <a:prstGeom prst="rect">
            <a:avLst/>
          </a:prstGeom>
        </p:spPr>
      </p:pic>
    </p:spTree>
    <p:extLst>
      <p:ext uri="{BB962C8B-B14F-4D97-AF65-F5344CB8AC3E}">
        <p14:creationId xmlns:p14="http://schemas.microsoft.com/office/powerpoint/2010/main" val="428631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Pseudomembranous Colitis</a:t>
            </a:r>
            <a:endParaRPr lang="en-US" dirty="0"/>
          </a:p>
        </p:txBody>
      </p:sp>
      <p:pic>
        <p:nvPicPr>
          <p:cNvPr id="4" name="Picture 4" descr="http://www.diseaseimage.konecht.com/images/28548-pseudomembranous-colit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6269"/>
            <a:ext cx="4856164" cy="38849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4"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1595" y="1906269"/>
            <a:ext cx="2934290" cy="3884932"/>
          </a:xfrm>
          <a:prstGeom prst="rect">
            <a:avLst/>
          </a:prstGeom>
        </p:spPr>
      </p:pic>
      <p:sp>
        <p:nvSpPr>
          <p:cNvPr id="7" name="TextBox 6"/>
          <p:cNvSpPr txBox="1"/>
          <p:nvPr/>
        </p:nvSpPr>
        <p:spPr>
          <a:xfrm>
            <a:off x="609600" y="5943600"/>
            <a:ext cx="3886200" cy="646331"/>
          </a:xfrm>
          <a:prstGeom prst="rect">
            <a:avLst/>
          </a:prstGeom>
          <a:noFill/>
        </p:spPr>
        <p:txBody>
          <a:bodyPr wrap="square" rtlCol="0">
            <a:spAutoFit/>
          </a:bodyPr>
          <a:lstStyle/>
          <a:p>
            <a:r>
              <a:rPr lang="en-US" dirty="0" smtClean="0"/>
              <a:t>Endoscopic image: yellow </a:t>
            </a:r>
            <a:r>
              <a:rPr lang="en-US" dirty="0" err="1" smtClean="0"/>
              <a:t>pseudomembranes</a:t>
            </a:r>
            <a:r>
              <a:rPr lang="en-US" dirty="0" smtClean="0"/>
              <a:t> on wall of colon</a:t>
            </a:r>
            <a:endParaRPr lang="en-US" dirty="0"/>
          </a:p>
        </p:txBody>
      </p:sp>
      <p:sp>
        <p:nvSpPr>
          <p:cNvPr id="8" name="TextBox 7"/>
          <p:cNvSpPr txBox="1"/>
          <p:nvPr/>
        </p:nvSpPr>
        <p:spPr>
          <a:xfrm>
            <a:off x="5286333" y="5943600"/>
            <a:ext cx="2697480" cy="369332"/>
          </a:xfrm>
          <a:prstGeom prst="rect">
            <a:avLst/>
          </a:prstGeom>
          <a:noFill/>
        </p:spPr>
        <p:txBody>
          <a:bodyPr wrap="square" rtlCol="0">
            <a:spAutoFit/>
          </a:bodyPr>
          <a:lstStyle/>
          <a:p>
            <a:r>
              <a:rPr lang="en-US" smtClean="0"/>
              <a:t>Colitis on CT abdomen</a:t>
            </a:r>
            <a:endParaRPr lang="en-US" dirty="0"/>
          </a:p>
        </p:txBody>
      </p:sp>
      <p:cxnSp>
        <p:nvCxnSpPr>
          <p:cNvPr id="11" name="Straight Arrow Connector 10"/>
          <p:cNvCxnSpPr/>
          <p:nvPr/>
        </p:nvCxnSpPr>
        <p:spPr>
          <a:xfrm flipV="1">
            <a:off x="3509945" y="3772535"/>
            <a:ext cx="381000" cy="2094865"/>
          </a:xfrm>
          <a:prstGeom prst="straightConnector1">
            <a:avLst/>
          </a:prstGeom>
          <a:ln w="57150">
            <a:solidFill>
              <a:srgbClr val="FF0000">
                <a:alpha val="95000"/>
              </a:srgbClr>
            </a:solidFill>
            <a:tailEnd type="triangle"/>
          </a:ln>
        </p:spPr>
        <p:style>
          <a:lnRef idx="3">
            <a:schemeClr val="accent3"/>
          </a:lnRef>
          <a:fillRef idx="0">
            <a:schemeClr val="accent3"/>
          </a:fillRef>
          <a:effectRef idx="2">
            <a:schemeClr val="accent3"/>
          </a:effectRef>
          <a:fontRef idx="minor">
            <a:schemeClr val="tx1"/>
          </a:fontRef>
        </p:style>
      </p:cxnSp>
      <p:cxnSp>
        <p:nvCxnSpPr>
          <p:cNvPr id="12" name="Straight Arrow Connector 11"/>
          <p:cNvCxnSpPr/>
          <p:nvPr/>
        </p:nvCxnSpPr>
        <p:spPr>
          <a:xfrm flipV="1">
            <a:off x="7172290" y="4114800"/>
            <a:ext cx="371510" cy="1828801"/>
          </a:xfrm>
          <a:prstGeom prst="straightConnector1">
            <a:avLst/>
          </a:prstGeom>
          <a:ln w="57150">
            <a:solidFill>
              <a:srgbClr val="FF0000">
                <a:alpha val="95000"/>
              </a:srgbClr>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12672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Fulminant </a:t>
            </a:r>
            <a:r>
              <a:rPr lang="en-US" dirty="0"/>
              <a:t>C</a:t>
            </a:r>
            <a:r>
              <a:rPr lang="en-US" dirty="0" smtClean="0"/>
              <a:t>olitis</a:t>
            </a:r>
            <a:endParaRPr lang="en-US" dirty="0"/>
          </a:p>
        </p:txBody>
      </p:sp>
      <p:sp>
        <p:nvSpPr>
          <p:cNvPr id="3" name="Content Placeholder 2"/>
          <p:cNvSpPr>
            <a:spLocks noGrp="1"/>
          </p:cNvSpPr>
          <p:nvPr>
            <p:ph idx="1"/>
          </p:nvPr>
        </p:nvSpPr>
        <p:spPr>
          <a:xfrm>
            <a:off x="946404" y="1828801"/>
            <a:ext cx="6673596" cy="4351337"/>
          </a:xfrm>
        </p:spPr>
        <p:txBody>
          <a:bodyPr>
            <a:normAutofit fontScale="92500" lnSpcReduction="10000"/>
          </a:bodyPr>
          <a:lstStyle/>
          <a:p>
            <a:r>
              <a:rPr lang="en-US" dirty="0" smtClean="0"/>
              <a:t>Diarrhea may be severe </a:t>
            </a:r>
            <a:r>
              <a:rPr lang="en-US" i="1" dirty="0" smtClean="0"/>
              <a:t>or</a:t>
            </a:r>
            <a:r>
              <a:rPr lang="en-US" dirty="0" smtClean="0"/>
              <a:t> minimal!</a:t>
            </a:r>
          </a:p>
          <a:p>
            <a:pPr lvl="1"/>
            <a:r>
              <a:rPr lang="en-US" dirty="0" smtClean="0"/>
              <a:t>Can be minimal if there is a paralytic ileus or severe colonic distension</a:t>
            </a:r>
          </a:p>
          <a:p>
            <a:r>
              <a:rPr lang="en-US" dirty="0" smtClean="0"/>
              <a:t>Toxic megacolon may be present (colonic dilation &gt;7cm)</a:t>
            </a:r>
          </a:p>
          <a:p>
            <a:r>
              <a:rPr lang="en-US" dirty="0" smtClean="0"/>
              <a:t>Septic shock </a:t>
            </a:r>
          </a:p>
          <a:p>
            <a:r>
              <a:rPr lang="en-US" dirty="0" smtClean="0"/>
              <a:t>WBC often &gt; 40,000</a:t>
            </a:r>
          </a:p>
          <a:p>
            <a:r>
              <a:rPr lang="en-US" dirty="0" smtClean="0"/>
              <a:t>At risk of perforation</a:t>
            </a:r>
          </a:p>
          <a:p>
            <a:r>
              <a:rPr lang="en-US" dirty="0" smtClean="0"/>
              <a:t>Imminently life-threatening and needs urgent surgical evaluation!</a:t>
            </a:r>
          </a:p>
          <a:p>
            <a:r>
              <a:rPr lang="en-US" dirty="0"/>
              <a:t>Endoscopy is </a:t>
            </a:r>
            <a:r>
              <a:rPr lang="en-US" i="1" u="sng" dirty="0" smtClean="0"/>
              <a:t>contraindicated</a:t>
            </a:r>
            <a:r>
              <a:rPr lang="en-US" dirty="0"/>
              <a:t> </a:t>
            </a:r>
            <a:r>
              <a:rPr lang="en-US" dirty="0" smtClean="0"/>
              <a:t>as risk </a:t>
            </a:r>
            <a:r>
              <a:rPr lang="en-US" dirty="0"/>
              <a:t>of perforation is  too </a:t>
            </a:r>
            <a:r>
              <a:rPr lang="en-US" dirty="0" smtClean="0"/>
              <a:t>high</a:t>
            </a:r>
          </a:p>
          <a:p>
            <a:endParaRPr lang="en-US" dirty="0" smtClean="0"/>
          </a:p>
          <a:p>
            <a:pPr marL="457200" lvl="1" indent="0">
              <a:buNone/>
            </a:pPr>
            <a:endParaRPr lang="en-US" dirty="0"/>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2499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556" y="762000"/>
            <a:ext cx="7269480" cy="1325562"/>
          </a:xfrm>
        </p:spPr>
        <p:txBody>
          <a:bodyPr>
            <a:normAutofit/>
          </a:bodyPr>
          <a:lstStyle/>
          <a:p>
            <a:r>
              <a:rPr lang="en-US" dirty="0" smtClean="0"/>
              <a:t>Fulminant </a:t>
            </a:r>
            <a:r>
              <a:rPr lang="en-US" i="1" dirty="0" smtClean="0"/>
              <a:t>C. diff </a:t>
            </a:r>
            <a:r>
              <a:rPr lang="en-US" dirty="0" smtClean="0"/>
              <a:t>colitis with toxic megacolon</a:t>
            </a:r>
            <a:endParaRPr lang="en-US" dirty="0"/>
          </a:p>
        </p:txBody>
      </p:sp>
      <p:pic>
        <p:nvPicPr>
          <p:cNvPr id="13314" name="Picture 2" descr="http://images.radiopaedia.org/images/1904754/11735d58c556bfbb814d58ca919d7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2092510"/>
            <a:ext cx="4029033" cy="46135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hlinkClick r:id="rId4"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24752745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52994"/>
            <a:ext cx="7269480" cy="1325562"/>
          </a:xfrm>
        </p:spPr>
        <p:txBody>
          <a:bodyPr>
            <a:normAutofit fontScale="90000"/>
          </a:bodyPr>
          <a:lstStyle/>
          <a:p>
            <a:r>
              <a:rPr lang="en-US" dirty="0" smtClean="0"/>
              <a:t>Can there be minimal</a:t>
            </a:r>
            <a:br>
              <a:rPr lang="en-US" dirty="0" smtClean="0"/>
            </a:br>
            <a:r>
              <a:rPr lang="en-US" dirty="0" smtClean="0"/>
              <a:t>or no diarrhea in </a:t>
            </a:r>
            <a:r>
              <a:rPr lang="en-US" i="1" dirty="0" smtClean="0"/>
              <a:t>C. difficile </a:t>
            </a:r>
            <a:r>
              <a:rPr lang="en-US" dirty="0" smtClean="0"/>
              <a:t>infection?</a:t>
            </a:r>
            <a:endParaRPr lang="en-US" dirty="0"/>
          </a:p>
        </p:txBody>
      </p:sp>
      <p:sp>
        <p:nvSpPr>
          <p:cNvPr id="3" name="Content Placeholder 2"/>
          <p:cNvSpPr>
            <a:spLocks noGrp="1"/>
          </p:cNvSpPr>
          <p:nvPr>
            <p:ph idx="1"/>
          </p:nvPr>
        </p:nvSpPr>
        <p:spPr>
          <a:xfrm>
            <a:off x="990600" y="2833129"/>
            <a:ext cx="6446520" cy="2500871"/>
          </a:xfrm>
        </p:spPr>
        <p:txBody>
          <a:bodyPr>
            <a:normAutofit fontScale="92500" lnSpcReduction="10000"/>
          </a:bodyPr>
          <a:lstStyle/>
          <a:p>
            <a:r>
              <a:rPr lang="en-US" sz="4800" b="1" dirty="0" smtClean="0"/>
              <a:t>Yes!! </a:t>
            </a:r>
            <a:r>
              <a:rPr lang="en-US" sz="2400" dirty="0" smtClean="0"/>
              <a:t>With ileus or toxic megacolon. The patient is VERY SICK.  Their abdomen is distended and may be peritoneal.</a:t>
            </a:r>
          </a:p>
          <a:p>
            <a:r>
              <a:rPr lang="en-US" sz="2400" dirty="0" smtClean="0"/>
              <a:t>In mild cases, lack of diarrhea argues against the diagnosis of active, toxin-producing </a:t>
            </a:r>
            <a:r>
              <a:rPr lang="en-US" sz="2400" i="1" dirty="0" smtClean="0"/>
              <a:t>C. diff.</a:t>
            </a:r>
            <a:endParaRPr lang="en-US" sz="2400" i="1" dirty="0"/>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229769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43605" y="980061"/>
            <a:ext cx="7773338" cy="1197133"/>
          </a:xfrm>
        </p:spPr>
        <p:txBody>
          <a:bodyPr/>
          <a:lstStyle/>
          <a:p>
            <a:pPr algn="ctr"/>
            <a:r>
              <a:rPr lang="en-US" b="1" dirty="0" smtClean="0">
                <a:ea typeface="Al Tarikh" charset="-78"/>
                <a:cs typeface="Al Tarikh" charset="-78"/>
              </a:rPr>
              <a:t>Welcome to the module on</a:t>
            </a:r>
            <a:br>
              <a:rPr lang="en-US" b="1" dirty="0" smtClean="0">
                <a:ea typeface="Al Tarikh" charset="-78"/>
                <a:cs typeface="Al Tarikh" charset="-78"/>
              </a:rPr>
            </a:br>
            <a:r>
              <a:rPr lang="en-US" b="1" i="1" dirty="0" smtClean="0">
                <a:ea typeface="Al Tarikh" charset="-78"/>
                <a:cs typeface="Al Tarikh" charset="-78"/>
              </a:rPr>
              <a:t>C. difficile!</a:t>
            </a:r>
            <a:endParaRPr lang="en-US" b="1" dirty="0">
              <a:ea typeface="Al Tarikh" charset="-78"/>
              <a:cs typeface="Al Tarikh" charset="-78"/>
            </a:endParaRPr>
          </a:p>
        </p:txBody>
      </p:sp>
      <p:sp>
        <p:nvSpPr>
          <p:cNvPr id="3" name="Content Placeholder 2"/>
          <p:cNvSpPr>
            <a:spLocks noGrp="1"/>
          </p:cNvSpPr>
          <p:nvPr>
            <p:ph sz="quarter" idx="4294967295"/>
          </p:nvPr>
        </p:nvSpPr>
        <p:spPr>
          <a:xfrm>
            <a:off x="609130" y="4470104"/>
            <a:ext cx="7772870" cy="565820"/>
          </a:xfrm>
          <a:prstGeom prst="rect">
            <a:avLst/>
          </a:prstGeom>
        </p:spPr>
        <p:txBody>
          <a:bodyPr/>
          <a:lstStyle/>
          <a:p>
            <a:pPr marL="0" indent="0" algn="ctr">
              <a:buNone/>
            </a:pPr>
            <a:r>
              <a:rPr lang="en-US" sz="2400" b="1" i="1" dirty="0">
                <a:solidFill>
                  <a:schemeClr val="bg2">
                    <a:lumMod val="25000"/>
                  </a:schemeClr>
                </a:solidFill>
              </a:rPr>
              <a:t>Please take this brief pre-module quiz</a:t>
            </a:r>
          </a:p>
          <a:p>
            <a:endParaRPr lang="en-US" dirty="0"/>
          </a:p>
        </p:txBody>
      </p:sp>
      <p:sp>
        <p:nvSpPr>
          <p:cNvPr id="4" name="TextBox 3"/>
          <p:cNvSpPr txBox="1"/>
          <p:nvPr/>
        </p:nvSpPr>
        <p:spPr>
          <a:xfrm>
            <a:off x="1191984" y="5135940"/>
            <a:ext cx="6128879" cy="830997"/>
          </a:xfrm>
          <a:prstGeom prst="rect">
            <a:avLst/>
          </a:prstGeom>
          <a:noFill/>
        </p:spPr>
        <p:txBody>
          <a:bodyPr wrap="square" rtlCol="0">
            <a:spAutoFit/>
          </a:bodyPr>
          <a:lstStyle/>
          <a:p>
            <a:pPr algn="ctr"/>
            <a:r>
              <a:rPr lang="en-US" sz="2400" dirty="0" smtClean="0"/>
              <a:t>INSERT HYPERLINK HERE</a:t>
            </a:r>
            <a:endParaRPr lang="en-US" sz="2400" dirty="0"/>
          </a:p>
          <a:p>
            <a:pPr algn="ctr"/>
            <a:endParaRPr lang="en-US" sz="2400" dirty="0">
              <a:solidFill>
                <a:srgbClr val="FF0000"/>
              </a:solidFill>
            </a:endParaRPr>
          </a:p>
        </p:txBody>
      </p:sp>
      <p:sp>
        <p:nvSpPr>
          <p:cNvPr id="5" name="Right Arrow 4"/>
          <p:cNvSpPr/>
          <p:nvPr/>
        </p:nvSpPr>
        <p:spPr>
          <a:xfrm rot="16200000">
            <a:off x="3292103" y="5865274"/>
            <a:ext cx="608888" cy="526265"/>
          </a:xfrm>
          <a:prstGeom prst="rightArrow">
            <a:avLst/>
          </a:prstGeom>
          <a:solidFill>
            <a:schemeClr val="accent3">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C000"/>
              </a:solidFill>
            </a:endParaRPr>
          </a:p>
        </p:txBody>
      </p:sp>
      <p:sp>
        <p:nvSpPr>
          <p:cNvPr id="7" name="Right Arrow 6"/>
          <p:cNvSpPr/>
          <p:nvPr/>
        </p:nvSpPr>
        <p:spPr>
          <a:xfrm rot="16200000">
            <a:off x="4780763" y="5867408"/>
            <a:ext cx="608889" cy="521997"/>
          </a:xfrm>
          <a:prstGeom prst="rightArrow">
            <a:avLst/>
          </a:prstGeom>
          <a:solidFill>
            <a:schemeClr val="accent3">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C000"/>
              </a:solidFill>
            </a:endParaRPr>
          </a:p>
        </p:txBody>
      </p:sp>
      <p:sp>
        <p:nvSpPr>
          <p:cNvPr id="8" name="Right Arrow 7"/>
          <p:cNvSpPr/>
          <p:nvPr/>
        </p:nvSpPr>
        <p:spPr>
          <a:xfrm rot="11409900">
            <a:off x="7368209" y="5307537"/>
            <a:ext cx="720003" cy="600579"/>
          </a:xfrm>
          <a:prstGeom prst="rightArrow">
            <a:avLst/>
          </a:prstGeom>
          <a:solidFill>
            <a:schemeClr val="accent3">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C000"/>
              </a:solidFill>
            </a:endParaRPr>
          </a:p>
        </p:txBody>
      </p:sp>
      <p:sp>
        <p:nvSpPr>
          <p:cNvPr id="9" name="Right Arrow 8"/>
          <p:cNvSpPr/>
          <p:nvPr/>
        </p:nvSpPr>
        <p:spPr>
          <a:xfrm rot="20792289">
            <a:off x="669147" y="5307536"/>
            <a:ext cx="720003" cy="600579"/>
          </a:xfrm>
          <a:prstGeom prst="rightArrow">
            <a:avLst/>
          </a:prstGeom>
          <a:solidFill>
            <a:schemeClr val="accent3">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C000"/>
              </a:solidFill>
            </a:endParaRPr>
          </a:p>
        </p:txBody>
      </p:sp>
      <p:pic>
        <p:nvPicPr>
          <p:cNvPr id="10" name="Picture 9"/>
          <p:cNvPicPr>
            <a:picLocks noChangeAspect="1"/>
          </p:cNvPicPr>
          <p:nvPr/>
        </p:nvPicPr>
        <p:blipFill rotWithShape="1">
          <a:blip r:embed="rId3"/>
          <a:srcRect l="15313" t="23751" r="15313" b="15000"/>
          <a:stretch/>
        </p:blipFill>
        <p:spPr>
          <a:xfrm>
            <a:off x="2932753" y="2356302"/>
            <a:ext cx="2994570" cy="1982891"/>
          </a:xfrm>
          <a:prstGeom prst="rect">
            <a:avLst/>
          </a:prstGeom>
        </p:spPr>
      </p:pic>
    </p:spTree>
    <p:extLst>
      <p:ext uri="{BB962C8B-B14F-4D97-AF65-F5344CB8AC3E}">
        <p14:creationId xmlns:p14="http://schemas.microsoft.com/office/powerpoint/2010/main" val="1345907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164" y="722392"/>
            <a:ext cx="7269480" cy="1325562"/>
          </a:xfrm>
        </p:spPr>
        <p:txBody>
          <a:bodyPr/>
          <a:lstStyle/>
          <a:p>
            <a:r>
              <a:rPr lang="en-US" i="1" dirty="0" smtClean="0"/>
              <a:t>C. difficile </a:t>
            </a:r>
            <a:r>
              <a:rPr lang="en-US" dirty="0" smtClean="0"/>
              <a:t>and Leukocytosis</a:t>
            </a:r>
            <a:endParaRPr lang="en-US" dirty="0"/>
          </a:p>
        </p:txBody>
      </p:sp>
      <p:sp>
        <p:nvSpPr>
          <p:cNvPr id="3" name="Content Placeholder 2"/>
          <p:cNvSpPr>
            <a:spLocks noGrp="1"/>
          </p:cNvSpPr>
          <p:nvPr>
            <p:ph idx="1"/>
          </p:nvPr>
        </p:nvSpPr>
        <p:spPr>
          <a:xfrm>
            <a:off x="533400" y="2307913"/>
            <a:ext cx="6934200" cy="1883087"/>
          </a:xfrm>
        </p:spPr>
        <p:txBody>
          <a:bodyPr/>
          <a:lstStyle/>
          <a:p>
            <a:r>
              <a:rPr lang="en-US" dirty="0" smtClean="0"/>
              <a:t>The </a:t>
            </a:r>
            <a:r>
              <a:rPr lang="en-US" i="1" dirty="0" smtClean="0"/>
              <a:t>average</a:t>
            </a:r>
            <a:r>
              <a:rPr lang="en-US" dirty="0" smtClean="0"/>
              <a:t> WBC for patients with </a:t>
            </a:r>
            <a:r>
              <a:rPr lang="en-US" i="1" dirty="0" smtClean="0"/>
              <a:t>CDI </a:t>
            </a:r>
            <a:r>
              <a:rPr lang="en-US" dirty="0" smtClean="0"/>
              <a:t>is ~15K</a:t>
            </a:r>
          </a:p>
          <a:p>
            <a:pPr lvl="1"/>
            <a:r>
              <a:rPr lang="en-US" dirty="0" smtClean="0"/>
              <a:t>Values much higher can be seen </a:t>
            </a:r>
          </a:p>
          <a:p>
            <a:r>
              <a:rPr lang="en-US" dirty="0"/>
              <a:t>Unexplained leukocytosis in hospitalized patients (even in the absence of diarrhea) may reflect </a:t>
            </a:r>
            <a:r>
              <a:rPr lang="en-US" dirty="0" smtClean="0"/>
              <a:t>underlying</a:t>
            </a:r>
            <a:r>
              <a:rPr lang="en-US" i="1" dirty="0"/>
              <a:t> </a:t>
            </a:r>
            <a:r>
              <a:rPr lang="en-US" i="1" dirty="0" smtClean="0"/>
              <a:t>C. diff </a:t>
            </a:r>
            <a:r>
              <a:rPr lang="en-US" dirty="0" smtClean="0"/>
              <a:t>infection</a:t>
            </a:r>
          </a:p>
          <a:p>
            <a:endParaRPr lang="en-US" dirty="0"/>
          </a:p>
        </p:txBody>
      </p:sp>
      <p:sp>
        <p:nvSpPr>
          <p:cNvPr id="5" name="TextBox 4">
            <a:hlinkClick r:id="rId3" action="ppaction://hlinksldjump"/>
          </p:cNvPr>
          <p:cNvSpPr txBox="1"/>
          <p:nvPr/>
        </p:nvSpPr>
        <p:spPr>
          <a:xfrm>
            <a:off x="6629400" y="256069"/>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5809" y="4295775"/>
            <a:ext cx="2794835" cy="1947069"/>
          </a:xfrm>
          <a:prstGeom prst="rect">
            <a:avLst/>
          </a:prstGeom>
        </p:spPr>
      </p:pic>
      <p:sp>
        <p:nvSpPr>
          <p:cNvPr id="9" name="Rectangle 8"/>
          <p:cNvSpPr/>
          <p:nvPr/>
        </p:nvSpPr>
        <p:spPr>
          <a:xfrm>
            <a:off x="533400" y="4191000"/>
            <a:ext cx="4572000" cy="2051844"/>
          </a:xfrm>
          <a:prstGeom prst="rect">
            <a:avLst/>
          </a:prstGeom>
        </p:spPr>
        <p:txBody>
          <a:bodyPr>
            <a:spAutoFit/>
          </a:bodyPr>
          <a:lstStyle/>
          <a:p>
            <a:pPr marL="182880" lvl="0" indent="-182880">
              <a:lnSpc>
                <a:spcPct val="95000"/>
              </a:lnSpc>
              <a:spcBef>
                <a:spcPts val="1400"/>
              </a:spcBef>
              <a:spcAft>
                <a:spcPts val="200"/>
              </a:spcAft>
              <a:buClr>
                <a:srgbClr val="4A66AC"/>
              </a:buClr>
              <a:buSzPct val="80000"/>
              <a:buFont typeface="Arial" pitchFamily="34" charset="0"/>
              <a:buChar char="•"/>
            </a:pPr>
            <a:r>
              <a:rPr lang="en-US" sz="2000" spc="10" dirty="0" smtClean="0">
                <a:solidFill>
                  <a:srgbClr val="000000">
                    <a:lumMod val="65000"/>
                    <a:lumOff val="35000"/>
                  </a:srgbClr>
                </a:solidFill>
              </a:rPr>
              <a:t>In one prospective study, 60 hospitalized patients with unexplained leukocytosis had stool studies</a:t>
            </a:r>
          </a:p>
          <a:p>
            <a:pPr marL="640080" lvl="1" indent="-182880">
              <a:lnSpc>
                <a:spcPct val="95000"/>
              </a:lnSpc>
              <a:spcBef>
                <a:spcPts val="1400"/>
              </a:spcBef>
              <a:spcAft>
                <a:spcPts val="200"/>
              </a:spcAft>
              <a:buClr>
                <a:srgbClr val="4A66AC"/>
              </a:buClr>
              <a:buSzPct val="80000"/>
              <a:buFont typeface="Arial" pitchFamily="34" charset="0"/>
              <a:buChar char="•"/>
            </a:pPr>
            <a:r>
              <a:rPr lang="en-US" sz="2000" spc="10" dirty="0" smtClean="0">
                <a:solidFill>
                  <a:srgbClr val="000000">
                    <a:lumMod val="65000"/>
                    <a:lumOff val="35000"/>
                  </a:srgbClr>
                </a:solidFill>
              </a:rPr>
              <a:t>58% had positive </a:t>
            </a:r>
            <a:r>
              <a:rPr lang="en-US" sz="2000" i="1" spc="10" dirty="0" smtClean="0">
                <a:solidFill>
                  <a:srgbClr val="000000">
                    <a:lumMod val="65000"/>
                    <a:lumOff val="35000"/>
                  </a:srgbClr>
                </a:solidFill>
              </a:rPr>
              <a:t>C. diff </a:t>
            </a:r>
            <a:r>
              <a:rPr lang="en-US" sz="2000" spc="10" dirty="0" smtClean="0">
                <a:solidFill>
                  <a:srgbClr val="000000">
                    <a:lumMod val="65000"/>
                    <a:lumOff val="35000"/>
                  </a:srgbClr>
                </a:solidFill>
              </a:rPr>
              <a:t>toxin assay vs 12% in control arm</a:t>
            </a:r>
            <a:endParaRPr lang="en-US" sz="2000" spc="10" dirty="0">
              <a:solidFill>
                <a:srgbClr val="000000">
                  <a:lumMod val="65000"/>
                  <a:lumOff val="35000"/>
                </a:srgbClr>
              </a:solidFill>
            </a:endParaRPr>
          </a:p>
        </p:txBody>
      </p:sp>
      <p:sp>
        <p:nvSpPr>
          <p:cNvPr id="7" name="TextBox 6"/>
          <p:cNvSpPr txBox="1"/>
          <p:nvPr/>
        </p:nvSpPr>
        <p:spPr>
          <a:xfrm>
            <a:off x="317722" y="256069"/>
            <a:ext cx="2556499" cy="246221"/>
          </a:xfrm>
          <a:prstGeom prst="rect">
            <a:avLst/>
          </a:prstGeom>
          <a:noFill/>
        </p:spPr>
        <p:txBody>
          <a:bodyPr wrap="square" rtlCol="0">
            <a:spAutoFit/>
          </a:bodyPr>
          <a:lstStyle/>
          <a:p>
            <a:r>
              <a:rPr lang="en-US" sz="1000" dirty="0" err="1" smtClean="0"/>
              <a:t>Wanahita</a:t>
            </a:r>
            <a:r>
              <a:rPr lang="en-US" sz="1000" dirty="0" smtClean="0"/>
              <a:t> et al., Am J Med 2003</a:t>
            </a:r>
            <a:endParaRPr lang="en-US" sz="1000" dirty="0"/>
          </a:p>
        </p:txBody>
      </p:sp>
    </p:spTree>
    <p:extLst>
      <p:ext uri="{BB962C8B-B14F-4D97-AF65-F5344CB8AC3E}">
        <p14:creationId xmlns:p14="http://schemas.microsoft.com/office/powerpoint/2010/main" val="28249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par>
                                <p:cTn id="17" presetID="1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a:t>
            </a:r>
            <a:endParaRPr lang="en-US" dirty="0"/>
          </a:p>
        </p:txBody>
      </p:sp>
      <p:sp>
        <p:nvSpPr>
          <p:cNvPr id="3" name="Content Placeholder 2"/>
          <p:cNvSpPr>
            <a:spLocks noGrp="1"/>
          </p:cNvSpPr>
          <p:nvPr>
            <p:ph idx="1"/>
          </p:nvPr>
        </p:nvSpPr>
        <p:spPr>
          <a:xfrm>
            <a:off x="946404" y="1828801"/>
            <a:ext cx="6673596" cy="1295399"/>
          </a:xfrm>
        </p:spPr>
        <p:txBody>
          <a:bodyPr>
            <a:normAutofit/>
          </a:bodyPr>
          <a:lstStyle/>
          <a:p>
            <a:r>
              <a:rPr lang="en-US" dirty="0" smtClean="0"/>
              <a:t>The diagnosis of CDI is established via a positive laboratory stool test for </a:t>
            </a:r>
            <a:r>
              <a:rPr lang="en-US" i="1" dirty="0" smtClean="0"/>
              <a:t>C. diff </a:t>
            </a:r>
            <a:r>
              <a:rPr lang="en-US" dirty="0" smtClean="0"/>
              <a:t>toxin or detection of toxigenic </a:t>
            </a:r>
            <a:r>
              <a:rPr lang="en-US" i="1" dirty="0" smtClean="0"/>
              <a:t>C. diff </a:t>
            </a:r>
            <a:r>
              <a:rPr lang="en-US" dirty="0" smtClean="0"/>
              <a:t>organisms usually via a multistep approach</a:t>
            </a:r>
          </a:p>
          <a:p>
            <a:pPr lvl="1"/>
            <a:endParaRPr lang="en-US" dirty="0" smtClean="0"/>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4" name="Rectangle 3"/>
          <p:cNvSpPr/>
          <p:nvPr/>
        </p:nvSpPr>
        <p:spPr>
          <a:xfrm>
            <a:off x="3350092" y="3135868"/>
            <a:ext cx="1866217" cy="369332"/>
          </a:xfrm>
          <a:prstGeom prst="rect">
            <a:avLst/>
          </a:prstGeom>
        </p:spPr>
        <p:txBody>
          <a:bodyPr wrap="none">
            <a:spAutoFit/>
          </a:bodyPr>
          <a:lstStyle/>
          <a:p>
            <a:r>
              <a:rPr lang="en-US" u="sng" dirty="0"/>
              <a:t>Major </a:t>
            </a:r>
            <a:r>
              <a:rPr lang="en-US" u="sng" dirty="0" smtClean="0"/>
              <a:t>Methods</a:t>
            </a:r>
            <a:endParaRPr lang="en-US" u="sng" dirty="0"/>
          </a:p>
        </p:txBody>
      </p:sp>
      <p:sp>
        <p:nvSpPr>
          <p:cNvPr id="6" name="TextBox 5"/>
          <p:cNvSpPr txBox="1"/>
          <p:nvPr/>
        </p:nvSpPr>
        <p:spPr>
          <a:xfrm>
            <a:off x="464462" y="3670757"/>
            <a:ext cx="2286000" cy="2677656"/>
          </a:xfrm>
          <a:prstGeom prst="rect">
            <a:avLst/>
          </a:prstGeom>
          <a:noFill/>
          <a:ln>
            <a:solidFill>
              <a:schemeClr val="accent1"/>
            </a:solidFill>
          </a:ln>
        </p:spPr>
        <p:txBody>
          <a:bodyPr wrap="square" rtlCol="0">
            <a:spAutoFit/>
          </a:bodyPr>
          <a:lstStyle/>
          <a:p>
            <a:r>
              <a:rPr lang="en-US" sz="1400" b="1" dirty="0"/>
              <a:t>Enzyme Immunoassay (EIA) for </a:t>
            </a:r>
            <a:r>
              <a:rPr lang="en-US" sz="1400" b="1" i="1" dirty="0" smtClean="0"/>
              <a:t>C. diff </a:t>
            </a:r>
            <a:r>
              <a:rPr lang="en-US" sz="1400" b="1" dirty="0"/>
              <a:t>glutamate dehydrogenase</a:t>
            </a:r>
          </a:p>
          <a:p>
            <a:pPr marL="285750" indent="-285750">
              <a:buFont typeface="Arial" charset="0"/>
              <a:buChar char="•"/>
            </a:pPr>
            <a:r>
              <a:rPr lang="en-US" sz="1400" dirty="0"/>
              <a:t>Pro: Detects GDH enzyme essential to all </a:t>
            </a:r>
            <a:r>
              <a:rPr lang="en-US" sz="1400" dirty="0" smtClean="0"/>
              <a:t>isolates</a:t>
            </a:r>
          </a:p>
          <a:p>
            <a:pPr marL="285750" indent="-285750">
              <a:buFont typeface="Arial" charset="0"/>
              <a:buChar char="•"/>
            </a:pPr>
            <a:endParaRPr lang="en-US" sz="1000" dirty="0"/>
          </a:p>
          <a:p>
            <a:pPr marL="285750" indent="-285750">
              <a:buFont typeface="Arial" charset="0"/>
              <a:buChar char="•"/>
            </a:pPr>
            <a:r>
              <a:rPr lang="en-US" sz="1400" dirty="0"/>
              <a:t>Con: Cannot distinguish between toxigenic &amp; non toxigenic strains</a:t>
            </a:r>
          </a:p>
        </p:txBody>
      </p:sp>
      <p:sp>
        <p:nvSpPr>
          <p:cNvPr id="10" name="TextBox 9"/>
          <p:cNvSpPr txBox="1"/>
          <p:nvPr/>
        </p:nvSpPr>
        <p:spPr>
          <a:xfrm>
            <a:off x="3140200" y="3670757"/>
            <a:ext cx="2286000" cy="2462213"/>
          </a:xfrm>
          <a:prstGeom prst="rect">
            <a:avLst/>
          </a:prstGeom>
          <a:noFill/>
          <a:ln>
            <a:solidFill>
              <a:schemeClr val="accent1"/>
            </a:solidFill>
          </a:ln>
        </p:spPr>
        <p:txBody>
          <a:bodyPr wrap="square" rtlCol="0">
            <a:spAutoFit/>
          </a:bodyPr>
          <a:lstStyle/>
          <a:p>
            <a:r>
              <a:rPr lang="en-US" sz="1400" b="1" dirty="0"/>
              <a:t>Enzyme Immunoassay (EIA) for </a:t>
            </a:r>
            <a:r>
              <a:rPr lang="en-US" sz="1400" b="1" i="1" dirty="0"/>
              <a:t>C. diff</a:t>
            </a:r>
            <a:r>
              <a:rPr lang="en-US" sz="1400" b="1" dirty="0" smtClean="0"/>
              <a:t> toxin A&amp;B</a:t>
            </a:r>
          </a:p>
          <a:p>
            <a:pPr marL="285750" indent="-285750">
              <a:buFont typeface="Arial" charset="0"/>
              <a:buChar char="•"/>
            </a:pPr>
            <a:r>
              <a:rPr lang="en-US" sz="1400" dirty="0" smtClean="0"/>
              <a:t>Pro</a:t>
            </a:r>
            <a:r>
              <a:rPr lang="en-US" sz="1400" dirty="0"/>
              <a:t>: </a:t>
            </a:r>
            <a:r>
              <a:rPr lang="en-US" sz="1400" dirty="0" smtClean="0"/>
              <a:t>Specificity 99%</a:t>
            </a:r>
          </a:p>
          <a:p>
            <a:pPr marL="285750" indent="-285750">
              <a:buFont typeface="Arial" charset="0"/>
              <a:buChar char="•"/>
            </a:pPr>
            <a:endParaRPr lang="en-US" sz="1000" dirty="0"/>
          </a:p>
          <a:p>
            <a:pPr marL="285750" indent="-285750">
              <a:buFont typeface="Arial" charset="0"/>
              <a:buChar char="•"/>
            </a:pPr>
            <a:r>
              <a:rPr lang="en-US" sz="1400" dirty="0"/>
              <a:t>Con: </a:t>
            </a:r>
            <a:r>
              <a:rPr lang="en-US" sz="1400" dirty="0" smtClean="0"/>
              <a:t>Sensitivity 75%, high false negative rate given 100-1000pg toxin must be present for test to be positive </a:t>
            </a:r>
            <a:endParaRPr lang="en-US" sz="1400" dirty="0"/>
          </a:p>
        </p:txBody>
      </p:sp>
      <p:sp>
        <p:nvSpPr>
          <p:cNvPr id="11" name="TextBox 10"/>
          <p:cNvSpPr txBox="1"/>
          <p:nvPr/>
        </p:nvSpPr>
        <p:spPr>
          <a:xfrm>
            <a:off x="5815938" y="3670757"/>
            <a:ext cx="2286000" cy="3046988"/>
          </a:xfrm>
          <a:prstGeom prst="rect">
            <a:avLst/>
          </a:prstGeom>
          <a:noFill/>
          <a:ln>
            <a:solidFill>
              <a:schemeClr val="accent1"/>
            </a:solidFill>
          </a:ln>
        </p:spPr>
        <p:txBody>
          <a:bodyPr wrap="square" rtlCol="0">
            <a:spAutoFit/>
          </a:bodyPr>
          <a:lstStyle/>
          <a:p>
            <a:r>
              <a:rPr lang="en-US" sz="1400" b="1" dirty="0" smtClean="0"/>
              <a:t>NAAT (nucleic acid amplification test)</a:t>
            </a:r>
            <a:endParaRPr lang="en-US" sz="1400" b="1" dirty="0"/>
          </a:p>
          <a:p>
            <a:pPr marL="285750" indent="-285750">
              <a:buFont typeface="Arial" charset="0"/>
              <a:buChar char="•"/>
            </a:pPr>
            <a:r>
              <a:rPr lang="en-US" sz="1400" dirty="0"/>
              <a:t>Pro: </a:t>
            </a:r>
            <a:r>
              <a:rPr lang="en-US" sz="1400" dirty="0" smtClean="0"/>
              <a:t>Detects 1</a:t>
            </a:r>
            <a:r>
              <a:rPr lang="en-US" sz="1400" baseline="30000" dirty="0"/>
              <a:t>+</a:t>
            </a:r>
            <a:r>
              <a:rPr lang="en-US" sz="1400" dirty="0" smtClean="0"/>
              <a:t> </a:t>
            </a:r>
            <a:r>
              <a:rPr lang="en-US" sz="1400" dirty="0"/>
              <a:t>genes specific to toxigenic strains (critical gene </a:t>
            </a:r>
            <a:r>
              <a:rPr lang="en-US" sz="1400" dirty="0" err="1" smtClean="0"/>
              <a:t>tcdB</a:t>
            </a:r>
            <a:r>
              <a:rPr lang="en-US" sz="1400" dirty="0" smtClean="0"/>
              <a:t> = toxin </a:t>
            </a:r>
            <a:r>
              <a:rPr lang="en-US" sz="1400" dirty="0"/>
              <a:t>B), </a:t>
            </a:r>
            <a:r>
              <a:rPr lang="en-US" sz="1400" dirty="0" smtClean="0"/>
              <a:t>very sensitive </a:t>
            </a:r>
            <a:r>
              <a:rPr lang="en-US" sz="1400" dirty="0"/>
              <a:t>&amp; </a:t>
            </a:r>
            <a:r>
              <a:rPr lang="en-US" sz="1400" dirty="0" smtClean="0"/>
              <a:t>specific</a:t>
            </a:r>
          </a:p>
          <a:p>
            <a:pPr marL="285750" indent="-285750">
              <a:buFont typeface="Arial" charset="0"/>
              <a:buChar char="•"/>
            </a:pPr>
            <a:endParaRPr lang="en-US" sz="1000" dirty="0" smtClean="0"/>
          </a:p>
          <a:p>
            <a:pPr marL="285750" indent="-285750">
              <a:buFont typeface="Arial" charset="0"/>
              <a:buChar char="•"/>
            </a:pPr>
            <a:r>
              <a:rPr lang="en-US" sz="1400" dirty="0" smtClean="0"/>
              <a:t>Con: Does not test for active infection, may be negative if delay in stool collection or patient is on empiric treatment</a:t>
            </a:r>
            <a:endParaRPr lang="en-US" sz="1400" dirty="0"/>
          </a:p>
        </p:txBody>
      </p:sp>
    </p:spTree>
    <p:extLst>
      <p:ext uri="{BB962C8B-B14F-4D97-AF65-F5344CB8AC3E}">
        <p14:creationId xmlns:p14="http://schemas.microsoft.com/office/powerpoint/2010/main" val="418807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ppt_y</p:attrName>
                                        </p:attrNameLst>
                                      </p:cBhvr>
                                      <p:tavLst>
                                        <p:tav tm="0">
                                          <p:val>
                                            <p:strVal val="#ppt_y+#ppt_h*1.125000"/>
                                          </p:val>
                                        </p:tav>
                                        <p:tav tm="100000">
                                          <p:val>
                                            <p:strVal val="#ppt_y"/>
                                          </p:val>
                                        </p:tav>
                                      </p:tavLst>
                                    </p:anim>
                                    <p:animEffect transition="in" filter="wipe(up)">
                                      <p:cBhvr>
                                        <p:cTn id="16" dur="500"/>
                                        <p:tgtEl>
                                          <p:spTgt spid="6"/>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ppt_y</p:attrName>
                                        </p:attrNameLst>
                                      </p:cBhvr>
                                      <p:tavLst>
                                        <p:tav tm="0">
                                          <p:val>
                                            <p:strVal val="#ppt_y+#ppt_h*1.125000"/>
                                          </p:val>
                                        </p:tav>
                                        <p:tav tm="100000">
                                          <p:val>
                                            <p:strVal val="#ppt_y"/>
                                          </p:val>
                                        </p:tav>
                                      </p:tavLst>
                                    </p:anim>
                                    <p:animEffect transition="in" filter="wipe(up)">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br>
              <a:rPr lang="en-US" dirty="0" smtClean="0"/>
            </a:br>
            <a:r>
              <a:rPr lang="en-US" dirty="0" smtClean="0"/>
              <a:t>2 Step Testing Algorithm</a:t>
            </a:r>
            <a:endParaRPr lang="en-US" dirty="0"/>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4" name="Content Placeholder 3"/>
          <p:cNvSpPr>
            <a:spLocks noGrp="1"/>
          </p:cNvSpPr>
          <p:nvPr>
            <p:ph idx="1"/>
          </p:nvPr>
        </p:nvSpPr>
        <p:spPr>
          <a:xfrm>
            <a:off x="1143000" y="2057400"/>
            <a:ext cx="6661404" cy="4351337"/>
          </a:xfrm>
        </p:spPr>
        <p:txBody>
          <a:bodyPr/>
          <a:lstStyle/>
          <a:p>
            <a:r>
              <a:rPr lang="en-US" b="1" dirty="0" smtClean="0"/>
              <a:t>Step 1: </a:t>
            </a:r>
            <a:r>
              <a:rPr lang="en-US" dirty="0" smtClean="0"/>
              <a:t>Perform </a:t>
            </a:r>
            <a:r>
              <a:rPr lang="en-US" i="1" dirty="0" smtClean="0"/>
              <a:t>C. difficile</a:t>
            </a:r>
            <a:r>
              <a:rPr lang="en-US" dirty="0" smtClean="0"/>
              <a:t> PCR assay (NAAT)</a:t>
            </a:r>
          </a:p>
          <a:p>
            <a:pPr lvl="1"/>
            <a:r>
              <a:rPr lang="en-US" dirty="0" smtClean="0"/>
              <a:t>If positive, lab reflexes to step 2 to differentiate colonization from infection</a:t>
            </a:r>
          </a:p>
          <a:p>
            <a:pPr lvl="1"/>
            <a:r>
              <a:rPr lang="en-US" dirty="0" smtClean="0"/>
              <a:t>If negative, given this highly sensitive assay, CDI is unlikely </a:t>
            </a:r>
          </a:p>
          <a:p>
            <a:r>
              <a:rPr lang="en-US" b="1" dirty="0" smtClean="0"/>
              <a:t>Step 2: </a:t>
            </a:r>
            <a:r>
              <a:rPr lang="en-US" dirty="0" smtClean="0"/>
              <a:t>Lab performs </a:t>
            </a:r>
            <a:r>
              <a:rPr lang="en-US" i="1" dirty="0" smtClean="0"/>
              <a:t>C. difficile</a:t>
            </a:r>
            <a:r>
              <a:rPr lang="en-US" dirty="0" smtClean="0"/>
              <a:t> EIA toxin assay for toxins A &amp; B</a:t>
            </a:r>
          </a:p>
          <a:p>
            <a:pPr lvl="1"/>
            <a:r>
              <a:rPr lang="en-US" dirty="0" smtClean="0"/>
              <a:t>If positive, this is specific for CDI</a:t>
            </a:r>
          </a:p>
          <a:p>
            <a:pPr lvl="1"/>
            <a:r>
              <a:rPr lang="en-US" dirty="0" smtClean="0"/>
              <a:t>If negative, the patient is colonized with </a:t>
            </a:r>
            <a:r>
              <a:rPr lang="en-US" i="1" dirty="0" smtClean="0"/>
              <a:t>C. diff</a:t>
            </a:r>
          </a:p>
        </p:txBody>
      </p:sp>
    </p:spTree>
    <p:extLst>
      <p:ext uri="{BB962C8B-B14F-4D97-AF65-F5344CB8AC3E}">
        <p14:creationId xmlns:p14="http://schemas.microsoft.com/office/powerpoint/2010/main" val="33456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Content Placeholder 2"/>
          <p:cNvSpPr>
            <a:spLocks noGrp="1"/>
          </p:cNvSpPr>
          <p:nvPr>
            <p:ph idx="1"/>
          </p:nvPr>
        </p:nvSpPr>
        <p:spPr/>
        <p:txBody>
          <a:bodyPr>
            <a:normAutofit/>
          </a:bodyPr>
          <a:lstStyle/>
          <a:p>
            <a:r>
              <a:rPr lang="en-US" sz="3200" b="1" dirty="0" smtClean="0"/>
              <a:t>Question 1: </a:t>
            </a:r>
          </a:p>
          <a:p>
            <a:pPr marL="548640" lvl="2" indent="0">
              <a:buNone/>
            </a:pPr>
            <a:r>
              <a:rPr lang="en-US" sz="2800" dirty="0" smtClean="0"/>
              <a:t>Do they have </a:t>
            </a:r>
            <a:r>
              <a:rPr lang="en-US" sz="2800" dirty="0" err="1" smtClean="0"/>
              <a:t>nonsevere</a:t>
            </a:r>
            <a:r>
              <a:rPr lang="en-US" sz="2800" dirty="0" smtClean="0"/>
              <a:t> or severe infection?</a:t>
            </a:r>
          </a:p>
          <a:p>
            <a:pPr marL="0" indent="0">
              <a:buNone/>
            </a:pPr>
            <a:endParaRPr lang="en-US" sz="3200" dirty="0" smtClean="0"/>
          </a:p>
          <a:p>
            <a:r>
              <a:rPr lang="en-US" sz="3200" b="1" dirty="0" smtClean="0"/>
              <a:t>Question 2:</a:t>
            </a:r>
          </a:p>
          <a:p>
            <a:pPr marL="274320" lvl="1" indent="0">
              <a:buNone/>
            </a:pPr>
            <a:r>
              <a:rPr lang="en-US" sz="3000" dirty="0" smtClean="0"/>
              <a:t>Has this patient ever had </a:t>
            </a:r>
            <a:r>
              <a:rPr lang="en-US" sz="3000" i="1" dirty="0" smtClean="0"/>
              <a:t>C. diff </a:t>
            </a:r>
            <a:r>
              <a:rPr lang="en-US" sz="3000" dirty="0" smtClean="0"/>
              <a:t>before?</a:t>
            </a:r>
          </a:p>
        </p:txBody>
      </p:sp>
      <p:sp>
        <p:nvSpPr>
          <p:cNvPr id="5" name="TextBox 4">
            <a:hlinkClick r:id="rId2"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374617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70719"/>
            <a:ext cx="7269480" cy="1325562"/>
          </a:xfrm>
        </p:spPr>
        <p:txBody>
          <a:bodyPr>
            <a:normAutofit/>
          </a:bodyPr>
          <a:lstStyle/>
          <a:p>
            <a:r>
              <a:rPr lang="en-US" dirty="0" smtClean="0"/>
              <a:t>Step 1 of Treatment: </a:t>
            </a:r>
            <a:br>
              <a:rPr lang="en-US" dirty="0" smtClean="0"/>
            </a:br>
            <a:r>
              <a:rPr lang="en-US" dirty="0" smtClean="0"/>
              <a:t>Classify </a:t>
            </a:r>
            <a:r>
              <a:rPr lang="en-US" dirty="0"/>
              <a:t>D</a:t>
            </a:r>
            <a:r>
              <a:rPr lang="en-US" dirty="0" smtClean="0"/>
              <a:t>isease </a:t>
            </a:r>
            <a:r>
              <a:rPr lang="en-US" dirty="0"/>
              <a:t>S</a:t>
            </a:r>
            <a:r>
              <a:rPr lang="en-US" dirty="0" smtClean="0"/>
              <a:t>everity</a:t>
            </a:r>
            <a:endParaRPr lang="en-US" dirty="0"/>
          </a:p>
        </p:txBody>
      </p:sp>
      <p:sp>
        <p:nvSpPr>
          <p:cNvPr id="3" name="Content Placeholder 2"/>
          <p:cNvSpPr>
            <a:spLocks noGrp="1"/>
          </p:cNvSpPr>
          <p:nvPr>
            <p:ph idx="1"/>
          </p:nvPr>
        </p:nvSpPr>
        <p:spPr>
          <a:xfrm>
            <a:off x="914400" y="2057400"/>
            <a:ext cx="6446520" cy="1828799"/>
          </a:xfrm>
        </p:spPr>
        <p:txBody>
          <a:bodyPr/>
          <a:lstStyle/>
          <a:p>
            <a:r>
              <a:rPr lang="en-US" dirty="0" smtClean="0"/>
              <a:t>There is no consensus on how to classify disease severity!</a:t>
            </a:r>
          </a:p>
          <a:p>
            <a:r>
              <a:rPr lang="en-US" dirty="0" smtClean="0"/>
              <a:t>Per ISDA Guidelines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853833877"/>
              </p:ext>
            </p:extLst>
          </p:nvPr>
        </p:nvGraphicFramePr>
        <p:xfrm>
          <a:off x="411480" y="3505200"/>
          <a:ext cx="7452360" cy="2291080"/>
        </p:xfrm>
        <a:graphic>
          <a:graphicData uri="http://schemas.openxmlformats.org/drawingml/2006/table">
            <a:tbl>
              <a:tblPr firstRow="1" bandRow="1">
                <a:tableStyleId>{5C22544A-7EE6-4342-B048-85BDC9FD1C3A}</a:tableStyleId>
              </a:tblPr>
              <a:tblGrid>
                <a:gridCol w="196596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35280">
                <a:tc>
                  <a:txBody>
                    <a:bodyPr/>
                    <a:lstStyle/>
                    <a:p>
                      <a:pPr algn="ctr"/>
                      <a:r>
                        <a:rPr lang="en-US" dirty="0" err="1" smtClean="0"/>
                        <a:t>Nonsevere</a:t>
                      </a:r>
                      <a:r>
                        <a:rPr lang="en-US" dirty="0" smtClean="0"/>
                        <a:t> CDI</a:t>
                      </a:r>
                      <a:endParaRPr lang="en-US" dirty="0"/>
                    </a:p>
                  </a:txBody>
                  <a:tcPr/>
                </a:tc>
                <a:tc>
                  <a:txBody>
                    <a:bodyPr/>
                    <a:lstStyle/>
                    <a:p>
                      <a:pPr algn="ctr"/>
                      <a:r>
                        <a:rPr lang="en-US" dirty="0" smtClean="0"/>
                        <a:t>Severe CDI</a:t>
                      </a:r>
                      <a:endParaRPr lang="en-US" dirty="0"/>
                    </a:p>
                  </a:txBody>
                  <a:tcPr/>
                </a:tc>
                <a:tc>
                  <a:txBody>
                    <a:bodyPr/>
                    <a:lstStyle/>
                    <a:p>
                      <a:pPr algn="ctr"/>
                      <a:r>
                        <a:rPr lang="en-US" dirty="0" smtClean="0"/>
                        <a:t>Fulminant colitis </a:t>
                      </a:r>
                      <a:endParaRPr lang="en-US" dirty="0"/>
                    </a:p>
                  </a:txBody>
                  <a:tcPr/>
                </a:tc>
                <a:extLst>
                  <a:ext uri="{0D108BD9-81ED-4DB2-BD59-A6C34878D82A}">
                    <a16:rowId xmlns:a16="http://schemas.microsoft.com/office/drawing/2014/main" val="10000"/>
                  </a:ext>
                </a:extLst>
              </a:tr>
              <a:tr h="370840">
                <a:tc>
                  <a:txBody>
                    <a:bodyPr/>
                    <a:lstStyle/>
                    <a:p>
                      <a:r>
                        <a:rPr lang="en-US" baseline="0" dirty="0" smtClean="0"/>
                        <a:t>WBC &lt;15,000  cells/mL</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WBC &gt; 15,000</a:t>
                      </a:r>
                      <a:r>
                        <a:rPr lang="en-US" baseline="0" dirty="0" smtClean="0"/>
                        <a:t> cells/mL</a:t>
                      </a:r>
                      <a:endParaRPr lang="en-US" dirty="0" smtClean="0"/>
                    </a:p>
                  </a:txBody>
                  <a:tcPr/>
                </a:tc>
                <a:tc>
                  <a:txBody>
                    <a:bodyPr/>
                    <a:lstStyle/>
                    <a:p>
                      <a:r>
                        <a:rPr lang="en-US" dirty="0" smtClean="0"/>
                        <a:t>Hypotension</a:t>
                      </a:r>
                      <a:r>
                        <a:rPr lang="en-US" baseline="0" dirty="0" smtClean="0"/>
                        <a:t> or shock</a:t>
                      </a:r>
                      <a:endParaRPr lang="en-US" dirty="0"/>
                    </a:p>
                  </a:txBody>
                  <a:tcPr/>
                </a:tc>
                <a:extLst>
                  <a:ext uri="{0D108BD9-81ED-4DB2-BD59-A6C34878D82A}">
                    <a16:rowId xmlns:a16="http://schemas.microsoft.com/office/drawing/2014/main" val="10001"/>
                  </a:ext>
                </a:extLst>
              </a:tr>
              <a:tr h="370840">
                <a:tc>
                  <a:txBody>
                    <a:bodyPr/>
                    <a:lstStyle/>
                    <a:p>
                      <a:r>
                        <a:rPr lang="en-US" dirty="0" smtClean="0"/>
                        <a:t>Cr &lt;1.5 mg/</a:t>
                      </a:r>
                      <a:r>
                        <a:rPr lang="en-US" dirty="0" err="1" smtClean="0"/>
                        <a:t>dL</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 &gt;1.5</a:t>
                      </a:r>
                      <a:r>
                        <a:rPr lang="en-US" baseline="0" dirty="0" smtClean="0"/>
                        <a:t> </a:t>
                      </a:r>
                      <a:r>
                        <a:rPr lang="en-US" dirty="0" smtClean="0"/>
                        <a:t>mg/</a:t>
                      </a:r>
                      <a:r>
                        <a:rPr lang="en-US" dirty="0" err="1" smtClean="0"/>
                        <a:t>dL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r>
                        <a:rPr lang="en-US" dirty="0" smtClean="0"/>
                        <a:t>Ileus</a:t>
                      </a:r>
                      <a:endParaRPr lang="en-US" dirty="0"/>
                    </a:p>
                  </a:txBody>
                  <a:tcPr/>
                </a:tc>
                <a:extLst>
                  <a:ext uri="{0D108BD9-81ED-4DB2-BD59-A6C34878D82A}">
                    <a16:rowId xmlns:a16="http://schemas.microsoft.com/office/drawing/2014/main" val="10002"/>
                  </a:ext>
                </a:extLst>
              </a:tr>
              <a:tr h="370840">
                <a:tc>
                  <a:txBody>
                    <a:bodyPr/>
                    <a:lstStyle/>
                    <a:p>
                      <a:endParaRPr lang="en-US" dirty="0"/>
                    </a:p>
                  </a:txBody>
                  <a:tcPr/>
                </a:tc>
                <a:tc>
                  <a:txBody>
                    <a:bodyPr/>
                    <a:lstStyle/>
                    <a:p>
                      <a:endParaRPr lang="en-US" dirty="0"/>
                    </a:p>
                  </a:txBody>
                  <a:tcPr/>
                </a:tc>
                <a:tc>
                  <a:txBody>
                    <a:bodyPr/>
                    <a:lstStyle/>
                    <a:p>
                      <a:r>
                        <a:rPr lang="en-US" dirty="0" smtClean="0"/>
                        <a:t>Megacolon</a:t>
                      </a:r>
                      <a:endParaRPr lang="en-US" dirty="0"/>
                    </a:p>
                  </a:txBody>
                  <a:tcPr/>
                </a:tc>
                <a:extLst>
                  <a:ext uri="{0D108BD9-81ED-4DB2-BD59-A6C34878D82A}">
                    <a16:rowId xmlns:a16="http://schemas.microsoft.com/office/drawing/2014/main" val="10003"/>
                  </a:ext>
                </a:extLst>
              </a:tr>
            </a:tbl>
          </a:graphicData>
        </a:graphic>
      </p:graphicFrame>
      <p:sp>
        <p:nvSpPr>
          <p:cNvPr id="7" name="TextBox 6">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48581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0"/>
            <a:ext cx="7269480" cy="1325562"/>
          </a:xfrm>
        </p:spPr>
        <p:txBody>
          <a:bodyPr>
            <a:noAutofit/>
          </a:bodyPr>
          <a:lstStyle/>
          <a:p>
            <a:r>
              <a:rPr lang="en-US" dirty="0" smtClean="0"/>
              <a:t>Step 2 of Treatment: </a:t>
            </a:r>
            <a:br>
              <a:rPr lang="en-US" dirty="0" smtClean="0"/>
            </a:br>
            <a:r>
              <a:rPr lang="en-US" dirty="0" smtClean="0"/>
              <a:t>Has the patient had </a:t>
            </a:r>
            <a:r>
              <a:rPr lang="en-US" i="1" dirty="0" smtClean="0"/>
              <a:t>C. diff </a:t>
            </a:r>
            <a:r>
              <a:rPr lang="en-US" dirty="0" smtClean="0"/>
              <a:t>before?</a:t>
            </a:r>
            <a:endParaRPr lang="en-US" dirty="0"/>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4214286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Initial Episode</a:t>
            </a:r>
            <a:endParaRPr lang="en-US" u="sng" dirty="0"/>
          </a:p>
        </p:txBody>
      </p:sp>
      <p:sp>
        <p:nvSpPr>
          <p:cNvPr id="5" name="TextBox 4">
            <a:hlinkClick r:id="rId2"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532458459"/>
              </p:ext>
            </p:extLst>
          </p:nvPr>
        </p:nvGraphicFramePr>
        <p:xfrm>
          <a:off x="457200" y="2514600"/>
          <a:ext cx="3784364" cy="3041790"/>
        </p:xfrm>
        <a:graphic>
          <a:graphicData uri="http://schemas.openxmlformats.org/drawingml/2006/table">
            <a:tbl>
              <a:tblPr firstRow="1" bandRow="1">
                <a:tableStyleId>{5C22544A-7EE6-4342-B048-85BDC9FD1C3A}</a:tableStyleId>
              </a:tblPr>
              <a:tblGrid>
                <a:gridCol w="3784364">
                  <a:extLst>
                    <a:ext uri="{9D8B030D-6E8A-4147-A177-3AD203B41FA5}">
                      <a16:colId xmlns:a16="http://schemas.microsoft.com/office/drawing/2014/main" val="20000"/>
                    </a:ext>
                  </a:extLst>
                </a:gridCol>
              </a:tblGrid>
              <a:tr h="454082">
                <a:tc>
                  <a:txBody>
                    <a:bodyPr/>
                    <a:lstStyle/>
                    <a:p>
                      <a:pPr algn="ctr"/>
                      <a:r>
                        <a:rPr lang="en-US" sz="2800" dirty="0" err="1" smtClean="0"/>
                        <a:t>Nonsevere</a:t>
                      </a:r>
                      <a:endParaRPr lang="en-US" sz="2800" dirty="0"/>
                    </a:p>
                  </a:txBody>
                  <a:tcPr/>
                </a:tc>
                <a:extLst>
                  <a:ext uri="{0D108BD9-81ED-4DB2-BD59-A6C34878D82A}">
                    <a16:rowId xmlns:a16="http://schemas.microsoft.com/office/drawing/2014/main" val="10000"/>
                  </a:ext>
                </a:extLst>
              </a:tr>
              <a:tr h="56092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Vancomycin 125mg orally</a:t>
                      </a:r>
                      <a:r>
                        <a:rPr lang="en-US" baseline="0" dirty="0" smtClean="0"/>
                        <a:t> QID for 10 days, </a:t>
                      </a:r>
                      <a:r>
                        <a:rPr lang="en-US" b="1" baseline="0" dirty="0" smtClean="0"/>
                        <a:t>OR</a:t>
                      </a:r>
                      <a:endParaRPr lang="en-US" b="1" dirty="0" smtClean="0"/>
                    </a:p>
                  </a:txBody>
                  <a:tcPr/>
                </a:tc>
                <a:extLst>
                  <a:ext uri="{0D108BD9-81ED-4DB2-BD59-A6C34878D82A}">
                    <a16:rowId xmlns:a16="http://schemas.microsoft.com/office/drawing/2014/main" val="10001"/>
                  </a:ext>
                </a:extLst>
              </a:tr>
              <a:tr h="5609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Fidaxomicin</a:t>
                      </a:r>
                      <a:r>
                        <a:rPr lang="en-US" dirty="0" smtClean="0"/>
                        <a:t> 200mg orally BID for 10 days</a:t>
                      </a:r>
                    </a:p>
                  </a:txBody>
                  <a:tcPr/>
                </a:tc>
                <a:extLst>
                  <a:ext uri="{0D108BD9-81ED-4DB2-BD59-A6C34878D82A}">
                    <a16:rowId xmlns:a16="http://schemas.microsoft.com/office/drawing/2014/main" val="10002"/>
                  </a:ext>
                </a:extLst>
              </a:tr>
              <a:tr h="124347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 If above agents not available: Metronidazole 500mg orally TID for 10 days</a:t>
                      </a:r>
                      <a:endParaRPr lang="en-US" dirty="0" smtClean="0"/>
                    </a:p>
                  </a:txBody>
                  <a:tcPr/>
                </a:tc>
                <a:extLst>
                  <a:ext uri="{0D108BD9-81ED-4DB2-BD59-A6C34878D82A}">
                    <a16:rowId xmlns:a16="http://schemas.microsoft.com/office/drawing/2014/main" val="1000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740551293"/>
              </p:ext>
            </p:extLst>
          </p:nvPr>
        </p:nvGraphicFramePr>
        <p:xfrm>
          <a:off x="4267200" y="2514601"/>
          <a:ext cx="3835636" cy="3038906"/>
        </p:xfrm>
        <a:graphic>
          <a:graphicData uri="http://schemas.openxmlformats.org/drawingml/2006/table">
            <a:tbl>
              <a:tblPr firstRow="1" bandRow="1">
                <a:tableStyleId>{5C22544A-7EE6-4342-B048-85BDC9FD1C3A}</a:tableStyleId>
              </a:tblPr>
              <a:tblGrid>
                <a:gridCol w="3835636">
                  <a:extLst>
                    <a:ext uri="{9D8B030D-6E8A-4147-A177-3AD203B41FA5}">
                      <a16:colId xmlns:a16="http://schemas.microsoft.com/office/drawing/2014/main" val="20000"/>
                    </a:ext>
                  </a:extLst>
                </a:gridCol>
              </a:tblGrid>
              <a:tr h="510341">
                <a:tc>
                  <a:txBody>
                    <a:bodyPr/>
                    <a:lstStyle/>
                    <a:p>
                      <a:pPr algn="ctr"/>
                      <a:r>
                        <a:rPr lang="en-US" sz="2800" dirty="0" smtClean="0"/>
                        <a:t>Severe </a:t>
                      </a:r>
                      <a:endParaRPr lang="en-US" sz="2800" dirty="0"/>
                    </a:p>
                  </a:txBody>
                  <a:tcPr/>
                </a:tc>
                <a:extLst>
                  <a:ext uri="{0D108BD9-81ED-4DB2-BD59-A6C34878D82A}">
                    <a16:rowId xmlns:a16="http://schemas.microsoft.com/office/drawing/2014/main" val="10000"/>
                  </a:ext>
                </a:extLst>
              </a:tr>
              <a:tr h="630421">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Vancomycin 125mg orally</a:t>
                      </a:r>
                      <a:r>
                        <a:rPr lang="en-US" baseline="0" dirty="0" smtClean="0"/>
                        <a:t> QID for 10 days, </a:t>
                      </a:r>
                      <a:r>
                        <a:rPr lang="en-US" b="1" baseline="0" dirty="0" smtClean="0"/>
                        <a:t>OR</a:t>
                      </a:r>
                      <a:endParaRPr lang="en-US" b="1" dirty="0" smtClean="0"/>
                    </a:p>
                  </a:txBody>
                  <a:tcPr/>
                </a:tc>
                <a:extLst>
                  <a:ext uri="{0D108BD9-81ED-4DB2-BD59-A6C34878D82A}">
                    <a16:rowId xmlns:a16="http://schemas.microsoft.com/office/drawing/2014/main" val="10001"/>
                  </a:ext>
                </a:extLst>
              </a:tr>
              <a:tr h="5943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Fidaxomicin</a:t>
                      </a:r>
                      <a:r>
                        <a:rPr lang="en-US" dirty="0" smtClean="0"/>
                        <a:t> 200mg orally BID for 10 days</a:t>
                      </a:r>
                    </a:p>
                  </a:txBody>
                  <a:tcPr/>
                </a:tc>
                <a:extLst>
                  <a:ext uri="{0D108BD9-81ED-4DB2-BD59-A6C34878D82A}">
                    <a16:rowId xmlns:a16="http://schemas.microsoft.com/office/drawing/2014/main" val="10002"/>
                  </a:ext>
                </a:extLst>
              </a:tr>
              <a:tr h="1240586">
                <a:tc>
                  <a:txBody>
                    <a:bodyPr/>
                    <a:lstStyle/>
                    <a:p>
                      <a:endParaRPr lang="en-US" dirty="0"/>
                    </a:p>
                  </a:txBody>
                  <a:tcPr/>
                </a:tc>
                <a:extLst>
                  <a:ext uri="{0D108BD9-81ED-4DB2-BD59-A6C34878D82A}">
                    <a16:rowId xmlns:a16="http://schemas.microsoft.com/office/drawing/2014/main" val="10003"/>
                  </a:ext>
                </a:extLst>
              </a:tr>
            </a:tbl>
          </a:graphicData>
        </a:graphic>
      </p:graphicFrame>
      <p:pic>
        <p:nvPicPr>
          <p:cNvPr id="3074" name="Picture 2" descr="http://moviespoilerspodcast.com/wp-content/uploads/2013/1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71" t="74627" r="21417" b="12474"/>
          <a:stretch/>
        </p:blipFill>
        <p:spPr bwMode="auto">
          <a:xfrm>
            <a:off x="304800" y="256886"/>
            <a:ext cx="1920240"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30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9597"/>
            <a:ext cx="8229600" cy="1143000"/>
          </a:xfrm>
        </p:spPr>
        <p:txBody>
          <a:bodyPr>
            <a:normAutofit fontScale="90000"/>
          </a:bodyPr>
          <a:lstStyle/>
          <a:p>
            <a:r>
              <a:rPr lang="en-US" dirty="0" smtClean="0"/>
              <a:t>Initial Episode: </a:t>
            </a:r>
            <a:br>
              <a:rPr lang="en-US" dirty="0" smtClean="0"/>
            </a:br>
            <a:r>
              <a:rPr lang="en-US" dirty="0" smtClean="0"/>
              <a:t>PO Vancomycin vs Metronidazole</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573" y="1883453"/>
            <a:ext cx="5453062" cy="42906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txBox="1">
            <a:spLocks noChangeArrowheads="1"/>
          </p:cNvSpPr>
          <p:nvPr/>
        </p:nvSpPr>
        <p:spPr bwMode="auto">
          <a:xfrm>
            <a:off x="4381326" y="6331498"/>
            <a:ext cx="4391603" cy="3207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211" rIns="0" bIns="0" numCol="1" rtlCol="0" anchor="ctr" anchorCtr="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649628" algn="l"/>
                <a:tab pos="1299256" algn="l"/>
                <a:tab pos="1948884" algn="l"/>
                <a:tab pos="2598511" algn="l"/>
                <a:tab pos="3248139" algn="l"/>
                <a:tab pos="3897767" algn="l"/>
              </a:tabLst>
            </a:pPr>
            <a:r>
              <a:rPr lang="en-US" altLang="en-US" sz="1100" b="1" dirty="0" smtClean="0">
                <a:cs typeface="Arial Unicode MS" pitchFamily="32" charset="0"/>
              </a:rPr>
              <a:t>Kelly CP, </a:t>
            </a:r>
            <a:r>
              <a:rPr lang="en-US" altLang="en-US" sz="1100" b="1" dirty="0" err="1" smtClean="0">
                <a:cs typeface="Arial Unicode MS" pitchFamily="32" charset="0"/>
              </a:rPr>
              <a:t>LaMont</a:t>
            </a:r>
            <a:r>
              <a:rPr lang="en-US" altLang="en-US" sz="1100" b="1" dirty="0" smtClean="0">
                <a:cs typeface="Arial Unicode MS" pitchFamily="32" charset="0"/>
              </a:rPr>
              <a:t> JT. N Engl J Med 2008;359:1932-1940.</a:t>
            </a:r>
            <a:endParaRPr lang="en-US" altLang="en-US" sz="1100" b="1" dirty="0">
              <a:cs typeface="Arial Unicode MS" pitchFamily="32" charset="0"/>
            </a:endParaRPr>
          </a:p>
        </p:txBody>
      </p:sp>
      <p:sp>
        <p:nvSpPr>
          <p:cNvPr id="6" name="TextBox 5"/>
          <p:cNvSpPr txBox="1"/>
          <p:nvPr/>
        </p:nvSpPr>
        <p:spPr>
          <a:xfrm>
            <a:off x="133004" y="2743200"/>
            <a:ext cx="1651049" cy="120032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About the same efficacy for mild infection</a:t>
            </a:r>
            <a:endParaRPr lang="en-US" dirty="0"/>
          </a:p>
        </p:txBody>
      </p:sp>
      <p:sp>
        <p:nvSpPr>
          <p:cNvPr id="7" name="TextBox 6"/>
          <p:cNvSpPr txBox="1"/>
          <p:nvPr/>
        </p:nvSpPr>
        <p:spPr>
          <a:xfrm>
            <a:off x="7205662" y="2839253"/>
            <a:ext cx="1600795" cy="132343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dirty="0" smtClean="0"/>
              <a:t>Metronidazole is significantly worse for severe infection!</a:t>
            </a:r>
            <a:endParaRPr lang="en-US" sz="1600" dirty="0"/>
          </a:p>
        </p:txBody>
      </p:sp>
      <p:sp>
        <p:nvSpPr>
          <p:cNvPr id="8" name="TextBox 7"/>
          <p:cNvSpPr txBox="1"/>
          <p:nvPr/>
        </p:nvSpPr>
        <p:spPr>
          <a:xfrm>
            <a:off x="133004" y="5714819"/>
            <a:ext cx="2639291" cy="923330"/>
          </a:xfrm>
          <a:prstGeom prst="rect">
            <a:avLst/>
          </a:prstGeom>
          <a:solidFill>
            <a:schemeClr val="bg2">
              <a:lumMod val="25000"/>
            </a:schemeClr>
          </a:solidFill>
          <a:ln>
            <a:solidFill>
              <a:schemeClr val="bg2">
                <a:lumMod val="25000"/>
                <a:alpha val="9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solidFill>
                  <a:schemeClr val="bg1"/>
                </a:solidFill>
              </a:rPr>
              <a:t>Why use metronidazole at all? It’s </a:t>
            </a:r>
            <a:r>
              <a:rPr lang="en-US" i="1" dirty="0" smtClean="0">
                <a:solidFill>
                  <a:schemeClr val="bg1"/>
                </a:solidFill>
              </a:rPr>
              <a:t>much</a:t>
            </a:r>
            <a:r>
              <a:rPr lang="en-US" dirty="0" smtClean="0">
                <a:solidFill>
                  <a:schemeClr val="bg1"/>
                </a:solidFill>
              </a:rPr>
              <a:t> cheaper</a:t>
            </a:r>
            <a:r>
              <a:rPr lang="en-US" dirty="0"/>
              <a:t>!</a:t>
            </a:r>
            <a:endParaRPr lang="en-US" dirty="0" smtClean="0">
              <a:solidFill>
                <a:schemeClr val="bg1"/>
              </a:solidFill>
            </a:endParaRPr>
          </a:p>
        </p:txBody>
      </p:sp>
      <p:sp>
        <p:nvSpPr>
          <p:cNvPr id="10" name="TextBox 9">
            <a:hlinkClick r:id="rId4"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84530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56" t="5964" r="31666" b="5961"/>
          <a:stretch/>
        </p:blipFill>
        <p:spPr>
          <a:xfrm>
            <a:off x="1807804" y="1911898"/>
            <a:ext cx="6115396" cy="4419600"/>
          </a:xfrm>
          <a:prstGeom prst="rect">
            <a:avLst/>
          </a:prstGeom>
        </p:spPr>
      </p:pic>
      <p:sp>
        <p:nvSpPr>
          <p:cNvPr id="2" name="Title 1"/>
          <p:cNvSpPr>
            <a:spLocks noGrp="1"/>
          </p:cNvSpPr>
          <p:nvPr>
            <p:ph type="title"/>
          </p:nvPr>
        </p:nvSpPr>
        <p:spPr>
          <a:xfrm>
            <a:off x="457200" y="749597"/>
            <a:ext cx="8229600" cy="1143000"/>
          </a:xfrm>
        </p:spPr>
        <p:txBody>
          <a:bodyPr>
            <a:normAutofit/>
          </a:bodyPr>
          <a:lstStyle/>
          <a:p>
            <a:r>
              <a:rPr lang="en-US" dirty="0" smtClean="0"/>
              <a:t>Evidence for </a:t>
            </a:r>
            <a:r>
              <a:rPr lang="en-US" dirty="0" err="1" smtClean="0"/>
              <a:t>Fidaxomicin</a:t>
            </a:r>
            <a:endParaRPr lang="en-US" dirty="0"/>
          </a:p>
        </p:txBody>
      </p:sp>
      <p:sp>
        <p:nvSpPr>
          <p:cNvPr id="5" name="Rectangle 4"/>
          <p:cNvSpPr txBox="1">
            <a:spLocks noChangeArrowheads="1"/>
          </p:cNvSpPr>
          <p:nvPr/>
        </p:nvSpPr>
        <p:spPr bwMode="auto">
          <a:xfrm>
            <a:off x="4977636" y="6477765"/>
            <a:ext cx="3314874" cy="3207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211" rIns="0" bIns="0" numCol="1" rtlCol="0" anchor="ctr" anchorCtr="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649628" algn="l"/>
                <a:tab pos="1299256" algn="l"/>
                <a:tab pos="1948884" algn="l"/>
                <a:tab pos="2598511" algn="l"/>
                <a:tab pos="3248139" algn="l"/>
                <a:tab pos="3897767" algn="l"/>
              </a:tabLst>
            </a:pPr>
            <a:r>
              <a:rPr lang="en-US" altLang="en-US" sz="1100" b="1" dirty="0" smtClean="0">
                <a:cs typeface="Arial Unicode MS" pitchFamily="32" charset="0"/>
              </a:rPr>
              <a:t>Louie et al. N </a:t>
            </a:r>
            <a:r>
              <a:rPr lang="en-US" altLang="en-US" sz="1100" b="1" dirty="0" err="1" smtClean="0">
                <a:cs typeface="Arial Unicode MS" pitchFamily="32" charset="0"/>
              </a:rPr>
              <a:t>Engl</a:t>
            </a:r>
            <a:r>
              <a:rPr lang="en-US" altLang="en-US" sz="1100" b="1" dirty="0" smtClean="0">
                <a:cs typeface="Arial Unicode MS" pitchFamily="32" charset="0"/>
              </a:rPr>
              <a:t> J Med 2011 364(5):422-31 </a:t>
            </a:r>
            <a:endParaRPr lang="en-US" altLang="en-US" sz="1100" b="1" dirty="0">
              <a:cs typeface="Arial Unicode MS" pitchFamily="32" charset="0"/>
            </a:endParaRPr>
          </a:p>
        </p:txBody>
      </p:sp>
      <p:sp>
        <p:nvSpPr>
          <p:cNvPr id="6" name="TextBox 5"/>
          <p:cNvSpPr txBox="1"/>
          <p:nvPr/>
        </p:nvSpPr>
        <p:spPr>
          <a:xfrm>
            <a:off x="133004" y="2743200"/>
            <a:ext cx="1651049" cy="2031325"/>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The rate of clinical cure with </a:t>
            </a:r>
            <a:r>
              <a:rPr lang="en-US" dirty="0" err="1" smtClean="0"/>
              <a:t>fidaxomicin</a:t>
            </a:r>
            <a:r>
              <a:rPr lang="en-US" dirty="0" smtClean="0"/>
              <a:t> is non inferior to vancomycin!</a:t>
            </a:r>
            <a:endParaRPr lang="en-US" dirty="0"/>
          </a:p>
        </p:txBody>
      </p:sp>
      <p:sp>
        <p:nvSpPr>
          <p:cNvPr id="7" name="TextBox 6"/>
          <p:cNvSpPr txBox="1"/>
          <p:nvPr/>
        </p:nvSpPr>
        <p:spPr>
          <a:xfrm>
            <a:off x="6591002" y="2528287"/>
            <a:ext cx="1600795" cy="156966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dirty="0" smtClean="0"/>
              <a:t>Significantly fewer patients receiving </a:t>
            </a:r>
            <a:r>
              <a:rPr lang="en-US" sz="1600" dirty="0" err="1" smtClean="0"/>
              <a:t>fidaxomicin</a:t>
            </a:r>
            <a:r>
              <a:rPr lang="en-US" sz="1600" dirty="0" smtClean="0"/>
              <a:t> had recurrence of infection! </a:t>
            </a:r>
            <a:endParaRPr lang="en-US" sz="1600" dirty="0"/>
          </a:p>
        </p:txBody>
      </p:sp>
      <p:sp>
        <p:nvSpPr>
          <p:cNvPr id="8" name="TextBox 7"/>
          <p:cNvSpPr txBox="1"/>
          <p:nvPr/>
        </p:nvSpPr>
        <p:spPr>
          <a:xfrm>
            <a:off x="133004" y="6331498"/>
            <a:ext cx="3007030" cy="46166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200" dirty="0" smtClean="0">
                <a:solidFill>
                  <a:schemeClr val="tx1"/>
                </a:solidFill>
              </a:rPr>
              <a:t>*modified intention to treat analysis</a:t>
            </a:r>
          </a:p>
          <a:p>
            <a:r>
              <a:rPr lang="en-US" sz="1200" dirty="0" smtClean="0">
                <a:solidFill>
                  <a:schemeClr val="tx1"/>
                </a:solidFill>
              </a:rPr>
              <a:t>^per-protocol analysis </a:t>
            </a:r>
          </a:p>
        </p:txBody>
      </p:sp>
      <p:sp>
        <p:nvSpPr>
          <p:cNvPr id="10" name="TextBox 9">
            <a:hlinkClick r:id="rId4"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9" name="Rectangle 8"/>
          <p:cNvSpPr/>
          <p:nvPr/>
        </p:nvSpPr>
        <p:spPr>
          <a:xfrm>
            <a:off x="3548390" y="5791200"/>
            <a:ext cx="261610" cy="276999"/>
          </a:xfrm>
          <a:prstGeom prst="rect">
            <a:avLst/>
          </a:prstGeom>
        </p:spPr>
        <p:txBody>
          <a:bodyPr wrap="none">
            <a:spAutoFit/>
          </a:bodyPr>
          <a:lstStyle/>
          <a:p>
            <a:r>
              <a:rPr lang="en-US" sz="1200" dirty="0"/>
              <a:t>*</a:t>
            </a:r>
          </a:p>
        </p:txBody>
      </p:sp>
      <p:sp>
        <p:nvSpPr>
          <p:cNvPr id="11" name="Rectangle 10"/>
          <p:cNvSpPr/>
          <p:nvPr/>
        </p:nvSpPr>
        <p:spPr>
          <a:xfrm>
            <a:off x="6215390" y="5791200"/>
            <a:ext cx="261610" cy="276999"/>
          </a:xfrm>
          <a:prstGeom prst="rect">
            <a:avLst/>
          </a:prstGeom>
        </p:spPr>
        <p:txBody>
          <a:bodyPr wrap="none">
            <a:spAutoFit/>
          </a:bodyPr>
          <a:lstStyle/>
          <a:p>
            <a:r>
              <a:rPr lang="en-US" sz="1200" dirty="0"/>
              <a:t>*</a:t>
            </a:r>
          </a:p>
        </p:txBody>
      </p:sp>
      <p:sp>
        <p:nvSpPr>
          <p:cNvPr id="12" name="Rectangle 11"/>
          <p:cNvSpPr/>
          <p:nvPr/>
        </p:nvSpPr>
        <p:spPr>
          <a:xfrm>
            <a:off x="4446760" y="5791200"/>
            <a:ext cx="277640" cy="276999"/>
          </a:xfrm>
          <a:prstGeom prst="rect">
            <a:avLst/>
          </a:prstGeom>
        </p:spPr>
        <p:txBody>
          <a:bodyPr wrap="none">
            <a:spAutoFit/>
          </a:bodyPr>
          <a:lstStyle/>
          <a:p>
            <a:r>
              <a:rPr lang="en-US" sz="1200" dirty="0" smtClean="0"/>
              <a:t>^</a:t>
            </a:r>
            <a:endParaRPr lang="en-US" sz="1200" dirty="0"/>
          </a:p>
        </p:txBody>
      </p:sp>
      <p:sp>
        <p:nvSpPr>
          <p:cNvPr id="13" name="Rectangle 12"/>
          <p:cNvSpPr/>
          <p:nvPr/>
        </p:nvSpPr>
        <p:spPr>
          <a:xfrm>
            <a:off x="7113760" y="5791200"/>
            <a:ext cx="277640" cy="276999"/>
          </a:xfrm>
          <a:prstGeom prst="rect">
            <a:avLst/>
          </a:prstGeom>
        </p:spPr>
        <p:txBody>
          <a:bodyPr wrap="none">
            <a:spAutoFit/>
          </a:bodyPr>
          <a:lstStyle/>
          <a:p>
            <a:r>
              <a:rPr lang="en-US" sz="1200" dirty="0" smtClean="0"/>
              <a:t>^</a:t>
            </a:r>
            <a:endParaRPr lang="en-US" sz="1200" dirty="0"/>
          </a:p>
        </p:txBody>
      </p:sp>
    </p:spTree>
    <p:extLst>
      <p:ext uri="{BB962C8B-B14F-4D97-AF65-F5344CB8AC3E}">
        <p14:creationId xmlns:p14="http://schemas.microsoft.com/office/powerpoint/2010/main" val="81760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PO vs IV matter?</a:t>
            </a:r>
            <a:endParaRPr lang="en-US" dirty="0"/>
          </a:p>
        </p:txBody>
      </p:sp>
      <p:sp>
        <p:nvSpPr>
          <p:cNvPr id="3" name="Content Placeholder 2"/>
          <p:cNvSpPr>
            <a:spLocks noGrp="1"/>
          </p:cNvSpPr>
          <p:nvPr>
            <p:ph idx="1"/>
          </p:nvPr>
        </p:nvSpPr>
        <p:spPr>
          <a:xfrm>
            <a:off x="838200" y="1828801"/>
            <a:ext cx="6629400" cy="4724399"/>
          </a:xfrm>
        </p:spPr>
        <p:txBody>
          <a:bodyPr>
            <a:normAutofit/>
          </a:bodyPr>
          <a:lstStyle/>
          <a:p>
            <a:r>
              <a:rPr lang="en-US" sz="2800" b="1" dirty="0" smtClean="0"/>
              <a:t>For vancomycin, yes! </a:t>
            </a:r>
          </a:p>
          <a:p>
            <a:pPr lvl="1"/>
            <a:r>
              <a:rPr lang="en-US" sz="2000" dirty="0" smtClean="0"/>
              <a:t>PO vancomycin has near 0% bioavailability</a:t>
            </a:r>
          </a:p>
          <a:p>
            <a:pPr lvl="2"/>
            <a:r>
              <a:rPr lang="en-US" sz="1800" dirty="0" smtClean="0"/>
              <a:t>It will whoosh down the GI track and stay there (establishing high concentrations with minimal toxicity)</a:t>
            </a:r>
          </a:p>
          <a:p>
            <a:pPr lvl="1"/>
            <a:r>
              <a:rPr lang="en-US" sz="2000" dirty="0" smtClean="0"/>
              <a:t>IV vancomycin is not excreted through the gut wall</a:t>
            </a:r>
          </a:p>
          <a:p>
            <a:pPr lvl="1"/>
            <a:r>
              <a:rPr lang="en-US" sz="2000" dirty="0" smtClean="0"/>
              <a:t>IV vancomycin has NO r</a:t>
            </a:r>
            <a:r>
              <a:rPr lang="en-US" sz="1800" dirty="0" smtClean="0"/>
              <a:t>ole in the treatment of </a:t>
            </a:r>
            <a:r>
              <a:rPr lang="en-US" sz="1800" i="1" dirty="0" smtClean="0"/>
              <a:t>C. diff</a:t>
            </a:r>
          </a:p>
          <a:p>
            <a:r>
              <a:rPr lang="en-US" sz="2800" b="1" dirty="0" smtClean="0"/>
              <a:t>For metronidazole, </a:t>
            </a:r>
            <a:r>
              <a:rPr lang="en-US" sz="2800" b="1" i="1" dirty="0" smtClean="0"/>
              <a:t>maybe</a:t>
            </a:r>
            <a:r>
              <a:rPr lang="en-US" sz="2800" b="1" dirty="0" smtClean="0"/>
              <a:t>.</a:t>
            </a:r>
          </a:p>
          <a:p>
            <a:pPr lvl="1"/>
            <a:r>
              <a:rPr lang="en-US" sz="2000" dirty="0" smtClean="0"/>
              <a:t>PO has excellent bioavailability</a:t>
            </a:r>
          </a:p>
          <a:p>
            <a:pPr lvl="1"/>
            <a:r>
              <a:rPr lang="en-US" sz="2000" dirty="0" smtClean="0"/>
              <a:t>Only use IV if you think PO won’t reach the colon (i.e. ileus, obstruction, vomiting) </a:t>
            </a:r>
            <a:endParaRPr lang="en-US" sz="2000" dirty="0"/>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100857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Starter </a:t>
            </a:r>
            <a:r>
              <a:rPr lang="en-US" dirty="0"/>
              <a:t>Q</a:t>
            </a:r>
            <a:r>
              <a:rPr lang="en-US" dirty="0" smtClean="0"/>
              <a:t>uestion</a:t>
            </a:r>
            <a:endParaRPr lang="en-US" dirty="0"/>
          </a:p>
        </p:txBody>
      </p:sp>
      <p:sp>
        <p:nvSpPr>
          <p:cNvPr id="3" name="Content Placeholder 2"/>
          <p:cNvSpPr>
            <a:spLocks noGrp="1"/>
          </p:cNvSpPr>
          <p:nvPr>
            <p:ph idx="1"/>
          </p:nvPr>
        </p:nvSpPr>
        <p:spPr/>
        <p:txBody>
          <a:bodyPr/>
          <a:lstStyle/>
          <a:p>
            <a:r>
              <a:rPr lang="en-US" dirty="0"/>
              <a:t>A 25 year old woman presents to </a:t>
            </a:r>
            <a:r>
              <a:rPr lang="en-US" dirty="0" smtClean="0"/>
              <a:t>clinic with loose stools for 1 week.  At first, she was having on average 5 bowel movements per day.  This has increased from 5 to 10 bowel movements daily over the past 2 days.  She has also been having mild lower abdominal cramping and low grade temperatures to 100F.  She was recently treated for a tooth infection with clindamycin. </a:t>
            </a:r>
          </a:p>
          <a:p>
            <a:r>
              <a:rPr lang="en-US" dirty="0" smtClean="0"/>
              <a:t>What must be on your differential diagnosis for her diarrhea?</a:t>
            </a:r>
          </a:p>
        </p:txBody>
      </p:sp>
      <p:sp>
        <p:nvSpPr>
          <p:cNvPr id="4" name="TextBox 3">
            <a:hlinkClick r:id="rId3" action="ppaction://hlinksldjump"/>
          </p:cNvPr>
          <p:cNvSpPr txBox="1"/>
          <p:nvPr/>
        </p:nvSpPr>
        <p:spPr>
          <a:xfrm>
            <a:off x="128789" y="90152"/>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Table of Contents</a:t>
            </a:r>
            <a:endParaRPr lang="en-US" b="1" dirty="0">
              <a:solidFill>
                <a:schemeClr val="bg2">
                  <a:lumMod val="25000"/>
                </a:schemeClr>
              </a:solidFill>
            </a:endParaRPr>
          </a:p>
        </p:txBody>
      </p:sp>
      <p:sp>
        <p:nvSpPr>
          <p:cNvPr id="5" name="TextBox 4"/>
          <p:cNvSpPr txBox="1"/>
          <p:nvPr/>
        </p:nvSpPr>
        <p:spPr>
          <a:xfrm>
            <a:off x="3048000" y="5072141"/>
            <a:ext cx="4800600" cy="1107996"/>
          </a:xfrm>
          <a:prstGeom prst="rect">
            <a:avLst/>
          </a:prstGeom>
          <a:noFill/>
        </p:spPr>
        <p:txBody>
          <a:bodyPr wrap="square" rtlCol="0">
            <a:spAutoFit/>
          </a:bodyPr>
          <a:lstStyle/>
          <a:p>
            <a:pPr algn="ctr"/>
            <a:r>
              <a:rPr lang="en-US" sz="6600" b="1" i="1" spc="-300" dirty="0" smtClean="0">
                <a:solidFill>
                  <a:schemeClr val="bg2">
                    <a:lumMod val="25000"/>
                  </a:schemeClr>
                </a:solidFill>
                <a:latin typeface="Century Schoolbook" panose="02040604050505020304" pitchFamily="18" charset="0"/>
                <a:ea typeface="Brush Script MT" charset="0"/>
                <a:cs typeface="Brush Script MT" charset="0"/>
              </a:rPr>
              <a:t>C. difficile</a:t>
            </a:r>
            <a:endParaRPr lang="en-US" sz="6600" b="1" i="1" spc="-300" dirty="0">
              <a:solidFill>
                <a:schemeClr val="bg2">
                  <a:lumMod val="25000"/>
                </a:schemeClr>
              </a:solidFill>
              <a:latin typeface="Century Schoolbook" panose="02040604050505020304" pitchFamily="18" charset="0"/>
              <a:ea typeface="Brush Script MT" charset="0"/>
              <a:cs typeface="Brush Script MT" charset="0"/>
            </a:endParaRPr>
          </a:p>
        </p:txBody>
      </p:sp>
    </p:spTree>
    <p:extLst>
      <p:ext uri="{BB962C8B-B14F-4D97-AF65-F5344CB8AC3E}">
        <p14:creationId xmlns:p14="http://schemas.microsoft.com/office/powerpoint/2010/main" val="140322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 For Recurrence</a:t>
            </a:r>
            <a:endParaRPr lang="en-US" dirty="0"/>
          </a:p>
        </p:txBody>
      </p:sp>
      <p:sp>
        <p:nvSpPr>
          <p:cNvPr id="3" name="Content Placeholder 2"/>
          <p:cNvSpPr>
            <a:spLocks noGrp="1"/>
          </p:cNvSpPr>
          <p:nvPr>
            <p:ph idx="1"/>
          </p:nvPr>
        </p:nvSpPr>
        <p:spPr/>
        <p:txBody>
          <a:bodyPr/>
          <a:lstStyle/>
          <a:p>
            <a:r>
              <a:rPr lang="en-US" dirty="0" smtClean="0"/>
              <a:t>Age </a:t>
            </a:r>
            <a:r>
              <a:rPr lang="en-US" dirty="0"/>
              <a:t>&gt;</a:t>
            </a:r>
            <a:r>
              <a:rPr lang="en-US" dirty="0" smtClean="0"/>
              <a:t>65</a:t>
            </a:r>
          </a:p>
          <a:p>
            <a:r>
              <a:rPr lang="en-US" dirty="0" smtClean="0"/>
              <a:t>Severe </a:t>
            </a:r>
            <a:r>
              <a:rPr lang="en-US" dirty="0"/>
              <a:t>underlying medical </a:t>
            </a:r>
            <a:r>
              <a:rPr lang="en-US" dirty="0" smtClean="0"/>
              <a:t>disorders</a:t>
            </a:r>
          </a:p>
          <a:p>
            <a:r>
              <a:rPr lang="en-US" dirty="0"/>
              <a:t>N</a:t>
            </a:r>
            <a:r>
              <a:rPr lang="en-US" dirty="0" smtClean="0"/>
              <a:t>eed </a:t>
            </a:r>
            <a:r>
              <a:rPr lang="en-US" dirty="0"/>
              <a:t>for ongoing therapy with concomitant antibiotics during treatment for </a:t>
            </a:r>
            <a:r>
              <a:rPr lang="en-US" i="1" dirty="0" smtClean="0"/>
              <a:t>C. diff</a:t>
            </a:r>
          </a:p>
          <a:p>
            <a:r>
              <a:rPr lang="en-US" dirty="0" smtClean="0"/>
              <a:t>&gt;10 </a:t>
            </a:r>
            <a:r>
              <a:rPr lang="en-US" dirty="0"/>
              <a:t>unformed stools per 24 </a:t>
            </a:r>
            <a:r>
              <a:rPr lang="en-US" dirty="0" smtClean="0"/>
              <a:t>hours</a:t>
            </a:r>
          </a:p>
          <a:p>
            <a:r>
              <a:rPr lang="en-US" dirty="0"/>
              <a:t>S</a:t>
            </a:r>
            <a:r>
              <a:rPr lang="en-US" dirty="0" smtClean="0"/>
              <a:t>erum Cr </a:t>
            </a:r>
            <a:r>
              <a:rPr lang="en-US" dirty="0"/>
              <a:t>&gt; </a:t>
            </a:r>
            <a:r>
              <a:rPr lang="en-US" dirty="0" smtClean="0"/>
              <a:t>1.2 mg/</a:t>
            </a:r>
            <a:r>
              <a:rPr lang="en-US" dirty="0" err="1" smtClean="0"/>
              <a:t>dL</a:t>
            </a:r>
            <a:endParaRPr lang="en-US" dirty="0" smtClean="0"/>
          </a:p>
          <a:p>
            <a:r>
              <a:rPr lang="en-US" dirty="0" smtClean="0"/>
              <a:t>Lack </a:t>
            </a:r>
            <a:r>
              <a:rPr lang="en-US" dirty="0"/>
              <a:t>of Ab-mediated response to </a:t>
            </a:r>
            <a:r>
              <a:rPr lang="en-US" i="1" dirty="0" smtClean="0"/>
              <a:t>C. diff</a:t>
            </a:r>
            <a:r>
              <a:rPr lang="en-US" dirty="0" smtClean="0"/>
              <a:t> toxins</a:t>
            </a:r>
            <a:endParaRPr lang="en-US" dirty="0"/>
          </a:p>
          <a:p>
            <a:endParaRPr lang="en-US" dirty="0"/>
          </a:p>
        </p:txBody>
      </p:sp>
      <p:sp>
        <p:nvSpPr>
          <p:cNvPr id="4" name="TextBox 3">
            <a:hlinkClick r:id="rId2"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241527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0"/>
            <a:ext cx="7269480" cy="1325562"/>
          </a:xfrm>
        </p:spPr>
        <p:txBody>
          <a:bodyPr/>
          <a:lstStyle/>
          <a:p>
            <a:r>
              <a:rPr lang="en-US" u="sng" smtClean="0"/>
              <a:t>Treatment: First </a:t>
            </a:r>
            <a:r>
              <a:rPr lang="en-US" u="sng" dirty="0" smtClean="0"/>
              <a:t>Recurrence </a:t>
            </a:r>
            <a:endParaRPr lang="en-US" u="sng" dirty="0"/>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604278057"/>
              </p:ext>
            </p:extLst>
          </p:nvPr>
        </p:nvGraphicFramePr>
        <p:xfrm>
          <a:off x="533400" y="2209801"/>
          <a:ext cx="7391400" cy="3556419"/>
        </p:xfrm>
        <a:graphic>
          <a:graphicData uri="http://schemas.openxmlformats.org/drawingml/2006/table">
            <a:tbl>
              <a:tblPr firstRow="1" bandRow="1">
                <a:tableStyleId>{5C22544A-7EE6-4342-B048-85BDC9FD1C3A}</a:tableStyleId>
              </a:tblPr>
              <a:tblGrid>
                <a:gridCol w="7391400">
                  <a:extLst>
                    <a:ext uri="{9D8B030D-6E8A-4147-A177-3AD203B41FA5}">
                      <a16:colId xmlns:a16="http://schemas.microsoft.com/office/drawing/2014/main" val="20000"/>
                    </a:ext>
                  </a:extLst>
                </a:gridCol>
              </a:tblGrid>
              <a:tr h="499642">
                <a:tc>
                  <a:txBody>
                    <a:bodyPr/>
                    <a:lstStyle/>
                    <a:p>
                      <a:pPr algn="ctr"/>
                      <a:r>
                        <a:rPr lang="en-US" sz="2800" dirty="0" err="1" smtClean="0"/>
                        <a:t>Nonsevere</a:t>
                      </a:r>
                      <a:r>
                        <a:rPr lang="en-US" sz="2800" dirty="0" smtClean="0"/>
                        <a:t> OR Severe</a:t>
                      </a:r>
                      <a:endParaRPr lang="en-US" sz="2800" dirty="0"/>
                    </a:p>
                  </a:txBody>
                  <a:tcPr/>
                </a:tc>
                <a:extLst>
                  <a:ext uri="{0D108BD9-81ED-4DB2-BD59-A6C34878D82A}">
                    <a16:rowId xmlns:a16="http://schemas.microsoft.com/office/drawing/2014/main" val="10000"/>
                  </a:ext>
                </a:extLst>
              </a:tr>
              <a:tr h="1704659">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If </a:t>
                      </a:r>
                      <a:r>
                        <a:rPr lang="en-US" b="0" i="0" dirty="0" smtClean="0"/>
                        <a:t>vancomycin</a:t>
                      </a:r>
                      <a:r>
                        <a:rPr lang="en-US" baseline="0" dirty="0" smtClean="0"/>
                        <a:t> was used for initial episode </a:t>
                      </a:r>
                      <a:r>
                        <a:rPr lang="en-US" baseline="0" dirty="0" smtClean="0">
                          <a:sym typeface="Wingdings"/>
                        </a:rPr>
                        <a:t> v</a:t>
                      </a:r>
                      <a:r>
                        <a:rPr lang="en-US" baseline="0" dirty="0" smtClean="0"/>
                        <a:t>ancomycin pulse-tapered regimen:</a:t>
                      </a:r>
                    </a:p>
                    <a:p>
                      <a:pPr marL="285750" marR="0" lvl="1" indent="-285750" algn="l" defTabSz="914400" rtl="0" eaLnBrk="1" fontAlgn="auto" latinLnBrk="0" hangingPunct="1">
                        <a:lnSpc>
                          <a:spcPct val="100000"/>
                        </a:lnSpc>
                        <a:spcBef>
                          <a:spcPts val="0"/>
                        </a:spcBef>
                        <a:spcAft>
                          <a:spcPts val="0"/>
                        </a:spcAft>
                        <a:buClrTx/>
                        <a:buSzTx/>
                        <a:buFont typeface="Wingdings" charset="2"/>
                        <a:buChar char="Ø"/>
                        <a:tabLst/>
                        <a:defRPr/>
                      </a:pPr>
                      <a:r>
                        <a:rPr lang="en-US" baseline="0" dirty="0" smtClean="0"/>
                        <a:t>125mg orally QID for 10-14 days, then </a:t>
                      </a:r>
                    </a:p>
                    <a:p>
                      <a:pPr marL="285750" marR="0" lvl="1" indent="-285750" algn="l" defTabSz="914400" rtl="0" eaLnBrk="1" fontAlgn="auto" latinLnBrk="0" hangingPunct="1">
                        <a:lnSpc>
                          <a:spcPct val="100000"/>
                        </a:lnSpc>
                        <a:spcBef>
                          <a:spcPts val="0"/>
                        </a:spcBef>
                        <a:spcAft>
                          <a:spcPts val="0"/>
                        </a:spcAft>
                        <a:buClrTx/>
                        <a:buSzTx/>
                        <a:buFont typeface="Wingdings" charset="2"/>
                        <a:buChar char="Ø"/>
                        <a:tabLst/>
                        <a:defRPr/>
                      </a:pPr>
                      <a:r>
                        <a:rPr lang="en-US" baseline="0" dirty="0" smtClean="0"/>
                        <a:t>125mg orally BID for 7 days, then</a:t>
                      </a:r>
                    </a:p>
                    <a:p>
                      <a:pPr marL="285750" marR="0" lvl="1" indent="-285750" algn="l" defTabSz="914400" rtl="0" eaLnBrk="1" fontAlgn="auto" latinLnBrk="0" hangingPunct="1">
                        <a:lnSpc>
                          <a:spcPct val="100000"/>
                        </a:lnSpc>
                        <a:spcBef>
                          <a:spcPts val="0"/>
                        </a:spcBef>
                        <a:spcAft>
                          <a:spcPts val="0"/>
                        </a:spcAft>
                        <a:buClrTx/>
                        <a:buSzTx/>
                        <a:buFont typeface="Wingdings" charset="2"/>
                        <a:buChar char="Ø"/>
                        <a:tabLst/>
                        <a:defRPr/>
                      </a:pPr>
                      <a:r>
                        <a:rPr lang="en-US" baseline="0" dirty="0" smtClean="0"/>
                        <a:t>125mg orally QD for 7 days, then</a:t>
                      </a:r>
                    </a:p>
                    <a:p>
                      <a:pPr marL="285750" marR="0" lvl="1" indent="-285750" algn="l" defTabSz="914400" rtl="0" eaLnBrk="1" fontAlgn="auto" latinLnBrk="0" hangingPunct="1">
                        <a:lnSpc>
                          <a:spcPct val="100000"/>
                        </a:lnSpc>
                        <a:spcBef>
                          <a:spcPts val="0"/>
                        </a:spcBef>
                        <a:spcAft>
                          <a:spcPts val="0"/>
                        </a:spcAft>
                        <a:buClrTx/>
                        <a:buSzTx/>
                        <a:buFont typeface="Wingdings" charset="2"/>
                        <a:buChar char="Ø"/>
                        <a:tabLst/>
                        <a:defRPr/>
                      </a:pPr>
                      <a:r>
                        <a:rPr lang="en-US" baseline="0" dirty="0" smtClean="0"/>
                        <a:t>125mg orally every 2 or 3 days for 2</a:t>
                      </a:r>
                      <a:r>
                        <a:rPr lang="mr-IN" baseline="0" dirty="0" smtClean="0"/>
                        <a:t>–</a:t>
                      </a:r>
                      <a:r>
                        <a:rPr lang="en-US" baseline="0" dirty="0" smtClean="0"/>
                        <a:t> 8 weeks, </a:t>
                      </a:r>
                      <a:r>
                        <a:rPr lang="en-US" b="1" baseline="0" dirty="0" smtClean="0"/>
                        <a:t>OR</a:t>
                      </a:r>
                    </a:p>
                  </a:txBody>
                  <a:tcPr/>
                </a:tc>
                <a:extLst>
                  <a:ext uri="{0D108BD9-81ED-4DB2-BD59-A6C34878D82A}">
                    <a16:rowId xmlns:a16="http://schemas.microsoft.com/office/drawing/2014/main" val="10001"/>
                  </a:ext>
                </a:extLst>
              </a:tr>
              <a:tr h="4283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Fidaxomicin</a:t>
                      </a:r>
                      <a:r>
                        <a:rPr lang="en-US" baseline="0" dirty="0" smtClean="0"/>
                        <a:t> 200mg orally BID x 10 days, </a:t>
                      </a:r>
                      <a:r>
                        <a:rPr lang="en-US" b="1" baseline="0" dirty="0" smtClean="0"/>
                        <a:t>OR</a:t>
                      </a:r>
                      <a:endParaRPr lang="en-US" b="1" dirty="0" smtClean="0"/>
                    </a:p>
                  </a:txBody>
                  <a:tcPr/>
                </a:tc>
                <a:extLst>
                  <a:ext uri="{0D108BD9-81ED-4DB2-BD59-A6C34878D82A}">
                    <a16:rowId xmlns:a16="http://schemas.microsoft.com/office/drawing/2014/main" val="10002"/>
                  </a:ext>
                </a:extLst>
              </a:tr>
              <a:tr h="8725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If </a:t>
                      </a:r>
                      <a:r>
                        <a:rPr lang="en-US" dirty="0" err="1" smtClean="0"/>
                        <a:t>fidaxomicin</a:t>
                      </a:r>
                      <a:r>
                        <a:rPr lang="en-US" baseline="0" dirty="0" smtClean="0"/>
                        <a:t> or metronidazole was used for initial episode: vancomycin 125mg orally QID for 10 days</a:t>
                      </a:r>
                      <a:endParaRPr lang="en-US" dirty="0" smtClean="0"/>
                    </a:p>
                  </a:txBody>
                  <a:tcPr/>
                </a:tc>
                <a:extLst>
                  <a:ext uri="{0D108BD9-81ED-4DB2-BD59-A6C34878D82A}">
                    <a16:rowId xmlns:a16="http://schemas.microsoft.com/office/drawing/2014/main" val="10003"/>
                  </a:ext>
                </a:extLst>
              </a:tr>
            </a:tbl>
          </a:graphicData>
        </a:graphic>
      </p:graphicFrame>
      <p:pic>
        <p:nvPicPr>
          <p:cNvPr id="1030" name="Picture 6" descr="http://fc08.deviantart.net/fs70/f/2011/229/9/d/star_wars_episode_2_by_zenithuk-d46wqzv.jpg"/>
          <p:cNvPicPr>
            <a:picLocks noChangeAspect="1" noChangeArrowheads="1"/>
          </p:cNvPicPr>
          <p:nvPr/>
        </p:nvPicPr>
        <p:blipFill rotWithShape="1">
          <a:blip r:embed="rId4">
            <a:extLst>
              <a:ext uri="{28A0092B-C50C-407E-A947-70E740481C1C}">
                <a14:useLocalDpi xmlns:a14="http://schemas.microsoft.com/office/drawing/2010/main" val="0"/>
              </a:ext>
            </a:extLst>
          </a:blip>
          <a:srcRect l="36806" t="72773" r="18929" b="14326"/>
          <a:stretch/>
        </p:blipFill>
        <p:spPr bwMode="auto">
          <a:xfrm>
            <a:off x="152400" y="256886"/>
            <a:ext cx="1463040"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28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491" y="1050116"/>
            <a:ext cx="7269480" cy="1325562"/>
          </a:xfrm>
        </p:spPr>
        <p:txBody>
          <a:bodyPr/>
          <a:lstStyle/>
          <a:p>
            <a:r>
              <a:rPr lang="en-US" u="sng" dirty="0" smtClean="0"/>
              <a:t>Treatment: Second</a:t>
            </a:r>
            <a:r>
              <a:rPr lang="mr-IN" u="sng" dirty="0" smtClean="0"/>
              <a:t>…</a:t>
            </a:r>
            <a:r>
              <a:rPr lang="en-US" u="sng" dirty="0" smtClean="0"/>
              <a:t> or subsequent Recurrence</a:t>
            </a:r>
            <a:endParaRPr lang="en-US" u="sng" dirty="0"/>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pic>
        <p:nvPicPr>
          <p:cNvPr id="2050" name="Picture 2" descr="Image result for episode thre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833" t="63381" r="3" b="-68"/>
          <a:stretch/>
        </p:blipFill>
        <p:spPr bwMode="auto">
          <a:xfrm>
            <a:off x="228600" y="122851"/>
            <a:ext cx="210312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1037174885"/>
              </p:ext>
            </p:extLst>
          </p:nvPr>
        </p:nvGraphicFramePr>
        <p:xfrm>
          <a:off x="838200" y="2710695"/>
          <a:ext cx="6781800" cy="2516887"/>
        </p:xfrm>
        <a:graphic>
          <a:graphicData uri="http://schemas.openxmlformats.org/drawingml/2006/table">
            <a:tbl>
              <a:tblPr firstRow="1" bandRow="1">
                <a:tableStyleId>{5C22544A-7EE6-4342-B048-85BDC9FD1C3A}</a:tableStyleId>
              </a:tblPr>
              <a:tblGrid>
                <a:gridCol w="6781800">
                  <a:extLst>
                    <a:ext uri="{9D8B030D-6E8A-4147-A177-3AD203B41FA5}">
                      <a16:colId xmlns:a16="http://schemas.microsoft.com/office/drawing/2014/main" val="20000"/>
                    </a:ext>
                  </a:extLst>
                </a:gridCol>
              </a:tblGrid>
              <a:tr h="213360">
                <a:tc>
                  <a:txBody>
                    <a:bodyPr/>
                    <a:lstStyle/>
                    <a:p>
                      <a:pPr algn="ctr"/>
                      <a:r>
                        <a:rPr lang="en-US" sz="2800" dirty="0" err="1" smtClean="0"/>
                        <a:t>Nonsevere</a:t>
                      </a:r>
                      <a:r>
                        <a:rPr lang="en-US" sz="2800" dirty="0" smtClean="0"/>
                        <a:t> OR Severe</a:t>
                      </a:r>
                      <a:endParaRPr lang="en-US" sz="2800" dirty="0"/>
                    </a:p>
                  </a:txBody>
                  <a:tcPr/>
                </a:tc>
                <a:extLst>
                  <a:ext uri="{0D108BD9-81ED-4DB2-BD59-A6C34878D82A}">
                    <a16:rowId xmlns:a16="http://schemas.microsoft.com/office/drawing/2014/main" val="10000"/>
                  </a:ext>
                </a:extLst>
              </a:tr>
              <a:tr h="464463">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Vancomycin pulse-tapered regimen (outlined in first recurrence), </a:t>
                      </a:r>
                      <a:r>
                        <a:rPr lang="en-US" b="1" baseline="0" dirty="0" smtClean="0"/>
                        <a:t>OR</a:t>
                      </a:r>
                      <a:endParaRPr lang="en-US" sz="600" b="1" baseline="0" dirty="0" smtClean="0"/>
                    </a:p>
                  </a:txBody>
                  <a:tcPr/>
                </a:tc>
                <a:extLst>
                  <a:ext uri="{0D108BD9-81ED-4DB2-BD59-A6C34878D82A}">
                    <a16:rowId xmlns:a16="http://schemas.microsoft.com/office/drawing/2014/main" val="10001"/>
                  </a:ext>
                </a:extLst>
              </a:tr>
              <a:tr h="4442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Fidaxomicin</a:t>
                      </a:r>
                      <a:r>
                        <a:rPr lang="en-US" baseline="0" dirty="0" smtClean="0"/>
                        <a:t> 200mg orally BID x 10 days, </a:t>
                      </a:r>
                      <a:r>
                        <a:rPr lang="en-US" b="1" baseline="0" dirty="0" smtClean="0"/>
                        <a:t>OR</a:t>
                      </a:r>
                      <a:endParaRPr lang="en-US" b="1" dirty="0" smtClean="0"/>
                    </a:p>
                  </a:txBody>
                  <a:tcPr/>
                </a:tc>
                <a:extLst>
                  <a:ext uri="{0D108BD9-81ED-4DB2-BD59-A6C34878D82A}">
                    <a16:rowId xmlns:a16="http://schemas.microsoft.com/office/drawing/2014/main" val="10002"/>
                  </a:ext>
                </a:extLst>
              </a:tr>
              <a:tr h="904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Vancomycin</a:t>
                      </a:r>
                      <a:r>
                        <a:rPr lang="en-US" baseline="0" dirty="0" smtClean="0"/>
                        <a:t> followed by </a:t>
                      </a:r>
                      <a:r>
                        <a:rPr lang="en-US" baseline="0" dirty="0" err="1" smtClean="0"/>
                        <a:t>rifixamin</a:t>
                      </a:r>
                      <a:r>
                        <a:rPr lang="en-US" baseline="0" dirty="0" smtClean="0"/>
                        <a:t>:</a:t>
                      </a:r>
                    </a:p>
                    <a:p>
                      <a:pPr marL="285750" marR="0" indent="-285750" algn="l" defTabSz="914400" rtl="0" eaLnBrk="1" fontAlgn="auto" latinLnBrk="0" hangingPunct="1">
                        <a:lnSpc>
                          <a:spcPct val="100000"/>
                        </a:lnSpc>
                        <a:spcBef>
                          <a:spcPts val="0"/>
                        </a:spcBef>
                        <a:spcAft>
                          <a:spcPts val="0"/>
                        </a:spcAft>
                        <a:buClrTx/>
                        <a:buSzTx/>
                        <a:buFont typeface="Wingdings" charset="2"/>
                        <a:buChar char="Ø"/>
                        <a:tabLst/>
                        <a:defRPr/>
                      </a:pPr>
                      <a:r>
                        <a:rPr lang="en-US" baseline="0" dirty="0" smtClean="0"/>
                        <a:t>Vancomycin 125mg orally QID for 10 days, then</a:t>
                      </a:r>
                    </a:p>
                    <a:p>
                      <a:pPr marL="285750" marR="0" indent="-285750" algn="l" defTabSz="914400" rtl="0" eaLnBrk="1" fontAlgn="auto" latinLnBrk="0" hangingPunct="1">
                        <a:lnSpc>
                          <a:spcPct val="100000"/>
                        </a:lnSpc>
                        <a:spcBef>
                          <a:spcPts val="0"/>
                        </a:spcBef>
                        <a:spcAft>
                          <a:spcPts val="0"/>
                        </a:spcAft>
                        <a:buClrTx/>
                        <a:buSzTx/>
                        <a:buFont typeface="Wingdings" charset="2"/>
                        <a:buChar char="Ø"/>
                        <a:tabLst/>
                        <a:defRPr/>
                      </a:pPr>
                      <a:r>
                        <a:rPr lang="en-US" baseline="0" dirty="0" err="1" smtClean="0"/>
                        <a:t>Rixiamin</a:t>
                      </a:r>
                      <a:r>
                        <a:rPr lang="en-US" baseline="0" dirty="0" smtClean="0"/>
                        <a:t> 400mg orally TID for 20 days</a:t>
                      </a:r>
                      <a:endParaRPr lang="en-US" dirty="0" smtClean="0"/>
                    </a:p>
                  </a:txBody>
                  <a:tcPr/>
                </a:tc>
                <a:extLst>
                  <a:ext uri="{0D108BD9-81ED-4DB2-BD59-A6C34878D82A}">
                    <a16:rowId xmlns:a16="http://schemas.microsoft.com/office/drawing/2014/main" val="10003"/>
                  </a:ext>
                </a:extLst>
              </a:tr>
            </a:tbl>
          </a:graphicData>
        </a:graphic>
      </p:graphicFrame>
      <p:sp>
        <p:nvSpPr>
          <p:cNvPr id="6" name="Rectangle 5"/>
          <p:cNvSpPr/>
          <p:nvPr/>
        </p:nvSpPr>
        <p:spPr>
          <a:xfrm>
            <a:off x="1447800" y="5562600"/>
            <a:ext cx="5562600" cy="923330"/>
          </a:xfrm>
          <a:prstGeom prst="rect">
            <a:avLst/>
          </a:prstGeom>
        </p:spPr>
        <p:txBody>
          <a:bodyPr wrap="square">
            <a:spAutoFit/>
          </a:bodyPr>
          <a:lstStyle/>
          <a:p>
            <a:pPr algn="ctr"/>
            <a:r>
              <a:rPr lang="en-US" b="1" dirty="0" smtClean="0"/>
              <a:t>3 or more episodes? You need to start thinking about fecal microbiota transplantation (if available)</a:t>
            </a:r>
            <a:endParaRPr lang="en-US" dirty="0"/>
          </a:p>
        </p:txBody>
      </p:sp>
    </p:spTree>
    <p:extLst>
      <p:ext uri="{BB962C8B-B14F-4D97-AF65-F5344CB8AC3E}">
        <p14:creationId xmlns:p14="http://schemas.microsoft.com/office/powerpoint/2010/main" val="361405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03217"/>
            <a:ext cx="7269480" cy="1325562"/>
          </a:xfrm>
        </p:spPr>
        <p:txBody>
          <a:bodyPr>
            <a:normAutofit/>
          </a:bodyPr>
          <a:lstStyle/>
          <a:p>
            <a:r>
              <a:rPr lang="en-US" u="sng" dirty="0" smtClean="0"/>
              <a:t>Treatment of ANY episode of FULMINANT DISEASE</a:t>
            </a:r>
            <a:endParaRPr lang="en-US" u="sng" dirty="0"/>
          </a:p>
        </p:txBody>
      </p:sp>
      <p:sp>
        <p:nvSpPr>
          <p:cNvPr id="3" name="Content Placeholder 2"/>
          <p:cNvSpPr>
            <a:spLocks noGrp="1"/>
          </p:cNvSpPr>
          <p:nvPr>
            <p:ph idx="1"/>
          </p:nvPr>
        </p:nvSpPr>
        <p:spPr>
          <a:xfrm>
            <a:off x="838200" y="2506663"/>
            <a:ext cx="6172200" cy="3970337"/>
          </a:xfrm>
        </p:spPr>
        <p:txBody>
          <a:bodyPr>
            <a:normAutofit/>
          </a:bodyPr>
          <a:lstStyle/>
          <a:p>
            <a:r>
              <a:rPr lang="en-US" dirty="0" smtClean="0"/>
              <a:t>Vancomycin 500mg PO or via nasogastric tube QID </a:t>
            </a:r>
            <a:r>
              <a:rPr lang="en-US" b="1" dirty="0" smtClean="0"/>
              <a:t>PLUS</a:t>
            </a:r>
            <a:r>
              <a:rPr lang="en-US" dirty="0" smtClean="0"/>
              <a:t> Metronidazole 500mg Q8H IV</a:t>
            </a:r>
          </a:p>
          <a:p>
            <a:r>
              <a:rPr lang="en-US" dirty="0" smtClean="0"/>
              <a:t>If complete ileus, add rectal instillation of vancomycin (500mg retained for as long as possible q 6 hours)</a:t>
            </a:r>
          </a:p>
          <a:p>
            <a:r>
              <a:rPr lang="en-US" dirty="0" smtClean="0"/>
              <a:t>Consult surgery for consideration of colectomy</a:t>
            </a:r>
          </a:p>
          <a:p>
            <a:r>
              <a:rPr lang="en-US" dirty="0" smtClean="0"/>
              <a:t>Consult ID</a:t>
            </a:r>
          </a:p>
          <a:p>
            <a:r>
              <a:rPr lang="en-US" dirty="0" smtClean="0"/>
              <a:t>Vancomycin should be reduced from 500mg to 125mg QID after clinical improvement </a:t>
            </a:r>
          </a:p>
        </p:txBody>
      </p:sp>
      <p:sp>
        <p:nvSpPr>
          <p:cNvPr id="6" name="TextBox 5">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198043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6600858" cy="1325562"/>
          </a:xfrm>
        </p:spPr>
        <p:txBody>
          <a:bodyPr>
            <a:normAutofit/>
          </a:bodyPr>
          <a:lstStyle/>
          <a:p>
            <a:r>
              <a:rPr lang="en-US" dirty="0" smtClean="0"/>
              <a:t>Extra-colonic Involvement</a:t>
            </a:r>
            <a:endParaRPr lang="en-US" dirty="0"/>
          </a:p>
        </p:txBody>
      </p:sp>
      <p:sp>
        <p:nvSpPr>
          <p:cNvPr id="3" name="Content Placeholder 2"/>
          <p:cNvSpPr>
            <a:spLocks noGrp="1"/>
          </p:cNvSpPr>
          <p:nvPr>
            <p:ph idx="1"/>
          </p:nvPr>
        </p:nvSpPr>
        <p:spPr>
          <a:xfrm>
            <a:off x="838200" y="1913890"/>
            <a:ext cx="6368796" cy="4724400"/>
          </a:xfrm>
        </p:spPr>
        <p:style>
          <a:lnRef idx="1">
            <a:schemeClr val="accent2"/>
          </a:lnRef>
          <a:fillRef idx="2">
            <a:schemeClr val="accent2"/>
          </a:fillRef>
          <a:effectRef idx="1">
            <a:schemeClr val="accent2"/>
          </a:effectRef>
          <a:fontRef idx="minor">
            <a:schemeClr val="dk1"/>
          </a:fontRef>
        </p:style>
        <p:txBody>
          <a:bodyPr>
            <a:normAutofit/>
          </a:bodyPr>
          <a:lstStyle/>
          <a:p>
            <a:pPr marL="0" indent="0" algn="ctr">
              <a:buNone/>
            </a:pPr>
            <a:r>
              <a:rPr lang="en-US" sz="2800" b="1" i="1" dirty="0" smtClean="0">
                <a:solidFill>
                  <a:schemeClr val="tx1"/>
                </a:solidFill>
              </a:rPr>
              <a:t>C. diff </a:t>
            </a:r>
            <a:r>
              <a:rPr lang="en-US" sz="2800" b="1" dirty="0" smtClean="0">
                <a:solidFill>
                  <a:schemeClr val="tx1"/>
                </a:solidFill>
              </a:rPr>
              <a:t>can cause disease in a variety of organ systems!</a:t>
            </a:r>
          </a:p>
          <a:p>
            <a:r>
              <a:rPr lang="en-US" i="1" dirty="0" smtClean="0"/>
              <a:t>C. diff </a:t>
            </a:r>
            <a:r>
              <a:rPr lang="en-US" dirty="0" smtClean="0"/>
              <a:t>can cause a </a:t>
            </a:r>
            <a:r>
              <a:rPr lang="en-US" u="sng" dirty="0" smtClean="0"/>
              <a:t>protein-losing enteropathy</a:t>
            </a:r>
            <a:r>
              <a:rPr lang="en-US" dirty="0" smtClean="0"/>
              <a:t> from excessive diarrhea</a:t>
            </a:r>
          </a:p>
          <a:p>
            <a:pPr lvl="2"/>
            <a:r>
              <a:rPr lang="en-US" dirty="0" smtClean="0"/>
              <a:t>Leads to low albumin (&lt;2.0) and ascites</a:t>
            </a:r>
          </a:p>
          <a:p>
            <a:r>
              <a:rPr lang="en-US" i="1" dirty="0" smtClean="0"/>
              <a:t>C. diff </a:t>
            </a:r>
            <a:r>
              <a:rPr lang="en-US" u="sng" dirty="0" smtClean="0"/>
              <a:t>enteritis</a:t>
            </a:r>
            <a:r>
              <a:rPr lang="en-US" dirty="0" smtClean="0"/>
              <a:t> (in the small bowel) is seen in patients with ileostomy, often fulminant</a:t>
            </a:r>
          </a:p>
          <a:p>
            <a:r>
              <a:rPr lang="en-US" i="1" dirty="0" smtClean="0"/>
              <a:t>C. diff </a:t>
            </a:r>
            <a:r>
              <a:rPr lang="en-US" u="sng" dirty="0" smtClean="0"/>
              <a:t>bacteremia</a:t>
            </a:r>
            <a:r>
              <a:rPr lang="en-US" dirty="0" smtClean="0"/>
              <a:t>, </a:t>
            </a:r>
            <a:r>
              <a:rPr lang="en-US" u="sng" dirty="0" smtClean="0"/>
              <a:t>wound-infection</a:t>
            </a:r>
            <a:r>
              <a:rPr lang="en-US" dirty="0" smtClean="0"/>
              <a:t>, </a:t>
            </a:r>
            <a:r>
              <a:rPr lang="en-US" u="sng" dirty="0" smtClean="0"/>
              <a:t>visceral abscess</a:t>
            </a:r>
            <a:r>
              <a:rPr lang="en-US" dirty="0" smtClean="0"/>
              <a:t>, and </a:t>
            </a:r>
            <a:r>
              <a:rPr lang="en-US" u="sng" dirty="0" smtClean="0"/>
              <a:t>pneumonia</a:t>
            </a:r>
            <a:r>
              <a:rPr lang="en-US" dirty="0" smtClean="0"/>
              <a:t> have been very rarely described</a:t>
            </a:r>
          </a:p>
          <a:p>
            <a:r>
              <a:rPr lang="en-US" i="1" dirty="0" smtClean="0"/>
              <a:t>C. diff </a:t>
            </a:r>
            <a:r>
              <a:rPr lang="en-US" u="sng" dirty="0" smtClean="0"/>
              <a:t>reactive arthritis</a:t>
            </a:r>
            <a:r>
              <a:rPr lang="en-US" dirty="0" smtClean="0"/>
              <a:t> is frequently </a:t>
            </a:r>
            <a:r>
              <a:rPr lang="en-US" dirty="0" err="1" smtClean="0"/>
              <a:t>polyarticular</a:t>
            </a:r>
            <a:r>
              <a:rPr lang="en-US" dirty="0" smtClean="0"/>
              <a:t> </a:t>
            </a:r>
            <a:endParaRPr lang="en-US" dirty="0"/>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pic>
        <p:nvPicPr>
          <p:cNvPr id="9" name="Picture 8"/>
          <p:cNvPicPr>
            <a:picLocks noChangeAspect="1"/>
          </p:cNvPicPr>
          <p:nvPr/>
        </p:nvPicPr>
        <p:blipFill>
          <a:blip r:embed="rId4"/>
          <a:stretch>
            <a:fillRect/>
          </a:stretch>
        </p:blipFill>
        <p:spPr>
          <a:xfrm>
            <a:off x="7547262" y="3963852"/>
            <a:ext cx="1498906" cy="1181100"/>
          </a:xfrm>
          <a:prstGeom prst="rect">
            <a:avLst/>
          </a:prstGeom>
        </p:spPr>
      </p:pic>
      <p:pic>
        <p:nvPicPr>
          <p:cNvPr id="8" name="Picture 7"/>
          <p:cNvPicPr>
            <a:picLocks noChangeAspect="1"/>
          </p:cNvPicPr>
          <p:nvPr/>
        </p:nvPicPr>
        <p:blipFill>
          <a:blip r:embed="rId5"/>
          <a:stretch>
            <a:fillRect/>
          </a:stretch>
        </p:blipFill>
        <p:spPr>
          <a:xfrm>
            <a:off x="7547262" y="5434778"/>
            <a:ext cx="1498906" cy="1203512"/>
          </a:xfrm>
          <a:prstGeom prst="rect">
            <a:avLst/>
          </a:prstGeom>
        </p:spPr>
      </p:pic>
      <p:pic>
        <p:nvPicPr>
          <p:cNvPr id="10" name="Picture 9"/>
          <p:cNvPicPr>
            <a:picLocks noChangeAspect="1"/>
          </p:cNvPicPr>
          <p:nvPr/>
        </p:nvPicPr>
        <p:blipFill>
          <a:blip r:embed="rId6"/>
          <a:stretch>
            <a:fillRect/>
          </a:stretch>
        </p:blipFill>
        <p:spPr>
          <a:xfrm>
            <a:off x="7549202" y="2492926"/>
            <a:ext cx="1496966" cy="1181100"/>
          </a:xfrm>
          <a:prstGeom prst="rect">
            <a:avLst/>
          </a:prstGeom>
        </p:spPr>
      </p:pic>
      <p:sp>
        <p:nvSpPr>
          <p:cNvPr id="11" name="TextBox 10"/>
          <p:cNvSpPr txBox="1"/>
          <p:nvPr/>
        </p:nvSpPr>
        <p:spPr>
          <a:xfrm>
            <a:off x="312049" y="256886"/>
            <a:ext cx="2556499" cy="246221"/>
          </a:xfrm>
          <a:prstGeom prst="rect">
            <a:avLst/>
          </a:prstGeom>
          <a:noFill/>
        </p:spPr>
        <p:txBody>
          <a:bodyPr wrap="square" rtlCol="0">
            <a:spAutoFit/>
          </a:bodyPr>
          <a:lstStyle/>
          <a:p>
            <a:r>
              <a:rPr lang="en-US" sz="1000" dirty="0" smtClean="0"/>
              <a:t>Jacobs et al., Medicine (Baltimore) 2001</a:t>
            </a:r>
            <a:endParaRPr lang="en-US" sz="1000" dirty="0"/>
          </a:p>
        </p:txBody>
      </p:sp>
    </p:spTree>
    <p:extLst>
      <p:ext uri="{BB962C8B-B14F-4D97-AF65-F5344CB8AC3E}">
        <p14:creationId xmlns:p14="http://schemas.microsoft.com/office/powerpoint/2010/main" val="18027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55"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strVal val="#ppt_w*0.70"/>
                                          </p:val>
                                        </p:tav>
                                        <p:tav tm="100000">
                                          <p:val>
                                            <p:strVal val="#ppt_w"/>
                                          </p:val>
                                        </p:tav>
                                      </p:tavLst>
                                    </p:anim>
                                    <p:anim calcmode="lin" valueType="num">
                                      <p:cBhvr>
                                        <p:cTn id="26" dur="1000" fill="hold"/>
                                        <p:tgtEl>
                                          <p:spTgt spid="9"/>
                                        </p:tgtEl>
                                        <p:attrNameLst>
                                          <p:attrName>ppt_h</p:attrName>
                                        </p:attrNameLst>
                                      </p:cBhvr>
                                      <p:tavLst>
                                        <p:tav tm="0">
                                          <p:val>
                                            <p:strVal val="#ppt_h"/>
                                          </p:val>
                                        </p:tav>
                                        <p:tav tm="100000">
                                          <p:val>
                                            <p:strVal val="#ppt_h"/>
                                          </p:val>
                                        </p:tav>
                                      </p:tavLst>
                                    </p:anim>
                                    <p:animEffect transition="in" filter="fade">
                                      <p:cBhvr>
                                        <p:cTn id="27" dur="1000"/>
                                        <p:tgtEl>
                                          <p:spTgt spid="9"/>
                                        </p:tgtEl>
                                      </p:cBhvr>
                                    </p:animEffect>
                                  </p:childTnLst>
                                </p:cTn>
                              </p:par>
                              <p:par>
                                <p:cTn id="28" presetID="55"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55"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asymptomatic c diff carto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409" y="2387991"/>
            <a:ext cx="4300114" cy="366712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6248400" y="2590800"/>
            <a:ext cx="1981201" cy="1447800"/>
          </a:xfrm>
          <a:prstGeom prst="ellipse">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762000" y="604962"/>
            <a:ext cx="7269480" cy="1325562"/>
          </a:xfrm>
        </p:spPr>
        <p:txBody>
          <a:bodyPr>
            <a:normAutofit fontScale="90000"/>
          </a:bodyPr>
          <a:lstStyle/>
          <a:p>
            <a:r>
              <a:rPr lang="en-US" dirty="0" smtClean="0"/>
              <a:t>What if a patient tests </a:t>
            </a:r>
            <a:r>
              <a:rPr lang="en-US" smtClean="0"/>
              <a:t>+ </a:t>
            </a:r>
            <a:br>
              <a:rPr lang="en-US" smtClean="0"/>
            </a:br>
            <a:r>
              <a:rPr lang="en-US" smtClean="0"/>
              <a:t>for </a:t>
            </a:r>
            <a:r>
              <a:rPr lang="en-US" i="1" dirty="0" smtClean="0"/>
              <a:t>C. diff </a:t>
            </a:r>
            <a:r>
              <a:rPr lang="en-US" dirty="0" smtClean="0"/>
              <a:t>and is asymptomatic?</a:t>
            </a:r>
            <a:endParaRPr lang="en-US" dirty="0"/>
          </a:p>
        </p:txBody>
      </p:sp>
      <p:sp>
        <p:nvSpPr>
          <p:cNvPr id="3" name="Content Placeholder 2"/>
          <p:cNvSpPr>
            <a:spLocks noGrp="1"/>
          </p:cNvSpPr>
          <p:nvPr>
            <p:ph idx="1"/>
          </p:nvPr>
        </p:nvSpPr>
        <p:spPr>
          <a:xfrm>
            <a:off x="247357" y="2362199"/>
            <a:ext cx="3562643" cy="3971924"/>
          </a:xfrm>
        </p:spPr>
        <p:txBody>
          <a:bodyPr/>
          <a:lstStyle/>
          <a:p>
            <a:r>
              <a:rPr lang="en-US" dirty="0" smtClean="0"/>
              <a:t>This patient is likely </a:t>
            </a:r>
            <a:r>
              <a:rPr lang="en-US" b="1" dirty="0" smtClean="0"/>
              <a:t>COLONIZED</a:t>
            </a:r>
          </a:p>
          <a:p>
            <a:r>
              <a:rPr lang="en-US" dirty="0" smtClean="0"/>
              <a:t>Do not treat this patient if they have NO symptoms</a:t>
            </a:r>
          </a:p>
          <a:p>
            <a:r>
              <a:rPr lang="en-US" dirty="0" smtClean="0"/>
              <a:t>Why did this patient have </a:t>
            </a:r>
            <a:r>
              <a:rPr lang="en-US" i="1" dirty="0" smtClean="0"/>
              <a:t>C. diff </a:t>
            </a:r>
            <a:r>
              <a:rPr lang="en-US" dirty="0" smtClean="0"/>
              <a:t>testing sent in the first place? </a:t>
            </a:r>
            <a:endParaRPr lang="en-US" dirty="0"/>
          </a:p>
        </p:txBody>
      </p:sp>
      <p:pic>
        <p:nvPicPr>
          <p:cNvPr id="1026" name="Picture 2" descr="Image result for cartoon thinking hmm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800600"/>
            <a:ext cx="1123950" cy="17430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hlinkClick r:id="rId5"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80842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80">
                                          <p:stCondLst>
                                            <p:cond delay="0"/>
                                          </p:stCondLst>
                                        </p:cTn>
                                        <p:tgtEl>
                                          <p:spTgt spid="3">
                                            <p:txEl>
                                              <p:pRg st="2" end="2"/>
                                            </p:txEl>
                                          </p:spTgt>
                                        </p:tgtEl>
                                      </p:cBhvr>
                                    </p:animEffect>
                                    <p:anim calcmode="lin" valueType="num">
                                      <p:cBhvr>
                                        <p:cTn id="2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xEl>
                                              <p:pRg st="2" end="2"/>
                                            </p:txEl>
                                          </p:spTgt>
                                        </p:tgtEl>
                                      </p:cBhvr>
                                      <p:to x="100000" y="60000"/>
                                    </p:animScale>
                                    <p:animScale>
                                      <p:cBhvr>
                                        <p:cTn id="28" dur="166" decel="50000">
                                          <p:stCondLst>
                                            <p:cond delay="676"/>
                                          </p:stCondLst>
                                        </p:cTn>
                                        <p:tgtEl>
                                          <p:spTgt spid="3">
                                            <p:txEl>
                                              <p:pRg st="2" end="2"/>
                                            </p:txEl>
                                          </p:spTgt>
                                        </p:tgtEl>
                                      </p:cBhvr>
                                      <p:to x="100000" y="100000"/>
                                    </p:animScale>
                                    <p:animScale>
                                      <p:cBhvr>
                                        <p:cTn id="29" dur="26">
                                          <p:stCondLst>
                                            <p:cond delay="1312"/>
                                          </p:stCondLst>
                                        </p:cTn>
                                        <p:tgtEl>
                                          <p:spTgt spid="3">
                                            <p:txEl>
                                              <p:pRg st="2" end="2"/>
                                            </p:txEl>
                                          </p:spTgt>
                                        </p:tgtEl>
                                      </p:cBhvr>
                                      <p:to x="100000" y="80000"/>
                                    </p:animScale>
                                    <p:animScale>
                                      <p:cBhvr>
                                        <p:cTn id="30" dur="166" decel="50000">
                                          <p:stCondLst>
                                            <p:cond delay="1338"/>
                                          </p:stCondLst>
                                        </p:cTn>
                                        <p:tgtEl>
                                          <p:spTgt spid="3">
                                            <p:txEl>
                                              <p:pRg st="2" end="2"/>
                                            </p:txEl>
                                          </p:spTgt>
                                        </p:tgtEl>
                                      </p:cBhvr>
                                      <p:to x="100000" y="100000"/>
                                    </p:animScale>
                                    <p:animScale>
                                      <p:cBhvr>
                                        <p:cTn id="31" dur="26">
                                          <p:stCondLst>
                                            <p:cond delay="1642"/>
                                          </p:stCondLst>
                                        </p:cTn>
                                        <p:tgtEl>
                                          <p:spTgt spid="3">
                                            <p:txEl>
                                              <p:pRg st="2" end="2"/>
                                            </p:txEl>
                                          </p:spTgt>
                                        </p:tgtEl>
                                      </p:cBhvr>
                                      <p:to x="100000" y="90000"/>
                                    </p:animScale>
                                    <p:animScale>
                                      <p:cBhvr>
                                        <p:cTn id="32" dur="166" decel="50000">
                                          <p:stCondLst>
                                            <p:cond delay="1668"/>
                                          </p:stCondLst>
                                        </p:cTn>
                                        <p:tgtEl>
                                          <p:spTgt spid="3">
                                            <p:txEl>
                                              <p:pRg st="2" end="2"/>
                                            </p:txEl>
                                          </p:spTgt>
                                        </p:tgtEl>
                                      </p:cBhvr>
                                      <p:to x="100000" y="100000"/>
                                    </p:animScale>
                                    <p:animScale>
                                      <p:cBhvr>
                                        <p:cTn id="33" dur="26">
                                          <p:stCondLst>
                                            <p:cond delay="1808"/>
                                          </p:stCondLst>
                                        </p:cTn>
                                        <p:tgtEl>
                                          <p:spTgt spid="3">
                                            <p:txEl>
                                              <p:pRg st="2" end="2"/>
                                            </p:txEl>
                                          </p:spTgt>
                                        </p:tgtEl>
                                      </p:cBhvr>
                                      <p:to x="100000" y="95000"/>
                                    </p:animScale>
                                    <p:animScale>
                                      <p:cBhvr>
                                        <p:cTn id="34" dur="166" decel="50000">
                                          <p:stCondLst>
                                            <p:cond delay="1834"/>
                                          </p:stCondLst>
                                        </p:cTn>
                                        <p:tgtEl>
                                          <p:spTgt spid="3">
                                            <p:txEl>
                                              <p:pRg st="2" end="2"/>
                                            </p:txEl>
                                          </p:spTgt>
                                        </p:tgtEl>
                                      </p:cBhvr>
                                      <p:to x="100000" y="100000"/>
                                    </p:animScale>
                                  </p:childTnLst>
                                </p:cTn>
                              </p:par>
                              <p:par>
                                <p:cTn id="35" presetID="2" presetClass="entr" presetSubtype="4"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additive="base">
                                        <p:cTn id="37" dur="500" fill="hold"/>
                                        <p:tgtEl>
                                          <p:spTgt spid="1026"/>
                                        </p:tgtEl>
                                        <p:attrNameLst>
                                          <p:attrName>ppt_x</p:attrName>
                                        </p:attrNameLst>
                                      </p:cBhvr>
                                      <p:tavLst>
                                        <p:tav tm="0">
                                          <p:val>
                                            <p:strVal val="#ppt_x"/>
                                          </p:val>
                                        </p:tav>
                                        <p:tav tm="100000">
                                          <p:val>
                                            <p:strVal val="#ppt_x"/>
                                          </p:val>
                                        </p:tav>
                                      </p:tavLst>
                                    </p:anim>
                                    <p:anim calcmode="lin" valueType="num">
                                      <p:cBhvr additive="base">
                                        <p:cTn id="3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118" y="755028"/>
            <a:ext cx="7269480" cy="1325562"/>
          </a:xfrm>
        </p:spPr>
        <p:txBody>
          <a:bodyPr/>
          <a:lstStyle/>
          <a:p>
            <a:r>
              <a:rPr lang="en-US" dirty="0" smtClean="0"/>
              <a:t>Non-antibiotic Treatment Adjuncts</a:t>
            </a:r>
            <a:endParaRPr lang="en-US" dirty="0"/>
          </a:p>
        </p:txBody>
      </p:sp>
      <p:sp>
        <p:nvSpPr>
          <p:cNvPr id="3" name="Content Placeholder 2"/>
          <p:cNvSpPr>
            <a:spLocks noGrp="1"/>
          </p:cNvSpPr>
          <p:nvPr>
            <p:ph idx="1"/>
          </p:nvPr>
        </p:nvSpPr>
        <p:spPr>
          <a:xfrm>
            <a:off x="76200" y="2305928"/>
            <a:ext cx="3621718" cy="4552072"/>
          </a:xfrm>
        </p:spPr>
        <p:txBody>
          <a:bodyPr>
            <a:normAutofit lnSpcReduction="10000"/>
          </a:bodyPr>
          <a:lstStyle/>
          <a:p>
            <a:r>
              <a:rPr lang="en-US" b="1" dirty="0" smtClean="0"/>
              <a:t>IVIG</a:t>
            </a:r>
          </a:p>
          <a:p>
            <a:pPr lvl="1"/>
            <a:r>
              <a:rPr lang="en-US" dirty="0" smtClean="0"/>
              <a:t>The best, although limited, data DO NOT SUPPORT the efficacy of IVIG in treatment of patients with severe CDI* </a:t>
            </a:r>
          </a:p>
          <a:p>
            <a:r>
              <a:rPr lang="en-US" b="1" dirty="0" smtClean="0">
                <a:solidFill>
                  <a:srgbClr val="000000">
                    <a:lumMod val="65000"/>
                    <a:lumOff val="35000"/>
                  </a:srgbClr>
                </a:solidFill>
              </a:rPr>
              <a:t>Anion-binding resins</a:t>
            </a:r>
          </a:p>
          <a:p>
            <a:pPr lvl="1">
              <a:buClr>
                <a:srgbClr val="4A66AC"/>
              </a:buClr>
            </a:pPr>
            <a:r>
              <a:rPr lang="en-US" dirty="0" smtClean="0">
                <a:solidFill>
                  <a:srgbClr val="000000">
                    <a:lumMod val="65000"/>
                    <a:lumOff val="35000"/>
                  </a:srgbClr>
                </a:solidFill>
              </a:rPr>
              <a:t>Cholestyramine</a:t>
            </a:r>
          </a:p>
          <a:p>
            <a:pPr lvl="2">
              <a:buClr>
                <a:srgbClr val="4A66AC"/>
              </a:buClr>
            </a:pPr>
            <a:r>
              <a:rPr lang="en-US" dirty="0" smtClean="0">
                <a:solidFill>
                  <a:srgbClr val="000000">
                    <a:lumMod val="65000"/>
                    <a:lumOff val="35000"/>
                  </a:srgbClr>
                </a:solidFill>
              </a:rPr>
              <a:t>Limited </a:t>
            </a:r>
            <a:r>
              <a:rPr lang="en-US" dirty="0">
                <a:solidFill>
                  <a:srgbClr val="000000">
                    <a:lumMod val="65000"/>
                    <a:lumOff val="35000"/>
                  </a:srgbClr>
                </a:solidFill>
              </a:rPr>
              <a:t>utility as a toxin binder, also </a:t>
            </a:r>
            <a:r>
              <a:rPr lang="en-US" dirty="0" smtClean="0">
                <a:solidFill>
                  <a:srgbClr val="000000">
                    <a:lumMod val="65000"/>
                    <a:lumOff val="35000"/>
                  </a:srgbClr>
                </a:solidFill>
              </a:rPr>
              <a:t>binds PO vancomycin!</a:t>
            </a:r>
          </a:p>
          <a:p>
            <a:pPr lvl="1">
              <a:buClr>
                <a:srgbClr val="4A66AC"/>
              </a:buClr>
            </a:pPr>
            <a:r>
              <a:rPr lang="en-US" dirty="0" err="1" smtClean="0">
                <a:solidFill>
                  <a:srgbClr val="000000">
                    <a:lumMod val="65000"/>
                    <a:lumOff val="35000"/>
                  </a:srgbClr>
                </a:solidFill>
              </a:rPr>
              <a:t>Tolevamer</a:t>
            </a:r>
            <a:endParaRPr lang="en-US" dirty="0" smtClean="0">
              <a:solidFill>
                <a:srgbClr val="000000">
                  <a:lumMod val="65000"/>
                  <a:lumOff val="35000"/>
                </a:srgbClr>
              </a:solidFill>
            </a:endParaRPr>
          </a:p>
          <a:p>
            <a:pPr lvl="2">
              <a:buClr>
                <a:srgbClr val="4A66AC"/>
              </a:buClr>
            </a:pPr>
            <a:r>
              <a:rPr lang="en-US" dirty="0" smtClean="0">
                <a:solidFill>
                  <a:srgbClr val="000000">
                    <a:lumMod val="65000"/>
                    <a:lumOff val="35000"/>
                  </a:srgbClr>
                </a:solidFill>
              </a:rPr>
              <a:t>Specific toxin-binding resin</a:t>
            </a:r>
          </a:p>
          <a:p>
            <a:pPr lvl="2">
              <a:buClr>
                <a:srgbClr val="4A66AC"/>
              </a:buClr>
            </a:pPr>
            <a:r>
              <a:rPr lang="en-US" dirty="0" smtClean="0">
                <a:solidFill>
                  <a:srgbClr val="000000">
                    <a:lumMod val="65000"/>
                    <a:lumOff val="35000"/>
                  </a:srgbClr>
                </a:solidFill>
              </a:rPr>
              <a:t>Found to be inferior to vancomycin and metronidazole in a RCT^</a:t>
            </a:r>
            <a:endParaRPr lang="en-US" sz="1300" dirty="0">
              <a:solidFill>
                <a:srgbClr val="000000">
                  <a:lumMod val="65000"/>
                  <a:lumOff val="35000"/>
                </a:srgbClr>
              </a:solidFill>
            </a:endParaRPr>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pic>
        <p:nvPicPr>
          <p:cNvPr id="6146" name="Picture 2" descr="Image result for ivig"/>
          <p:cNvPicPr>
            <a:picLocks noChangeAspect="1" noChangeArrowheads="1"/>
          </p:cNvPicPr>
          <p:nvPr/>
        </p:nvPicPr>
        <p:blipFill rotWithShape="1">
          <a:blip r:embed="rId4">
            <a:extLst>
              <a:ext uri="{28A0092B-C50C-407E-A947-70E740481C1C}">
                <a14:useLocalDpi xmlns:a14="http://schemas.microsoft.com/office/drawing/2010/main" val="0"/>
              </a:ext>
            </a:extLst>
          </a:blip>
          <a:srcRect l="14637" t="18926" r="-117" b="4572"/>
          <a:stretch/>
        </p:blipFill>
        <p:spPr bwMode="auto">
          <a:xfrm>
            <a:off x="3581400" y="2634588"/>
            <a:ext cx="1330525" cy="15863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029200" y="2305928"/>
            <a:ext cx="3200400" cy="2544286"/>
          </a:xfrm>
          <a:prstGeom prst="rect">
            <a:avLst/>
          </a:prstGeom>
        </p:spPr>
        <p:txBody>
          <a:bodyPr wrap="square">
            <a:spAutoFit/>
          </a:bodyPr>
          <a:lstStyle/>
          <a:p>
            <a:pPr marL="182880" lvl="0" indent="-182880">
              <a:spcAft>
                <a:spcPts val="200"/>
              </a:spcAft>
              <a:buClr>
                <a:srgbClr val="4A66AC"/>
              </a:buClr>
              <a:buSzPct val="80000"/>
              <a:buFont typeface="Arial" pitchFamily="34" charset="0"/>
              <a:buChar char="•"/>
            </a:pPr>
            <a:r>
              <a:rPr lang="en-US" sz="2000" b="1" spc="10" dirty="0" smtClean="0">
                <a:solidFill>
                  <a:srgbClr val="000000">
                    <a:lumMod val="65000"/>
                    <a:lumOff val="35000"/>
                  </a:srgbClr>
                </a:solidFill>
              </a:rPr>
              <a:t>Monoclonal Antibodies</a:t>
            </a:r>
          </a:p>
          <a:p>
            <a:pPr marL="640080" lvl="1" indent="-182880">
              <a:spcAft>
                <a:spcPts val="200"/>
              </a:spcAft>
              <a:buClr>
                <a:srgbClr val="4A66AC"/>
              </a:buClr>
              <a:buSzPct val="80000"/>
              <a:buFont typeface="Arial" pitchFamily="34" charset="0"/>
              <a:buChar char="•"/>
            </a:pPr>
            <a:r>
              <a:rPr lang="en-US" sz="2000" b="1" spc="10" dirty="0" smtClean="0">
                <a:solidFill>
                  <a:srgbClr val="000000">
                    <a:lumMod val="65000"/>
                    <a:lumOff val="35000"/>
                  </a:srgbClr>
                </a:solidFill>
              </a:rPr>
              <a:t> </a:t>
            </a:r>
            <a:r>
              <a:rPr lang="en-US" spc="10" dirty="0" err="1" smtClean="0">
                <a:solidFill>
                  <a:srgbClr val="000000">
                    <a:lumMod val="65000"/>
                    <a:lumOff val="35000"/>
                  </a:srgbClr>
                </a:solidFill>
              </a:rPr>
              <a:t>Bezlotoxumab</a:t>
            </a:r>
            <a:endParaRPr lang="en-US" spc="10" dirty="0">
              <a:solidFill>
                <a:srgbClr val="000000">
                  <a:lumMod val="65000"/>
                  <a:lumOff val="35000"/>
                </a:srgbClr>
              </a:solidFill>
            </a:endParaRPr>
          </a:p>
          <a:p>
            <a:pPr marL="1097280" lvl="2" indent="-182880">
              <a:spcAft>
                <a:spcPts val="200"/>
              </a:spcAft>
              <a:buClr>
                <a:srgbClr val="4A66AC"/>
              </a:buClr>
              <a:buSzPct val="80000"/>
              <a:buFont typeface="Arial" pitchFamily="34" charset="0"/>
              <a:buChar char="•"/>
            </a:pPr>
            <a:r>
              <a:rPr lang="en-US" sz="1600" spc="10" dirty="0" smtClean="0">
                <a:solidFill>
                  <a:srgbClr val="000000">
                    <a:lumMod val="65000"/>
                    <a:lumOff val="35000"/>
                  </a:srgbClr>
                </a:solidFill>
              </a:rPr>
              <a:t>FDA-approved in 2016 for secondary prevention of CDI in patients with high risk of recurrence </a:t>
            </a:r>
            <a:endParaRPr lang="en-US" sz="1600" spc="10" dirty="0">
              <a:solidFill>
                <a:srgbClr val="000000">
                  <a:lumMod val="65000"/>
                  <a:lumOff val="35000"/>
                </a:srgbClr>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6550" y="4648200"/>
            <a:ext cx="2362200" cy="2362200"/>
          </a:xfrm>
          <a:prstGeom prst="rect">
            <a:avLst/>
          </a:prstGeom>
        </p:spPr>
      </p:pic>
      <p:sp>
        <p:nvSpPr>
          <p:cNvPr id="10" name="TextBox 9"/>
          <p:cNvSpPr txBox="1"/>
          <p:nvPr/>
        </p:nvSpPr>
        <p:spPr>
          <a:xfrm>
            <a:off x="228600" y="201030"/>
            <a:ext cx="2556499" cy="553998"/>
          </a:xfrm>
          <a:prstGeom prst="rect">
            <a:avLst/>
          </a:prstGeom>
          <a:noFill/>
        </p:spPr>
        <p:txBody>
          <a:bodyPr wrap="square" rtlCol="0">
            <a:spAutoFit/>
          </a:bodyPr>
          <a:lstStyle/>
          <a:p>
            <a:r>
              <a:rPr lang="en-US" sz="1000" dirty="0" err="1" smtClean="0"/>
              <a:t>Juang</a:t>
            </a:r>
            <a:r>
              <a:rPr lang="en-US" sz="1000" dirty="0" smtClean="0"/>
              <a:t> et al., Am J Infect Control 2007*</a:t>
            </a:r>
          </a:p>
          <a:p>
            <a:r>
              <a:rPr lang="en-US" sz="1000" dirty="0" smtClean="0"/>
              <a:t>Lowy et al., NEJM 2010</a:t>
            </a:r>
          </a:p>
          <a:p>
            <a:r>
              <a:rPr lang="en-US" sz="1000" dirty="0" smtClean="0"/>
              <a:t>Johnson et al., CID 2014^</a:t>
            </a:r>
          </a:p>
        </p:txBody>
      </p:sp>
    </p:spTree>
    <p:extLst>
      <p:ext uri="{BB962C8B-B14F-4D97-AF65-F5344CB8AC3E}">
        <p14:creationId xmlns:p14="http://schemas.microsoft.com/office/powerpoint/2010/main" val="27265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childTnLst>
                                </p:cTn>
                              </p:par>
                              <p:par>
                                <p:cTn id="41" presetID="9"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dissolv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062" y="415761"/>
            <a:ext cx="3482340" cy="1325562"/>
          </a:xfrm>
        </p:spPr>
        <p:txBody>
          <a:bodyPr/>
          <a:lstStyle/>
          <a:p>
            <a:r>
              <a:rPr lang="en-US" dirty="0" smtClean="0">
                <a:solidFill>
                  <a:srgbClr val="4F70AE"/>
                </a:solidFill>
              </a:rPr>
              <a:t>Monoclonal</a:t>
            </a:r>
            <a:br>
              <a:rPr lang="en-US" dirty="0" smtClean="0">
                <a:solidFill>
                  <a:srgbClr val="4F70AE"/>
                </a:solidFill>
              </a:rPr>
            </a:br>
            <a:r>
              <a:rPr lang="en-US" dirty="0" smtClean="0">
                <a:solidFill>
                  <a:srgbClr val="4F70AE"/>
                </a:solidFill>
              </a:rPr>
              <a:t>Antibodies </a:t>
            </a:r>
            <a:endParaRPr lang="en-US" dirty="0">
              <a:solidFill>
                <a:srgbClr val="4F70AE"/>
              </a:solidFill>
            </a:endParaRPr>
          </a:p>
        </p:txBody>
      </p:sp>
      <p:sp>
        <p:nvSpPr>
          <p:cNvPr id="3" name="Content Placeholder 2"/>
          <p:cNvSpPr>
            <a:spLocks noGrp="1"/>
          </p:cNvSpPr>
          <p:nvPr>
            <p:ph idx="1"/>
          </p:nvPr>
        </p:nvSpPr>
        <p:spPr>
          <a:xfrm>
            <a:off x="4038600" y="1229783"/>
            <a:ext cx="4024883" cy="2758899"/>
          </a:xfrm>
        </p:spPr>
        <p:txBody>
          <a:bodyPr>
            <a:normAutofit fontScale="92500" lnSpcReduction="10000"/>
          </a:bodyPr>
          <a:lstStyle/>
          <a:p>
            <a:pPr lvl="1"/>
            <a:r>
              <a:rPr lang="en-US" sz="2000" dirty="0" smtClean="0"/>
              <a:t>The rate of recurrent infection was significantly lower with </a:t>
            </a:r>
            <a:r>
              <a:rPr lang="en-US" sz="2000" dirty="0" smtClean="0">
                <a:solidFill>
                  <a:srgbClr val="FFC000"/>
                </a:solidFill>
              </a:rPr>
              <a:t>bezlotoxumab</a:t>
            </a:r>
            <a:r>
              <a:rPr lang="en-US" sz="2000" dirty="0" smtClean="0"/>
              <a:t> versus </a:t>
            </a:r>
            <a:r>
              <a:rPr lang="en-US" sz="2000" dirty="0" smtClean="0">
                <a:solidFill>
                  <a:srgbClr val="92D050"/>
                </a:solidFill>
              </a:rPr>
              <a:t>placebo</a:t>
            </a:r>
            <a:r>
              <a:rPr lang="en-US" sz="2000" dirty="0" smtClean="0"/>
              <a:t> (17% vs 28%)!</a:t>
            </a:r>
          </a:p>
          <a:p>
            <a:pPr lvl="1"/>
            <a:r>
              <a:rPr lang="en-US" sz="2000" dirty="0" smtClean="0"/>
              <a:t>The rate of recurrent infection was significantly lower with actoxumab plus bezlotoxumab than with placebo (16 vs 28%) but the addition of actoxumab did not improve efficacy!</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1999" y="3775642"/>
            <a:ext cx="5613401" cy="3082358"/>
          </a:xfrm>
          <a:prstGeom prst="rect">
            <a:avLst/>
          </a:prstGeom>
        </p:spPr>
      </p:pic>
      <p:sp>
        <p:nvSpPr>
          <p:cNvPr id="5" name="Rectangle 4"/>
          <p:cNvSpPr/>
          <p:nvPr/>
        </p:nvSpPr>
        <p:spPr>
          <a:xfrm>
            <a:off x="188893" y="1813101"/>
            <a:ext cx="3581400" cy="3075201"/>
          </a:xfrm>
          <a:prstGeom prst="rect">
            <a:avLst/>
          </a:prstGeom>
        </p:spPr>
        <p:txBody>
          <a:bodyPr wrap="square">
            <a:spAutoFit/>
          </a:bodyPr>
          <a:lstStyle/>
          <a:p>
            <a:pPr marL="182880" lvl="0" indent="-182880">
              <a:lnSpc>
                <a:spcPct val="95000"/>
              </a:lnSpc>
              <a:spcBef>
                <a:spcPts val="1400"/>
              </a:spcBef>
              <a:spcAft>
                <a:spcPts val="200"/>
              </a:spcAft>
              <a:buClr>
                <a:srgbClr val="4A66AC"/>
              </a:buClr>
              <a:buSzPct val="80000"/>
              <a:buFont typeface="Arial" pitchFamily="34" charset="0"/>
              <a:buChar char="•"/>
            </a:pPr>
            <a:r>
              <a:rPr lang="en-US" sz="1900" spc="10" dirty="0" err="1" smtClean="0">
                <a:solidFill>
                  <a:srgbClr val="000000">
                    <a:lumMod val="65000"/>
                    <a:lumOff val="35000"/>
                  </a:srgbClr>
                </a:solidFill>
              </a:rPr>
              <a:t>Actoxumab</a:t>
            </a:r>
            <a:r>
              <a:rPr lang="en-US" sz="1900" spc="10" dirty="0" smtClean="0">
                <a:solidFill>
                  <a:srgbClr val="000000">
                    <a:lumMod val="65000"/>
                    <a:lumOff val="35000"/>
                  </a:srgbClr>
                </a:solidFill>
              </a:rPr>
              <a:t>/</a:t>
            </a:r>
            <a:r>
              <a:rPr lang="en-US" sz="1900" spc="10" dirty="0" err="1" smtClean="0">
                <a:solidFill>
                  <a:srgbClr val="000000">
                    <a:lumMod val="65000"/>
                    <a:lumOff val="35000"/>
                  </a:srgbClr>
                </a:solidFill>
              </a:rPr>
              <a:t>Bezlotoxumab</a:t>
            </a:r>
            <a:r>
              <a:rPr lang="en-US" sz="1900" spc="10" dirty="0" smtClean="0">
                <a:solidFill>
                  <a:srgbClr val="000000">
                    <a:lumMod val="65000"/>
                    <a:lumOff val="35000"/>
                  </a:srgbClr>
                </a:solidFill>
              </a:rPr>
              <a:t> are human </a:t>
            </a:r>
            <a:r>
              <a:rPr lang="en-US" sz="1900" spc="10" dirty="0">
                <a:solidFill>
                  <a:srgbClr val="000000">
                    <a:lumMod val="65000"/>
                    <a:lumOff val="35000"/>
                  </a:srgbClr>
                </a:solidFill>
              </a:rPr>
              <a:t>monoclonal </a:t>
            </a:r>
            <a:r>
              <a:rPr lang="en-US" sz="1900" spc="10" dirty="0" smtClean="0">
                <a:solidFill>
                  <a:srgbClr val="000000">
                    <a:lumMod val="65000"/>
                    <a:lumOff val="35000"/>
                  </a:srgbClr>
                </a:solidFill>
              </a:rPr>
              <a:t>Abs </a:t>
            </a:r>
            <a:r>
              <a:rPr lang="en-US" sz="1900" spc="10" dirty="0">
                <a:solidFill>
                  <a:srgbClr val="000000">
                    <a:lumMod val="65000"/>
                    <a:lumOff val="35000"/>
                  </a:srgbClr>
                </a:solidFill>
              </a:rPr>
              <a:t>against </a:t>
            </a:r>
            <a:r>
              <a:rPr lang="en-US" sz="1900" i="1" spc="10" dirty="0">
                <a:solidFill>
                  <a:srgbClr val="000000">
                    <a:lumMod val="65000"/>
                    <a:lumOff val="35000"/>
                  </a:srgbClr>
                </a:solidFill>
              </a:rPr>
              <a:t>C. </a:t>
            </a:r>
            <a:r>
              <a:rPr lang="en-US" sz="1900" i="1" spc="10" dirty="0" smtClean="0">
                <a:solidFill>
                  <a:srgbClr val="000000">
                    <a:lumMod val="65000"/>
                    <a:lumOff val="35000"/>
                  </a:srgbClr>
                </a:solidFill>
              </a:rPr>
              <a:t>diff</a:t>
            </a:r>
            <a:r>
              <a:rPr lang="en-US" sz="1900" spc="10" dirty="0" smtClean="0">
                <a:solidFill>
                  <a:srgbClr val="000000">
                    <a:lumMod val="65000"/>
                    <a:lumOff val="35000"/>
                  </a:srgbClr>
                </a:solidFill>
              </a:rPr>
              <a:t> toxins A &amp; B, respectively</a:t>
            </a:r>
          </a:p>
          <a:p>
            <a:pPr marL="182880" lvl="0" indent="-182880">
              <a:lnSpc>
                <a:spcPct val="95000"/>
              </a:lnSpc>
              <a:spcBef>
                <a:spcPts val="1400"/>
              </a:spcBef>
              <a:spcAft>
                <a:spcPts val="200"/>
              </a:spcAft>
              <a:buClr>
                <a:srgbClr val="4A66AC"/>
              </a:buClr>
              <a:buSzPct val="80000"/>
              <a:buFont typeface="Arial" pitchFamily="34" charset="0"/>
              <a:buChar char="•"/>
            </a:pPr>
            <a:r>
              <a:rPr lang="en-US" sz="1900" spc="10" dirty="0" smtClean="0">
                <a:solidFill>
                  <a:srgbClr val="000000">
                    <a:lumMod val="65000"/>
                    <a:lumOff val="35000"/>
                  </a:srgbClr>
                </a:solidFill>
              </a:rPr>
              <a:t>The data from MODIFY </a:t>
            </a:r>
            <a:r>
              <a:rPr lang="en-US" sz="1900" spc="10" dirty="0">
                <a:solidFill>
                  <a:srgbClr val="000000">
                    <a:lumMod val="65000"/>
                    <a:lumOff val="35000"/>
                  </a:srgbClr>
                </a:solidFill>
              </a:rPr>
              <a:t>I &amp; II (phase III clinical trials) </a:t>
            </a:r>
            <a:r>
              <a:rPr lang="en-US" sz="1900" spc="10" dirty="0" smtClean="0">
                <a:solidFill>
                  <a:srgbClr val="000000">
                    <a:lumMod val="65000"/>
                    <a:lumOff val="35000"/>
                  </a:srgbClr>
                </a:solidFill>
              </a:rPr>
              <a:t>was published </a:t>
            </a:r>
            <a:r>
              <a:rPr lang="en-US" sz="1900" spc="10" dirty="0">
                <a:solidFill>
                  <a:srgbClr val="000000">
                    <a:lumMod val="65000"/>
                    <a:lumOff val="35000"/>
                  </a:srgbClr>
                </a:solidFill>
              </a:rPr>
              <a:t>in NEJM 2017 to evaluate the prevention of </a:t>
            </a:r>
            <a:r>
              <a:rPr lang="en-US" sz="1900" i="1" spc="10" dirty="0">
                <a:solidFill>
                  <a:srgbClr val="000000">
                    <a:lumMod val="65000"/>
                    <a:lumOff val="35000"/>
                  </a:srgbClr>
                </a:solidFill>
              </a:rPr>
              <a:t>C. </a:t>
            </a:r>
            <a:r>
              <a:rPr lang="en-US" sz="1900" i="1" spc="10" dirty="0" smtClean="0">
                <a:solidFill>
                  <a:srgbClr val="000000">
                    <a:lumMod val="65000"/>
                    <a:lumOff val="35000"/>
                  </a:srgbClr>
                </a:solidFill>
              </a:rPr>
              <a:t>diff</a:t>
            </a:r>
            <a:r>
              <a:rPr lang="en-US" sz="1900" spc="10" dirty="0" smtClean="0">
                <a:solidFill>
                  <a:srgbClr val="000000">
                    <a:lumMod val="65000"/>
                    <a:lumOff val="35000"/>
                  </a:srgbClr>
                </a:solidFill>
              </a:rPr>
              <a:t> </a:t>
            </a:r>
            <a:r>
              <a:rPr lang="en-US" sz="1900" spc="10" dirty="0">
                <a:solidFill>
                  <a:srgbClr val="000000">
                    <a:lumMod val="65000"/>
                    <a:lumOff val="35000"/>
                  </a:srgbClr>
                </a:solidFill>
              </a:rPr>
              <a:t>infection </a:t>
            </a:r>
            <a:r>
              <a:rPr lang="en-US" sz="1900" spc="10" dirty="0" smtClean="0">
                <a:solidFill>
                  <a:srgbClr val="000000">
                    <a:lumMod val="65000"/>
                    <a:lumOff val="35000"/>
                  </a:srgbClr>
                </a:solidFill>
              </a:rPr>
              <a:t>recurrence</a:t>
            </a:r>
            <a:endParaRPr lang="en-US" sz="1900" spc="10" dirty="0">
              <a:solidFill>
                <a:srgbClr val="000000">
                  <a:lumMod val="65000"/>
                  <a:lumOff val="35000"/>
                </a:srgbClr>
              </a:solidFill>
            </a:endParaRPr>
          </a:p>
        </p:txBody>
      </p:sp>
      <p:sp>
        <p:nvSpPr>
          <p:cNvPr id="7" name="Rectangle 6"/>
          <p:cNvSpPr/>
          <p:nvPr/>
        </p:nvSpPr>
        <p:spPr>
          <a:xfrm>
            <a:off x="5131136" y="476475"/>
            <a:ext cx="2031325" cy="677108"/>
          </a:xfrm>
          <a:prstGeom prst="rect">
            <a:avLst/>
          </a:prstGeom>
        </p:spPr>
        <p:txBody>
          <a:bodyPr wrap="none">
            <a:spAutoFit/>
          </a:bodyPr>
          <a:lstStyle/>
          <a:p>
            <a:pPr lvl="0">
              <a:lnSpc>
                <a:spcPct val="95000"/>
              </a:lnSpc>
              <a:spcBef>
                <a:spcPts val="1400"/>
              </a:spcBef>
              <a:spcAft>
                <a:spcPts val="200"/>
              </a:spcAft>
              <a:buClr>
                <a:srgbClr val="4A66AC"/>
              </a:buClr>
              <a:buSzPct val="80000"/>
            </a:pPr>
            <a:r>
              <a:rPr lang="en-US" sz="4000" b="1" spc="10" dirty="0">
                <a:solidFill>
                  <a:srgbClr val="4F70AE"/>
                </a:solidFill>
                <a:latin typeface="Apple Color Emoji" charset="0"/>
                <a:ea typeface="Apple Color Emoji" charset="0"/>
                <a:cs typeface="Apple Color Emoji" charset="0"/>
              </a:rPr>
              <a:t>RESULTS</a:t>
            </a:r>
            <a:r>
              <a:rPr lang="en-US" sz="2000" b="1" spc="10" dirty="0">
                <a:solidFill>
                  <a:srgbClr val="4F70AE"/>
                </a:solidFill>
              </a:rPr>
              <a:t>	</a:t>
            </a:r>
          </a:p>
        </p:txBody>
      </p:sp>
      <p:sp>
        <p:nvSpPr>
          <p:cNvPr id="8" name="Donut 7"/>
          <p:cNvSpPr/>
          <p:nvPr/>
        </p:nvSpPr>
        <p:spPr>
          <a:xfrm>
            <a:off x="5257800" y="4495800"/>
            <a:ext cx="381000" cy="381000"/>
          </a:xfrm>
          <a:prstGeom prst="donut">
            <a:avLst>
              <a:gd name="adj" fmla="val 4909"/>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5029200" y="5029200"/>
            <a:ext cx="381000" cy="381000"/>
          </a:xfrm>
          <a:prstGeom prst="donut">
            <a:avLst>
              <a:gd name="adj" fmla="val 4909"/>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152277" y="97762"/>
            <a:ext cx="2556499" cy="246221"/>
          </a:xfrm>
          <a:prstGeom prst="rect">
            <a:avLst/>
          </a:prstGeom>
          <a:noFill/>
        </p:spPr>
        <p:txBody>
          <a:bodyPr wrap="square" rtlCol="0">
            <a:spAutoFit/>
          </a:bodyPr>
          <a:lstStyle/>
          <a:p>
            <a:r>
              <a:rPr lang="en-US" sz="1000" smtClean="0"/>
              <a:t>Wilcox et al., NEJM 2017</a:t>
            </a:r>
            <a:endParaRPr lang="en-US" sz="1000" dirty="0"/>
          </a:p>
        </p:txBody>
      </p:sp>
    </p:spTree>
    <p:extLst>
      <p:ext uri="{BB962C8B-B14F-4D97-AF65-F5344CB8AC3E}">
        <p14:creationId xmlns:p14="http://schemas.microsoft.com/office/powerpoint/2010/main" val="83153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16" dur="500"/>
                                        <p:tgtEl>
                                          <p:spTgt spid="7">
                                            <p:txEl>
                                              <p:pRg st="0" end="0"/>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0" end="0"/>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p:tgtEl>
                                          <p:spTgt spid="9"/>
                                        </p:tgtEl>
                                        <p:attrNameLst>
                                          <p:attrName>ppt_y</p:attrName>
                                        </p:attrNameLst>
                                      </p:cBhvr>
                                      <p:tavLst>
                                        <p:tav tm="0">
                                          <p:val>
                                            <p:strVal val="#ppt_y+#ppt_h*1.125000"/>
                                          </p:val>
                                        </p:tav>
                                        <p:tav tm="100000">
                                          <p:val>
                                            <p:strVal val="#ppt_y"/>
                                          </p:val>
                                        </p:tav>
                                      </p:tavLst>
                                    </p:anim>
                                    <p:animEffect transition="in" filter="wipe(up)">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 calcmode="lin" valueType="num">
                                      <p:cBhvr additive="base">
                                        <p:cTn id="3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0"/>
            <a:ext cx="7574280" cy="1325562"/>
          </a:xfrm>
        </p:spPr>
        <p:txBody>
          <a:bodyPr>
            <a:normAutofit fontScale="90000"/>
          </a:bodyPr>
          <a:lstStyle/>
          <a:p>
            <a:r>
              <a:rPr lang="en-US" dirty="0" smtClean="0"/>
              <a:t>What About Probiotics? Proposed Mechanisms of Action</a:t>
            </a:r>
            <a:endParaRPr lang="en-US" dirty="0"/>
          </a:p>
        </p:txBody>
      </p:sp>
      <p:sp>
        <p:nvSpPr>
          <p:cNvPr id="8" name="TextBox 7">
            <a:hlinkClick r:id="rId3" action="ppaction://hlinksldjump"/>
          </p:cNvPr>
          <p:cNvSpPr txBox="1"/>
          <p:nvPr/>
        </p:nvSpPr>
        <p:spPr>
          <a:xfrm>
            <a:off x="6768773" y="227169"/>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3" name="Content Placeholder 2"/>
          <p:cNvSpPr>
            <a:spLocks noGrp="1"/>
          </p:cNvSpPr>
          <p:nvPr>
            <p:ph idx="1"/>
          </p:nvPr>
        </p:nvSpPr>
        <p:spPr>
          <a:xfrm>
            <a:off x="609600" y="2438400"/>
            <a:ext cx="6446520" cy="4351337"/>
          </a:xfrm>
        </p:spPr>
        <p:txBody>
          <a:bodyPr>
            <a:normAutofit fontScale="92500" lnSpcReduction="10000"/>
          </a:bodyPr>
          <a:lstStyle/>
          <a:p>
            <a:r>
              <a:rPr lang="en-US" dirty="0" smtClean="0"/>
              <a:t>Colonize the gut &amp; promote “competition” among gut microbes </a:t>
            </a:r>
            <a:r>
              <a:rPr lang="en-US" dirty="0" smtClean="0">
                <a:sym typeface="Wingdings" panose="05000000000000000000" pitchFamily="2" charset="2"/>
              </a:rPr>
              <a:t> </a:t>
            </a:r>
            <a:r>
              <a:rPr lang="en-US" dirty="0" smtClean="0"/>
              <a:t>reducing favorability of the environment for </a:t>
            </a:r>
            <a:r>
              <a:rPr lang="en-US" i="1" dirty="0" smtClean="0"/>
              <a:t>C. difficile</a:t>
            </a:r>
          </a:p>
          <a:p>
            <a:r>
              <a:rPr lang="en-US" dirty="0" smtClean="0"/>
              <a:t>Produce acids that acidify the environment and inhibit growth of other bacteria</a:t>
            </a:r>
          </a:p>
          <a:p>
            <a:pPr lvl="1"/>
            <a:r>
              <a:rPr lang="en-US" i="1" dirty="0" smtClean="0"/>
              <a:t>S. </a:t>
            </a:r>
            <a:r>
              <a:rPr lang="en-US" i="1" dirty="0" err="1" smtClean="0"/>
              <a:t>boulardii</a:t>
            </a:r>
            <a:r>
              <a:rPr lang="en-US" dirty="0" smtClean="0"/>
              <a:t> secretes proteases that inhibit binding of enterotoxin A</a:t>
            </a:r>
          </a:p>
          <a:p>
            <a:pPr lvl="1"/>
            <a:r>
              <a:rPr lang="en-US" i="1" dirty="0" err="1" smtClean="0"/>
              <a:t>Lactococcous</a:t>
            </a:r>
            <a:r>
              <a:rPr lang="en-US" i="1" dirty="0" smtClean="0"/>
              <a:t> </a:t>
            </a:r>
            <a:r>
              <a:rPr lang="en-US" i="1" dirty="0" err="1" smtClean="0"/>
              <a:t>lactis</a:t>
            </a:r>
            <a:r>
              <a:rPr lang="en-US" i="1" dirty="0" smtClean="0"/>
              <a:t> </a:t>
            </a:r>
            <a:r>
              <a:rPr lang="en-US" dirty="0" smtClean="0"/>
              <a:t>secretes a cationic peptide that has activity against strains of </a:t>
            </a:r>
            <a:r>
              <a:rPr lang="en-US" i="1" dirty="0" smtClean="0"/>
              <a:t>C. difficile</a:t>
            </a:r>
          </a:p>
          <a:p>
            <a:r>
              <a:rPr lang="en-US" dirty="0" smtClean="0"/>
              <a:t>May interfere with binding of toxin A &amp; B to intestinal epithelial cells </a:t>
            </a:r>
          </a:p>
          <a:p>
            <a:r>
              <a:rPr lang="en-US" dirty="0" smtClean="0"/>
              <a:t>Modulate the innate &amp; adaptive immune system</a:t>
            </a:r>
          </a:p>
          <a:p>
            <a:pPr lvl="1"/>
            <a:r>
              <a:rPr lang="en-US" dirty="0" smtClean="0"/>
              <a:t>Stimulate toll-like receptors and upregulate cytokine expression in dendritic cells and monocytes</a:t>
            </a:r>
          </a:p>
          <a:p>
            <a:pPr lvl="1"/>
            <a:endParaRPr lang="en-US" i="1" dirty="0" smtClean="0"/>
          </a:p>
          <a:p>
            <a:pPr lvl="1"/>
            <a:endParaRPr lang="en-US" dirty="0"/>
          </a:p>
        </p:txBody>
      </p:sp>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5240122"/>
            <a:ext cx="2354539" cy="1450396"/>
          </a:xfrm>
          <a:prstGeom prst="rect">
            <a:avLst/>
          </a:prstGeom>
        </p:spPr>
      </p:pic>
      <p:sp>
        <p:nvSpPr>
          <p:cNvPr id="6" name="TextBox 5"/>
          <p:cNvSpPr txBox="1"/>
          <p:nvPr/>
        </p:nvSpPr>
        <p:spPr>
          <a:xfrm>
            <a:off x="152400" y="215237"/>
            <a:ext cx="3039533" cy="861774"/>
          </a:xfrm>
          <a:prstGeom prst="rect">
            <a:avLst/>
          </a:prstGeom>
          <a:noFill/>
        </p:spPr>
        <p:txBody>
          <a:bodyPr wrap="square" rtlCol="0">
            <a:spAutoFit/>
          </a:bodyPr>
          <a:lstStyle/>
          <a:p>
            <a:r>
              <a:rPr lang="en-US" sz="1000" dirty="0" smtClean="0"/>
              <a:t>Gill HS Best </a:t>
            </a:r>
            <a:r>
              <a:rPr lang="en-US" sz="1000" dirty="0" err="1" smtClean="0"/>
              <a:t>Pract</a:t>
            </a:r>
            <a:r>
              <a:rPr lang="en-US" sz="1000" dirty="0" smtClean="0"/>
              <a:t> Res </a:t>
            </a:r>
            <a:r>
              <a:rPr lang="en-US" sz="1000" dirty="0" err="1" smtClean="0"/>
              <a:t>Clin</a:t>
            </a:r>
            <a:r>
              <a:rPr lang="en-US" sz="1000" dirty="0" smtClean="0"/>
              <a:t> </a:t>
            </a:r>
            <a:r>
              <a:rPr lang="en-US" sz="1000" dirty="0" err="1" smtClean="0"/>
              <a:t>Gastroenterol</a:t>
            </a:r>
            <a:r>
              <a:rPr lang="en-US" sz="1000" dirty="0" smtClean="0"/>
              <a:t> 2003</a:t>
            </a:r>
          </a:p>
          <a:p>
            <a:r>
              <a:rPr lang="en-US" sz="1000" dirty="0" err="1" smtClean="0"/>
              <a:t>Castagliuolo</a:t>
            </a:r>
            <a:r>
              <a:rPr lang="en-US" sz="1000" dirty="0" smtClean="0"/>
              <a:t> et al., Infect </a:t>
            </a:r>
            <a:r>
              <a:rPr lang="en-US" sz="1000" dirty="0" err="1" smtClean="0"/>
              <a:t>Immun</a:t>
            </a:r>
            <a:r>
              <a:rPr lang="en-US" sz="1000" dirty="0" smtClean="0"/>
              <a:t> 1999</a:t>
            </a:r>
          </a:p>
          <a:p>
            <a:r>
              <a:rPr lang="en-US" sz="1000" dirty="0" smtClean="0"/>
              <a:t>Rea et al., J Med </a:t>
            </a:r>
            <a:r>
              <a:rPr lang="en-US" sz="1000" dirty="0" err="1" smtClean="0"/>
              <a:t>Microbiol</a:t>
            </a:r>
            <a:r>
              <a:rPr lang="en-US" sz="1000" dirty="0" smtClean="0"/>
              <a:t> 2007</a:t>
            </a:r>
          </a:p>
          <a:p>
            <a:r>
              <a:rPr lang="en-US" sz="1000" dirty="0" smtClean="0"/>
              <a:t>Qamar et al., Infect </a:t>
            </a:r>
            <a:r>
              <a:rPr lang="en-US" sz="1000" dirty="0" err="1" smtClean="0"/>
              <a:t>Immun</a:t>
            </a:r>
            <a:r>
              <a:rPr lang="en-US" sz="1000" dirty="0" smtClean="0"/>
              <a:t> 2001</a:t>
            </a:r>
          </a:p>
          <a:p>
            <a:endParaRPr lang="en-US" sz="1000" dirty="0"/>
          </a:p>
        </p:txBody>
      </p:sp>
    </p:spTree>
    <p:extLst>
      <p:ext uri="{BB962C8B-B14F-4D97-AF65-F5344CB8AC3E}">
        <p14:creationId xmlns:p14="http://schemas.microsoft.com/office/powerpoint/2010/main" val="309403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Can Probiotics </a:t>
            </a:r>
            <a:br>
              <a:rPr lang="en-US" dirty="0" smtClean="0"/>
            </a:br>
            <a:r>
              <a:rPr lang="en-US" dirty="0" smtClean="0"/>
              <a:t>Prevent </a:t>
            </a:r>
            <a:r>
              <a:rPr lang="en-US" i="1" dirty="0" smtClean="0"/>
              <a:t>C. diff?</a:t>
            </a:r>
            <a:endParaRPr lang="en-US" dirty="0"/>
          </a:p>
        </p:txBody>
      </p:sp>
      <p:sp>
        <p:nvSpPr>
          <p:cNvPr id="5" name="Text Placeholder 4"/>
          <p:cNvSpPr>
            <a:spLocks noGrp="1"/>
          </p:cNvSpPr>
          <p:nvPr>
            <p:ph type="body" idx="1"/>
          </p:nvPr>
        </p:nvSpPr>
        <p:spPr>
          <a:xfrm>
            <a:off x="720980" y="1785025"/>
            <a:ext cx="3360420" cy="731520"/>
          </a:xfrm>
        </p:spPr>
        <p:txBody>
          <a:bodyPr/>
          <a:lstStyle/>
          <a:p>
            <a:r>
              <a:rPr lang="en-US" b="1" dirty="0" smtClean="0"/>
              <a:t>Maybe?</a:t>
            </a:r>
            <a:endParaRPr lang="en-US" b="1" dirty="0"/>
          </a:p>
        </p:txBody>
      </p:sp>
      <p:sp>
        <p:nvSpPr>
          <p:cNvPr id="3" name="Content Placeholder 2"/>
          <p:cNvSpPr>
            <a:spLocks noGrp="1"/>
          </p:cNvSpPr>
          <p:nvPr>
            <p:ph sz="half" idx="2"/>
          </p:nvPr>
        </p:nvSpPr>
        <p:spPr>
          <a:xfrm>
            <a:off x="573024" y="2516545"/>
            <a:ext cx="3617976" cy="4199691"/>
          </a:xfrm>
        </p:spPr>
        <p:txBody>
          <a:bodyPr>
            <a:normAutofit/>
          </a:bodyPr>
          <a:lstStyle/>
          <a:p>
            <a:r>
              <a:rPr lang="en-US" dirty="0" smtClean="0"/>
              <a:t>In a meta-analysis of 22 RCTs (n=7957 participants), probiotic use significantly reduced the risk of developing CDI by 60.5%! </a:t>
            </a:r>
            <a:r>
              <a:rPr lang="en-US" i="1" dirty="0" smtClean="0"/>
              <a:t>Lactobacillus</a:t>
            </a:r>
            <a:r>
              <a:rPr lang="en-US" dirty="0"/>
              <a:t>, </a:t>
            </a:r>
            <a:r>
              <a:rPr lang="en-US" i="1" dirty="0" smtClean="0"/>
              <a:t>Saccharomyces</a:t>
            </a:r>
            <a:r>
              <a:rPr lang="en-US" dirty="0" smtClean="0"/>
              <a:t>, </a:t>
            </a:r>
            <a:r>
              <a:rPr lang="en-US" dirty="0"/>
              <a:t>and a mixture of probiotics were all beneficial in reducing the risk of developing </a:t>
            </a:r>
            <a:r>
              <a:rPr lang="en-US" dirty="0" smtClean="0"/>
              <a:t>CDI (63.7</a:t>
            </a:r>
            <a:r>
              <a:rPr lang="en-US" dirty="0"/>
              <a:t>%, 58.5%, </a:t>
            </a:r>
            <a:r>
              <a:rPr lang="en-US" dirty="0" smtClean="0"/>
              <a:t>+ 58.2</a:t>
            </a:r>
            <a:r>
              <a:rPr lang="en-US" dirty="0"/>
              <a:t>% reduction</a:t>
            </a:r>
            <a:r>
              <a:rPr lang="en-US" dirty="0" smtClean="0"/>
              <a:t>)</a:t>
            </a:r>
          </a:p>
          <a:p>
            <a:pPr lvl="1"/>
            <a:r>
              <a:rPr lang="en-US" dirty="0" smtClean="0"/>
              <a:t>However</a:t>
            </a:r>
            <a:r>
              <a:rPr lang="mr-IN" dirty="0" smtClean="0"/>
              <a:t>…</a:t>
            </a:r>
            <a:r>
              <a:rPr lang="en-US" dirty="0" smtClean="0"/>
              <a:t> there are limitations to these results as included RCTs were variable/</a:t>
            </a:r>
            <a:r>
              <a:rPr lang="en-US" dirty="0" err="1" smtClean="0"/>
              <a:t>heterogenous</a:t>
            </a:r>
            <a:endParaRPr lang="en-US" dirty="0" smtClean="0"/>
          </a:p>
          <a:p>
            <a:pPr lvl="1"/>
            <a:endParaRPr lang="en-US" dirty="0"/>
          </a:p>
        </p:txBody>
      </p:sp>
      <p:sp>
        <p:nvSpPr>
          <p:cNvPr id="6" name="Text Placeholder 5"/>
          <p:cNvSpPr>
            <a:spLocks noGrp="1"/>
          </p:cNvSpPr>
          <p:nvPr>
            <p:ph type="body" sz="quarter" idx="13"/>
          </p:nvPr>
        </p:nvSpPr>
        <p:spPr>
          <a:xfrm>
            <a:off x="4864608" y="1786895"/>
            <a:ext cx="3364992" cy="731520"/>
          </a:xfrm>
        </p:spPr>
        <p:txBody>
          <a:bodyPr/>
          <a:lstStyle/>
          <a:p>
            <a:r>
              <a:rPr lang="en-US" b="1" dirty="0" smtClean="0"/>
              <a:t>Maybe not</a:t>
            </a:r>
            <a:r>
              <a:rPr lang="mr-IN" b="1" dirty="0" smtClean="0"/>
              <a:t>…</a:t>
            </a:r>
            <a:r>
              <a:rPr lang="en-US" b="1" dirty="0" smtClean="0"/>
              <a:t> </a:t>
            </a:r>
            <a:endParaRPr lang="en-US" b="1" dirty="0"/>
          </a:p>
        </p:txBody>
      </p:sp>
      <p:sp>
        <p:nvSpPr>
          <p:cNvPr id="4" name="Content Placeholder 3"/>
          <p:cNvSpPr>
            <a:spLocks noGrp="1"/>
          </p:cNvSpPr>
          <p:nvPr>
            <p:ph sz="quarter" idx="4"/>
          </p:nvPr>
        </p:nvSpPr>
        <p:spPr>
          <a:xfrm>
            <a:off x="4708278" y="2503646"/>
            <a:ext cx="3673722" cy="3664650"/>
          </a:xfrm>
        </p:spPr>
        <p:txBody>
          <a:bodyPr>
            <a:normAutofit/>
          </a:bodyPr>
          <a:lstStyle/>
          <a:p>
            <a:r>
              <a:rPr lang="en-US" dirty="0" err="1" smtClean="0"/>
              <a:t>Ehrhardt</a:t>
            </a:r>
            <a:r>
              <a:rPr lang="en-US" dirty="0" smtClean="0"/>
              <a:t> et al. 2016 conducted a RCT in hospitalized patients receiving systemic antibiotic therapy and found no evidence for an effect of </a:t>
            </a:r>
            <a:r>
              <a:rPr lang="en-US" i="1" dirty="0" smtClean="0"/>
              <a:t>S. </a:t>
            </a:r>
            <a:r>
              <a:rPr lang="en-US" i="1" dirty="0" err="1" smtClean="0"/>
              <a:t>boulardii</a:t>
            </a:r>
            <a:r>
              <a:rPr lang="en-US" dirty="0" smtClean="0"/>
              <a:t> in preventing antibiotic-associated diarrhea or CDI</a:t>
            </a:r>
            <a:endParaRPr lang="en-US" dirty="0"/>
          </a:p>
        </p:txBody>
      </p:sp>
      <p:sp>
        <p:nvSpPr>
          <p:cNvPr id="8" name="TextBox 7">
            <a:hlinkClick r:id="rId3" action="ppaction://hlinksldjump"/>
          </p:cNvPr>
          <p:cNvSpPr txBox="1"/>
          <p:nvPr/>
        </p:nvSpPr>
        <p:spPr>
          <a:xfrm>
            <a:off x="6768773" y="227169"/>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2384" y="4954826"/>
            <a:ext cx="2272777" cy="135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029200" y="6450963"/>
            <a:ext cx="3623299" cy="400110"/>
          </a:xfrm>
          <a:prstGeom prst="rect">
            <a:avLst/>
          </a:prstGeom>
          <a:noFill/>
        </p:spPr>
        <p:txBody>
          <a:bodyPr wrap="square" rtlCol="0">
            <a:spAutoFit/>
          </a:bodyPr>
          <a:lstStyle/>
          <a:p>
            <a:r>
              <a:rPr lang="en-US" sz="1000" dirty="0" smtClean="0"/>
              <a:t>Lau CS &amp; Chamberlain RS. </a:t>
            </a:r>
            <a:r>
              <a:rPr lang="en-US" sz="1000" dirty="0" err="1" smtClean="0"/>
              <a:t>Int</a:t>
            </a:r>
            <a:r>
              <a:rPr lang="en-US" sz="1000" dirty="0" smtClean="0"/>
              <a:t> J Gen Med 2016.</a:t>
            </a:r>
          </a:p>
          <a:p>
            <a:r>
              <a:rPr lang="en-US" sz="1000" dirty="0" err="1" smtClean="0"/>
              <a:t>Ehrhardt</a:t>
            </a:r>
            <a:r>
              <a:rPr lang="en-US" sz="1000" dirty="0" smtClean="0"/>
              <a:t> et al. Open Forum Infect Dis 2016. </a:t>
            </a:r>
            <a:endParaRPr lang="en-US" sz="1000" dirty="0"/>
          </a:p>
        </p:txBody>
      </p:sp>
    </p:spTree>
    <p:extLst>
      <p:ext uri="{BB962C8B-B14F-4D97-AF65-F5344CB8AC3E}">
        <p14:creationId xmlns:p14="http://schemas.microsoft.com/office/powerpoint/2010/main" val="289788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build="p"/>
      <p:bldP spid="6" grpId="0" build="p"/>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620"/>
            <a:ext cx="7269480" cy="1325562"/>
          </a:xfrm>
        </p:spPr>
        <p:txBody>
          <a:bodyPr/>
          <a:lstStyle/>
          <a:p>
            <a:r>
              <a:rPr lang="en-US" dirty="0" smtClean="0"/>
              <a:t>TABLE OF CONTENTS</a:t>
            </a:r>
            <a:endParaRPr lang="en-US" dirty="0"/>
          </a:p>
        </p:txBody>
      </p:sp>
      <p:sp>
        <p:nvSpPr>
          <p:cNvPr id="3" name="Content Placeholder 2"/>
          <p:cNvSpPr>
            <a:spLocks noGrp="1"/>
          </p:cNvSpPr>
          <p:nvPr>
            <p:ph idx="1"/>
          </p:nvPr>
        </p:nvSpPr>
        <p:spPr>
          <a:xfrm>
            <a:off x="457200" y="1828804"/>
            <a:ext cx="6979920" cy="5105396"/>
          </a:xfrm>
        </p:spPr>
        <p:txBody>
          <a:bodyPr>
            <a:normAutofit fontScale="92500" lnSpcReduction="10000"/>
          </a:bodyPr>
          <a:lstStyle/>
          <a:p>
            <a:r>
              <a:rPr lang="en-US" sz="2400" b="1" u="sng" dirty="0" smtClean="0">
                <a:noFill/>
                <a:hlinkClick r:id="rId3" action="ppaction://hlinksldjump"/>
              </a:rPr>
              <a:t>Background &amp; Microbiology</a:t>
            </a:r>
            <a:endParaRPr lang="en-US" sz="2400" b="1" u="sng" dirty="0" smtClean="0">
              <a:noFill/>
            </a:endParaRPr>
          </a:p>
          <a:p>
            <a:r>
              <a:rPr lang="en-US" sz="2400" b="1" dirty="0" smtClean="0">
                <a:solidFill>
                  <a:schemeClr val="tx2"/>
                </a:solidFill>
                <a:hlinkClick r:id="rId4" action="ppaction://hlinksldjump"/>
              </a:rPr>
              <a:t>Pathogenesis &amp; </a:t>
            </a:r>
            <a:r>
              <a:rPr lang="en-US" sz="2400" b="1" i="1" dirty="0" smtClean="0">
                <a:solidFill>
                  <a:schemeClr val="tx2"/>
                </a:solidFill>
                <a:hlinkClick r:id="rId4" action="ppaction://hlinksldjump"/>
              </a:rPr>
              <a:t>C. difficile </a:t>
            </a:r>
            <a:r>
              <a:rPr lang="en-US" sz="2400" b="1" dirty="0" smtClean="0">
                <a:solidFill>
                  <a:schemeClr val="tx2"/>
                </a:solidFill>
                <a:hlinkClick r:id="rId4" action="ppaction://hlinksldjump"/>
              </a:rPr>
              <a:t>Toxins</a:t>
            </a:r>
            <a:endParaRPr lang="en-US" sz="2400" b="1" dirty="0" smtClean="0">
              <a:solidFill>
                <a:schemeClr val="tx2"/>
              </a:solidFill>
            </a:endParaRPr>
          </a:p>
          <a:p>
            <a:r>
              <a:rPr lang="en-US" sz="2400" b="1" dirty="0" smtClean="0">
                <a:solidFill>
                  <a:schemeClr val="tx2"/>
                </a:solidFill>
                <a:hlinkClick r:id="rId5" action="ppaction://hlinksldjump"/>
              </a:rPr>
              <a:t>Epidemiology</a:t>
            </a:r>
            <a:endParaRPr lang="en-US" sz="2400" b="1" dirty="0" smtClean="0">
              <a:solidFill>
                <a:schemeClr val="tx2"/>
              </a:solidFill>
            </a:endParaRPr>
          </a:p>
          <a:p>
            <a:r>
              <a:rPr lang="en-US" sz="2400" b="1" dirty="0" smtClean="0">
                <a:solidFill>
                  <a:schemeClr val="tx2"/>
                </a:solidFill>
                <a:hlinkClick r:id="rId6" action="ppaction://hlinksldjump"/>
              </a:rPr>
              <a:t>Transmission</a:t>
            </a:r>
            <a:endParaRPr lang="en-US" sz="2400" b="1" dirty="0" smtClean="0">
              <a:solidFill>
                <a:schemeClr val="tx2"/>
              </a:solidFill>
            </a:endParaRPr>
          </a:p>
          <a:p>
            <a:r>
              <a:rPr lang="en-US" sz="2400" b="1" dirty="0" smtClean="0">
                <a:solidFill>
                  <a:schemeClr val="tx2"/>
                </a:solidFill>
                <a:hlinkClick r:id="rId7" action="ppaction://hlinksldjump"/>
              </a:rPr>
              <a:t>Risk Factors &amp; Host Defense</a:t>
            </a:r>
            <a:endParaRPr lang="en-US" sz="2400" b="1" dirty="0" smtClean="0">
              <a:solidFill>
                <a:schemeClr val="tx2"/>
              </a:solidFill>
            </a:endParaRPr>
          </a:p>
          <a:p>
            <a:r>
              <a:rPr lang="en-US" sz="2400" b="1" dirty="0" smtClean="0">
                <a:solidFill>
                  <a:schemeClr val="tx2"/>
                </a:solidFill>
                <a:hlinkClick r:id="rId8" action="ppaction://hlinksldjump"/>
              </a:rPr>
              <a:t>Clinical Manifestations</a:t>
            </a:r>
            <a:endParaRPr lang="en-US" sz="2400" b="1" dirty="0" smtClean="0">
              <a:solidFill>
                <a:schemeClr val="tx2"/>
              </a:solidFill>
            </a:endParaRPr>
          </a:p>
          <a:p>
            <a:r>
              <a:rPr lang="en-US" sz="2400" b="1" dirty="0" smtClean="0">
                <a:solidFill>
                  <a:schemeClr val="tx2"/>
                </a:solidFill>
                <a:hlinkClick r:id="rId9" action="ppaction://hlinksldjump"/>
              </a:rPr>
              <a:t>Diagnosis</a:t>
            </a:r>
            <a:endParaRPr lang="en-US" sz="2400" b="1" dirty="0" smtClean="0">
              <a:solidFill>
                <a:schemeClr val="tx2"/>
              </a:solidFill>
            </a:endParaRPr>
          </a:p>
          <a:p>
            <a:r>
              <a:rPr lang="en-US" sz="2400" b="1" dirty="0" smtClean="0">
                <a:solidFill>
                  <a:schemeClr val="tx2"/>
                </a:solidFill>
                <a:hlinkClick r:id="rId10" action="ppaction://hlinksldjump"/>
              </a:rPr>
              <a:t>Treatment</a:t>
            </a:r>
            <a:endParaRPr lang="en-US" sz="2400" b="1" dirty="0" smtClean="0">
              <a:solidFill>
                <a:schemeClr val="tx2"/>
              </a:solidFill>
            </a:endParaRPr>
          </a:p>
          <a:p>
            <a:r>
              <a:rPr lang="en-US" sz="2400" b="1" dirty="0" smtClean="0">
                <a:solidFill>
                  <a:schemeClr val="tx2"/>
                </a:solidFill>
                <a:hlinkClick r:id="rId11" action="ppaction://hlinksldjump"/>
              </a:rPr>
              <a:t>Recurrence</a:t>
            </a:r>
            <a:endParaRPr lang="en-US" sz="2400" b="1" dirty="0" smtClean="0">
              <a:solidFill>
                <a:schemeClr val="tx2"/>
              </a:solidFill>
            </a:endParaRPr>
          </a:p>
          <a:p>
            <a:r>
              <a:rPr lang="en-US" sz="2400" b="1" dirty="0" smtClean="0">
                <a:solidFill>
                  <a:schemeClr val="tx2"/>
                </a:solidFill>
                <a:hlinkClick r:id="rId12" action="ppaction://hlinksldjump"/>
              </a:rPr>
              <a:t>Cases</a:t>
            </a:r>
            <a:endParaRPr lang="en-US" sz="2400" b="1" dirty="0" smtClean="0">
              <a:solidFill>
                <a:schemeClr val="tx2"/>
              </a:solidFill>
            </a:endParaRPr>
          </a:p>
          <a:p>
            <a:endParaRPr lang="en-US" dirty="0"/>
          </a:p>
        </p:txBody>
      </p:sp>
      <p:pic>
        <p:nvPicPr>
          <p:cNvPr id="5" name="Picture 4"/>
          <p:cNvPicPr>
            <a:picLocks noChangeAspect="1"/>
          </p:cNvPicPr>
          <p:nvPr/>
        </p:nvPicPr>
        <p:blipFill>
          <a:blip r:embed="rId13"/>
          <a:stretch>
            <a:fillRect/>
          </a:stretch>
        </p:blipFill>
        <p:spPr>
          <a:xfrm>
            <a:off x="5334000" y="3962400"/>
            <a:ext cx="3476153" cy="2413000"/>
          </a:xfrm>
          <a:prstGeom prst="rect">
            <a:avLst/>
          </a:prstGeom>
        </p:spPr>
      </p:pic>
    </p:spTree>
    <p:extLst>
      <p:ext uri="{BB962C8B-B14F-4D97-AF65-F5344CB8AC3E}">
        <p14:creationId xmlns:p14="http://schemas.microsoft.com/office/powerpoint/2010/main" val="26923985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766" y="1066800"/>
            <a:ext cx="4261834" cy="762000"/>
          </a:xfrm>
        </p:spPr>
        <p:txBody>
          <a:bodyPr>
            <a:normAutofit/>
          </a:bodyPr>
          <a:lstStyle/>
          <a:p>
            <a:r>
              <a:rPr lang="en-US" dirty="0" smtClean="0"/>
              <a:t>Bottom Line</a:t>
            </a:r>
            <a:endParaRPr lang="en-US" dirty="0"/>
          </a:p>
        </p:txBody>
      </p:sp>
      <p:sp>
        <p:nvSpPr>
          <p:cNvPr id="3" name="Content Placeholder 2"/>
          <p:cNvSpPr>
            <a:spLocks noGrp="1"/>
          </p:cNvSpPr>
          <p:nvPr>
            <p:ph idx="1"/>
          </p:nvPr>
        </p:nvSpPr>
        <p:spPr>
          <a:xfrm>
            <a:off x="685800" y="1905000"/>
            <a:ext cx="7315200" cy="4953000"/>
          </a:xfrm>
        </p:spPr>
        <p:txBody>
          <a:bodyPr>
            <a:normAutofit/>
          </a:bodyPr>
          <a:lstStyle/>
          <a:p>
            <a:r>
              <a:rPr lang="en-US" sz="2800" i="1" dirty="0" smtClean="0"/>
              <a:t>“There is insufficient data at this time to recommend administration of probiotics for primary prevention of CDI outside of clinical trials” </a:t>
            </a:r>
            <a:r>
              <a:rPr lang="en-US" sz="2800" dirty="0" smtClean="0"/>
              <a:t>per IDSA</a:t>
            </a:r>
            <a:endParaRPr lang="en-US" sz="2200" dirty="0" smtClean="0"/>
          </a:p>
          <a:p>
            <a:r>
              <a:rPr lang="en-US" sz="2800" b="1" dirty="0" smtClean="0"/>
              <a:t>!!</a:t>
            </a:r>
            <a:r>
              <a:rPr lang="en-US" sz="2800" dirty="0" smtClean="0"/>
              <a:t> There is the potential for organisms in probiotic formulations to cause invasive infections (i.e. bacteremia, </a:t>
            </a:r>
            <a:r>
              <a:rPr lang="en-US" sz="2800" dirty="0" err="1" smtClean="0"/>
              <a:t>fungemia</a:t>
            </a:r>
            <a:r>
              <a:rPr lang="en-US" sz="2800" dirty="0" smtClean="0"/>
              <a:t>) </a:t>
            </a:r>
            <a:r>
              <a:rPr lang="en-US" sz="2800" b="1" dirty="0" smtClean="0"/>
              <a:t>!!</a:t>
            </a:r>
          </a:p>
          <a:p>
            <a:pPr lvl="1"/>
            <a:r>
              <a:rPr lang="en-US" sz="2400" dirty="0" smtClean="0">
                <a:solidFill>
                  <a:srgbClr val="FF0000"/>
                </a:solidFill>
              </a:rPr>
              <a:t>D</a:t>
            </a:r>
            <a:r>
              <a:rPr lang="en-US" sz="2400" b="1" dirty="0" smtClean="0">
                <a:solidFill>
                  <a:srgbClr val="FF0000"/>
                </a:solidFill>
              </a:rPr>
              <a:t>o not use </a:t>
            </a:r>
            <a:r>
              <a:rPr lang="en-US" sz="2400" dirty="0" smtClean="0">
                <a:solidFill>
                  <a:schemeClr val="tx1"/>
                </a:solidFill>
              </a:rPr>
              <a:t>probiotics for severe CDI, immunocompromised patients, or severely ill patients! </a:t>
            </a:r>
            <a:endParaRPr lang="en-US" sz="2400" dirty="0">
              <a:solidFill>
                <a:schemeClr val="tx1"/>
              </a:solidFill>
            </a:endParaRPr>
          </a:p>
        </p:txBody>
      </p:sp>
      <p:sp>
        <p:nvSpPr>
          <p:cNvPr id="5" name="TextBox 4">
            <a:hlinkClick r:id="rId3" action="ppaction://hlinksldjump"/>
          </p:cNvPr>
          <p:cNvSpPr txBox="1"/>
          <p:nvPr/>
        </p:nvSpPr>
        <p:spPr>
          <a:xfrm>
            <a:off x="304800"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5901"/>
            <a:ext cx="320992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506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Fecal Microbiota Transplantation (FMT)</a:t>
            </a:r>
            <a:endParaRPr lang="en-US" dirty="0"/>
          </a:p>
        </p:txBody>
      </p:sp>
      <p:sp>
        <p:nvSpPr>
          <p:cNvPr id="3" name="Content Placeholder 2"/>
          <p:cNvSpPr>
            <a:spLocks noGrp="1"/>
          </p:cNvSpPr>
          <p:nvPr>
            <p:ph idx="1"/>
          </p:nvPr>
        </p:nvSpPr>
        <p:spPr>
          <a:xfrm>
            <a:off x="946405" y="1828801"/>
            <a:ext cx="5225796" cy="5029199"/>
          </a:xfrm>
        </p:spPr>
        <p:txBody>
          <a:bodyPr/>
          <a:lstStyle/>
          <a:p>
            <a:r>
              <a:rPr lang="en-US" sz="2400" dirty="0"/>
              <a:t>Recurrent </a:t>
            </a:r>
            <a:r>
              <a:rPr lang="en-US" sz="2400" i="1" dirty="0"/>
              <a:t>C. </a:t>
            </a:r>
            <a:r>
              <a:rPr lang="en-US" sz="2400" i="1" dirty="0" smtClean="0"/>
              <a:t>diff</a:t>
            </a:r>
            <a:r>
              <a:rPr lang="en-US" sz="2400" dirty="0" smtClean="0"/>
              <a:t> </a:t>
            </a:r>
            <a:r>
              <a:rPr lang="en-US" sz="2400" dirty="0"/>
              <a:t>is associated with a decrease in fecal microbial diversity; transplantation of stool from healthy individuals to these patients restores the microbiota </a:t>
            </a:r>
          </a:p>
          <a:p>
            <a:r>
              <a:rPr lang="en-US" sz="2400" dirty="0" smtClean="0"/>
              <a:t>FMT can break the cycle of recurrent </a:t>
            </a:r>
            <a:r>
              <a:rPr lang="en-US" sz="2400" i="1" dirty="0" smtClean="0"/>
              <a:t>C. difficile</a:t>
            </a:r>
            <a:r>
              <a:rPr lang="en-US" sz="2400" dirty="0" smtClean="0"/>
              <a:t> infections</a:t>
            </a:r>
          </a:p>
          <a:p>
            <a:r>
              <a:rPr lang="en-US" sz="2400" dirty="0" smtClean="0"/>
              <a:t>Efficacy has been evaluated in RCT &amp; open-label trials</a:t>
            </a:r>
          </a:p>
          <a:p>
            <a:pPr lvl="1"/>
            <a:r>
              <a:rPr lang="en-US" sz="2000" dirty="0" smtClean="0"/>
              <a:t>Cure rates range from 70-90% in patients with recurrent disease! </a:t>
            </a:r>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pic>
        <p:nvPicPr>
          <p:cNvPr id="3074" name="Picture 2" descr="Image result for probiotics cd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6668" y="2256631"/>
            <a:ext cx="2551975" cy="34956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91200" y="6172200"/>
            <a:ext cx="2851615" cy="707886"/>
          </a:xfrm>
          <a:prstGeom prst="rect">
            <a:avLst/>
          </a:prstGeom>
          <a:noFill/>
        </p:spPr>
        <p:txBody>
          <a:bodyPr wrap="square" rtlCol="0">
            <a:spAutoFit/>
          </a:bodyPr>
          <a:lstStyle/>
          <a:p>
            <a:r>
              <a:rPr lang="en-US" sz="1000" dirty="0" smtClean="0"/>
              <a:t>Chang et al., J Infect Dis 2008</a:t>
            </a:r>
          </a:p>
          <a:p>
            <a:r>
              <a:rPr lang="en-US" sz="1000" dirty="0" err="1" smtClean="0"/>
              <a:t>Khoruts</a:t>
            </a:r>
            <a:r>
              <a:rPr lang="en-US" sz="1000" dirty="0" smtClean="0"/>
              <a:t> et al., J </a:t>
            </a:r>
            <a:r>
              <a:rPr lang="en-US" sz="1000" dirty="0" err="1" smtClean="0"/>
              <a:t>Clin</a:t>
            </a:r>
            <a:r>
              <a:rPr lang="en-US" sz="1000" dirty="0" smtClean="0"/>
              <a:t> </a:t>
            </a:r>
            <a:r>
              <a:rPr lang="en-US" sz="1000" dirty="0" err="1" smtClean="0"/>
              <a:t>Gastroenterol</a:t>
            </a:r>
            <a:r>
              <a:rPr lang="en-US" sz="1000" dirty="0" smtClean="0"/>
              <a:t> 2010</a:t>
            </a:r>
          </a:p>
          <a:p>
            <a:r>
              <a:rPr lang="en-US" sz="1000" dirty="0" smtClean="0"/>
              <a:t>van </a:t>
            </a:r>
            <a:r>
              <a:rPr lang="en-US" sz="1000" dirty="0" err="1" smtClean="0"/>
              <a:t>Nood</a:t>
            </a:r>
            <a:r>
              <a:rPr lang="en-US" sz="1000" dirty="0" smtClean="0"/>
              <a:t> et al., NEJM 2013</a:t>
            </a:r>
          </a:p>
          <a:p>
            <a:endParaRPr lang="en-US" sz="1000" dirty="0"/>
          </a:p>
        </p:txBody>
      </p:sp>
    </p:spTree>
    <p:extLst>
      <p:ext uri="{BB962C8B-B14F-4D97-AF65-F5344CB8AC3E}">
        <p14:creationId xmlns:p14="http://schemas.microsoft.com/office/powerpoint/2010/main" val="69891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55"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 calcmode="lin" valueType="num">
                                      <p:cBhvr>
                                        <p:cTn id="9" dur="1000" fill="hold"/>
                                        <p:tgtEl>
                                          <p:spTgt spid="3074"/>
                                        </p:tgtEl>
                                        <p:attrNameLst>
                                          <p:attrName>ppt_w</p:attrName>
                                        </p:attrNameLst>
                                      </p:cBhvr>
                                      <p:tavLst>
                                        <p:tav tm="0">
                                          <p:val>
                                            <p:strVal val="#ppt_w*0.70"/>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Effect transition="in" filter="fade">
                                      <p:cBhvr>
                                        <p:cTn id="11" dur="10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Fecal Microbiota Transplantation (FMT)</a:t>
            </a:r>
            <a:endParaRPr lang="en-US" dirty="0"/>
          </a:p>
        </p:txBody>
      </p:sp>
      <p:sp>
        <p:nvSpPr>
          <p:cNvPr id="3" name="Content Placeholder 2"/>
          <p:cNvSpPr>
            <a:spLocks noGrp="1"/>
          </p:cNvSpPr>
          <p:nvPr>
            <p:ph idx="1"/>
          </p:nvPr>
        </p:nvSpPr>
        <p:spPr>
          <a:xfrm>
            <a:off x="457200" y="1981200"/>
            <a:ext cx="7758684" cy="5029199"/>
          </a:xfrm>
        </p:spPr>
        <p:txBody>
          <a:bodyPr>
            <a:normAutofit/>
          </a:bodyPr>
          <a:lstStyle/>
          <a:p>
            <a:pPr>
              <a:buFont typeface="Wingdings" charset="2"/>
              <a:buChar char="Ø"/>
            </a:pPr>
            <a:r>
              <a:rPr lang="en-US" b="1" dirty="0" smtClean="0"/>
              <a:t> </a:t>
            </a:r>
            <a:r>
              <a:rPr lang="en-US" b="1" u="sng" dirty="0" smtClean="0"/>
              <a:t>HOW IS THIS DONE? </a:t>
            </a:r>
          </a:p>
          <a:p>
            <a:endParaRPr lang="en-US" sz="200" b="1" dirty="0" smtClean="0"/>
          </a:p>
          <a:p>
            <a:pPr lvl="1"/>
            <a:r>
              <a:rPr lang="en-US" b="1" dirty="0" smtClean="0"/>
              <a:t>Choice of delivery depends on factors including: </a:t>
            </a:r>
            <a:r>
              <a:rPr lang="en-US" dirty="0" smtClean="0"/>
              <a:t>patient preferences, risk, facility resources, cost, </a:t>
            </a:r>
            <a:r>
              <a:rPr lang="en-US" dirty="0" err="1" smtClean="0"/>
              <a:t>etc</a:t>
            </a:r>
            <a:endParaRPr lang="en-US" dirty="0" smtClean="0"/>
          </a:p>
          <a:p>
            <a:pPr lvl="2"/>
            <a:r>
              <a:rPr lang="en-US" b="1" dirty="0" smtClean="0"/>
              <a:t>Enema</a:t>
            </a:r>
            <a:r>
              <a:rPr lang="en-US" dirty="0" smtClean="0"/>
              <a:t> – but cannot reach above the splenic flexure</a:t>
            </a:r>
          </a:p>
          <a:p>
            <a:pPr lvl="2"/>
            <a:r>
              <a:rPr lang="en-US" b="1" dirty="0" smtClean="0"/>
              <a:t>Colonoscopy</a:t>
            </a:r>
            <a:r>
              <a:rPr lang="en-US" dirty="0" smtClean="0"/>
              <a:t> – allows administration of stool up to the distal small bowel </a:t>
            </a:r>
            <a:endParaRPr lang="en-US" dirty="0"/>
          </a:p>
          <a:p>
            <a:pPr lvl="2"/>
            <a:r>
              <a:rPr lang="en-US" b="1" dirty="0" err="1" smtClean="0"/>
              <a:t>Nasoduodenal</a:t>
            </a:r>
            <a:r>
              <a:rPr lang="en-US" b="1" dirty="0" smtClean="0"/>
              <a:t>/</a:t>
            </a:r>
            <a:r>
              <a:rPr lang="en-US" b="1" dirty="0" err="1" smtClean="0"/>
              <a:t>jejunal</a:t>
            </a:r>
            <a:r>
              <a:rPr lang="en-US" b="1" dirty="0" smtClean="0"/>
              <a:t> tube</a:t>
            </a:r>
            <a:r>
              <a:rPr lang="en-US" dirty="0" smtClean="0"/>
              <a:t> – delivery of bacteria to small bowel and rest of colon</a:t>
            </a:r>
          </a:p>
          <a:p>
            <a:pPr lvl="2"/>
            <a:r>
              <a:rPr lang="en-US" b="1" dirty="0" smtClean="0"/>
              <a:t>Oral capsules</a:t>
            </a:r>
          </a:p>
          <a:p>
            <a:pPr>
              <a:buFont typeface="Wingdings" charset="2"/>
              <a:buChar char="Ø"/>
            </a:pPr>
            <a:r>
              <a:rPr lang="en-US" b="1" dirty="0" smtClean="0"/>
              <a:t> </a:t>
            </a:r>
            <a:r>
              <a:rPr lang="en-US" b="1" u="sng" dirty="0" smtClean="0"/>
              <a:t>WHO DOES THIS?</a:t>
            </a:r>
          </a:p>
          <a:p>
            <a:endParaRPr lang="en-US" sz="200" b="1" dirty="0" smtClean="0"/>
          </a:p>
          <a:p>
            <a:pPr lvl="1"/>
            <a:r>
              <a:rPr lang="en-US" dirty="0" smtClean="0"/>
              <a:t>Gastroenterologists! Refer typically after 2</a:t>
            </a:r>
            <a:r>
              <a:rPr lang="en-US" baseline="30000" dirty="0" smtClean="0"/>
              <a:t>nd</a:t>
            </a:r>
            <a:r>
              <a:rPr lang="en-US" dirty="0" smtClean="0"/>
              <a:t> recurrence</a:t>
            </a:r>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308301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FMT: Words of Caution</a:t>
            </a:r>
            <a:endParaRPr lang="en-US" dirty="0"/>
          </a:p>
        </p:txBody>
      </p:sp>
      <p:sp>
        <p:nvSpPr>
          <p:cNvPr id="3" name="Content Placeholder 2"/>
          <p:cNvSpPr>
            <a:spLocks noGrp="1"/>
          </p:cNvSpPr>
          <p:nvPr>
            <p:ph idx="1"/>
          </p:nvPr>
        </p:nvSpPr>
        <p:spPr>
          <a:xfrm>
            <a:off x="946404" y="2057400"/>
            <a:ext cx="6479074" cy="5029199"/>
          </a:xfrm>
        </p:spPr>
        <p:txBody>
          <a:bodyPr>
            <a:normAutofit/>
          </a:bodyPr>
          <a:lstStyle/>
          <a:p>
            <a:pPr marL="0" indent="0" algn="ctr">
              <a:buNone/>
            </a:pPr>
            <a:r>
              <a:rPr lang="en-US" sz="2600" b="1" dirty="0" smtClean="0"/>
              <a:t>SAFETY ALERT</a:t>
            </a:r>
            <a:endParaRPr lang="en-US" sz="200" b="1" dirty="0" smtClean="0"/>
          </a:p>
          <a:p>
            <a:pPr marL="0" indent="0" algn="ctr">
              <a:lnSpc>
                <a:spcPct val="100000"/>
              </a:lnSpc>
              <a:buNone/>
            </a:pPr>
            <a:endParaRPr lang="en-US" sz="200" b="1" dirty="0" smtClean="0"/>
          </a:p>
          <a:p>
            <a:r>
              <a:rPr lang="en-US" dirty="0" smtClean="0"/>
              <a:t>In 2019, the FDA released a safety alert highlighting two cases (one fatal) of invasive ESBL-producing </a:t>
            </a:r>
            <a:r>
              <a:rPr lang="en-US" i="1" dirty="0" smtClean="0"/>
              <a:t>E. Coli </a:t>
            </a:r>
            <a:r>
              <a:rPr lang="en-US" dirty="0" smtClean="0"/>
              <a:t>infections</a:t>
            </a:r>
          </a:p>
          <a:p>
            <a:pPr lvl="1"/>
            <a:r>
              <a:rPr lang="en-US" dirty="0" smtClean="0"/>
              <a:t>One patient was neutropenic as a result of a stem cell transplant </a:t>
            </a:r>
          </a:p>
          <a:p>
            <a:r>
              <a:rPr lang="en-US" dirty="0" smtClean="0"/>
              <a:t>In 2020, the FDA was notified of more patients who received FMT &amp; developed infections caused by </a:t>
            </a:r>
            <a:r>
              <a:rPr lang="en-US" dirty="0" err="1" smtClean="0"/>
              <a:t>enteropathogenic</a:t>
            </a:r>
            <a:r>
              <a:rPr lang="en-US" dirty="0" smtClean="0"/>
              <a:t> </a:t>
            </a:r>
            <a:r>
              <a:rPr lang="en-US" i="1" dirty="0" smtClean="0"/>
              <a:t>E. Coli </a:t>
            </a:r>
            <a:r>
              <a:rPr lang="en-US" dirty="0" smtClean="0"/>
              <a:t>&amp; </a:t>
            </a:r>
            <a:r>
              <a:rPr lang="en-US" dirty="0" err="1" smtClean="0"/>
              <a:t>Shigatoxin</a:t>
            </a:r>
            <a:r>
              <a:rPr lang="en-US" dirty="0" smtClean="0"/>
              <a:t>-producing </a:t>
            </a:r>
            <a:r>
              <a:rPr lang="en-US" i="1" dirty="0" smtClean="0"/>
              <a:t>E. Coli</a:t>
            </a:r>
            <a:r>
              <a:rPr lang="en-US" dirty="0" smtClean="0"/>
              <a:t>.  </a:t>
            </a:r>
          </a:p>
          <a:p>
            <a:pPr lvl="1"/>
            <a:r>
              <a:rPr lang="en-US" dirty="0" smtClean="0"/>
              <a:t>“Patients considering FMT for the treatment of CDI should speak to their health care provider to understand these risk”</a:t>
            </a:r>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905000"/>
            <a:ext cx="793858" cy="79385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184170">
            <a:off x="1141558" y="1904999"/>
            <a:ext cx="793858" cy="793858"/>
          </a:xfrm>
          <a:prstGeom prst="rect">
            <a:avLst/>
          </a:prstGeom>
          <a:scene3d>
            <a:camera prst="orthographicFront">
              <a:rot lat="0" lon="20399994" rev="0"/>
            </a:camera>
            <a:lightRig rig="threePt" dir="t"/>
          </a:scene3d>
        </p:spPr>
      </p:pic>
      <p:pic>
        <p:nvPicPr>
          <p:cNvPr id="9" name="Picture 8"/>
          <p:cNvPicPr>
            <a:picLocks noChangeAspect="1"/>
          </p:cNvPicPr>
          <p:nvPr/>
        </p:nvPicPr>
        <p:blipFill>
          <a:blip r:embed="rId5"/>
          <a:stretch>
            <a:fillRect/>
          </a:stretch>
        </p:blipFill>
        <p:spPr>
          <a:xfrm>
            <a:off x="7279178" y="5791200"/>
            <a:ext cx="1571061" cy="883722"/>
          </a:xfrm>
          <a:prstGeom prst="rect">
            <a:avLst/>
          </a:prstGeom>
        </p:spPr>
      </p:pic>
    </p:spTree>
    <p:extLst>
      <p:ext uri="{BB962C8B-B14F-4D97-AF65-F5344CB8AC3E}">
        <p14:creationId xmlns:p14="http://schemas.microsoft.com/office/powerpoint/2010/main" val="127784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6" presetClass="emph" presetSubtype="0" fill="hold" grpId="0" nodeType="withEffect">
                                  <p:stCondLst>
                                    <p:cond delay="0"/>
                                  </p:stCondLst>
                                  <p:childTnLst>
                                    <p:animEffect transition="out" filter="fade">
                                      <p:cBhvr>
                                        <p:cTn id="8" dur="2000" tmFilter="0, 0; .2, .5; .8, .5; 1, 0"/>
                                        <p:tgtEl>
                                          <p:spTgt spid="2"/>
                                        </p:tgtEl>
                                      </p:cBhvr>
                                    </p:animEffect>
                                    <p:animScale>
                                      <p:cBhvr>
                                        <p:cTn id="9" dur="1000" autoRev="1" fill="hold"/>
                                        <p:tgtEl>
                                          <p:spTgt spid="2"/>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and </a:t>
            </a:r>
            <a:br>
              <a:rPr lang="en-US" dirty="0" smtClean="0"/>
            </a:br>
            <a:r>
              <a:rPr lang="en-US" dirty="0" smtClean="0"/>
              <a:t>Infection Control</a:t>
            </a:r>
            <a:endParaRPr lang="en-US" dirty="0"/>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3" name="Content Placeholder 2"/>
          <p:cNvSpPr>
            <a:spLocks noGrp="1"/>
          </p:cNvSpPr>
          <p:nvPr>
            <p:ph idx="1"/>
          </p:nvPr>
        </p:nvSpPr>
        <p:spPr>
          <a:xfrm>
            <a:off x="946404" y="1828801"/>
            <a:ext cx="5835396" cy="4952999"/>
          </a:xfrm>
        </p:spPr>
        <p:txBody>
          <a:bodyPr>
            <a:normAutofit fontScale="92500" lnSpcReduction="10000"/>
          </a:bodyPr>
          <a:lstStyle/>
          <a:p>
            <a:r>
              <a:rPr lang="en-US" b="1" dirty="0" smtClean="0"/>
              <a:t>Prevention Strategies</a:t>
            </a:r>
          </a:p>
          <a:p>
            <a:pPr lvl="1"/>
            <a:r>
              <a:rPr lang="en-US" dirty="0" smtClean="0"/>
              <a:t>Early detection &amp; isolation of patients is essential to prevent transmission!</a:t>
            </a:r>
          </a:p>
          <a:p>
            <a:pPr lvl="1"/>
            <a:r>
              <a:rPr lang="en-US" dirty="0" smtClean="0"/>
              <a:t>Patients with suspected or proven CDI should be placed on contact precautions</a:t>
            </a:r>
          </a:p>
          <a:p>
            <a:pPr lvl="2"/>
            <a:r>
              <a:rPr lang="en-US" dirty="0" smtClean="0"/>
              <a:t>Single room, dedicated toilet</a:t>
            </a:r>
          </a:p>
          <a:p>
            <a:pPr lvl="2"/>
            <a:r>
              <a:rPr lang="en-US" dirty="0" smtClean="0"/>
              <a:t>Gloves &amp; gowns should be worn upon room entry and exit</a:t>
            </a:r>
          </a:p>
          <a:p>
            <a:pPr lvl="2"/>
            <a:r>
              <a:rPr lang="en-US" dirty="0" smtClean="0"/>
              <a:t>Hand hygiene with soap &amp; water following care of patients</a:t>
            </a:r>
          </a:p>
          <a:p>
            <a:pPr lvl="2"/>
            <a:r>
              <a:rPr lang="en-US" dirty="0" smtClean="0"/>
              <a:t>Continue precautions until diarrhea ends</a:t>
            </a:r>
          </a:p>
          <a:p>
            <a:pPr lvl="1"/>
            <a:r>
              <a:rPr lang="en-US" dirty="0" smtClean="0"/>
              <a:t>Disinfection of clinical areas require a sporicidal agent (i.e. bleach)</a:t>
            </a:r>
          </a:p>
          <a:p>
            <a:r>
              <a:rPr lang="en-US" b="1" dirty="0" smtClean="0"/>
              <a:t>Infection Control Strategies</a:t>
            </a:r>
          </a:p>
          <a:p>
            <a:pPr lvl="1"/>
            <a:r>
              <a:rPr lang="en-US" dirty="0" smtClean="0"/>
              <a:t>Minimize antibiotic use with antibiotic </a:t>
            </a:r>
          </a:p>
          <a:p>
            <a:pPr marL="274320" lvl="1" indent="0">
              <a:buNone/>
            </a:pPr>
            <a:r>
              <a:rPr lang="en-US" dirty="0" smtClean="0"/>
              <a:t>   stewardship</a:t>
            </a:r>
          </a:p>
          <a:p>
            <a:pPr lvl="1"/>
            <a:r>
              <a:rPr lang="en-US" dirty="0" smtClean="0"/>
              <a:t>Track rates of CDI to evaluate trends within                 or among facilities</a:t>
            </a:r>
          </a:p>
        </p:txBody>
      </p:sp>
      <p:pic>
        <p:nvPicPr>
          <p:cNvPr id="7"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7239" r="6307" b="3080"/>
          <a:stretch/>
        </p:blipFill>
        <p:spPr>
          <a:xfrm>
            <a:off x="7315200" y="2057400"/>
            <a:ext cx="1535039" cy="2702819"/>
          </a:xfrm>
          <a:prstGeom prst="rect">
            <a:avLst/>
          </a:prstGeom>
        </p:spPr>
      </p:pic>
      <p:pic>
        <p:nvPicPr>
          <p:cNvPr id="4" name="Picture 3"/>
          <p:cNvPicPr>
            <a:picLocks noChangeAspect="1"/>
          </p:cNvPicPr>
          <p:nvPr/>
        </p:nvPicPr>
        <p:blipFill rotWithShape="1">
          <a:blip r:embed="rId5"/>
          <a:srcRect l="7500" t="13086" r="10854" b="8395"/>
          <a:stretch/>
        </p:blipFill>
        <p:spPr>
          <a:xfrm>
            <a:off x="6120904" y="5176191"/>
            <a:ext cx="2729335" cy="1476422"/>
          </a:xfrm>
          <a:prstGeom prst="rect">
            <a:avLst/>
          </a:prstGeom>
        </p:spPr>
      </p:pic>
    </p:spTree>
    <p:extLst>
      <p:ext uri="{BB962C8B-B14F-4D97-AF65-F5344CB8AC3E}">
        <p14:creationId xmlns:p14="http://schemas.microsoft.com/office/powerpoint/2010/main" val="325130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 calcmode="lin" valueType="num">
                                      <p:cBhvr additive="base">
                                        <p:cTn id="56"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3">
                                            <p:txEl>
                                              <p:pRg st="10" end="10"/>
                                            </p:txEl>
                                          </p:spTgt>
                                        </p:tgtEl>
                                        <p:attrNameLst>
                                          <p:attrName>style.visibility</p:attrName>
                                        </p:attrNameLst>
                                      </p:cBhvr>
                                      <p:to>
                                        <p:strVal val="visible"/>
                                      </p:to>
                                    </p:set>
                                    <p:anim calcmode="lin" valueType="num">
                                      <p:cBhvr additive="base">
                                        <p:cTn id="60"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3">
                                            <p:txEl>
                                              <p:pRg st="11" end="11"/>
                                            </p:txEl>
                                          </p:spTgt>
                                        </p:tgtEl>
                                        <p:attrNameLst>
                                          <p:attrName>style.visibility</p:attrName>
                                        </p:attrNameLst>
                                      </p:cBhvr>
                                      <p:to>
                                        <p:strVal val="visible"/>
                                      </p:to>
                                    </p:set>
                                    <p:anim calcmode="lin" valueType="num">
                                      <p:cBhvr additive="base">
                                        <p:cTn id="64"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 Diff </a:t>
            </a:r>
            <a:r>
              <a:rPr lang="en-US" dirty="0" smtClean="0"/>
              <a:t>Prophylaxis?</a:t>
            </a:r>
            <a:endParaRPr lang="en-US" dirty="0"/>
          </a:p>
        </p:txBody>
      </p:sp>
      <p:sp>
        <p:nvSpPr>
          <p:cNvPr id="3" name="Content Placeholder 2"/>
          <p:cNvSpPr>
            <a:spLocks noGrp="1"/>
          </p:cNvSpPr>
          <p:nvPr>
            <p:ph sz="half" idx="1"/>
          </p:nvPr>
        </p:nvSpPr>
        <p:spPr>
          <a:xfrm>
            <a:off x="838200" y="1828801"/>
            <a:ext cx="3505200" cy="4351337"/>
          </a:xfrm>
        </p:spPr>
        <p:txBody>
          <a:bodyPr>
            <a:noAutofit/>
          </a:bodyPr>
          <a:lstStyle/>
          <a:p>
            <a:r>
              <a:rPr lang="en-US" sz="2500" dirty="0" smtClean="0"/>
              <a:t>Primary prophylaxis </a:t>
            </a:r>
            <a:r>
              <a:rPr lang="en-US" sz="2500" b="1" dirty="0" smtClean="0"/>
              <a:t>may be of benefit </a:t>
            </a:r>
            <a:r>
              <a:rPr lang="en-US" sz="2500" dirty="0" smtClean="0"/>
              <a:t>in patients with high risk of CDI</a:t>
            </a:r>
          </a:p>
          <a:p>
            <a:pPr lvl="1"/>
            <a:r>
              <a:rPr lang="en-US" sz="2300" dirty="0" smtClean="0"/>
              <a:t>In a randomized open label trial of 100 hospitalized patients at </a:t>
            </a:r>
            <a:r>
              <a:rPr lang="en-US" sz="2300" u="sng" dirty="0" smtClean="0"/>
              <a:t>high risk </a:t>
            </a:r>
            <a:r>
              <a:rPr lang="en-US" sz="2300" dirty="0" smtClean="0"/>
              <a:t>of first episode of CDI, vancomycin (125mg PO daily) reduced rate of CDI compared to placebo (0 vs 6 cases)!</a:t>
            </a:r>
          </a:p>
          <a:p>
            <a:endParaRPr lang="en-US" sz="2300" dirty="0"/>
          </a:p>
        </p:txBody>
      </p:sp>
      <p:sp>
        <p:nvSpPr>
          <p:cNvPr id="7" name="Content Placeholder 6"/>
          <p:cNvSpPr>
            <a:spLocks noGrp="1"/>
          </p:cNvSpPr>
          <p:nvPr>
            <p:ph sz="half" idx="2"/>
          </p:nvPr>
        </p:nvSpPr>
        <p:spPr>
          <a:xfrm>
            <a:off x="4839630" y="3124200"/>
            <a:ext cx="3360420" cy="1905000"/>
          </a:xfrm>
          <a:ln w="57150">
            <a:solidFill>
              <a:schemeClr val="bg2">
                <a:lumMod val="75000"/>
              </a:schemeClr>
            </a:solidFill>
            <a:prstDash val="dash"/>
          </a:ln>
        </p:spPr>
        <p:txBody>
          <a:bodyPr>
            <a:noAutofit/>
          </a:bodyPr>
          <a:lstStyle/>
          <a:p>
            <a:pPr marL="0" indent="0" algn="ctr">
              <a:lnSpc>
                <a:spcPct val="120000"/>
              </a:lnSpc>
              <a:spcBef>
                <a:spcPts val="0"/>
              </a:spcBef>
              <a:spcAft>
                <a:spcPts val="0"/>
              </a:spcAft>
              <a:buNone/>
            </a:pPr>
            <a:r>
              <a:rPr lang="en-US" sz="1600" u="sng" dirty="0" smtClean="0"/>
              <a:t>High risk </a:t>
            </a:r>
            <a:r>
              <a:rPr lang="en-US" sz="1600" dirty="0" smtClean="0"/>
              <a:t>defined as:</a:t>
            </a:r>
          </a:p>
          <a:p>
            <a:pPr marL="0" indent="0" algn="ctr">
              <a:lnSpc>
                <a:spcPct val="120000"/>
              </a:lnSpc>
              <a:spcBef>
                <a:spcPts val="0"/>
              </a:spcBef>
              <a:spcAft>
                <a:spcPts val="0"/>
              </a:spcAft>
              <a:buNone/>
            </a:pPr>
            <a:r>
              <a:rPr lang="en-US" sz="1600" dirty="0" smtClean="0"/>
              <a:t>Age </a:t>
            </a:r>
            <a:r>
              <a:rPr lang="en-US" sz="1600" dirty="0"/>
              <a:t>&gt;</a:t>
            </a:r>
            <a:r>
              <a:rPr lang="en-US" sz="1600" dirty="0" smtClean="0"/>
              <a:t>60 years </a:t>
            </a:r>
            <a:r>
              <a:rPr lang="en-US" sz="1600" dirty="0"/>
              <a:t>who received systemic antibiotics during a prior hospitalization within 30 days &amp; were receiving antibiotics during current </a:t>
            </a:r>
            <a:r>
              <a:rPr lang="en-US" sz="1600" dirty="0" smtClean="0"/>
              <a:t>hospitalization</a:t>
            </a:r>
            <a:endParaRPr lang="en-US" sz="1600" dirty="0"/>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6" name="TextBox 5"/>
          <p:cNvSpPr txBox="1"/>
          <p:nvPr/>
        </p:nvSpPr>
        <p:spPr>
          <a:xfrm>
            <a:off x="48006" y="90827"/>
            <a:ext cx="3380994" cy="246221"/>
          </a:xfrm>
          <a:prstGeom prst="rect">
            <a:avLst/>
          </a:prstGeom>
          <a:noFill/>
        </p:spPr>
        <p:txBody>
          <a:bodyPr wrap="square" rtlCol="0">
            <a:spAutoFit/>
          </a:bodyPr>
          <a:lstStyle/>
          <a:p>
            <a:r>
              <a:rPr lang="en-US" sz="1000" dirty="0" smtClean="0"/>
              <a:t>Johnson et al., CID 2019</a:t>
            </a:r>
            <a:endParaRPr lang="en-US" sz="1000" dirty="0"/>
          </a:p>
        </p:txBody>
      </p:sp>
      <p:cxnSp>
        <p:nvCxnSpPr>
          <p:cNvPr id="22" name="Straight Arrow Connector 21"/>
          <p:cNvCxnSpPr/>
          <p:nvPr/>
        </p:nvCxnSpPr>
        <p:spPr>
          <a:xfrm flipV="1">
            <a:off x="4038600" y="3352800"/>
            <a:ext cx="1295400" cy="990600"/>
          </a:xfrm>
          <a:prstGeom prst="straightConnector1">
            <a:avLst/>
          </a:prstGeom>
          <a:ln w="28575" cap="flat">
            <a:solidFill>
              <a:srgbClr val="FF0000"/>
            </a:solidFill>
            <a:roun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352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strVal val="#ppt_w*0.70"/>
                                          </p:val>
                                        </p:tav>
                                        <p:tav tm="100000">
                                          <p:val>
                                            <p:strVal val="#ppt_w"/>
                                          </p:val>
                                        </p:tav>
                                      </p:tavLst>
                                    </p:anim>
                                    <p:anim calcmode="lin" valueType="num">
                                      <p:cBhvr>
                                        <p:cTn id="16" dur="500" fill="hold"/>
                                        <p:tgtEl>
                                          <p:spTgt spid="22"/>
                                        </p:tgtEl>
                                        <p:attrNameLst>
                                          <p:attrName>ppt_h</p:attrName>
                                        </p:attrNameLst>
                                      </p:cBhvr>
                                      <p:tavLst>
                                        <p:tav tm="0">
                                          <p:val>
                                            <p:strVal val="#ppt_h"/>
                                          </p:val>
                                        </p:tav>
                                        <p:tav tm="100000">
                                          <p:val>
                                            <p:strVal val="#ppt_h"/>
                                          </p:val>
                                        </p:tav>
                                      </p:tavLst>
                                    </p:anim>
                                    <p:animEffect transition="in" filter="fade">
                                      <p:cBhvr>
                                        <p:cTn id="17" dur="500"/>
                                        <p:tgtEl>
                                          <p:spTgt spid="22"/>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7">
                                            <p:bg/>
                                          </p:spTgt>
                                        </p:tgtEl>
                                        <p:attrNameLst>
                                          <p:attrName>style.visibility</p:attrName>
                                        </p:attrNameLst>
                                      </p:cBhvr>
                                      <p:to>
                                        <p:strVal val="visible"/>
                                      </p:to>
                                    </p:set>
                                    <p:anim calcmode="lin" valueType="num">
                                      <p:cBhvr>
                                        <p:cTn id="20" dur="500" fill="hold"/>
                                        <p:tgtEl>
                                          <p:spTgt spid="7">
                                            <p:bg/>
                                          </p:spTgt>
                                        </p:tgtEl>
                                        <p:attrNameLst>
                                          <p:attrName>ppt_w</p:attrName>
                                        </p:attrNameLst>
                                      </p:cBhvr>
                                      <p:tavLst>
                                        <p:tav tm="0">
                                          <p:val>
                                            <p:strVal val="#ppt_w*0.70"/>
                                          </p:val>
                                        </p:tav>
                                        <p:tav tm="100000">
                                          <p:val>
                                            <p:strVal val="#ppt_w"/>
                                          </p:val>
                                        </p:tav>
                                      </p:tavLst>
                                    </p:anim>
                                    <p:anim calcmode="lin" valueType="num">
                                      <p:cBhvr>
                                        <p:cTn id="21" dur="500" fill="hold"/>
                                        <p:tgtEl>
                                          <p:spTgt spid="7">
                                            <p:bg/>
                                          </p:spTgt>
                                        </p:tgtEl>
                                        <p:attrNameLst>
                                          <p:attrName>ppt_h</p:attrName>
                                        </p:attrNameLst>
                                      </p:cBhvr>
                                      <p:tavLst>
                                        <p:tav tm="0">
                                          <p:val>
                                            <p:strVal val="#ppt_h"/>
                                          </p:val>
                                        </p:tav>
                                        <p:tav tm="100000">
                                          <p:val>
                                            <p:strVal val="#ppt_h"/>
                                          </p:val>
                                        </p:tav>
                                      </p:tavLst>
                                    </p:anim>
                                    <p:animEffect transition="in" filter="fade">
                                      <p:cBhvr>
                                        <p:cTn id="22" dur="500"/>
                                        <p:tgtEl>
                                          <p:spTgt spid="7">
                                            <p:bg/>
                                          </p:spTgt>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5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26" dur="5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7" dur="500"/>
                                        <p:tgtEl>
                                          <p:spTgt spid="7">
                                            <p:txEl>
                                              <p:pRg st="0" end="0"/>
                                            </p:txEl>
                                          </p:spTgt>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 calcmode="lin" valueType="num">
                                      <p:cBhvr>
                                        <p:cTn id="30" dur="5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31" dur="5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3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04" y="511177"/>
            <a:ext cx="7269480" cy="853122"/>
          </a:xfrm>
        </p:spPr>
        <p:txBody>
          <a:bodyPr/>
          <a:lstStyle/>
          <a:p>
            <a:r>
              <a:rPr lang="en-US" i="1" dirty="0" smtClean="0"/>
              <a:t>C. Diff </a:t>
            </a:r>
            <a:r>
              <a:rPr lang="en-US" dirty="0" smtClean="0"/>
              <a:t>Vaccine?</a:t>
            </a:r>
            <a:endParaRPr lang="en-US" dirty="0"/>
          </a:p>
        </p:txBody>
      </p:sp>
      <p:sp>
        <p:nvSpPr>
          <p:cNvPr id="3" name="Content Placeholder 2"/>
          <p:cNvSpPr>
            <a:spLocks noGrp="1"/>
          </p:cNvSpPr>
          <p:nvPr>
            <p:ph idx="1"/>
          </p:nvPr>
        </p:nvSpPr>
        <p:spPr>
          <a:xfrm>
            <a:off x="762000" y="1507650"/>
            <a:ext cx="6934200" cy="1845150"/>
          </a:xfrm>
        </p:spPr>
        <p:txBody>
          <a:bodyPr>
            <a:normAutofit fontScale="70000" lnSpcReduction="20000"/>
          </a:bodyPr>
          <a:lstStyle/>
          <a:p>
            <a:r>
              <a:rPr lang="en-US" sz="2900" dirty="0" smtClean="0"/>
              <a:t>A vaccine appears to be a promising intervention to offer </a:t>
            </a:r>
            <a:r>
              <a:rPr lang="en-US" sz="2900" dirty="0"/>
              <a:t>l</a:t>
            </a:r>
            <a:r>
              <a:rPr lang="en-US" sz="2900" dirty="0" smtClean="0"/>
              <a:t>ong-term protection against CDI!</a:t>
            </a:r>
          </a:p>
          <a:p>
            <a:r>
              <a:rPr lang="en-US" sz="2900" dirty="0" smtClean="0"/>
              <a:t>No </a:t>
            </a:r>
            <a:r>
              <a:rPr lang="en-US" sz="2900" dirty="0"/>
              <a:t>vaccines have yet to be approved for clinical </a:t>
            </a:r>
            <a:r>
              <a:rPr lang="en-US" sz="2900" dirty="0" smtClean="0"/>
              <a:t>use</a:t>
            </a:r>
          </a:p>
          <a:p>
            <a:r>
              <a:rPr lang="en-US" sz="2900" dirty="0" smtClean="0"/>
              <a:t>Different types of vaccines in various phases are under development/study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86633983"/>
              </p:ext>
            </p:extLst>
          </p:nvPr>
        </p:nvGraphicFramePr>
        <p:xfrm>
          <a:off x="457200" y="3352800"/>
          <a:ext cx="7542191" cy="3352800"/>
        </p:xfrm>
        <a:graphic>
          <a:graphicData uri="http://schemas.openxmlformats.org/drawingml/2006/table">
            <a:tbl>
              <a:tblPr firstRow="1" bandRow="1">
                <a:tableStyleId>{21E4AEA4-8DFA-4A89-87EB-49C32662AFE0}</a:tableStyleId>
              </a:tblPr>
              <a:tblGrid>
                <a:gridCol w="12192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2512991">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tblGrid>
              <a:tr h="370840">
                <a:tc>
                  <a:txBody>
                    <a:bodyPr/>
                    <a:lstStyle/>
                    <a:p>
                      <a:r>
                        <a:rPr lang="en-US" dirty="0" smtClean="0"/>
                        <a:t>Sponsor</a:t>
                      </a:r>
                      <a:endParaRPr lang="en-US" dirty="0"/>
                    </a:p>
                  </a:txBody>
                  <a:tcPr/>
                </a:tc>
                <a:tc>
                  <a:txBody>
                    <a:bodyPr/>
                    <a:lstStyle/>
                    <a:p>
                      <a:r>
                        <a:rPr lang="en-US" dirty="0" smtClean="0"/>
                        <a:t>Vaccine Product</a:t>
                      </a:r>
                      <a:endParaRPr lang="en-US" dirty="0"/>
                    </a:p>
                  </a:txBody>
                  <a:tcPr/>
                </a:tc>
                <a:tc>
                  <a:txBody>
                    <a:bodyPr/>
                    <a:lstStyle/>
                    <a:p>
                      <a:r>
                        <a:rPr lang="en-US" dirty="0" err="1" smtClean="0"/>
                        <a:t>Clinicaltrials.gov</a:t>
                      </a:r>
                      <a:r>
                        <a:rPr lang="en-US" dirty="0" smtClean="0"/>
                        <a:t> ID</a:t>
                      </a:r>
                      <a:endParaRPr lang="en-US" dirty="0"/>
                    </a:p>
                  </a:txBody>
                  <a:tcPr/>
                </a:tc>
                <a:tc>
                  <a:txBody>
                    <a:bodyPr/>
                    <a:lstStyle/>
                    <a:p>
                      <a:r>
                        <a:rPr lang="en-US" dirty="0" smtClean="0"/>
                        <a:t>Status</a:t>
                      </a:r>
                      <a:endParaRPr lang="en-US" dirty="0"/>
                    </a:p>
                  </a:txBody>
                  <a:tcPr/>
                </a:tc>
                <a:extLst>
                  <a:ext uri="{0D108BD9-81ED-4DB2-BD59-A6C34878D82A}">
                    <a16:rowId xmlns:a16="http://schemas.microsoft.com/office/drawing/2014/main" val="10000"/>
                  </a:ext>
                </a:extLst>
              </a:tr>
              <a:tr h="370840">
                <a:tc>
                  <a:txBody>
                    <a:bodyPr/>
                    <a:lstStyle/>
                    <a:p>
                      <a:r>
                        <a:rPr lang="en-US" sz="1600" dirty="0" smtClean="0">
                          <a:solidFill>
                            <a:schemeClr val="tx1"/>
                          </a:solidFill>
                        </a:rPr>
                        <a:t>Pfizer</a:t>
                      </a:r>
                      <a:endParaRPr lang="en-US" sz="1600" dirty="0">
                        <a:solidFill>
                          <a:schemeClr val="tx1"/>
                        </a:solidFill>
                      </a:endParaRPr>
                    </a:p>
                  </a:txBody>
                  <a:tcPr/>
                </a:tc>
                <a:tc>
                  <a:txBody>
                    <a:bodyPr/>
                    <a:lstStyle/>
                    <a:p>
                      <a:r>
                        <a:rPr lang="en-US" sz="1600" b="0" i="0" kern="1200" dirty="0" smtClean="0">
                          <a:solidFill>
                            <a:schemeClr val="tx1"/>
                          </a:solidFill>
                          <a:effectLst/>
                          <a:latin typeface="+mn-lt"/>
                          <a:ea typeface="+mn-ea"/>
                          <a:cs typeface="+mn-cs"/>
                        </a:rPr>
                        <a:t>Toxoid-based</a:t>
                      </a:r>
                      <a:endParaRPr lang="en-US" sz="1600" dirty="0">
                        <a:solidFill>
                          <a:schemeClr val="tx1"/>
                        </a:solidFill>
                      </a:endParaRPr>
                    </a:p>
                  </a:txBody>
                  <a:tcPr/>
                </a:tc>
                <a:tc>
                  <a:txBody>
                    <a:bodyPr/>
                    <a:lstStyle/>
                    <a:p>
                      <a:r>
                        <a:rPr lang="pt-BR" sz="1600" b="0" i="0" kern="1200" dirty="0" err="1" smtClean="0">
                          <a:solidFill>
                            <a:schemeClr val="tx1"/>
                          </a:solidFill>
                          <a:effectLst/>
                          <a:latin typeface="+mn-lt"/>
                          <a:ea typeface="+mn-ea"/>
                          <a:cs typeface="+mn-cs"/>
                        </a:rPr>
                        <a:t>Phase</a:t>
                      </a:r>
                      <a:r>
                        <a:rPr lang="pt-BR" sz="1600" b="0" i="0" kern="1200" baseline="0" dirty="0" smtClean="0">
                          <a:solidFill>
                            <a:schemeClr val="tx1"/>
                          </a:solidFill>
                          <a:effectLst/>
                          <a:latin typeface="+mn-lt"/>
                          <a:ea typeface="+mn-ea"/>
                          <a:cs typeface="+mn-cs"/>
                        </a:rPr>
                        <a:t> III </a:t>
                      </a:r>
                      <a:r>
                        <a:rPr lang="pt-BR" sz="1600" b="0" i="0" kern="1200" dirty="0" smtClean="0">
                          <a:solidFill>
                            <a:schemeClr val="tx1"/>
                          </a:solidFill>
                          <a:effectLst/>
                          <a:latin typeface="+mn-lt"/>
                          <a:ea typeface="+mn-ea"/>
                          <a:cs typeface="+mn-cs"/>
                        </a:rPr>
                        <a:t>NCT03090191</a:t>
                      </a:r>
                    </a:p>
                    <a:p>
                      <a:r>
                        <a:rPr lang="en-US" sz="1600" b="0" i="0" kern="1200" dirty="0" smtClean="0">
                          <a:solidFill>
                            <a:schemeClr val="tx1"/>
                          </a:solidFill>
                          <a:effectLst/>
                          <a:latin typeface="+mn-lt"/>
                          <a:ea typeface="+mn-ea"/>
                          <a:cs typeface="+mn-cs"/>
                        </a:rPr>
                        <a:t>Phase III NCT03918629</a:t>
                      </a:r>
                      <a:endParaRPr lang="pt-BR" sz="1600" b="0" i="0" kern="1200" dirty="0" smtClean="0">
                        <a:solidFill>
                          <a:schemeClr val="tx1"/>
                        </a:solidFill>
                        <a:effectLst/>
                        <a:latin typeface="+mn-lt"/>
                        <a:ea typeface="+mn-ea"/>
                        <a:cs typeface="+mn-cs"/>
                      </a:endParaRPr>
                    </a:p>
                  </a:txBody>
                  <a:tcPr/>
                </a:tc>
                <a:tc>
                  <a:txBody>
                    <a:bodyPr/>
                    <a:lstStyle/>
                    <a:p>
                      <a:r>
                        <a:rPr lang="pt-BR" sz="1600" b="0" i="0" kern="1200" dirty="0" smtClean="0">
                          <a:solidFill>
                            <a:schemeClr val="tx1"/>
                          </a:solidFill>
                          <a:effectLst/>
                          <a:latin typeface="+mn-lt"/>
                          <a:ea typeface="+mn-ea"/>
                          <a:cs typeface="+mn-cs"/>
                        </a:rPr>
                        <a:t>Active</a:t>
                      </a:r>
                    </a:p>
                  </a:txBody>
                  <a:tcPr/>
                </a:tc>
                <a:extLst>
                  <a:ext uri="{0D108BD9-81ED-4DB2-BD59-A6C34878D82A}">
                    <a16:rowId xmlns:a16="http://schemas.microsoft.com/office/drawing/2014/main" val="10001"/>
                  </a:ext>
                </a:extLst>
              </a:tr>
              <a:tr h="370840">
                <a:tc>
                  <a:txBody>
                    <a:bodyPr/>
                    <a:lstStyle/>
                    <a:p>
                      <a:r>
                        <a:rPr lang="en-US" sz="1600" dirty="0" smtClean="0">
                          <a:solidFill>
                            <a:schemeClr val="tx1"/>
                          </a:solidFill>
                        </a:rPr>
                        <a:t>GSK</a:t>
                      </a:r>
                      <a:endParaRPr lang="en-US" sz="1600" dirty="0">
                        <a:solidFill>
                          <a:schemeClr val="tx1"/>
                        </a:solidFill>
                      </a:endParaRPr>
                    </a:p>
                  </a:txBody>
                  <a:tcPr/>
                </a:tc>
                <a:tc>
                  <a:txBody>
                    <a:bodyPr/>
                    <a:lstStyle/>
                    <a:p>
                      <a:pPr marL="0" indent="0">
                        <a:buFont typeface="+mj-lt"/>
                        <a:buNone/>
                      </a:pPr>
                      <a:r>
                        <a:rPr lang="en-US" sz="1600" b="0" i="0" kern="1200" dirty="0" smtClean="0">
                          <a:solidFill>
                            <a:schemeClr val="tx1"/>
                          </a:solidFill>
                          <a:effectLst/>
                          <a:latin typeface="+mn-lt"/>
                          <a:ea typeface="+mn-ea"/>
                          <a:cs typeface="+mn-cs"/>
                        </a:rPr>
                        <a:t>- Vaccine based on F2 antigen (GSK2904545A)</a:t>
                      </a:r>
                    </a:p>
                    <a:p>
                      <a:pPr marL="0" indent="0">
                        <a:buFont typeface="+mj-lt"/>
                        <a:buNone/>
                      </a:pPr>
                      <a:r>
                        <a:rPr lang="en-US" sz="1600" b="0" i="0" kern="1200" dirty="0" smtClean="0">
                          <a:solidFill>
                            <a:schemeClr val="tx1"/>
                          </a:solidFill>
                          <a:effectLst/>
                          <a:latin typeface="+mn-lt"/>
                          <a:ea typeface="+mn-ea"/>
                          <a:cs typeface="+mn-cs"/>
                        </a:rPr>
                        <a:t>- Vaccine based on F2 antigen </a:t>
                      </a:r>
                      <a:r>
                        <a:rPr lang="en-US" sz="1600" b="0" i="0" kern="1200" dirty="0" err="1" smtClean="0">
                          <a:solidFill>
                            <a:schemeClr val="tx1"/>
                          </a:solidFill>
                          <a:effectLst/>
                          <a:latin typeface="+mn-lt"/>
                          <a:ea typeface="+mn-ea"/>
                          <a:cs typeface="+mn-cs"/>
                        </a:rPr>
                        <a:t>adjuvanted</a:t>
                      </a:r>
                      <a:r>
                        <a:rPr lang="en-US" sz="1600" b="0" i="0" kern="1200" dirty="0" smtClean="0">
                          <a:solidFill>
                            <a:schemeClr val="tx1"/>
                          </a:solidFill>
                          <a:effectLst/>
                          <a:latin typeface="+mn-lt"/>
                          <a:ea typeface="+mn-ea"/>
                          <a:cs typeface="+mn-cs"/>
                        </a:rPr>
                        <a:t> with AS01B</a:t>
                      </a:r>
                      <a:endParaRPr lang="en-US" sz="1600" dirty="0">
                        <a:solidFill>
                          <a:schemeClr val="tx1"/>
                        </a:solidFill>
                      </a:endParaRPr>
                    </a:p>
                  </a:txBody>
                  <a:tcPr/>
                </a:tc>
                <a:tc>
                  <a:txBody>
                    <a:bodyPr/>
                    <a:lstStyle/>
                    <a:p>
                      <a:r>
                        <a:rPr lang="pt-BR" sz="1600" b="0" i="0" kern="1200" dirty="0" err="1" smtClean="0">
                          <a:solidFill>
                            <a:schemeClr val="tx1"/>
                          </a:solidFill>
                          <a:effectLst/>
                          <a:latin typeface="+mn-lt"/>
                          <a:ea typeface="+mn-ea"/>
                          <a:cs typeface="+mn-cs"/>
                        </a:rPr>
                        <a:t>Phase</a:t>
                      </a:r>
                      <a:r>
                        <a:rPr lang="pt-BR" sz="1600" b="0" i="0" kern="1200" dirty="0" smtClean="0">
                          <a:solidFill>
                            <a:schemeClr val="tx1"/>
                          </a:solidFill>
                          <a:effectLst/>
                          <a:latin typeface="+mn-lt"/>
                          <a:ea typeface="+mn-ea"/>
                          <a:cs typeface="+mn-cs"/>
                        </a:rPr>
                        <a:t> 1 </a:t>
                      </a:r>
                      <a:r>
                        <a:rPr lang="is-IS" sz="1600" b="0" i="0" kern="1200" dirty="0" smtClean="0">
                          <a:solidFill>
                            <a:schemeClr val="tx1"/>
                          </a:solidFill>
                          <a:effectLst/>
                          <a:latin typeface="+mn-lt"/>
                          <a:ea typeface="+mn-ea"/>
                          <a:cs typeface="+mn-cs"/>
                        </a:rPr>
                        <a:t>NCT04026009</a:t>
                      </a:r>
                      <a:endParaRPr lang="pt-BR" sz="1600" b="0" i="0" kern="1200" dirty="0" smtClean="0">
                        <a:solidFill>
                          <a:schemeClr val="tx1"/>
                        </a:solidFill>
                        <a:effectLst/>
                        <a:latin typeface="+mn-lt"/>
                        <a:ea typeface="+mn-ea"/>
                        <a:cs typeface="+mn-cs"/>
                      </a:endParaRPr>
                    </a:p>
                  </a:txBody>
                  <a:tcPr/>
                </a:tc>
                <a:tc>
                  <a:txBody>
                    <a:bodyPr/>
                    <a:lstStyle/>
                    <a:p>
                      <a:r>
                        <a:rPr lang="pt-BR" sz="1600" b="0" i="0" kern="1200" dirty="0" smtClean="0">
                          <a:solidFill>
                            <a:schemeClr val="tx1"/>
                          </a:solidFill>
                          <a:effectLst/>
                          <a:latin typeface="+mn-lt"/>
                          <a:ea typeface="+mn-ea"/>
                          <a:cs typeface="+mn-cs"/>
                        </a:rPr>
                        <a:t>Active</a:t>
                      </a:r>
                    </a:p>
                  </a:txBody>
                  <a:tcPr/>
                </a:tc>
                <a:extLst>
                  <a:ext uri="{0D108BD9-81ED-4DB2-BD59-A6C34878D82A}">
                    <a16:rowId xmlns:a16="http://schemas.microsoft.com/office/drawing/2014/main" val="10002"/>
                  </a:ext>
                </a:extLst>
              </a:tr>
              <a:tr h="370840">
                <a:tc>
                  <a:txBody>
                    <a:bodyPr/>
                    <a:lstStyle/>
                    <a:p>
                      <a:r>
                        <a:rPr lang="en-US" sz="1600" b="0" i="0" kern="1200" dirty="0" err="1" smtClean="0">
                          <a:solidFill>
                            <a:schemeClr val="tx1"/>
                          </a:solidFill>
                          <a:effectLst/>
                          <a:latin typeface="+mn-lt"/>
                          <a:ea typeface="+mn-ea"/>
                          <a:cs typeface="+mn-cs"/>
                        </a:rPr>
                        <a:t>Valneva</a:t>
                      </a:r>
                      <a:r>
                        <a:rPr lang="en-US" sz="1600" b="0" i="0" kern="1200" dirty="0" smtClean="0">
                          <a:solidFill>
                            <a:schemeClr val="tx1"/>
                          </a:solidFill>
                          <a:effectLst/>
                          <a:latin typeface="+mn-lt"/>
                          <a:ea typeface="+mn-ea"/>
                          <a:cs typeface="+mn-cs"/>
                        </a:rPr>
                        <a:t> Austria GmbH</a:t>
                      </a:r>
                      <a:endParaRPr lang="en-US" sz="1600" dirty="0">
                        <a:solidFill>
                          <a:schemeClr val="tx1"/>
                        </a:solidFill>
                      </a:endParaRPr>
                    </a:p>
                  </a:txBody>
                  <a:tcPr/>
                </a:tc>
                <a:tc>
                  <a:txBody>
                    <a:bodyPr/>
                    <a:lstStyle/>
                    <a:p>
                      <a:r>
                        <a:rPr lang="en-US" sz="1600" b="0" i="0" kern="1200" dirty="0" smtClean="0">
                          <a:solidFill>
                            <a:schemeClr val="tx1"/>
                          </a:solidFill>
                          <a:effectLst/>
                          <a:latin typeface="+mn-lt"/>
                          <a:ea typeface="+mn-ea"/>
                          <a:cs typeface="+mn-cs"/>
                        </a:rPr>
                        <a:t>Recombinant fusion protein (VLA84)</a:t>
                      </a:r>
                      <a:r>
                        <a:rPr lang="en-US" sz="1600" b="0" i="0" kern="1200" baseline="0" dirty="0" smtClean="0">
                          <a:solidFill>
                            <a:schemeClr val="tx1"/>
                          </a:solidFill>
                          <a:effectLst/>
                          <a:latin typeface="+mn-lt"/>
                          <a:ea typeface="+mn-ea"/>
                          <a:cs typeface="+mn-cs"/>
                        </a:rPr>
                        <a:t> </a:t>
                      </a:r>
                      <a:r>
                        <a:rPr lang="en-US" sz="1600" b="0" i="0" kern="1200" dirty="0" smtClean="0">
                          <a:solidFill>
                            <a:schemeClr val="tx1"/>
                          </a:solidFill>
                          <a:effectLst/>
                          <a:latin typeface="+mn-lt"/>
                          <a:ea typeface="+mn-ea"/>
                          <a:cs typeface="+mn-cs"/>
                        </a:rPr>
                        <a:t>of toxin A + B binding regions</a:t>
                      </a:r>
                      <a:endParaRPr lang="en-US" sz="1600" dirty="0">
                        <a:solidFill>
                          <a:schemeClr val="tx1"/>
                        </a:solidFill>
                      </a:endParaRPr>
                    </a:p>
                  </a:txBody>
                  <a:tcPr/>
                </a:tc>
                <a:tc>
                  <a:txBody>
                    <a:bodyPr/>
                    <a:lstStyle/>
                    <a:p>
                      <a:r>
                        <a:rPr lang="en-US" sz="1600" b="0" i="0" kern="1200" dirty="0" smtClean="0">
                          <a:solidFill>
                            <a:schemeClr val="tx1"/>
                          </a:solidFill>
                          <a:effectLst/>
                          <a:latin typeface="+mn-lt"/>
                          <a:ea typeface="+mn-ea"/>
                          <a:cs typeface="+mn-cs"/>
                        </a:rPr>
                        <a:t>Phase II NCT02316470</a:t>
                      </a:r>
                      <a:endParaRPr lang="en-US" sz="1600" dirty="0">
                        <a:solidFill>
                          <a:schemeClr val="tx1"/>
                        </a:solidFill>
                      </a:endParaRPr>
                    </a:p>
                  </a:txBody>
                  <a:tcPr/>
                </a:tc>
                <a:tc>
                  <a:txBody>
                    <a:bodyPr/>
                    <a:lstStyle/>
                    <a:p>
                      <a:r>
                        <a:rPr lang="en-US" sz="1600" dirty="0" smtClean="0">
                          <a:solidFill>
                            <a:schemeClr val="tx1"/>
                          </a:solidFill>
                        </a:rPr>
                        <a:t>Completed</a:t>
                      </a:r>
                      <a:endParaRPr lang="en-US" sz="1600" dirty="0">
                        <a:solidFill>
                          <a:schemeClr val="tx1"/>
                        </a:solidFill>
                      </a:endParaRPr>
                    </a:p>
                  </a:txBody>
                  <a:tcPr/>
                </a:tc>
                <a:extLst>
                  <a:ext uri="{0D108BD9-81ED-4DB2-BD59-A6C34878D82A}">
                    <a16:rowId xmlns:a16="http://schemas.microsoft.com/office/drawing/2014/main" val="10003"/>
                  </a:ext>
                </a:extLst>
              </a:tr>
            </a:tbl>
          </a:graphicData>
        </a:graphic>
      </p:graphicFrame>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6" name="TextBox 5"/>
          <p:cNvSpPr txBox="1"/>
          <p:nvPr/>
        </p:nvSpPr>
        <p:spPr>
          <a:xfrm>
            <a:off x="48006" y="90827"/>
            <a:ext cx="3380994" cy="553998"/>
          </a:xfrm>
          <a:prstGeom prst="rect">
            <a:avLst/>
          </a:prstGeom>
          <a:noFill/>
        </p:spPr>
        <p:txBody>
          <a:bodyPr wrap="square" rtlCol="0">
            <a:spAutoFit/>
          </a:bodyPr>
          <a:lstStyle/>
          <a:p>
            <a:r>
              <a:rPr lang="en-US" sz="1000" dirty="0" err="1" smtClean="0"/>
              <a:t>Kociolek</a:t>
            </a:r>
            <a:r>
              <a:rPr lang="en-US" sz="1000" dirty="0" smtClean="0"/>
              <a:t> et al., Nat Rev </a:t>
            </a:r>
            <a:r>
              <a:rPr lang="en-US" sz="1000" dirty="0" err="1" smtClean="0"/>
              <a:t>Gastroenterol</a:t>
            </a:r>
            <a:r>
              <a:rPr lang="en-US" sz="1000" dirty="0" smtClean="0"/>
              <a:t> </a:t>
            </a:r>
            <a:r>
              <a:rPr lang="en-US" sz="1000" dirty="0" err="1" smtClean="0"/>
              <a:t>Hepatol</a:t>
            </a:r>
            <a:r>
              <a:rPr lang="en-US" sz="1000" dirty="0" smtClean="0"/>
              <a:t> 2016</a:t>
            </a:r>
          </a:p>
          <a:p>
            <a:r>
              <a:rPr lang="en-US" sz="1000" dirty="0" smtClean="0"/>
              <a:t>Henderson et al., Vaccines 2017</a:t>
            </a:r>
          </a:p>
          <a:p>
            <a:r>
              <a:rPr lang="en-US" sz="1000" dirty="0" err="1"/>
              <a:t>c</a:t>
            </a:r>
            <a:r>
              <a:rPr lang="en-US" sz="1000" dirty="0" err="1" smtClean="0"/>
              <a:t>linicaltrials.gov</a:t>
            </a:r>
            <a:endParaRPr lang="en-US" sz="1000" dirty="0"/>
          </a:p>
        </p:txBody>
      </p:sp>
    </p:spTree>
    <p:extLst>
      <p:ext uri="{BB962C8B-B14F-4D97-AF65-F5344CB8AC3E}">
        <p14:creationId xmlns:p14="http://schemas.microsoft.com/office/powerpoint/2010/main" val="192775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Cases</a:t>
            </a:r>
            <a:endParaRPr lang="en-US" dirty="0"/>
          </a:p>
        </p:txBody>
      </p:sp>
      <p:sp>
        <p:nvSpPr>
          <p:cNvPr id="4" name="Text Placeholder 3"/>
          <p:cNvSpPr>
            <a:spLocks noGrp="1"/>
          </p:cNvSpPr>
          <p:nvPr>
            <p:ph type="body" idx="1"/>
          </p:nvPr>
        </p:nvSpPr>
        <p:spPr/>
        <p:txBody>
          <a:bodyPr/>
          <a:lstStyle/>
          <a:p>
            <a:endParaRPr lang="en-US"/>
          </a:p>
        </p:txBody>
      </p:sp>
      <p:sp>
        <p:nvSpPr>
          <p:cNvPr id="5" name="TextBox 4">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7285383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a:t>
            </a:r>
            <a:endParaRPr lang="en-US" dirty="0"/>
          </a:p>
        </p:txBody>
      </p:sp>
      <p:sp>
        <p:nvSpPr>
          <p:cNvPr id="3" name="Content Placeholder 2"/>
          <p:cNvSpPr>
            <a:spLocks noGrp="1"/>
          </p:cNvSpPr>
          <p:nvPr>
            <p:ph idx="1"/>
          </p:nvPr>
        </p:nvSpPr>
        <p:spPr>
          <a:xfrm>
            <a:off x="457200" y="1828801"/>
            <a:ext cx="7391400" cy="4876799"/>
          </a:xfrm>
        </p:spPr>
        <p:txBody>
          <a:bodyPr>
            <a:normAutofit fontScale="92500" lnSpcReduction="10000"/>
          </a:bodyPr>
          <a:lstStyle/>
          <a:p>
            <a:pPr marL="0" indent="0">
              <a:buNone/>
            </a:pPr>
            <a:r>
              <a:rPr lang="en-US" dirty="0" smtClean="0"/>
              <a:t> A 68 year old man presents to clinic with 5 days of lower abdominal cramping and several episodes per day of loose watery stool after taking several weeks of ciprofloxacin for a prostate infection.  His CBC &amp; CHEM10 are normal and a test for </a:t>
            </a:r>
            <a:r>
              <a:rPr lang="en-US" i="1" dirty="0" smtClean="0"/>
              <a:t>C. diff </a:t>
            </a:r>
            <a:r>
              <a:rPr lang="en-US" dirty="0" smtClean="0"/>
              <a:t>is pending.  He is afebrile and tolerating PO.  He has no significant </a:t>
            </a:r>
            <a:r>
              <a:rPr lang="en-US" dirty="0" err="1" smtClean="0"/>
              <a:t>PMHx</a:t>
            </a:r>
            <a:r>
              <a:rPr lang="en-US" dirty="0" smtClean="0"/>
              <a:t>. What is the next appropriate step in management?</a:t>
            </a:r>
          </a:p>
          <a:p>
            <a:pPr marL="457200" indent="-457200">
              <a:buFont typeface="+mj-lt"/>
              <a:buAutoNum type="alphaUcPeriod"/>
            </a:pPr>
            <a:r>
              <a:rPr lang="en-US" dirty="0" smtClean="0"/>
              <a:t>Given patient’s high pre-test probability for </a:t>
            </a:r>
            <a:r>
              <a:rPr lang="en-US" i="1" dirty="0" err="1" smtClean="0"/>
              <a:t>C.diff</a:t>
            </a:r>
            <a:r>
              <a:rPr lang="en-US" i="1" dirty="0" smtClean="0"/>
              <a:t> </a:t>
            </a:r>
            <a:r>
              <a:rPr lang="en-US" dirty="0" smtClean="0"/>
              <a:t>it is appropriate to prescribe him 14 days of oral metronidazole</a:t>
            </a:r>
          </a:p>
          <a:p>
            <a:pPr marL="457200" indent="-457200">
              <a:buFont typeface="+mj-lt"/>
              <a:buAutoNum type="alphaUcPeriod"/>
            </a:pPr>
            <a:r>
              <a:rPr lang="en-US" dirty="0" smtClean="0"/>
              <a:t>Given the patient’s </a:t>
            </a:r>
            <a:r>
              <a:rPr lang="en-US" dirty="0"/>
              <a:t>high pre-test probability for </a:t>
            </a:r>
            <a:r>
              <a:rPr lang="en-US" i="1" dirty="0" err="1" smtClean="0"/>
              <a:t>C.diff</a:t>
            </a:r>
            <a:r>
              <a:rPr lang="en-US" i="1" dirty="0" smtClean="0"/>
              <a:t> </a:t>
            </a:r>
            <a:r>
              <a:rPr lang="en-US" dirty="0"/>
              <a:t>it is appropriate to prescribe him </a:t>
            </a:r>
            <a:r>
              <a:rPr lang="en-US" dirty="0" smtClean="0"/>
              <a:t>10 </a:t>
            </a:r>
            <a:r>
              <a:rPr lang="en-US" dirty="0"/>
              <a:t>days of </a:t>
            </a:r>
            <a:r>
              <a:rPr lang="en-US" dirty="0" smtClean="0"/>
              <a:t>oral vancomycin</a:t>
            </a:r>
          </a:p>
          <a:p>
            <a:pPr marL="457200" indent="-457200">
              <a:buFont typeface="+mj-lt"/>
              <a:buAutoNum type="alphaUcPeriod"/>
            </a:pPr>
            <a:r>
              <a:rPr lang="en-US" dirty="0" smtClean="0"/>
              <a:t>Wait until the stool testing results before deciding upon further treatment management</a:t>
            </a:r>
          </a:p>
          <a:p>
            <a:pPr marL="457200" indent="-457200">
              <a:buFont typeface="+mj-lt"/>
              <a:buAutoNum type="alphaUcPeriod"/>
            </a:pPr>
            <a:r>
              <a:rPr lang="en-US" dirty="0" smtClean="0"/>
              <a:t>Obtain an abdominal </a:t>
            </a:r>
            <a:r>
              <a:rPr lang="en-US" dirty="0" err="1" smtClean="0"/>
              <a:t>xray</a:t>
            </a:r>
            <a:r>
              <a:rPr lang="en-US" dirty="0" smtClean="0"/>
              <a:t> to rule out the complication of megacolon and begin empiric metronidazole for </a:t>
            </a:r>
            <a:r>
              <a:rPr lang="en-US" i="1" dirty="0" err="1" smtClean="0"/>
              <a:t>C.diff</a:t>
            </a:r>
            <a:r>
              <a:rPr lang="en-US" i="1" dirty="0" smtClean="0"/>
              <a:t> </a:t>
            </a:r>
            <a:r>
              <a:rPr lang="en-US" dirty="0" smtClean="0"/>
              <a:t>colitis </a:t>
            </a:r>
          </a:p>
        </p:txBody>
      </p:sp>
      <p:sp>
        <p:nvSpPr>
          <p:cNvPr id="4" name="TextBox 3">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5" name="Donut 4"/>
          <p:cNvSpPr/>
          <p:nvPr/>
        </p:nvSpPr>
        <p:spPr>
          <a:xfrm>
            <a:off x="273558" y="4267200"/>
            <a:ext cx="7758684" cy="838200"/>
          </a:xfrm>
          <a:prstGeom prst="donut">
            <a:avLst>
              <a:gd name="adj" fmla="val 277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62193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 Explanation</a:t>
            </a:r>
            <a:endParaRPr lang="en-US" dirty="0"/>
          </a:p>
        </p:txBody>
      </p:sp>
      <p:sp>
        <p:nvSpPr>
          <p:cNvPr id="3" name="Content Placeholder 2"/>
          <p:cNvSpPr>
            <a:spLocks noGrp="1"/>
          </p:cNvSpPr>
          <p:nvPr>
            <p:ph idx="1"/>
          </p:nvPr>
        </p:nvSpPr>
        <p:spPr>
          <a:xfrm>
            <a:off x="457200" y="1828801"/>
            <a:ext cx="7391400" cy="4876799"/>
          </a:xfrm>
        </p:spPr>
        <p:txBody>
          <a:bodyPr>
            <a:normAutofit/>
          </a:bodyPr>
          <a:lstStyle/>
          <a:p>
            <a:pPr marL="0" indent="0">
              <a:buNone/>
            </a:pPr>
            <a:r>
              <a:rPr lang="en-US" dirty="0" smtClean="0"/>
              <a:t>This man has a high pre-test probability of </a:t>
            </a:r>
            <a:r>
              <a:rPr lang="en-US" i="1" dirty="0" smtClean="0"/>
              <a:t>C. difficile </a:t>
            </a:r>
            <a:r>
              <a:rPr lang="en-US" dirty="0" smtClean="0"/>
              <a:t>colitis given his symptoms and antibiotic exposure.  When a </a:t>
            </a:r>
            <a:r>
              <a:rPr lang="en-US" dirty="0"/>
              <a:t>patient has </a:t>
            </a:r>
            <a:r>
              <a:rPr lang="en-US" dirty="0" smtClean="0"/>
              <a:t>a high pre-test probability of CDI</a:t>
            </a:r>
            <a:r>
              <a:rPr lang="en-US" dirty="0"/>
              <a:t>, empiric therapy for CDI should be considered regardless of the laboratory testing </a:t>
            </a:r>
            <a:r>
              <a:rPr lang="en-US" dirty="0" smtClean="0"/>
              <a:t>result.  He has </a:t>
            </a:r>
            <a:r>
              <a:rPr lang="en-US" dirty="0" err="1" smtClean="0"/>
              <a:t>nonsevere</a:t>
            </a:r>
            <a:r>
              <a:rPr lang="en-US" dirty="0" smtClean="0"/>
              <a:t> CDI given his presentation and given his normal renal function and white blood cell count.  Preferred treatment options for a first episode of </a:t>
            </a:r>
            <a:r>
              <a:rPr lang="en-US" dirty="0" err="1" smtClean="0"/>
              <a:t>nonsevere</a:t>
            </a:r>
            <a:r>
              <a:rPr lang="en-US" dirty="0" smtClean="0"/>
              <a:t> CDI include PO vancomycin 125mg QID for 10 days or PO </a:t>
            </a:r>
            <a:r>
              <a:rPr lang="en-US" dirty="0" err="1" smtClean="0"/>
              <a:t>fidaxomicin</a:t>
            </a:r>
            <a:r>
              <a:rPr lang="en-US" dirty="0" smtClean="0"/>
              <a:t> 200mg BID for 10 days.  Metronidazole is a reasonable alterative if unable to obtain vancomycin or </a:t>
            </a:r>
            <a:r>
              <a:rPr lang="en-US" dirty="0" err="1" smtClean="0"/>
              <a:t>fidaxomicin</a:t>
            </a:r>
            <a:r>
              <a:rPr lang="en-US" dirty="0"/>
              <a:t> </a:t>
            </a:r>
            <a:r>
              <a:rPr lang="en-US" dirty="0" smtClean="0"/>
              <a:t>but may be less effective.     </a:t>
            </a:r>
            <a:endParaRPr lang="en-US" dirty="0"/>
          </a:p>
        </p:txBody>
      </p:sp>
      <p:sp>
        <p:nvSpPr>
          <p:cNvPr id="4" name="TextBox 3">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1583624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Background: C. Difficile</a:t>
            </a:r>
            <a:endParaRPr lang="en-US" dirty="0"/>
          </a:p>
        </p:txBody>
      </p:sp>
      <p:sp>
        <p:nvSpPr>
          <p:cNvPr id="3" name="Content Placeholder 2"/>
          <p:cNvSpPr>
            <a:spLocks noGrp="1"/>
          </p:cNvSpPr>
          <p:nvPr>
            <p:ph idx="1"/>
          </p:nvPr>
        </p:nvSpPr>
        <p:spPr>
          <a:xfrm>
            <a:off x="533400" y="1828801"/>
            <a:ext cx="7391400" cy="4724399"/>
          </a:xfrm>
        </p:spPr>
        <p:txBody>
          <a:bodyPr>
            <a:normAutofit/>
          </a:bodyPr>
          <a:lstStyle/>
          <a:p>
            <a:r>
              <a:rPr lang="en-US" dirty="0" smtClean="0"/>
              <a:t>First discovered in 1935 in neonates as a commensal organism in stool</a:t>
            </a:r>
          </a:p>
          <a:p>
            <a:r>
              <a:rPr lang="en-US" dirty="0" smtClean="0"/>
              <a:t>Named “difficile” because it is difficult to culture</a:t>
            </a:r>
          </a:p>
          <a:p>
            <a:r>
              <a:rPr lang="en-US" dirty="0" smtClean="0"/>
              <a:t>After antibiotics became widely available, there was an increase in antibiotic-associated diarrhea &amp; colitis!  Early work implicated </a:t>
            </a:r>
            <a:r>
              <a:rPr lang="en-US" i="1" dirty="0" smtClean="0"/>
              <a:t>S. aureus</a:t>
            </a:r>
            <a:r>
              <a:rPr lang="is-IS" dirty="0" smtClean="0"/>
              <a:t>, however...</a:t>
            </a:r>
          </a:p>
          <a:p>
            <a:r>
              <a:rPr lang="en-US" dirty="0" smtClean="0"/>
              <a:t>In 1978, </a:t>
            </a:r>
            <a:r>
              <a:rPr lang="en-US" i="1" dirty="0" smtClean="0"/>
              <a:t>C. difficile </a:t>
            </a:r>
            <a:r>
              <a:rPr lang="en-US" dirty="0" smtClean="0"/>
              <a:t>was identified as the pathogen causing the majority of cases of colitis </a:t>
            </a:r>
          </a:p>
          <a:p>
            <a:pPr lvl="1"/>
            <a:r>
              <a:rPr lang="en-US" dirty="0" smtClean="0"/>
              <a:t>Initially the most common cause was </a:t>
            </a:r>
            <a:r>
              <a:rPr lang="en-US" u="sng" dirty="0" smtClean="0"/>
              <a:t>clindamycin </a:t>
            </a:r>
          </a:p>
          <a:p>
            <a:pPr lvl="1"/>
            <a:r>
              <a:rPr lang="en-US" dirty="0" smtClean="0"/>
              <a:t>However, from the early-mid 1980s to early 2000s, </a:t>
            </a:r>
            <a:r>
              <a:rPr lang="en-US" u="sng" dirty="0" smtClean="0"/>
              <a:t>cephalosporins</a:t>
            </a:r>
            <a:r>
              <a:rPr lang="en-US" dirty="0" smtClean="0"/>
              <a:t> were the most implicated antibiotics</a:t>
            </a:r>
          </a:p>
          <a:p>
            <a:pPr lvl="1"/>
            <a:r>
              <a:rPr lang="en-US" dirty="0" smtClean="0"/>
              <a:t>Today, </a:t>
            </a:r>
            <a:r>
              <a:rPr lang="en-US" u="sng" dirty="0" smtClean="0"/>
              <a:t>fluoroquinolones</a:t>
            </a:r>
            <a:r>
              <a:rPr lang="en-US" dirty="0" smtClean="0"/>
              <a:t> are thought to be associated with the development of a highly virulent strain!  </a:t>
            </a:r>
          </a:p>
          <a:p>
            <a:pPr lvl="1"/>
            <a:endParaRPr lang="is-IS" dirty="0" smtClean="0"/>
          </a:p>
        </p:txBody>
      </p:sp>
      <p:sp>
        <p:nvSpPr>
          <p:cNvPr id="6" name="TextBox 5">
            <a:hlinkClick r:id="rId3" action="ppaction://hlinksldjump"/>
          </p:cNvPr>
          <p:cNvSpPr txBox="1"/>
          <p:nvPr/>
        </p:nvSpPr>
        <p:spPr>
          <a:xfrm>
            <a:off x="281189" y="242552"/>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5" name="TextBox 4"/>
          <p:cNvSpPr txBox="1"/>
          <p:nvPr/>
        </p:nvSpPr>
        <p:spPr>
          <a:xfrm>
            <a:off x="6019800" y="228281"/>
            <a:ext cx="2556499" cy="553998"/>
          </a:xfrm>
          <a:prstGeom prst="rect">
            <a:avLst/>
          </a:prstGeom>
          <a:noFill/>
        </p:spPr>
        <p:txBody>
          <a:bodyPr wrap="square" rtlCol="0">
            <a:spAutoFit/>
          </a:bodyPr>
          <a:lstStyle/>
          <a:p>
            <a:r>
              <a:rPr lang="en-US" sz="1000" dirty="0" smtClean="0"/>
              <a:t>Bartlett et al., Gastroenterology 1978</a:t>
            </a:r>
          </a:p>
          <a:p>
            <a:r>
              <a:rPr lang="en-US" sz="1000" dirty="0" smtClean="0"/>
              <a:t>Pepin et al., </a:t>
            </a:r>
            <a:r>
              <a:rPr lang="en-US" sz="1000" dirty="0" err="1" smtClean="0"/>
              <a:t>Clin</a:t>
            </a:r>
            <a:r>
              <a:rPr lang="en-US" sz="1000" dirty="0" smtClean="0"/>
              <a:t> Infect Dis 2005</a:t>
            </a:r>
          </a:p>
          <a:p>
            <a:r>
              <a:rPr lang="en-US" sz="1000" dirty="0"/>
              <a:t>Bartlett </a:t>
            </a:r>
            <a:r>
              <a:rPr lang="en-US" sz="1000" dirty="0" smtClean="0"/>
              <a:t>JG, </a:t>
            </a:r>
            <a:r>
              <a:rPr lang="en-US" sz="1000" dirty="0"/>
              <a:t>Ann Intern </a:t>
            </a:r>
            <a:r>
              <a:rPr lang="en-US" sz="1000" dirty="0" smtClean="0"/>
              <a:t>Med 2006</a:t>
            </a:r>
            <a:endParaRPr lang="en-US" sz="1000" dirty="0"/>
          </a:p>
        </p:txBody>
      </p:sp>
    </p:spTree>
    <p:extLst>
      <p:ext uri="{BB962C8B-B14F-4D97-AF65-F5344CB8AC3E}">
        <p14:creationId xmlns:p14="http://schemas.microsoft.com/office/powerpoint/2010/main" val="277440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a:t>
            </a:r>
            <a:endParaRPr lang="en-US" dirty="0"/>
          </a:p>
        </p:txBody>
      </p:sp>
      <p:sp>
        <p:nvSpPr>
          <p:cNvPr id="3" name="Content Placeholder 2"/>
          <p:cNvSpPr>
            <a:spLocks noGrp="1"/>
          </p:cNvSpPr>
          <p:nvPr>
            <p:ph idx="1"/>
          </p:nvPr>
        </p:nvSpPr>
        <p:spPr>
          <a:xfrm>
            <a:off x="457200" y="1828801"/>
            <a:ext cx="7391400" cy="4876799"/>
          </a:xfrm>
        </p:spPr>
        <p:txBody>
          <a:bodyPr>
            <a:normAutofit fontScale="85000" lnSpcReduction="20000"/>
          </a:bodyPr>
          <a:lstStyle/>
          <a:p>
            <a:pPr marL="0" indent="0">
              <a:buNone/>
            </a:pPr>
            <a:r>
              <a:rPr lang="en-US" dirty="0" smtClean="0"/>
              <a:t>A 78 year old woman is admitted to the hospital with dysuria &amp; flank pain found to have a pyelonephritis.  On hospital day 5, she develops profuse watery diarrhea with fever.  Her renal function is stable but she has a new leukocytosis of 22K and </a:t>
            </a:r>
            <a:r>
              <a:rPr lang="en-US" i="1" dirty="0" err="1" smtClean="0"/>
              <a:t>C.diff</a:t>
            </a:r>
            <a:r>
              <a:rPr lang="en-US" dirty="0" smtClean="0"/>
              <a:t> testing is positive.  She is started on oral vancomycin but 48 hours later, her fevers persist and her leukocytosis climbs to &gt;30K.  Her diarrhea has now stopped completely and her abdomen is distended.  She is vomiting.  What is the next appropriate step in management?</a:t>
            </a:r>
          </a:p>
          <a:p>
            <a:pPr marL="457200" indent="-457200">
              <a:buFont typeface="+mj-lt"/>
              <a:buAutoNum type="alphaUcPeriod"/>
            </a:pPr>
            <a:r>
              <a:rPr lang="en-US" dirty="0" smtClean="0"/>
              <a:t>Continue vancomycin as it is too soon to tell if she is failing.</a:t>
            </a:r>
          </a:p>
          <a:p>
            <a:pPr marL="457200" indent="-457200">
              <a:buFont typeface="+mj-lt"/>
              <a:buAutoNum type="alphaUcPeriod"/>
            </a:pPr>
            <a:r>
              <a:rPr lang="en-US" dirty="0" smtClean="0"/>
              <a:t>Continue oral vancomycin and add PR vancomycin given concern for severe CDI.  Obtain abdominal imaging to evaluate for toxic megacolon. Obtain a lactate.  Consider colorectal surgery consultation.</a:t>
            </a:r>
          </a:p>
          <a:p>
            <a:pPr marL="457200" indent="-457200">
              <a:buFont typeface="+mj-lt"/>
              <a:buAutoNum type="alphaUcPeriod"/>
            </a:pPr>
            <a:r>
              <a:rPr lang="en-US" dirty="0"/>
              <a:t>Change from oral </a:t>
            </a:r>
            <a:r>
              <a:rPr lang="en-US" dirty="0" smtClean="0"/>
              <a:t>vancomycin to rectal vancomycin </a:t>
            </a:r>
            <a:r>
              <a:rPr lang="en-US" dirty="0"/>
              <a:t>and add IV metronidazole given concern for </a:t>
            </a:r>
            <a:r>
              <a:rPr lang="en-US" dirty="0" smtClean="0"/>
              <a:t>fulminant CDI</a:t>
            </a:r>
            <a:r>
              <a:rPr lang="en-US" dirty="0"/>
              <a:t>.  Obtain abdominal imaging to evaluate for toxic megacolon. Obtain a lactate.  Consider colorectal surgery consultation</a:t>
            </a:r>
            <a:r>
              <a:rPr lang="en-US" dirty="0" smtClean="0"/>
              <a:t>.</a:t>
            </a:r>
          </a:p>
          <a:p>
            <a:pPr marL="457200" indent="-457200">
              <a:buFont typeface="+mj-lt"/>
              <a:buAutoNum type="alphaUcPeriod"/>
            </a:pPr>
            <a:r>
              <a:rPr lang="en-US" dirty="0" smtClean="0"/>
              <a:t>Change from oral vancomycin to IV vancomycin and add IV metronidazole as you are concerned she may not have adequate enteral medication absorption.</a:t>
            </a:r>
            <a:endParaRPr lang="en-US" dirty="0"/>
          </a:p>
          <a:p>
            <a:pPr marL="457200" indent="-457200">
              <a:buAutoNum type="alphaUcParenR"/>
            </a:pPr>
            <a:endParaRPr lang="en-US" dirty="0" smtClean="0"/>
          </a:p>
        </p:txBody>
      </p:sp>
      <p:sp>
        <p:nvSpPr>
          <p:cNvPr id="4" name="TextBox 3">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5" name="Donut 4"/>
          <p:cNvSpPr/>
          <p:nvPr/>
        </p:nvSpPr>
        <p:spPr>
          <a:xfrm>
            <a:off x="304800" y="4876800"/>
            <a:ext cx="7911084" cy="1066800"/>
          </a:xfrm>
          <a:prstGeom prst="donut">
            <a:avLst>
              <a:gd name="adj" fmla="val 2637"/>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16537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 Explanation</a:t>
            </a:r>
            <a:endParaRPr lang="en-US" dirty="0"/>
          </a:p>
        </p:txBody>
      </p:sp>
      <p:sp>
        <p:nvSpPr>
          <p:cNvPr id="3" name="Content Placeholder 2"/>
          <p:cNvSpPr>
            <a:spLocks noGrp="1"/>
          </p:cNvSpPr>
          <p:nvPr>
            <p:ph idx="1"/>
          </p:nvPr>
        </p:nvSpPr>
        <p:spPr>
          <a:xfrm>
            <a:off x="457200" y="1828801"/>
            <a:ext cx="7467600" cy="4267199"/>
          </a:xfrm>
        </p:spPr>
        <p:txBody>
          <a:bodyPr>
            <a:normAutofit/>
          </a:bodyPr>
          <a:lstStyle/>
          <a:p>
            <a:pPr marL="0" indent="0">
              <a:buNone/>
            </a:pPr>
            <a:r>
              <a:rPr lang="en-US" dirty="0" smtClean="0"/>
              <a:t>This patient may have fulminant infection and there is concern for toxic megacolon given the development of abdominal distention and cessation of diarrhea.  Appropriate next steps include adding IV metronidazole and PR vancomycin given that in a patient with ileus or megacolon, orally administered vancomycin will not be able to reach the colon. </a:t>
            </a:r>
            <a:r>
              <a:rPr lang="en-US" dirty="0"/>
              <a:t>Surgical consult should be obtained in all patients with </a:t>
            </a:r>
            <a:r>
              <a:rPr lang="en-US" dirty="0" smtClean="0"/>
              <a:t>concern for complicated CDI</a:t>
            </a:r>
            <a:r>
              <a:rPr lang="en-US" dirty="0"/>
              <a:t>. </a:t>
            </a:r>
            <a:r>
              <a:rPr lang="en-US" dirty="0" smtClean="0"/>
              <a:t> Surgery should </a:t>
            </a:r>
            <a:r>
              <a:rPr lang="en-US" dirty="0"/>
              <a:t>be considered in patients with </a:t>
            </a:r>
            <a:r>
              <a:rPr lang="en-US" dirty="0" smtClean="0"/>
              <a:t>CDI and any of the following: </a:t>
            </a:r>
            <a:r>
              <a:rPr lang="en-US" dirty="0"/>
              <a:t>hypotension requiring </a:t>
            </a:r>
            <a:r>
              <a:rPr lang="en-US" dirty="0" smtClean="0"/>
              <a:t>vasopressors, mental </a:t>
            </a:r>
            <a:r>
              <a:rPr lang="en-US" dirty="0"/>
              <a:t>status </a:t>
            </a:r>
            <a:r>
              <a:rPr lang="en-US" dirty="0" smtClean="0"/>
              <a:t>changes, WBC &gt; 50K, lactate &gt;5, or failure to improve on medical therapy after 5 days. </a:t>
            </a:r>
            <a:endParaRPr lang="en-US" dirty="0"/>
          </a:p>
          <a:p>
            <a:pPr marL="0" indent="0">
              <a:buNone/>
            </a:pPr>
            <a:endParaRPr lang="en-US" dirty="0" smtClean="0"/>
          </a:p>
          <a:p>
            <a:pPr marL="0" indent="0">
              <a:buNone/>
            </a:pPr>
            <a:endParaRPr lang="en-US" dirty="0"/>
          </a:p>
          <a:p>
            <a:pPr marL="457200" indent="-457200">
              <a:buAutoNum type="alphaUcParenR"/>
            </a:pPr>
            <a:endParaRPr lang="en-US" dirty="0" smtClean="0"/>
          </a:p>
        </p:txBody>
      </p:sp>
      <p:sp>
        <p:nvSpPr>
          <p:cNvPr id="4" name="TextBox 3">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5" name="TextBox 4"/>
          <p:cNvSpPr txBox="1"/>
          <p:nvPr/>
        </p:nvSpPr>
        <p:spPr>
          <a:xfrm>
            <a:off x="5715000" y="6477000"/>
            <a:ext cx="2640742" cy="246221"/>
          </a:xfrm>
          <a:prstGeom prst="rect">
            <a:avLst/>
          </a:prstGeom>
          <a:noFill/>
        </p:spPr>
        <p:txBody>
          <a:bodyPr wrap="square" rtlCol="0">
            <a:spAutoFit/>
          </a:bodyPr>
          <a:lstStyle/>
          <a:p>
            <a:r>
              <a:rPr lang="en-US" sz="1000" dirty="0" err="1" smtClean="0"/>
              <a:t>Surawicz</a:t>
            </a:r>
            <a:r>
              <a:rPr lang="en-US" sz="1000" dirty="0" smtClean="0"/>
              <a:t> et al., Am J </a:t>
            </a:r>
            <a:r>
              <a:rPr lang="en-US" sz="1000" dirty="0" err="1" smtClean="0"/>
              <a:t>Gastroenterol</a:t>
            </a:r>
            <a:r>
              <a:rPr lang="en-US" sz="1000" dirty="0" smtClean="0"/>
              <a:t> 2013</a:t>
            </a:r>
            <a:endParaRPr lang="en-US" sz="1000" dirty="0"/>
          </a:p>
        </p:txBody>
      </p:sp>
    </p:spTree>
    <p:extLst>
      <p:ext uri="{BB962C8B-B14F-4D97-AF65-F5344CB8AC3E}">
        <p14:creationId xmlns:p14="http://schemas.microsoft.com/office/powerpoint/2010/main" val="3403220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3</a:t>
            </a:r>
            <a:endParaRPr lang="en-US" dirty="0"/>
          </a:p>
        </p:txBody>
      </p:sp>
      <p:sp>
        <p:nvSpPr>
          <p:cNvPr id="5" name="Content Placeholder 4"/>
          <p:cNvSpPr>
            <a:spLocks noGrp="1"/>
          </p:cNvSpPr>
          <p:nvPr>
            <p:ph idx="1"/>
          </p:nvPr>
        </p:nvSpPr>
        <p:spPr>
          <a:xfrm>
            <a:off x="533400" y="1828801"/>
            <a:ext cx="7391400" cy="5029199"/>
          </a:xfrm>
        </p:spPr>
        <p:txBody>
          <a:bodyPr>
            <a:normAutofit fontScale="85000" lnSpcReduction="10000"/>
          </a:bodyPr>
          <a:lstStyle/>
          <a:p>
            <a:pPr marL="0" lvl="0" indent="0">
              <a:buNone/>
            </a:pPr>
            <a:r>
              <a:rPr lang="en-US" dirty="0"/>
              <a:t>A 55 year old </a:t>
            </a:r>
            <a:r>
              <a:rPr lang="en-US" dirty="0" smtClean="0"/>
              <a:t>woman presents to clinic concerned for recurrent </a:t>
            </a:r>
            <a:r>
              <a:rPr lang="en-US" i="1" dirty="0" smtClean="0"/>
              <a:t>C. diff </a:t>
            </a:r>
            <a:r>
              <a:rPr lang="en-US" dirty="0" smtClean="0"/>
              <a:t>infection. She was treated 9 months ago as an outpatient for </a:t>
            </a:r>
            <a:r>
              <a:rPr lang="en-US" dirty="0" err="1" smtClean="0"/>
              <a:t>nonsevere</a:t>
            </a:r>
            <a:r>
              <a:rPr lang="en-US" dirty="0" smtClean="0"/>
              <a:t> </a:t>
            </a:r>
            <a:r>
              <a:rPr lang="en-US" i="1" dirty="0" smtClean="0"/>
              <a:t>C. diff</a:t>
            </a:r>
            <a:r>
              <a:rPr lang="en-US" dirty="0" smtClean="0"/>
              <a:t> colitis with 10 days of metronidazole.  Her symptoms completely resolved after treatment.  She recently took </a:t>
            </a:r>
            <a:r>
              <a:rPr lang="en-US" dirty="0" err="1" smtClean="0"/>
              <a:t>bactrim</a:t>
            </a:r>
            <a:r>
              <a:rPr lang="en-US" dirty="0" smtClean="0"/>
              <a:t> to treat a urinary tract infection and shortly after developed diarrhea that reminded her of </a:t>
            </a:r>
            <a:r>
              <a:rPr lang="en-US" i="1" dirty="0" smtClean="0"/>
              <a:t>C. diff</a:t>
            </a:r>
            <a:r>
              <a:rPr lang="en-US" dirty="0" smtClean="0"/>
              <a:t>.  She reports poor appetite but is afebrile and has only minimal lower abdominal tenderness on exam.  A stool sample is positive for </a:t>
            </a:r>
            <a:r>
              <a:rPr lang="en-US" i="1" dirty="0" smtClean="0"/>
              <a:t>C. diff</a:t>
            </a:r>
            <a:r>
              <a:rPr lang="en-US" dirty="0" smtClean="0"/>
              <a:t>.  What is the next appropriate step in management?</a:t>
            </a:r>
          </a:p>
          <a:p>
            <a:pPr marL="457200" lvl="0" indent="-457200">
              <a:buFont typeface="+mj-lt"/>
              <a:buAutoNum type="alphaUcPeriod"/>
            </a:pPr>
            <a:r>
              <a:rPr lang="en-US" dirty="0" smtClean="0"/>
              <a:t>Prescribe a 10 day course of vancomycin</a:t>
            </a:r>
            <a:r>
              <a:rPr lang="en-US" dirty="0"/>
              <a:t> </a:t>
            </a:r>
            <a:r>
              <a:rPr lang="en-US" dirty="0" smtClean="0"/>
              <a:t>given this first recurrence of </a:t>
            </a:r>
            <a:r>
              <a:rPr lang="en-US" i="1" dirty="0"/>
              <a:t>C</a:t>
            </a:r>
            <a:r>
              <a:rPr lang="en-US" i="1" dirty="0" smtClean="0"/>
              <a:t>. diff </a:t>
            </a:r>
            <a:r>
              <a:rPr lang="en-US" dirty="0" smtClean="0"/>
              <a:t>and she has not been previously treated with this agent.</a:t>
            </a:r>
          </a:p>
          <a:p>
            <a:pPr marL="457200" lvl="0" indent="-457200">
              <a:buFont typeface="+mj-lt"/>
              <a:buAutoNum type="alphaUcPeriod"/>
            </a:pPr>
            <a:r>
              <a:rPr lang="en-US" dirty="0" smtClean="0"/>
              <a:t>Given a first recurrence of CDI, it is appropriate to treat with another 10-14 days of oral metronidazole.</a:t>
            </a:r>
          </a:p>
          <a:p>
            <a:pPr marL="457200" lvl="0" indent="-457200">
              <a:buFont typeface="+mj-lt"/>
              <a:buAutoNum type="alphaUcPeriod"/>
            </a:pPr>
            <a:r>
              <a:rPr lang="en-US" dirty="0" smtClean="0"/>
              <a:t>Prescribe </a:t>
            </a:r>
            <a:r>
              <a:rPr lang="en-US" dirty="0" err="1" smtClean="0"/>
              <a:t>fidaxamicin</a:t>
            </a:r>
            <a:r>
              <a:rPr lang="en-US" dirty="0" smtClean="0"/>
              <a:t> </a:t>
            </a:r>
            <a:r>
              <a:rPr lang="en-US" dirty="0"/>
              <a:t>200mg orally twice daily for 10 </a:t>
            </a:r>
            <a:r>
              <a:rPr lang="en-US" dirty="0" smtClean="0"/>
              <a:t>days followed by daily for 10 days then every other day for 10 days.  She needs a prolonged taper. </a:t>
            </a:r>
          </a:p>
          <a:p>
            <a:pPr marL="457200" lvl="0" indent="-457200">
              <a:buFont typeface="+mj-lt"/>
              <a:buAutoNum type="alphaUcPeriod"/>
            </a:pPr>
            <a:r>
              <a:rPr lang="en-US" dirty="0" smtClean="0"/>
              <a:t>Prescribe 10 days of both oral metronidazole and vancomycin.</a:t>
            </a:r>
            <a:endParaRPr lang="en-US" dirty="0"/>
          </a:p>
        </p:txBody>
      </p:sp>
      <p:sp>
        <p:nvSpPr>
          <p:cNvPr id="4" name="TextBox 3">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6" name="Donut 5"/>
          <p:cNvSpPr/>
          <p:nvPr/>
        </p:nvSpPr>
        <p:spPr>
          <a:xfrm>
            <a:off x="242316" y="3543300"/>
            <a:ext cx="7758684" cy="952500"/>
          </a:xfrm>
          <a:prstGeom prst="donut">
            <a:avLst>
              <a:gd name="adj" fmla="val 277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31872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3 Explanation</a:t>
            </a:r>
            <a:endParaRPr lang="en-US" dirty="0"/>
          </a:p>
        </p:txBody>
      </p:sp>
      <p:sp>
        <p:nvSpPr>
          <p:cNvPr id="5" name="Content Placeholder 4"/>
          <p:cNvSpPr>
            <a:spLocks noGrp="1"/>
          </p:cNvSpPr>
          <p:nvPr>
            <p:ph idx="1"/>
          </p:nvPr>
        </p:nvSpPr>
        <p:spPr>
          <a:xfrm>
            <a:off x="533400" y="1828801"/>
            <a:ext cx="7315200" cy="2133599"/>
          </a:xfrm>
        </p:spPr>
        <p:txBody>
          <a:bodyPr>
            <a:normAutofit/>
          </a:bodyPr>
          <a:lstStyle/>
          <a:p>
            <a:pPr marL="0" lvl="0" indent="0">
              <a:buNone/>
            </a:pPr>
            <a:r>
              <a:rPr lang="en-US" dirty="0" smtClean="0"/>
              <a:t>This patient is having a first recurrence of CDI.  For a first recurrence of </a:t>
            </a:r>
            <a:r>
              <a:rPr lang="en-US" dirty="0" err="1" smtClean="0"/>
              <a:t>nonsevere</a:t>
            </a:r>
            <a:r>
              <a:rPr lang="en-US" dirty="0" smtClean="0"/>
              <a:t> CDI, suggested regimens include: vancomycin orally for 10 days if vancomycin was not used for the initial episode.  If vancomycin was used for treatment of the initial episode, a vancomycin pulse-tapered regimen is recommended.  </a:t>
            </a:r>
            <a:r>
              <a:rPr lang="en-US" dirty="0" err="1" smtClean="0"/>
              <a:t>Fidaxomicin</a:t>
            </a:r>
            <a:r>
              <a:rPr lang="en-US" dirty="0" smtClean="0"/>
              <a:t> is an alternative treatment strategy for treatment of first recurrence.  </a:t>
            </a:r>
            <a:endParaRPr lang="en-US" dirty="0"/>
          </a:p>
        </p:txBody>
      </p:sp>
      <p:sp>
        <p:nvSpPr>
          <p:cNvPr id="4" name="TextBox 3">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14558973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4</a:t>
            </a:r>
            <a:endParaRPr lang="en-US" dirty="0"/>
          </a:p>
        </p:txBody>
      </p:sp>
      <p:sp>
        <p:nvSpPr>
          <p:cNvPr id="5" name="Content Placeholder 4"/>
          <p:cNvSpPr>
            <a:spLocks noGrp="1"/>
          </p:cNvSpPr>
          <p:nvPr>
            <p:ph idx="1"/>
          </p:nvPr>
        </p:nvSpPr>
        <p:spPr>
          <a:xfrm>
            <a:off x="533400" y="1828801"/>
            <a:ext cx="7315200" cy="4876799"/>
          </a:xfrm>
        </p:spPr>
        <p:txBody>
          <a:bodyPr>
            <a:normAutofit fontScale="92500" lnSpcReduction="20000"/>
          </a:bodyPr>
          <a:lstStyle/>
          <a:p>
            <a:pPr marL="0" lvl="0" indent="0">
              <a:buNone/>
            </a:pPr>
            <a:r>
              <a:rPr lang="en-US" dirty="0" smtClean="0"/>
              <a:t>Mr. H presents to your clinic for advice on how to prevent another CDI.  His past medical history is notable for two episodes of </a:t>
            </a:r>
            <a:r>
              <a:rPr lang="en-US" i="1" dirty="0" smtClean="0"/>
              <a:t>C. diff</a:t>
            </a:r>
            <a:r>
              <a:rPr lang="en-US" dirty="0" smtClean="0"/>
              <a:t> colitis. Mr. H’s dentist has recommended treatment with a week of clindamycin for a tooth infection.  Clindamycin has previously caused one of his episodes of </a:t>
            </a:r>
            <a:r>
              <a:rPr lang="en-US" i="1" dirty="0" smtClean="0"/>
              <a:t>C. diff</a:t>
            </a:r>
            <a:r>
              <a:rPr lang="en-US" dirty="0" smtClean="0"/>
              <a:t> colitis. Mr. H wants to know if he needs to take an antibiotic to prevent a recurrence?</a:t>
            </a:r>
            <a:endParaRPr lang="en-US" i="1" dirty="0" smtClean="0"/>
          </a:p>
          <a:p>
            <a:pPr marL="457200" lvl="0" indent="-457200">
              <a:buFont typeface="+mj-lt"/>
              <a:buAutoNum type="alphaUcPeriod"/>
            </a:pPr>
            <a:r>
              <a:rPr lang="en-US" dirty="0" smtClean="0"/>
              <a:t>Yes.  You prescribe him two weeks of oral vancomycin to take while he is taking the clindamycin.</a:t>
            </a:r>
          </a:p>
          <a:p>
            <a:pPr marL="457200" lvl="0" indent="-457200">
              <a:buFont typeface="+mj-lt"/>
              <a:buAutoNum type="alphaUcPeriod"/>
            </a:pPr>
            <a:r>
              <a:rPr lang="en-US" dirty="0" smtClean="0"/>
              <a:t>Yes.  You prescribe him three weeks of oral vancomycin to start while he is taking the clindamycin.  Evidence supports taking vancomycin prophylaxis for two weeks after the clindamycin is stopped.</a:t>
            </a:r>
          </a:p>
          <a:p>
            <a:pPr marL="457200" lvl="0" indent="-457200">
              <a:buFont typeface="+mj-lt"/>
              <a:buAutoNum type="alphaUcPeriod"/>
            </a:pPr>
            <a:r>
              <a:rPr lang="en-US" dirty="0" smtClean="0"/>
              <a:t>No.  You tell him that prophylactic antibiotics are not recommended to prevent recurrent CDI.</a:t>
            </a:r>
          </a:p>
          <a:p>
            <a:pPr marL="457200" lvl="0" indent="-457200">
              <a:buFont typeface="+mj-lt"/>
              <a:buAutoNum type="alphaUcPeriod"/>
            </a:pPr>
            <a:r>
              <a:rPr lang="en-US" dirty="0" smtClean="0"/>
              <a:t>Maybe. You tell him you will prescribe him a 10 day course of oral metronidazole to take if he develops diarrhea following his clindamycin course. </a:t>
            </a:r>
            <a:endParaRPr lang="en-US" dirty="0"/>
          </a:p>
        </p:txBody>
      </p:sp>
      <p:sp>
        <p:nvSpPr>
          <p:cNvPr id="4" name="TextBox 3">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6" name="Donut 5"/>
          <p:cNvSpPr/>
          <p:nvPr/>
        </p:nvSpPr>
        <p:spPr>
          <a:xfrm>
            <a:off x="89916" y="4038600"/>
            <a:ext cx="7758684" cy="1143000"/>
          </a:xfrm>
          <a:prstGeom prst="donut">
            <a:avLst>
              <a:gd name="adj" fmla="val 277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201600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a:t>
            </a:r>
            <a:r>
              <a:rPr lang="en-US" dirty="0"/>
              <a:t>4</a:t>
            </a:r>
            <a:r>
              <a:rPr lang="en-US" dirty="0" smtClean="0"/>
              <a:t> Explanation</a:t>
            </a:r>
            <a:endParaRPr lang="en-US" dirty="0"/>
          </a:p>
        </p:txBody>
      </p:sp>
      <p:sp>
        <p:nvSpPr>
          <p:cNvPr id="5" name="Content Placeholder 4"/>
          <p:cNvSpPr>
            <a:spLocks noGrp="1"/>
          </p:cNvSpPr>
          <p:nvPr>
            <p:ph idx="1"/>
          </p:nvPr>
        </p:nvSpPr>
        <p:spPr>
          <a:xfrm>
            <a:off x="533400" y="1828801"/>
            <a:ext cx="7315200" cy="3581399"/>
          </a:xfrm>
        </p:spPr>
        <p:txBody>
          <a:bodyPr>
            <a:normAutofit/>
          </a:bodyPr>
          <a:lstStyle/>
          <a:p>
            <a:pPr marL="0" lvl="0" indent="0">
              <a:buNone/>
            </a:pPr>
            <a:r>
              <a:rPr lang="en-US" dirty="0" smtClean="0"/>
              <a:t>Oral vancomycin prophylaxis has been shown to decrease the risk of recurrent CDI in patients with a history of recurrent CDI who are re-exposed to antibiotics.  A recent study by Van </a:t>
            </a:r>
            <a:r>
              <a:rPr lang="en-US" dirty="0" err="1" smtClean="0"/>
              <a:t>Nise</a:t>
            </a:r>
            <a:r>
              <a:rPr lang="en-US" dirty="0" smtClean="0"/>
              <a:t> et al., </a:t>
            </a:r>
            <a:r>
              <a:rPr lang="en-US" dirty="0" err="1" smtClean="0"/>
              <a:t>Clin</a:t>
            </a:r>
            <a:r>
              <a:rPr lang="en-US" dirty="0" smtClean="0"/>
              <a:t> Infect Dis 2016 compared the rates of recurrent CDI in patients receiving or not receiving oral vancomycin prophylaxis with systemic antimicrobials and found the incidence of CDI was lower in patients receiving prophylaxis (4.3%) versus those not receiving prophylaxis (26.6%).  Current prophylactic dosing recommendation is vancomycin 125mg QID while receiving antibiotics and to extend vancomycin treatment for two weeks after the cessation of the antibiotics.  </a:t>
            </a:r>
          </a:p>
        </p:txBody>
      </p:sp>
      <p:sp>
        <p:nvSpPr>
          <p:cNvPr id="4" name="TextBox 3">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3435458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a:t>
            </a:r>
            <a:r>
              <a:rPr lang="en-US" dirty="0"/>
              <a:t>5</a:t>
            </a:r>
          </a:p>
        </p:txBody>
      </p:sp>
      <p:sp>
        <p:nvSpPr>
          <p:cNvPr id="5" name="Content Placeholder 4"/>
          <p:cNvSpPr>
            <a:spLocks noGrp="1"/>
          </p:cNvSpPr>
          <p:nvPr>
            <p:ph idx="1"/>
          </p:nvPr>
        </p:nvSpPr>
        <p:spPr>
          <a:xfrm>
            <a:off x="533400" y="1828801"/>
            <a:ext cx="7315200" cy="4876799"/>
          </a:xfrm>
        </p:spPr>
        <p:txBody>
          <a:bodyPr>
            <a:normAutofit fontScale="92500"/>
          </a:bodyPr>
          <a:lstStyle/>
          <a:p>
            <a:pPr marL="0" indent="0">
              <a:buNone/>
            </a:pPr>
            <a:r>
              <a:rPr lang="en-US" dirty="0" smtClean="0"/>
              <a:t>In one week, three patients are admitted to the hospital ward with </a:t>
            </a:r>
            <a:r>
              <a:rPr lang="en-US" i="1" dirty="0" smtClean="0"/>
              <a:t>C. diff</a:t>
            </a:r>
            <a:r>
              <a:rPr lang="en-US" dirty="0" smtClean="0"/>
              <a:t> colitis.  You are worried about the possibility of an outbreak developing in the hospital. Which of the following statements are false regarding preventing CDI ?</a:t>
            </a:r>
          </a:p>
          <a:p>
            <a:pPr marL="457200" lvl="0" indent="-457200">
              <a:buFont typeface="+mj-lt"/>
              <a:buAutoNum type="alphaUcPeriod"/>
            </a:pPr>
            <a:r>
              <a:rPr lang="en-US" dirty="0" smtClean="0"/>
              <a:t>Patients with suspected or proven CDI should be placed on contact precautions including assignment to a single room with dedicated toileting facilities</a:t>
            </a:r>
          </a:p>
          <a:p>
            <a:pPr marL="457200" lvl="0" indent="-457200">
              <a:buFont typeface="+mj-lt"/>
              <a:buAutoNum type="alphaUcPeriod"/>
            </a:pPr>
            <a:r>
              <a:rPr lang="en-US" dirty="0" smtClean="0"/>
              <a:t>Contact precautions should be continued at least until diarrhea has ceased</a:t>
            </a:r>
          </a:p>
          <a:p>
            <a:pPr marL="457200" lvl="0" indent="-457200">
              <a:buFont typeface="+mj-lt"/>
              <a:buAutoNum type="alphaUcPeriod"/>
            </a:pPr>
            <a:r>
              <a:rPr lang="en-US" dirty="0" smtClean="0"/>
              <a:t>Hand hygiene with soap and water or use of alcohol-based hand rub is required before and after contact with patients with CDI</a:t>
            </a:r>
          </a:p>
          <a:p>
            <a:pPr marL="457200" lvl="0" indent="-457200">
              <a:buFont typeface="+mj-lt"/>
              <a:buAutoNum type="alphaUcPeriod"/>
            </a:pPr>
            <a:r>
              <a:rPr lang="en-US" dirty="0" smtClean="0"/>
              <a:t>Disinfection of clinical areas where patients with CDI are treated requires use of a sporicidal agent (i.e. bleach)</a:t>
            </a:r>
          </a:p>
        </p:txBody>
      </p:sp>
      <p:sp>
        <p:nvSpPr>
          <p:cNvPr id="4" name="TextBox 3">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6" name="Donut 5"/>
          <p:cNvSpPr/>
          <p:nvPr/>
        </p:nvSpPr>
        <p:spPr>
          <a:xfrm>
            <a:off x="311658" y="4724400"/>
            <a:ext cx="7758684" cy="1219200"/>
          </a:xfrm>
          <a:prstGeom prst="donut">
            <a:avLst>
              <a:gd name="adj" fmla="val 277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99171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5 Explanation</a:t>
            </a:r>
            <a:endParaRPr lang="en-US" dirty="0"/>
          </a:p>
        </p:txBody>
      </p:sp>
      <p:sp>
        <p:nvSpPr>
          <p:cNvPr id="5" name="Content Placeholder 4"/>
          <p:cNvSpPr>
            <a:spLocks noGrp="1"/>
          </p:cNvSpPr>
          <p:nvPr>
            <p:ph idx="1"/>
          </p:nvPr>
        </p:nvSpPr>
        <p:spPr>
          <a:xfrm>
            <a:off x="533400" y="1828801"/>
            <a:ext cx="7315200" cy="2133599"/>
          </a:xfrm>
        </p:spPr>
        <p:txBody>
          <a:bodyPr>
            <a:normAutofit/>
          </a:bodyPr>
          <a:lstStyle/>
          <a:p>
            <a:pPr marL="0" lvl="0" indent="0">
              <a:buNone/>
            </a:pPr>
            <a:r>
              <a:rPr lang="en-US" dirty="0" smtClean="0"/>
              <a:t>Hand hygiene should be performed with soap and water.  The use of alcohol based hand sanitizer is not adequate because it does not eradicate </a:t>
            </a:r>
            <a:r>
              <a:rPr lang="en-US" i="1" dirty="0" smtClean="0"/>
              <a:t>C. difficile</a:t>
            </a:r>
            <a:r>
              <a:rPr lang="en-US" dirty="0" smtClean="0"/>
              <a:t> spores.  Patients with CDI should wash hands after using the bathroom, before eating or food preparation, and when hands are soiled. </a:t>
            </a:r>
            <a:endParaRPr lang="en-US" dirty="0"/>
          </a:p>
        </p:txBody>
      </p:sp>
      <p:sp>
        <p:nvSpPr>
          <p:cNvPr id="4" name="TextBox 3">
            <a:hlinkClick r:id="rId3"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1154259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43605" y="980061"/>
            <a:ext cx="7773338" cy="1197133"/>
          </a:xfrm>
        </p:spPr>
        <p:txBody>
          <a:bodyPr/>
          <a:lstStyle/>
          <a:p>
            <a:pPr algn="ctr"/>
            <a:r>
              <a:rPr lang="en-US" b="1" dirty="0" smtClean="0">
                <a:ea typeface="Al Tarikh" charset="-78"/>
                <a:cs typeface="Al Tarikh" charset="-78"/>
              </a:rPr>
              <a:t>Thank you for using our module on </a:t>
            </a:r>
            <a:r>
              <a:rPr lang="en-US" b="1" i="1" dirty="0" smtClean="0">
                <a:ea typeface="Al Tarikh" charset="-78"/>
                <a:cs typeface="Al Tarikh" charset="-78"/>
              </a:rPr>
              <a:t>C. diff</a:t>
            </a:r>
            <a:r>
              <a:rPr lang="en-US" b="1" dirty="0" smtClean="0">
                <a:ea typeface="Al Tarikh" charset="-78"/>
                <a:cs typeface="Al Tarikh" charset="-78"/>
              </a:rPr>
              <a:t>!</a:t>
            </a:r>
            <a:endParaRPr lang="en-US" b="1" dirty="0">
              <a:ea typeface="Al Tarikh" charset="-78"/>
              <a:cs typeface="Al Tarikh" charset="-78"/>
            </a:endParaRPr>
          </a:p>
        </p:txBody>
      </p:sp>
      <p:sp>
        <p:nvSpPr>
          <p:cNvPr id="3" name="Content Placeholder 2"/>
          <p:cNvSpPr>
            <a:spLocks noGrp="1"/>
          </p:cNvSpPr>
          <p:nvPr>
            <p:ph sz="quarter" idx="4294967295"/>
          </p:nvPr>
        </p:nvSpPr>
        <p:spPr>
          <a:xfrm>
            <a:off x="609130" y="4470104"/>
            <a:ext cx="7772870" cy="565820"/>
          </a:xfrm>
          <a:prstGeom prst="rect">
            <a:avLst/>
          </a:prstGeom>
        </p:spPr>
        <p:txBody>
          <a:bodyPr/>
          <a:lstStyle/>
          <a:p>
            <a:pPr marL="0" indent="0" algn="ctr">
              <a:buNone/>
            </a:pPr>
            <a:r>
              <a:rPr lang="en-US" sz="2400" b="1" i="1" dirty="0">
                <a:solidFill>
                  <a:schemeClr val="bg2">
                    <a:lumMod val="25000"/>
                  </a:schemeClr>
                </a:solidFill>
              </a:rPr>
              <a:t>Please take this brief </a:t>
            </a:r>
            <a:r>
              <a:rPr lang="en-US" sz="2400" b="1" i="1" dirty="0" smtClean="0">
                <a:solidFill>
                  <a:schemeClr val="bg2">
                    <a:lumMod val="25000"/>
                  </a:schemeClr>
                </a:solidFill>
              </a:rPr>
              <a:t>post-module </a:t>
            </a:r>
            <a:r>
              <a:rPr lang="en-US" sz="2400" b="1" i="1" dirty="0">
                <a:solidFill>
                  <a:schemeClr val="bg2">
                    <a:lumMod val="25000"/>
                  </a:schemeClr>
                </a:solidFill>
              </a:rPr>
              <a:t>quiz</a:t>
            </a:r>
          </a:p>
          <a:p>
            <a:endParaRPr lang="en-US" dirty="0"/>
          </a:p>
        </p:txBody>
      </p:sp>
      <p:sp>
        <p:nvSpPr>
          <p:cNvPr id="4" name="TextBox 3"/>
          <p:cNvSpPr txBox="1"/>
          <p:nvPr/>
        </p:nvSpPr>
        <p:spPr>
          <a:xfrm>
            <a:off x="1191984" y="5135940"/>
            <a:ext cx="6128879" cy="830997"/>
          </a:xfrm>
          <a:prstGeom prst="rect">
            <a:avLst/>
          </a:prstGeom>
          <a:noFill/>
        </p:spPr>
        <p:txBody>
          <a:bodyPr wrap="square" rtlCol="0">
            <a:spAutoFit/>
          </a:bodyPr>
          <a:lstStyle/>
          <a:p>
            <a:pPr algn="ctr"/>
            <a:r>
              <a:rPr lang="en-US" sz="2400" dirty="0" smtClean="0"/>
              <a:t>INSERT HYPERLINK HERE</a:t>
            </a:r>
            <a:endParaRPr lang="en-US" sz="2400" dirty="0"/>
          </a:p>
          <a:p>
            <a:pPr algn="ctr"/>
            <a:endParaRPr lang="en-US" sz="2400" dirty="0">
              <a:solidFill>
                <a:srgbClr val="FF0000"/>
              </a:solidFill>
            </a:endParaRPr>
          </a:p>
        </p:txBody>
      </p:sp>
      <p:sp>
        <p:nvSpPr>
          <p:cNvPr id="5" name="Right Arrow 4"/>
          <p:cNvSpPr/>
          <p:nvPr/>
        </p:nvSpPr>
        <p:spPr>
          <a:xfrm rot="16200000">
            <a:off x="3292103" y="5865274"/>
            <a:ext cx="608888" cy="526265"/>
          </a:xfrm>
          <a:prstGeom prst="rightArrow">
            <a:avLst/>
          </a:prstGeom>
          <a:solidFill>
            <a:schemeClr val="accent3">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C000"/>
              </a:solidFill>
            </a:endParaRPr>
          </a:p>
        </p:txBody>
      </p:sp>
      <p:sp>
        <p:nvSpPr>
          <p:cNvPr id="7" name="Right Arrow 6"/>
          <p:cNvSpPr/>
          <p:nvPr/>
        </p:nvSpPr>
        <p:spPr>
          <a:xfrm rot="16200000">
            <a:off x="4780763" y="5867408"/>
            <a:ext cx="608889" cy="521997"/>
          </a:xfrm>
          <a:prstGeom prst="rightArrow">
            <a:avLst/>
          </a:prstGeom>
          <a:solidFill>
            <a:schemeClr val="accent3">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C000"/>
              </a:solidFill>
            </a:endParaRPr>
          </a:p>
        </p:txBody>
      </p:sp>
      <p:sp>
        <p:nvSpPr>
          <p:cNvPr id="8" name="Right Arrow 7"/>
          <p:cNvSpPr/>
          <p:nvPr/>
        </p:nvSpPr>
        <p:spPr>
          <a:xfrm rot="11409900">
            <a:off x="7368209" y="5307537"/>
            <a:ext cx="720003" cy="600579"/>
          </a:xfrm>
          <a:prstGeom prst="rightArrow">
            <a:avLst/>
          </a:prstGeom>
          <a:solidFill>
            <a:schemeClr val="accent3">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C000"/>
              </a:solidFill>
            </a:endParaRPr>
          </a:p>
        </p:txBody>
      </p:sp>
      <p:sp>
        <p:nvSpPr>
          <p:cNvPr id="9" name="Right Arrow 8"/>
          <p:cNvSpPr/>
          <p:nvPr/>
        </p:nvSpPr>
        <p:spPr>
          <a:xfrm rot="20792289">
            <a:off x="669147" y="5307536"/>
            <a:ext cx="720003" cy="600579"/>
          </a:xfrm>
          <a:prstGeom prst="rightArrow">
            <a:avLst/>
          </a:prstGeom>
          <a:solidFill>
            <a:schemeClr val="accent3">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C000"/>
              </a:solidFill>
            </a:endParaRPr>
          </a:p>
        </p:txBody>
      </p:sp>
      <p:pic>
        <p:nvPicPr>
          <p:cNvPr id="10" name="Picture 9"/>
          <p:cNvPicPr>
            <a:picLocks noChangeAspect="1"/>
          </p:cNvPicPr>
          <p:nvPr/>
        </p:nvPicPr>
        <p:blipFill rotWithShape="1">
          <a:blip r:embed="rId3"/>
          <a:srcRect l="15313" t="23751" r="15313" b="15000"/>
          <a:stretch/>
        </p:blipFill>
        <p:spPr>
          <a:xfrm>
            <a:off x="2932753" y="2356302"/>
            <a:ext cx="2994570" cy="1982891"/>
          </a:xfrm>
          <a:prstGeom prst="rect">
            <a:avLst/>
          </a:prstGeom>
        </p:spPr>
      </p:pic>
    </p:spTree>
    <p:extLst>
      <p:ext uri="{BB962C8B-B14F-4D97-AF65-F5344CB8AC3E}">
        <p14:creationId xmlns:p14="http://schemas.microsoft.com/office/powerpoint/2010/main" val="3693268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381000" y="1828801"/>
            <a:ext cx="8001000" cy="4876799"/>
          </a:xfrm>
        </p:spPr>
        <p:txBody>
          <a:bodyPr>
            <a:noAutofit/>
          </a:bodyPr>
          <a:lstStyle/>
          <a:p>
            <a:pPr>
              <a:lnSpc>
                <a:spcPct val="120000"/>
              </a:lnSpc>
              <a:spcBef>
                <a:spcPts val="0"/>
              </a:spcBef>
              <a:spcAft>
                <a:spcPts val="0"/>
              </a:spcAft>
            </a:pPr>
            <a:r>
              <a:rPr lang="en-US" sz="1200" dirty="0">
                <a:solidFill>
                  <a:schemeClr val="tx1"/>
                </a:solidFill>
                <a:latin typeface="Arial" charset="0"/>
                <a:ea typeface="Arial" charset="0"/>
                <a:cs typeface="Arial" charset="0"/>
              </a:rPr>
              <a:t>https://</a:t>
            </a:r>
            <a:r>
              <a:rPr lang="en-US" sz="1200" dirty="0" err="1" smtClean="0">
                <a:solidFill>
                  <a:schemeClr val="tx1"/>
                </a:solidFill>
                <a:latin typeface="Arial" charset="0"/>
                <a:ea typeface="Arial" charset="0"/>
                <a:cs typeface="Arial" charset="0"/>
              </a:rPr>
              <a:t>www.uptodate.com</a:t>
            </a:r>
            <a:r>
              <a:rPr lang="en-US" sz="1200" dirty="0" smtClean="0">
                <a:solidFill>
                  <a:schemeClr val="tx1"/>
                </a:solidFill>
                <a:latin typeface="Arial" charset="0"/>
                <a:ea typeface="Arial" charset="0"/>
                <a:cs typeface="Arial" charset="0"/>
              </a:rPr>
              <a:t>/contents/clostridioides-formerly-clostridium-difficile-infection-in-adults-clinical-manifestations-and-diagnosis?search=</a:t>
            </a:r>
            <a:r>
              <a:rPr lang="en-US" sz="1200" dirty="0" err="1" smtClean="0">
                <a:solidFill>
                  <a:schemeClr val="tx1"/>
                </a:solidFill>
                <a:latin typeface="Arial" charset="0"/>
                <a:ea typeface="Arial" charset="0"/>
                <a:cs typeface="Arial" charset="0"/>
              </a:rPr>
              <a:t>c.diff&amp;topicRef</a:t>
            </a:r>
            <a:r>
              <a:rPr lang="en-US" sz="1200" dirty="0" smtClean="0">
                <a:solidFill>
                  <a:schemeClr val="tx1"/>
                </a:solidFill>
                <a:latin typeface="Arial" charset="0"/>
                <a:ea typeface="Arial" charset="0"/>
                <a:cs typeface="Arial" charset="0"/>
              </a:rPr>
              <a:t>=2696&amp;source=see_link#H4</a:t>
            </a:r>
          </a:p>
          <a:p>
            <a:pPr>
              <a:lnSpc>
                <a:spcPct val="120000"/>
              </a:lnSpc>
              <a:spcBef>
                <a:spcPts val="0"/>
              </a:spcBef>
              <a:spcAft>
                <a:spcPts val="0"/>
              </a:spcAft>
            </a:pPr>
            <a:r>
              <a:rPr lang="en-US" sz="1200" dirty="0">
                <a:solidFill>
                  <a:schemeClr val="tx1"/>
                </a:solidFill>
                <a:latin typeface="Arial" charset="0"/>
                <a:ea typeface="Arial" charset="0"/>
                <a:cs typeface="Arial" charset="0"/>
              </a:rPr>
              <a:t>https://</a:t>
            </a:r>
            <a:r>
              <a:rPr lang="en-US" sz="1200" dirty="0" err="1" smtClean="0">
                <a:solidFill>
                  <a:schemeClr val="tx1"/>
                </a:solidFill>
                <a:latin typeface="Arial" charset="0"/>
                <a:ea typeface="Arial" charset="0"/>
                <a:cs typeface="Arial" charset="0"/>
              </a:rPr>
              <a:t>www.uptodate.com</a:t>
            </a:r>
            <a:r>
              <a:rPr lang="en-US" sz="1200" dirty="0" smtClean="0">
                <a:solidFill>
                  <a:schemeClr val="tx1"/>
                </a:solidFill>
                <a:latin typeface="Arial" charset="0"/>
                <a:ea typeface="Arial" charset="0"/>
                <a:cs typeface="Arial" charset="0"/>
              </a:rPr>
              <a:t>/contents/clostridioides-formerly-clostridium-difficile-infection-in-adults-epidemiology-microbiology-and-pathophysiology?search=</a:t>
            </a:r>
            <a:r>
              <a:rPr lang="en-US" sz="1200" dirty="0" err="1" smtClean="0">
                <a:solidFill>
                  <a:schemeClr val="tx1"/>
                </a:solidFill>
                <a:latin typeface="Arial" charset="0"/>
                <a:ea typeface="Arial" charset="0"/>
                <a:cs typeface="Arial" charset="0"/>
              </a:rPr>
              <a:t>c.diff&amp;topicRef</a:t>
            </a:r>
            <a:r>
              <a:rPr lang="en-US" sz="1200" dirty="0" smtClean="0">
                <a:solidFill>
                  <a:schemeClr val="tx1"/>
                </a:solidFill>
                <a:latin typeface="Arial" charset="0"/>
                <a:ea typeface="Arial" charset="0"/>
                <a:cs typeface="Arial" charset="0"/>
              </a:rPr>
              <a:t>=2699&amp;source=</a:t>
            </a:r>
            <a:r>
              <a:rPr lang="en-US" sz="1200" dirty="0" err="1" smtClean="0">
                <a:solidFill>
                  <a:schemeClr val="tx1"/>
                </a:solidFill>
                <a:latin typeface="Arial" charset="0"/>
                <a:ea typeface="Arial" charset="0"/>
                <a:cs typeface="Arial" charset="0"/>
              </a:rPr>
              <a:t>see_link</a:t>
            </a:r>
            <a:endParaRPr lang="en-US" sz="1200" dirty="0" smtClean="0">
              <a:solidFill>
                <a:schemeClr val="tx1"/>
              </a:solidFill>
              <a:latin typeface="Arial" charset="0"/>
              <a:ea typeface="Arial" charset="0"/>
              <a:cs typeface="Arial" charset="0"/>
            </a:endParaRPr>
          </a:p>
          <a:p>
            <a:pPr>
              <a:lnSpc>
                <a:spcPct val="120000"/>
              </a:lnSpc>
              <a:spcBef>
                <a:spcPts val="0"/>
              </a:spcBef>
              <a:spcAft>
                <a:spcPts val="0"/>
              </a:spcAft>
            </a:pPr>
            <a:r>
              <a:rPr lang="en-US" sz="1200" dirty="0">
                <a:solidFill>
                  <a:schemeClr val="tx1"/>
                </a:solidFill>
                <a:latin typeface="Arial" charset="0"/>
                <a:ea typeface="Arial" charset="0"/>
                <a:cs typeface="Arial" charset="0"/>
              </a:rPr>
              <a:t>https://</a:t>
            </a:r>
            <a:r>
              <a:rPr lang="en-US" sz="1200" dirty="0" err="1">
                <a:solidFill>
                  <a:schemeClr val="tx1"/>
                </a:solidFill>
                <a:latin typeface="Arial" charset="0"/>
                <a:ea typeface="Arial" charset="0"/>
                <a:cs typeface="Arial" charset="0"/>
              </a:rPr>
              <a:t>www.uptodate.com</a:t>
            </a:r>
            <a:r>
              <a:rPr lang="en-US" sz="1200" dirty="0">
                <a:solidFill>
                  <a:schemeClr val="tx1"/>
                </a:solidFill>
                <a:latin typeface="Arial" charset="0"/>
                <a:ea typeface="Arial" charset="0"/>
                <a:cs typeface="Arial" charset="0"/>
              </a:rPr>
              <a:t>/contents/clostridioides-formerly-clostridium-difficile-infection-in-adults-treatment-and-prevention?search=</a:t>
            </a:r>
            <a:r>
              <a:rPr lang="en-US" sz="1200" dirty="0" err="1">
                <a:solidFill>
                  <a:schemeClr val="tx1"/>
                </a:solidFill>
                <a:latin typeface="Arial" charset="0"/>
                <a:ea typeface="Arial" charset="0"/>
                <a:cs typeface="Arial" charset="0"/>
              </a:rPr>
              <a:t>c.diff&amp;topicRef</a:t>
            </a:r>
            <a:r>
              <a:rPr lang="en-US" sz="1200" dirty="0">
                <a:solidFill>
                  <a:schemeClr val="tx1"/>
                </a:solidFill>
                <a:latin typeface="Arial" charset="0"/>
                <a:ea typeface="Arial" charset="0"/>
                <a:cs typeface="Arial" charset="0"/>
              </a:rPr>
              <a:t>=2699&amp;source=</a:t>
            </a:r>
            <a:r>
              <a:rPr lang="en-US" sz="1200" dirty="0" err="1">
                <a:solidFill>
                  <a:schemeClr val="tx1"/>
                </a:solidFill>
                <a:latin typeface="Arial" charset="0"/>
                <a:ea typeface="Arial" charset="0"/>
                <a:cs typeface="Arial" charset="0"/>
              </a:rPr>
              <a:t>see_link</a:t>
            </a:r>
            <a:endParaRPr lang="en-US" sz="1200" dirty="0">
              <a:solidFill>
                <a:schemeClr val="tx1"/>
              </a:solidFill>
              <a:latin typeface="Arial" charset="0"/>
              <a:ea typeface="Arial" charset="0"/>
              <a:cs typeface="Arial" charset="0"/>
            </a:endParaRPr>
          </a:p>
          <a:p>
            <a:pPr>
              <a:lnSpc>
                <a:spcPct val="120000"/>
              </a:lnSpc>
              <a:spcBef>
                <a:spcPts val="0"/>
              </a:spcBef>
              <a:spcAft>
                <a:spcPts val="0"/>
              </a:spcAft>
            </a:pPr>
            <a:r>
              <a:rPr lang="en-US" sz="1200" dirty="0" smtClean="0">
                <a:solidFill>
                  <a:schemeClr val="tx1"/>
                </a:solidFill>
                <a:latin typeface="Arial" charset="0"/>
                <a:ea typeface="Arial" charset="0"/>
                <a:cs typeface="Arial" charset="0"/>
              </a:rPr>
              <a:t>Bartlett </a:t>
            </a:r>
            <a:r>
              <a:rPr lang="en-US" sz="1200" dirty="0">
                <a:solidFill>
                  <a:schemeClr val="tx1"/>
                </a:solidFill>
                <a:latin typeface="Arial" charset="0"/>
                <a:ea typeface="Arial" charset="0"/>
                <a:cs typeface="Arial" charset="0"/>
              </a:rPr>
              <a:t>JG. Narrative review: the new epidemic of Clostridium difficile-associated enteric disease. </a:t>
            </a:r>
            <a:r>
              <a:rPr lang="en-US" sz="1200" dirty="0" smtClean="0">
                <a:solidFill>
                  <a:schemeClr val="tx1"/>
                </a:solidFill>
                <a:latin typeface="Arial" charset="0"/>
                <a:ea typeface="Arial" charset="0"/>
                <a:cs typeface="Arial" charset="0"/>
              </a:rPr>
              <a:t>Ann </a:t>
            </a:r>
            <a:r>
              <a:rPr lang="en-US" sz="1200" dirty="0">
                <a:solidFill>
                  <a:schemeClr val="tx1"/>
                </a:solidFill>
                <a:latin typeface="Arial" charset="0"/>
                <a:ea typeface="Arial" charset="0"/>
                <a:cs typeface="Arial" charset="0"/>
              </a:rPr>
              <a:t>Intern Med. 2006;145(10):758. </a:t>
            </a:r>
          </a:p>
          <a:p>
            <a:pPr>
              <a:lnSpc>
                <a:spcPct val="120000"/>
              </a:lnSpc>
              <a:spcBef>
                <a:spcPts val="0"/>
              </a:spcBef>
              <a:spcAft>
                <a:spcPts val="0"/>
              </a:spcAft>
            </a:pPr>
            <a:r>
              <a:rPr lang="en-US" sz="1200" dirty="0">
                <a:solidFill>
                  <a:schemeClr val="tx1"/>
                </a:solidFill>
                <a:latin typeface="Arial" charset="0"/>
                <a:ea typeface="Arial" charset="0"/>
                <a:cs typeface="Arial" charset="0"/>
              </a:rPr>
              <a:t>Bartlett JG, Moon N, Chang TW, Taylor N, </a:t>
            </a:r>
            <a:r>
              <a:rPr lang="en-US" sz="1200" dirty="0" err="1">
                <a:solidFill>
                  <a:schemeClr val="tx1"/>
                </a:solidFill>
                <a:latin typeface="Arial" charset="0"/>
                <a:ea typeface="Arial" charset="0"/>
                <a:cs typeface="Arial" charset="0"/>
              </a:rPr>
              <a:t>Onderdonk</a:t>
            </a:r>
            <a:r>
              <a:rPr lang="en-US" sz="1200" dirty="0">
                <a:solidFill>
                  <a:schemeClr val="tx1"/>
                </a:solidFill>
                <a:latin typeface="Arial" charset="0"/>
                <a:ea typeface="Arial" charset="0"/>
                <a:cs typeface="Arial" charset="0"/>
              </a:rPr>
              <a:t> AB. Role of Clostridium difficile in antibiotic-associated pseudomembranous colitis. </a:t>
            </a:r>
            <a:r>
              <a:rPr lang="pt-BR" sz="1200" dirty="0" err="1">
                <a:solidFill>
                  <a:schemeClr val="tx1"/>
                </a:solidFill>
                <a:latin typeface="Arial" charset="0"/>
                <a:ea typeface="Arial" charset="0"/>
                <a:cs typeface="Arial" charset="0"/>
              </a:rPr>
              <a:t>Gastroenterology</a:t>
            </a:r>
            <a:r>
              <a:rPr lang="pt-BR" sz="1200" dirty="0">
                <a:solidFill>
                  <a:schemeClr val="tx1"/>
                </a:solidFill>
                <a:latin typeface="Arial" charset="0"/>
                <a:ea typeface="Arial" charset="0"/>
                <a:cs typeface="Arial" charset="0"/>
              </a:rPr>
              <a:t>. 1978;75(5):778. </a:t>
            </a:r>
          </a:p>
          <a:p>
            <a:pPr>
              <a:lnSpc>
                <a:spcPct val="120000"/>
              </a:lnSpc>
              <a:spcBef>
                <a:spcPts val="0"/>
              </a:spcBef>
              <a:spcAft>
                <a:spcPts val="0"/>
              </a:spcAft>
            </a:pPr>
            <a:r>
              <a:rPr lang="pt-BR" sz="1200" dirty="0" err="1">
                <a:solidFill>
                  <a:schemeClr val="tx1"/>
                </a:solidFill>
                <a:latin typeface="Arial" charset="0"/>
                <a:ea typeface="Arial" charset="0"/>
                <a:cs typeface="Arial" charset="0"/>
              </a:rPr>
              <a:t>Pépin</a:t>
            </a:r>
            <a:r>
              <a:rPr lang="pt-BR" sz="1200" dirty="0">
                <a:solidFill>
                  <a:schemeClr val="tx1"/>
                </a:solidFill>
                <a:latin typeface="Arial" charset="0"/>
                <a:ea typeface="Arial" charset="0"/>
                <a:cs typeface="Arial" charset="0"/>
              </a:rPr>
              <a:t> J, </a:t>
            </a:r>
            <a:r>
              <a:rPr lang="pt-BR" sz="1200" dirty="0" err="1">
                <a:solidFill>
                  <a:schemeClr val="tx1"/>
                </a:solidFill>
                <a:latin typeface="Arial" charset="0"/>
                <a:ea typeface="Arial" charset="0"/>
                <a:cs typeface="Arial" charset="0"/>
              </a:rPr>
              <a:t>Saheb</a:t>
            </a:r>
            <a:r>
              <a:rPr lang="pt-BR" sz="1200" dirty="0">
                <a:solidFill>
                  <a:schemeClr val="tx1"/>
                </a:solidFill>
                <a:latin typeface="Arial" charset="0"/>
                <a:ea typeface="Arial" charset="0"/>
                <a:cs typeface="Arial" charset="0"/>
              </a:rPr>
              <a:t> N, </a:t>
            </a:r>
            <a:r>
              <a:rPr lang="pt-BR" sz="1200" dirty="0" err="1">
                <a:solidFill>
                  <a:schemeClr val="tx1"/>
                </a:solidFill>
                <a:latin typeface="Arial" charset="0"/>
                <a:ea typeface="Arial" charset="0"/>
                <a:cs typeface="Arial" charset="0"/>
              </a:rPr>
              <a:t>Coulombe</a:t>
            </a:r>
            <a:r>
              <a:rPr lang="pt-BR" sz="1200" dirty="0">
                <a:solidFill>
                  <a:schemeClr val="tx1"/>
                </a:solidFill>
                <a:latin typeface="Arial" charset="0"/>
                <a:ea typeface="Arial" charset="0"/>
                <a:cs typeface="Arial" charset="0"/>
              </a:rPr>
              <a:t> MA, </a:t>
            </a:r>
            <a:r>
              <a:rPr lang="pt-BR" sz="1200" dirty="0" err="1">
                <a:solidFill>
                  <a:schemeClr val="tx1"/>
                </a:solidFill>
                <a:latin typeface="Arial" charset="0"/>
                <a:ea typeface="Arial" charset="0"/>
                <a:cs typeface="Arial" charset="0"/>
              </a:rPr>
              <a:t>Alary</a:t>
            </a:r>
            <a:r>
              <a:rPr lang="pt-BR" sz="1200" dirty="0">
                <a:solidFill>
                  <a:schemeClr val="tx1"/>
                </a:solidFill>
                <a:latin typeface="Arial" charset="0"/>
                <a:ea typeface="Arial" charset="0"/>
                <a:cs typeface="Arial" charset="0"/>
              </a:rPr>
              <a:t> ME, </a:t>
            </a:r>
            <a:r>
              <a:rPr lang="pt-BR" sz="1200" dirty="0" err="1">
                <a:solidFill>
                  <a:schemeClr val="tx1"/>
                </a:solidFill>
                <a:latin typeface="Arial" charset="0"/>
                <a:ea typeface="Arial" charset="0"/>
                <a:cs typeface="Arial" charset="0"/>
              </a:rPr>
              <a:t>Corriveau</a:t>
            </a:r>
            <a:r>
              <a:rPr lang="pt-BR" sz="1200" dirty="0">
                <a:solidFill>
                  <a:schemeClr val="tx1"/>
                </a:solidFill>
                <a:latin typeface="Arial" charset="0"/>
                <a:ea typeface="Arial" charset="0"/>
                <a:cs typeface="Arial" charset="0"/>
              </a:rPr>
              <a:t> MP, </a:t>
            </a:r>
            <a:r>
              <a:rPr lang="pt-BR" sz="1200" dirty="0" err="1">
                <a:solidFill>
                  <a:schemeClr val="tx1"/>
                </a:solidFill>
                <a:latin typeface="Arial" charset="0"/>
                <a:ea typeface="Arial" charset="0"/>
                <a:cs typeface="Arial" charset="0"/>
              </a:rPr>
              <a:t>Authier</a:t>
            </a:r>
            <a:r>
              <a:rPr lang="pt-BR" sz="1200" dirty="0">
                <a:solidFill>
                  <a:schemeClr val="tx1"/>
                </a:solidFill>
                <a:latin typeface="Arial" charset="0"/>
                <a:ea typeface="Arial" charset="0"/>
                <a:cs typeface="Arial" charset="0"/>
              </a:rPr>
              <a:t> </a:t>
            </a:r>
            <a:r>
              <a:rPr lang="pt-BR" sz="1200" dirty="0" err="1">
                <a:solidFill>
                  <a:schemeClr val="tx1"/>
                </a:solidFill>
                <a:latin typeface="Arial" charset="0"/>
                <a:ea typeface="Arial" charset="0"/>
                <a:cs typeface="Arial" charset="0"/>
              </a:rPr>
              <a:t>S</a:t>
            </a:r>
            <a:r>
              <a:rPr lang="pt-BR" sz="1200" dirty="0">
                <a:solidFill>
                  <a:schemeClr val="tx1"/>
                </a:solidFill>
                <a:latin typeface="Arial" charset="0"/>
                <a:ea typeface="Arial" charset="0"/>
                <a:cs typeface="Arial" charset="0"/>
              </a:rPr>
              <a:t>, Leblanc M, </a:t>
            </a:r>
            <a:r>
              <a:rPr lang="pt-BR" sz="1200" dirty="0" err="1">
                <a:solidFill>
                  <a:schemeClr val="tx1"/>
                </a:solidFill>
                <a:latin typeface="Arial" charset="0"/>
                <a:ea typeface="Arial" charset="0"/>
                <a:cs typeface="Arial" charset="0"/>
              </a:rPr>
              <a:t>Rivard</a:t>
            </a:r>
            <a:r>
              <a:rPr lang="pt-BR" sz="1200" dirty="0">
                <a:solidFill>
                  <a:schemeClr val="tx1"/>
                </a:solidFill>
                <a:latin typeface="Arial" charset="0"/>
                <a:ea typeface="Arial" charset="0"/>
                <a:cs typeface="Arial" charset="0"/>
              </a:rPr>
              <a:t> </a:t>
            </a:r>
            <a:r>
              <a:rPr lang="pt-BR" sz="1200" dirty="0" err="1">
                <a:solidFill>
                  <a:schemeClr val="tx1"/>
                </a:solidFill>
                <a:latin typeface="Arial" charset="0"/>
                <a:ea typeface="Arial" charset="0"/>
                <a:cs typeface="Arial" charset="0"/>
              </a:rPr>
              <a:t>G</a:t>
            </a:r>
            <a:r>
              <a:rPr lang="pt-BR" sz="1200" dirty="0">
                <a:solidFill>
                  <a:schemeClr val="tx1"/>
                </a:solidFill>
                <a:latin typeface="Arial" charset="0"/>
                <a:ea typeface="Arial" charset="0"/>
                <a:cs typeface="Arial" charset="0"/>
              </a:rPr>
              <a:t>, </a:t>
            </a:r>
            <a:r>
              <a:rPr lang="pt-BR" sz="1200" dirty="0" err="1">
                <a:solidFill>
                  <a:schemeClr val="tx1"/>
                </a:solidFill>
                <a:latin typeface="Arial" charset="0"/>
                <a:ea typeface="Arial" charset="0"/>
                <a:cs typeface="Arial" charset="0"/>
              </a:rPr>
              <a:t>Bettez</a:t>
            </a:r>
            <a:r>
              <a:rPr lang="pt-BR" sz="1200" dirty="0">
                <a:solidFill>
                  <a:schemeClr val="tx1"/>
                </a:solidFill>
                <a:latin typeface="Arial" charset="0"/>
                <a:ea typeface="Arial" charset="0"/>
                <a:cs typeface="Arial" charset="0"/>
              </a:rPr>
              <a:t> M, </a:t>
            </a:r>
            <a:r>
              <a:rPr lang="pt-BR" sz="1200" dirty="0" err="1">
                <a:solidFill>
                  <a:schemeClr val="tx1"/>
                </a:solidFill>
                <a:latin typeface="Arial" charset="0"/>
                <a:ea typeface="Arial" charset="0"/>
                <a:cs typeface="Arial" charset="0"/>
              </a:rPr>
              <a:t>Primeau</a:t>
            </a:r>
            <a:r>
              <a:rPr lang="pt-BR" sz="1200" dirty="0">
                <a:solidFill>
                  <a:schemeClr val="tx1"/>
                </a:solidFill>
                <a:latin typeface="Arial" charset="0"/>
                <a:ea typeface="Arial" charset="0"/>
                <a:cs typeface="Arial" charset="0"/>
              </a:rPr>
              <a:t> V, </a:t>
            </a:r>
            <a:r>
              <a:rPr lang="pt-BR" sz="1200" dirty="0" err="1">
                <a:solidFill>
                  <a:schemeClr val="tx1"/>
                </a:solidFill>
                <a:latin typeface="Arial" charset="0"/>
                <a:ea typeface="Arial" charset="0"/>
                <a:cs typeface="Arial" charset="0"/>
              </a:rPr>
              <a:t>Nguyen</a:t>
            </a:r>
            <a:r>
              <a:rPr lang="pt-BR" sz="1200" dirty="0">
                <a:solidFill>
                  <a:schemeClr val="tx1"/>
                </a:solidFill>
                <a:latin typeface="Arial" charset="0"/>
                <a:ea typeface="Arial" charset="0"/>
                <a:cs typeface="Arial" charset="0"/>
              </a:rPr>
              <a:t> M, Jacob CE, </a:t>
            </a:r>
            <a:r>
              <a:rPr lang="pt-BR" sz="1200" dirty="0" err="1">
                <a:solidFill>
                  <a:schemeClr val="tx1"/>
                </a:solidFill>
                <a:latin typeface="Arial" charset="0"/>
                <a:ea typeface="Arial" charset="0"/>
                <a:cs typeface="Arial" charset="0"/>
              </a:rPr>
              <a:t>Lanthier</a:t>
            </a:r>
            <a:r>
              <a:rPr lang="pt-BR" sz="1200" dirty="0">
                <a:solidFill>
                  <a:schemeClr val="tx1"/>
                </a:solidFill>
                <a:latin typeface="Arial" charset="0"/>
                <a:ea typeface="Arial" charset="0"/>
                <a:cs typeface="Arial" charset="0"/>
              </a:rPr>
              <a:t> L. </a:t>
            </a:r>
            <a:r>
              <a:rPr lang="pt-BR" sz="1200" dirty="0" err="1">
                <a:solidFill>
                  <a:schemeClr val="tx1"/>
                </a:solidFill>
                <a:latin typeface="Arial" charset="0"/>
                <a:ea typeface="Arial" charset="0"/>
                <a:cs typeface="Arial" charset="0"/>
              </a:rPr>
              <a:t>Emergence</a:t>
            </a:r>
            <a:r>
              <a:rPr lang="pt-BR" sz="1200" dirty="0">
                <a:solidFill>
                  <a:schemeClr val="tx1"/>
                </a:solidFill>
                <a:latin typeface="Arial" charset="0"/>
                <a:ea typeface="Arial" charset="0"/>
                <a:cs typeface="Arial" charset="0"/>
              </a:rPr>
              <a:t> </a:t>
            </a:r>
            <a:r>
              <a:rPr lang="pt-BR" sz="1200" dirty="0" err="1">
                <a:solidFill>
                  <a:schemeClr val="tx1"/>
                </a:solidFill>
                <a:latin typeface="Arial" charset="0"/>
                <a:ea typeface="Arial" charset="0"/>
                <a:cs typeface="Arial" charset="0"/>
              </a:rPr>
              <a:t>of</a:t>
            </a:r>
            <a:r>
              <a:rPr lang="pt-BR" sz="1200" dirty="0">
                <a:solidFill>
                  <a:schemeClr val="tx1"/>
                </a:solidFill>
                <a:latin typeface="Arial" charset="0"/>
                <a:ea typeface="Arial" charset="0"/>
                <a:cs typeface="Arial" charset="0"/>
              </a:rPr>
              <a:t> </a:t>
            </a:r>
            <a:r>
              <a:rPr lang="pt-BR" sz="1200" dirty="0" err="1">
                <a:solidFill>
                  <a:schemeClr val="tx1"/>
                </a:solidFill>
                <a:latin typeface="Arial" charset="0"/>
                <a:ea typeface="Arial" charset="0"/>
                <a:cs typeface="Arial" charset="0"/>
              </a:rPr>
              <a:t>fluoroquinolones</a:t>
            </a:r>
            <a:r>
              <a:rPr lang="pt-BR" sz="1200" dirty="0">
                <a:solidFill>
                  <a:schemeClr val="tx1"/>
                </a:solidFill>
                <a:latin typeface="Arial" charset="0"/>
                <a:ea typeface="Arial" charset="0"/>
                <a:cs typeface="Arial" charset="0"/>
              </a:rPr>
              <a:t> as </a:t>
            </a:r>
            <a:r>
              <a:rPr lang="pt-BR" sz="1200" dirty="0" err="1">
                <a:solidFill>
                  <a:schemeClr val="tx1"/>
                </a:solidFill>
                <a:latin typeface="Arial" charset="0"/>
                <a:ea typeface="Arial" charset="0"/>
                <a:cs typeface="Arial" charset="0"/>
              </a:rPr>
              <a:t>the</a:t>
            </a:r>
            <a:r>
              <a:rPr lang="pt-BR" sz="1200" dirty="0">
                <a:solidFill>
                  <a:schemeClr val="tx1"/>
                </a:solidFill>
                <a:latin typeface="Arial" charset="0"/>
                <a:ea typeface="Arial" charset="0"/>
                <a:cs typeface="Arial" charset="0"/>
              </a:rPr>
              <a:t> </a:t>
            </a:r>
            <a:r>
              <a:rPr lang="pt-BR" sz="1200" dirty="0" err="1">
                <a:solidFill>
                  <a:schemeClr val="tx1"/>
                </a:solidFill>
                <a:latin typeface="Arial" charset="0"/>
                <a:ea typeface="Arial" charset="0"/>
                <a:cs typeface="Arial" charset="0"/>
              </a:rPr>
              <a:t>predominant</a:t>
            </a:r>
            <a:r>
              <a:rPr lang="pt-BR" sz="1200" dirty="0">
                <a:solidFill>
                  <a:schemeClr val="tx1"/>
                </a:solidFill>
                <a:latin typeface="Arial" charset="0"/>
                <a:ea typeface="Arial" charset="0"/>
                <a:cs typeface="Arial" charset="0"/>
              </a:rPr>
              <a:t> </a:t>
            </a:r>
            <a:r>
              <a:rPr lang="pt-BR" sz="1200" dirty="0" err="1">
                <a:solidFill>
                  <a:schemeClr val="tx1"/>
                </a:solidFill>
                <a:latin typeface="Arial" charset="0"/>
                <a:ea typeface="Arial" charset="0"/>
                <a:cs typeface="Arial" charset="0"/>
              </a:rPr>
              <a:t>risk</a:t>
            </a:r>
            <a:r>
              <a:rPr lang="pt-BR" sz="1200" dirty="0">
                <a:solidFill>
                  <a:schemeClr val="tx1"/>
                </a:solidFill>
                <a:latin typeface="Arial" charset="0"/>
                <a:ea typeface="Arial" charset="0"/>
                <a:cs typeface="Arial" charset="0"/>
              </a:rPr>
              <a:t> </a:t>
            </a:r>
            <a:r>
              <a:rPr lang="pt-BR" sz="1200" dirty="0" err="1">
                <a:solidFill>
                  <a:schemeClr val="tx1"/>
                </a:solidFill>
                <a:latin typeface="Arial" charset="0"/>
                <a:ea typeface="Arial" charset="0"/>
                <a:cs typeface="Arial" charset="0"/>
              </a:rPr>
              <a:t>factor</a:t>
            </a:r>
            <a:r>
              <a:rPr lang="pt-BR" sz="1200" dirty="0">
                <a:solidFill>
                  <a:schemeClr val="tx1"/>
                </a:solidFill>
                <a:latin typeface="Arial" charset="0"/>
                <a:ea typeface="Arial" charset="0"/>
                <a:cs typeface="Arial" charset="0"/>
              </a:rPr>
              <a:t> for Clostridium </a:t>
            </a:r>
            <a:r>
              <a:rPr lang="pt-BR" sz="1200" dirty="0" err="1">
                <a:solidFill>
                  <a:schemeClr val="tx1"/>
                </a:solidFill>
                <a:latin typeface="Arial" charset="0"/>
                <a:ea typeface="Arial" charset="0"/>
                <a:cs typeface="Arial" charset="0"/>
              </a:rPr>
              <a:t>difficile-associated</a:t>
            </a:r>
            <a:r>
              <a:rPr lang="pt-BR" sz="1200" dirty="0">
                <a:solidFill>
                  <a:schemeClr val="tx1"/>
                </a:solidFill>
                <a:latin typeface="Arial" charset="0"/>
                <a:ea typeface="Arial" charset="0"/>
                <a:cs typeface="Arial" charset="0"/>
              </a:rPr>
              <a:t> </a:t>
            </a:r>
            <a:r>
              <a:rPr lang="pt-BR" sz="1200" dirty="0" err="1">
                <a:solidFill>
                  <a:schemeClr val="tx1"/>
                </a:solidFill>
                <a:latin typeface="Arial" charset="0"/>
                <a:ea typeface="Arial" charset="0"/>
                <a:cs typeface="Arial" charset="0"/>
              </a:rPr>
              <a:t>diarrhea</a:t>
            </a:r>
            <a:r>
              <a:rPr lang="pt-BR" sz="1200" dirty="0">
                <a:solidFill>
                  <a:schemeClr val="tx1"/>
                </a:solidFill>
                <a:latin typeface="Arial" charset="0"/>
                <a:ea typeface="Arial" charset="0"/>
                <a:cs typeface="Arial" charset="0"/>
              </a:rPr>
              <a:t>: a </a:t>
            </a:r>
            <a:r>
              <a:rPr lang="pt-BR" sz="1200" dirty="0" err="1">
                <a:solidFill>
                  <a:schemeClr val="tx1"/>
                </a:solidFill>
                <a:latin typeface="Arial" charset="0"/>
                <a:ea typeface="Arial" charset="0"/>
                <a:cs typeface="Arial" charset="0"/>
              </a:rPr>
              <a:t>cohort</a:t>
            </a:r>
            <a:r>
              <a:rPr lang="pt-BR" sz="1200" dirty="0">
                <a:solidFill>
                  <a:schemeClr val="tx1"/>
                </a:solidFill>
                <a:latin typeface="Arial" charset="0"/>
                <a:ea typeface="Arial" charset="0"/>
                <a:cs typeface="Arial" charset="0"/>
              </a:rPr>
              <a:t> </a:t>
            </a:r>
            <a:r>
              <a:rPr lang="pt-BR" sz="1200" dirty="0" err="1">
                <a:solidFill>
                  <a:schemeClr val="tx1"/>
                </a:solidFill>
                <a:latin typeface="Arial" charset="0"/>
                <a:ea typeface="Arial" charset="0"/>
                <a:cs typeface="Arial" charset="0"/>
              </a:rPr>
              <a:t>study</a:t>
            </a:r>
            <a:r>
              <a:rPr lang="pt-BR" sz="1200" dirty="0">
                <a:solidFill>
                  <a:schemeClr val="tx1"/>
                </a:solidFill>
                <a:latin typeface="Arial" charset="0"/>
                <a:ea typeface="Arial" charset="0"/>
                <a:cs typeface="Arial" charset="0"/>
              </a:rPr>
              <a:t> </a:t>
            </a:r>
            <a:r>
              <a:rPr lang="pt-BR" sz="1200" dirty="0" err="1">
                <a:solidFill>
                  <a:schemeClr val="tx1"/>
                </a:solidFill>
                <a:latin typeface="Arial" charset="0"/>
                <a:ea typeface="Arial" charset="0"/>
                <a:cs typeface="Arial" charset="0"/>
              </a:rPr>
              <a:t>during</a:t>
            </a:r>
            <a:r>
              <a:rPr lang="pt-BR" sz="1200" dirty="0">
                <a:solidFill>
                  <a:schemeClr val="tx1"/>
                </a:solidFill>
                <a:latin typeface="Arial" charset="0"/>
                <a:ea typeface="Arial" charset="0"/>
                <a:cs typeface="Arial" charset="0"/>
              </a:rPr>
              <a:t> </a:t>
            </a:r>
            <a:r>
              <a:rPr lang="pt-BR" sz="1200" dirty="0" err="1">
                <a:solidFill>
                  <a:schemeClr val="tx1"/>
                </a:solidFill>
                <a:latin typeface="Arial" charset="0"/>
                <a:ea typeface="Arial" charset="0"/>
                <a:cs typeface="Arial" charset="0"/>
              </a:rPr>
              <a:t>an</a:t>
            </a:r>
            <a:r>
              <a:rPr lang="pt-BR" sz="1200" dirty="0">
                <a:solidFill>
                  <a:schemeClr val="tx1"/>
                </a:solidFill>
                <a:latin typeface="Arial" charset="0"/>
                <a:ea typeface="Arial" charset="0"/>
                <a:cs typeface="Arial" charset="0"/>
              </a:rPr>
              <a:t> </a:t>
            </a:r>
            <a:r>
              <a:rPr lang="pt-BR" sz="1200" dirty="0" err="1">
                <a:solidFill>
                  <a:schemeClr val="tx1"/>
                </a:solidFill>
                <a:latin typeface="Arial" charset="0"/>
                <a:ea typeface="Arial" charset="0"/>
                <a:cs typeface="Arial" charset="0"/>
              </a:rPr>
              <a:t>epidemic</a:t>
            </a:r>
            <a:r>
              <a:rPr lang="pt-BR" sz="1200" dirty="0">
                <a:solidFill>
                  <a:schemeClr val="tx1"/>
                </a:solidFill>
                <a:latin typeface="Arial" charset="0"/>
                <a:ea typeface="Arial" charset="0"/>
                <a:cs typeface="Arial" charset="0"/>
              </a:rPr>
              <a:t> in Quebec. </a:t>
            </a:r>
            <a:r>
              <a:rPr lang="pt-BR" sz="1200" dirty="0" err="1">
                <a:solidFill>
                  <a:schemeClr val="tx1"/>
                </a:solidFill>
                <a:latin typeface="Arial" charset="0"/>
                <a:ea typeface="Arial" charset="0"/>
                <a:cs typeface="Arial" charset="0"/>
              </a:rPr>
              <a:t>SOClin</a:t>
            </a:r>
            <a:r>
              <a:rPr lang="pt-BR" sz="1200" dirty="0">
                <a:solidFill>
                  <a:schemeClr val="tx1"/>
                </a:solidFill>
                <a:latin typeface="Arial" charset="0"/>
                <a:ea typeface="Arial" charset="0"/>
                <a:cs typeface="Arial" charset="0"/>
              </a:rPr>
              <a:t> </a:t>
            </a:r>
            <a:r>
              <a:rPr lang="pt-BR" sz="1200" dirty="0" err="1">
                <a:solidFill>
                  <a:schemeClr val="tx1"/>
                </a:solidFill>
                <a:latin typeface="Arial" charset="0"/>
                <a:ea typeface="Arial" charset="0"/>
                <a:cs typeface="Arial" charset="0"/>
              </a:rPr>
              <a:t>Infect</a:t>
            </a:r>
            <a:r>
              <a:rPr lang="pt-BR" sz="1200" dirty="0">
                <a:solidFill>
                  <a:schemeClr val="tx1"/>
                </a:solidFill>
                <a:latin typeface="Arial" charset="0"/>
                <a:ea typeface="Arial" charset="0"/>
                <a:cs typeface="Arial" charset="0"/>
              </a:rPr>
              <a:t> </a:t>
            </a:r>
            <a:r>
              <a:rPr lang="pt-BR" sz="1200" dirty="0" err="1">
                <a:solidFill>
                  <a:schemeClr val="tx1"/>
                </a:solidFill>
                <a:latin typeface="Arial" charset="0"/>
                <a:ea typeface="Arial" charset="0"/>
                <a:cs typeface="Arial" charset="0"/>
              </a:rPr>
              <a:t>Dis</a:t>
            </a:r>
            <a:r>
              <a:rPr lang="pt-BR" sz="1200" dirty="0">
                <a:solidFill>
                  <a:schemeClr val="tx1"/>
                </a:solidFill>
                <a:latin typeface="Arial" charset="0"/>
                <a:ea typeface="Arial" charset="0"/>
                <a:cs typeface="Arial" charset="0"/>
              </a:rPr>
              <a:t>. 2005;41(9):1254. </a:t>
            </a:r>
          </a:p>
          <a:p>
            <a:pPr>
              <a:lnSpc>
                <a:spcPct val="120000"/>
              </a:lnSpc>
              <a:spcBef>
                <a:spcPts val="0"/>
              </a:spcBef>
              <a:spcAft>
                <a:spcPts val="0"/>
              </a:spcAft>
            </a:pPr>
            <a:r>
              <a:rPr lang="en-US" sz="1200" dirty="0" err="1">
                <a:solidFill>
                  <a:schemeClr val="tx1"/>
                </a:solidFill>
                <a:latin typeface="Arial" charset="0"/>
                <a:ea typeface="Arial" charset="0"/>
                <a:cs typeface="Arial" charset="0"/>
              </a:rPr>
              <a:t>Tonna</a:t>
            </a:r>
            <a:r>
              <a:rPr lang="en-US" sz="1200" dirty="0">
                <a:solidFill>
                  <a:schemeClr val="tx1"/>
                </a:solidFill>
                <a:latin typeface="Arial" charset="0"/>
                <a:ea typeface="Arial" charset="0"/>
                <a:cs typeface="Arial" charset="0"/>
              </a:rPr>
              <a:t> </a:t>
            </a:r>
            <a:r>
              <a:rPr lang="en-US" sz="1200" dirty="0" smtClean="0">
                <a:solidFill>
                  <a:schemeClr val="tx1"/>
                </a:solidFill>
                <a:latin typeface="Arial" charset="0"/>
                <a:ea typeface="Arial" charset="0"/>
                <a:cs typeface="Arial" charset="0"/>
              </a:rPr>
              <a:t>I and</a:t>
            </a:r>
            <a:r>
              <a:rPr lang="en-US" sz="1200" dirty="0">
                <a:solidFill>
                  <a:schemeClr val="tx1"/>
                </a:solidFill>
                <a:latin typeface="Arial" charset="0"/>
                <a:ea typeface="Arial" charset="0"/>
                <a:cs typeface="Arial" charset="0"/>
              </a:rPr>
              <a:t> </a:t>
            </a:r>
            <a:r>
              <a:rPr lang="en-US" sz="1200" dirty="0" err="1">
                <a:solidFill>
                  <a:schemeClr val="tx1"/>
                </a:solidFill>
                <a:latin typeface="Arial" charset="0"/>
                <a:ea typeface="Arial" charset="0"/>
                <a:cs typeface="Arial" charset="0"/>
              </a:rPr>
              <a:t>Welsby</a:t>
            </a:r>
            <a:r>
              <a:rPr lang="en-US" sz="1200" dirty="0">
                <a:solidFill>
                  <a:schemeClr val="tx1"/>
                </a:solidFill>
                <a:latin typeface="Arial" charset="0"/>
                <a:ea typeface="Arial" charset="0"/>
                <a:cs typeface="Arial" charset="0"/>
              </a:rPr>
              <a:t> P. Pathogenesis and treatment of Clostridium difficile infection. Postgraduate Medical Journal 2005;81:367-369.</a:t>
            </a:r>
          </a:p>
          <a:p>
            <a:pPr>
              <a:lnSpc>
                <a:spcPct val="120000"/>
              </a:lnSpc>
              <a:spcBef>
                <a:spcPts val="0"/>
              </a:spcBef>
              <a:spcAft>
                <a:spcPts val="0"/>
              </a:spcAft>
            </a:pPr>
            <a:r>
              <a:rPr lang="en-US" sz="1200" dirty="0" err="1">
                <a:solidFill>
                  <a:schemeClr val="tx1"/>
                </a:solidFill>
                <a:latin typeface="Arial" charset="0"/>
                <a:ea typeface="Arial" charset="0"/>
                <a:cs typeface="Arial" charset="0"/>
              </a:rPr>
              <a:t>Leffler</a:t>
            </a:r>
            <a:r>
              <a:rPr lang="en-US" sz="1200" dirty="0">
                <a:solidFill>
                  <a:schemeClr val="tx1"/>
                </a:solidFill>
                <a:latin typeface="Arial" charset="0"/>
                <a:ea typeface="Arial" charset="0"/>
                <a:cs typeface="Arial" charset="0"/>
              </a:rPr>
              <a:t> and Lamont. Clostridium difficile Infection. N </a:t>
            </a:r>
            <a:r>
              <a:rPr lang="en-US" sz="1200" dirty="0" err="1">
                <a:solidFill>
                  <a:schemeClr val="tx1"/>
                </a:solidFill>
                <a:latin typeface="Arial" charset="0"/>
                <a:ea typeface="Arial" charset="0"/>
                <a:cs typeface="Arial" charset="0"/>
              </a:rPr>
              <a:t>Engl</a:t>
            </a:r>
            <a:r>
              <a:rPr lang="en-US" sz="1200" dirty="0">
                <a:solidFill>
                  <a:schemeClr val="tx1"/>
                </a:solidFill>
                <a:latin typeface="Arial" charset="0"/>
                <a:ea typeface="Arial" charset="0"/>
                <a:cs typeface="Arial" charset="0"/>
              </a:rPr>
              <a:t> J Med 2015; 372:1539-1548</a:t>
            </a:r>
          </a:p>
          <a:p>
            <a:pPr>
              <a:lnSpc>
                <a:spcPct val="120000"/>
              </a:lnSpc>
              <a:spcBef>
                <a:spcPts val="0"/>
              </a:spcBef>
              <a:spcAft>
                <a:spcPts val="0"/>
              </a:spcAft>
            </a:pPr>
            <a:r>
              <a:rPr lang="en-US" sz="1200" dirty="0">
                <a:solidFill>
                  <a:schemeClr val="tx1"/>
                </a:solidFill>
                <a:latin typeface="Arial" charset="0"/>
                <a:ea typeface="Arial" charset="0"/>
                <a:cs typeface="Arial" charset="0"/>
              </a:rPr>
              <a:t>Di Bella, Stefano; </a:t>
            </a:r>
            <a:r>
              <a:rPr lang="en-US" sz="1200" dirty="0" err="1">
                <a:solidFill>
                  <a:schemeClr val="tx1"/>
                </a:solidFill>
                <a:latin typeface="Arial" charset="0"/>
                <a:ea typeface="Arial" charset="0"/>
                <a:cs typeface="Arial" charset="0"/>
              </a:rPr>
              <a:t>Ascenzi</a:t>
            </a:r>
            <a:r>
              <a:rPr lang="en-US" sz="1200" dirty="0">
                <a:solidFill>
                  <a:schemeClr val="tx1"/>
                </a:solidFill>
                <a:latin typeface="Arial" charset="0"/>
                <a:ea typeface="Arial" charset="0"/>
                <a:cs typeface="Arial" charset="0"/>
              </a:rPr>
              <a:t>, Paolo; </a:t>
            </a:r>
            <a:r>
              <a:rPr lang="en-US" sz="1200" dirty="0" err="1">
                <a:solidFill>
                  <a:schemeClr val="tx1"/>
                </a:solidFill>
                <a:latin typeface="Arial" charset="0"/>
                <a:ea typeface="Arial" charset="0"/>
                <a:cs typeface="Arial" charset="0"/>
              </a:rPr>
              <a:t>Siarakas</a:t>
            </a:r>
            <a:r>
              <a:rPr lang="en-US" sz="1200" dirty="0">
                <a:solidFill>
                  <a:schemeClr val="tx1"/>
                </a:solidFill>
                <a:latin typeface="Arial" charset="0"/>
                <a:ea typeface="Arial" charset="0"/>
                <a:cs typeface="Arial" charset="0"/>
              </a:rPr>
              <a:t>, Steven; </a:t>
            </a:r>
            <a:r>
              <a:rPr lang="en-US" sz="1200" dirty="0" err="1">
                <a:solidFill>
                  <a:schemeClr val="tx1"/>
                </a:solidFill>
                <a:latin typeface="Arial" charset="0"/>
                <a:ea typeface="Arial" charset="0"/>
                <a:cs typeface="Arial" charset="0"/>
              </a:rPr>
              <a:t>Petrosillo</a:t>
            </a:r>
            <a:r>
              <a:rPr lang="en-US" sz="1200" dirty="0">
                <a:solidFill>
                  <a:schemeClr val="tx1"/>
                </a:solidFill>
                <a:latin typeface="Arial" charset="0"/>
                <a:ea typeface="Arial" charset="0"/>
                <a:cs typeface="Arial" charset="0"/>
              </a:rPr>
              <a:t>, Nicola; di </a:t>
            </a:r>
            <a:r>
              <a:rPr lang="en-US" sz="1200" dirty="0" err="1">
                <a:solidFill>
                  <a:schemeClr val="tx1"/>
                </a:solidFill>
                <a:latin typeface="Arial" charset="0"/>
                <a:ea typeface="Arial" charset="0"/>
                <a:cs typeface="Arial" charset="0"/>
              </a:rPr>
              <a:t>Masi</a:t>
            </a:r>
            <a:r>
              <a:rPr lang="en-US" sz="1200" dirty="0">
                <a:solidFill>
                  <a:schemeClr val="tx1"/>
                </a:solidFill>
                <a:latin typeface="Arial" charset="0"/>
                <a:ea typeface="Arial" charset="0"/>
                <a:cs typeface="Arial" charset="0"/>
              </a:rPr>
              <a:t>, Alessandra (2016-01-01). </a:t>
            </a:r>
            <a:r>
              <a:rPr lang="en-US" sz="1200" dirty="0">
                <a:solidFill>
                  <a:schemeClr val="tx1"/>
                </a:solidFill>
                <a:latin typeface="Arial" charset="0"/>
                <a:ea typeface="Arial" charset="0"/>
                <a:cs typeface="Arial" charset="0"/>
                <a:hlinkClick r:id="rId3"/>
              </a:rPr>
              <a:t>"Clostridium difficile Toxins A and B: Insights into Pathogenic Properties and Extraintestinal Effects"</a:t>
            </a:r>
            <a:r>
              <a:rPr lang="en-US" sz="1200" dirty="0">
                <a:solidFill>
                  <a:schemeClr val="tx1"/>
                </a:solidFill>
                <a:latin typeface="Arial" charset="0"/>
                <a:ea typeface="Arial" charset="0"/>
                <a:cs typeface="Arial" charset="0"/>
              </a:rPr>
              <a:t>. Toxins. 8 (5): 134</a:t>
            </a:r>
            <a:r>
              <a:rPr lang="en-US" sz="1200" dirty="0" smtClean="0">
                <a:solidFill>
                  <a:schemeClr val="tx1"/>
                </a:solidFill>
                <a:latin typeface="Arial" charset="0"/>
                <a:ea typeface="Arial" charset="0"/>
                <a:cs typeface="Arial" charset="0"/>
              </a:rPr>
              <a:t>.</a:t>
            </a:r>
            <a:endParaRPr lang="en-US" sz="1200" dirty="0">
              <a:solidFill>
                <a:schemeClr val="tx1"/>
              </a:solidFill>
              <a:latin typeface="Arial" charset="0"/>
              <a:ea typeface="Arial" charset="0"/>
              <a:cs typeface="Arial" charset="0"/>
            </a:endParaRPr>
          </a:p>
        </p:txBody>
      </p:sp>
      <p:sp>
        <p:nvSpPr>
          <p:cNvPr id="5" name="TextBox 4">
            <a:hlinkClick r:id="rId4"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20464291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Microbiology</a:t>
            </a:r>
            <a:endParaRPr lang="en-US" dirty="0"/>
          </a:p>
        </p:txBody>
      </p:sp>
      <p:sp>
        <p:nvSpPr>
          <p:cNvPr id="3" name="Content Placeholder 2"/>
          <p:cNvSpPr>
            <a:spLocks noGrp="1"/>
          </p:cNvSpPr>
          <p:nvPr>
            <p:ph idx="1"/>
          </p:nvPr>
        </p:nvSpPr>
        <p:spPr>
          <a:xfrm>
            <a:off x="917922" y="1828800"/>
            <a:ext cx="6854478" cy="4800599"/>
          </a:xfrm>
        </p:spPr>
        <p:txBody>
          <a:bodyPr/>
          <a:lstStyle/>
          <a:p>
            <a:r>
              <a:rPr lang="en-US" sz="2400" dirty="0" smtClean="0"/>
              <a:t>Obligate anaerobe</a:t>
            </a:r>
          </a:p>
          <a:p>
            <a:r>
              <a:rPr lang="en-US" sz="2400" dirty="0" smtClean="0"/>
              <a:t>Gram positive rod (GPR)</a:t>
            </a:r>
          </a:p>
          <a:p>
            <a:r>
              <a:rPr lang="en-US" sz="2400" dirty="0" smtClean="0"/>
              <a:t>Spore-forming, toxin-producing</a:t>
            </a:r>
          </a:p>
          <a:p>
            <a:pPr lvl="1"/>
            <a:r>
              <a:rPr lang="en-US" sz="2000" dirty="0" smtClean="0"/>
              <a:t>Spores allow it to survive in aerobic environments (i.e. on the patient gown you just touched!) </a:t>
            </a:r>
          </a:p>
          <a:p>
            <a:pPr lvl="1"/>
            <a:r>
              <a:rPr lang="en-US" sz="2000" dirty="0" smtClean="0"/>
              <a:t>Transmitted amongst humans through the fecal-oral route by ingestion of spores</a:t>
            </a:r>
          </a:p>
          <a:p>
            <a:pPr lvl="1"/>
            <a:r>
              <a:rPr lang="en-US" sz="2000" dirty="0" smtClean="0"/>
              <a:t>Inhabits the soil &amp; intestinal tracts of animals including humans</a:t>
            </a:r>
          </a:p>
          <a:p>
            <a:pPr lvl="1"/>
            <a:r>
              <a:rPr lang="en-US" sz="2000" dirty="0" smtClean="0"/>
              <a:t>Once a spore gets into the colon, it can reactivate into a toxin-producing GPR</a:t>
            </a:r>
            <a:endParaRPr lang="en-US" sz="2000" dirty="0"/>
          </a:p>
        </p:txBody>
      </p:sp>
      <p:pic>
        <p:nvPicPr>
          <p:cNvPr id="5122" name="Picture 2" descr="http://depts.washington.edu/molmicdx/images/cdiff.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242552"/>
            <a:ext cx="2817878" cy="24553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hlinkClick r:id="rId4" action="ppaction://hlinksldjump"/>
          </p:cNvPr>
          <p:cNvSpPr txBox="1"/>
          <p:nvPr/>
        </p:nvSpPr>
        <p:spPr>
          <a:xfrm>
            <a:off x="281189" y="242552"/>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156742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381000" y="1828801"/>
            <a:ext cx="8001000" cy="5257799"/>
          </a:xfrm>
        </p:spPr>
        <p:txBody>
          <a:bodyPr>
            <a:noAutofit/>
          </a:bodyPr>
          <a:lstStyle/>
          <a:p>
            <a:pPr>
              <a:lnSpc>
                <a:spcPct val="120000"/>
              </a:lnSpc>
              <a:spcBef>
                <a:spcPts val="0"/>
              </a:spcBef>
              <a:spcAft>
                <a:spcPts val="0"/>
              </a:spcAft>
            </a:pPr>
            <a:r>
              <a:rPr lang="en-US" sz="1200" dirty="0" err="1">
                <a:solidFill>
                  <a:schemeClr val="tx1"/>
                </a:solidFill>
                <a:latin typeface="Arial" charset="0"/>
                <a:ea typeface="Arial" charset="0"/>
                <a:cs typeface="Arial" charset="0"/>
              </a:rPr>
              <a:t>Petrella</a:t>
            </a:r>
            <a:r>
              <a:rPr lang="en-US" sz="1200" dirty="0">
                <a:solidFill>
                  <a:schemeClr val="tx1"/>
                </a:solidFill>
                <a:latin typeface="Arial" charset="0"/>
                <a:ea typeface="Arial" charset="0"/>
                <a:cs typeface="Arial" charset="0"/>
              </a:rPr>
              <a:t> LA, </a:t>
            </a:r>
            <a:r>
              <a:rPr lang="en-US" sz="1200" dirty="0" err="1">
                <a:solidFill>
                  <a:schemeClr val="tx1"/>
                </a:solidFill>
                <a:latin typeface="Arial" charset="0"/>
                <a:ea typeface="Arial" charset="0"/>
                <a:cs typeface="Arial" charset="0"/>
              </a:rPr>
              <a:t>Sambol</a:t>
            </a:r>
            <a:r>
              <a:rPr lang="en-US" sz="1200" dirty="0">
                <a:solidFill>
                  <a:schemeClr val="tx1"/>
                </a:solidFill>
                <a:latin typeface="Arial" charset="0"/>
                <a:ea typeface="Arial" charset="0"/>
                <a:cs typeface="Arial" charset="0"/>
              </a:rPr>
              <a:t> SP, </a:t>
            </a:r>
            <a:r>
              <a:rPr lang="en-US" sz="1200" dirty="0" err="1">
                <a:solidFill>
                  <a:schemeClr val="tx1"/>
                </a:solidFill>
                <a:latin typeface="Arial" charset="0"/>
                <a:ea typeface="Arial" charset="0"/>
                <a:cs typeface="Arial" charset="0"/>
              </a:rPr>
              <a:t>Cheknis</a:t>
            </a:r>
            <a:r>
              <a:rPr lang="en-US" sz="1200" dirty="0">
                <a:solidFill>
                  <a:schemeClr val="tx1"/>
                </a:solidFill>
                <a:latin typeface="Arial" charset="0"/>
                <a:ea typeface="Arial" charset="0"/>
                <a:cs typeface="Arial" charset="0"/>
              </a:rPr>
              <a:t> A, </a:t>
            </a:r>
            <a:r>
              <a:rPr lang="en-US" sz="1200" dirty="0" err="1">
                <a:solidFill>
                  <a:schemeClr val="tx1"/>
                </a:solidFill>
                <a:latin typeface="Arial" charset="0"/>
                <a:ea typeface="Arial" charset="0"/>
                <a:cs typeface="Arial" charset="0"/>
              </a:rPr>
              <a:t>Nagaro</a:t>
            </a:r>
            <a:r>
              <a:rPr lang="en-US" sz="1200" dirty="0">
                <a:solidFill>
                  <a:schemeClr val="tx1"/>
                </a:solidFill>
                <a:latin typeface="Arial" charset="0"/>
                <a:ea typeface="Arial" charset="0"/>
                <a:cs typeface="Arial" charset="0"/>
              </a:rPr>
              <a:t> K, Kean Y, Sears PS, </a:t>
            </a:r>
            <a:r>
              <a:rPr lang="en-US" sz="1200" dirty="0" err="1">
                <a:solidFill>
                  <a:schemeClr val="tx1"/>
                </a:solidFill>
                <a:latin typeface="Arial" charset="0"/>
                <a:ea typeface="Arial" charset="0"/>
                <a:cs typeface="Arial" charset="0"/>
              </a:rPr>
              <a:t>Babakhani</a:t>
            </a:r>
            <a:r>
              <a:rPr lang="en-US" sz="1200" dirty="0">
                <a:solidFill>
                  <a:schemeClr val="tx1"/>
                </a:solidFill>
                <a:latin typeface="Arial" charset="0"/>
                <a:ea typeface="Arial" charset="0"/>
                <a:cs typeface="Arial" charset="0"/>
              </a:rPr>
              <a:t> F, Johnson S, </a:t>
            </a:r>
            <a:r>
              <a:rPr lang="en-US" sz="1200" dirty="0" err="1">
                <a:solidFill>
                  <a:schemeClr val="tx1"/>
                </a:solidFill>
                <a:latin typeface="Arial" charset="0"/>
                <a:ea typeface="Arial" charset="0"/>
                <a:cs typeface="Arial" charset="0"/>
              </a:rPr>
              <a:t>Gerding</a:t>
            </a:r>
            <a:r>
              <a:rPr lang="en-US" sz="1200" dirty="0">
                <a:solidFill>
                  <a:schemeClr val="tx1"/>
                </a:solidFill>
                <a:latin typeface="Arial" charset="0"/>
                <a:ea typeface="Arial" charset="0"/>
                <a:cs typeface="Arial" charset="0"/>
              </a:rPr>
              <a:t> DN. Decreased cure and increased recurrence rates for Clostridium difficile infection caused by the epidemic C. difficile BI strain. </a:t>
            </a:r>
            <a:r>
              <a:rPr lang="en-US" sz="1200" dirty="0" err="1">
                <a:solidFill>
                  <a:schemeClr val="tx1"/>
                </a:solidFill>
                <a:latin typeface="Arial" charset="0"/>
                <a:ea typeface="Arial" charset="0"/>
                <a:cs typeface="Arial" charset="0"/>
              </a:rPr>
              <a:t>Clin</a:t>
            </a:r>
            <a:r>
              <a:rPr lang="en-US" sz="1200" dirty="0">
                <a:solidFill>
                  <a:schemeClr val="tx1"/>
                </a:solidFill>
                <a:latin typeface="Arial" charset="0"/>
                <a:ea typeface="Arial" charset="0"/>
                <a:cs typeface="Arial" charset="0"/>
              </a:rPr>
              <a:t> Infect Dis. 2012;55(3):351.</a:t>
            </a:r>
          </a:p>
          <a:p>
            <a:pPr>
              <a:lnSpc>
                <a:spcPct val="120000"/>
              </a:lnSpc>
              <a:spcBef>
                <a:spcPts val="0"/>
              </a:spcBef>
              <a:spcAft>
                <a:spcPts val="0"/>
              </a:spcAft>
            </a:pPr>
            <a:r>
              <a:rPr lang="en-US" sz="1200" dirty="0" smtClean="0">
                <a:solidFill>
                  <a:schemeClr val="tx1"/>
                </a:solidFill>
                <a:latin typeface="Arial" charset="0"/>
                <a:ea typeface="Arial" charset="0"/>
                <a:cs typeface="Arial" charset="0"/>
              </a:rPr>
              <a:t>Marsh </a:t>
            </a:r>
            <a:r>
              <a:rPr lang="en-US" sz="1200" dirty="0">
                <a:solidFill>
                  <a:schemeClr val="tx1"/>
                </a:solidFill>
                <a:latin typeface="Arial" charset="0"/>
                <a:ea typeface="Arial" charset="0"/>
                <a:cs typeface="Arial" charset="0"/>
              </a:rPr>
              <a:t>JW, Arora R, </a:t>
            </a:r>
            <a:r>
              <a:rPr lang="en-US" sz="1200" dirty="0" err="1">
                <a:solidFill>
                  <a:schemeClr val="tx1"/>
                </a:solidFill>
                <a:latin typeface="Arial" charset="0"/>
                <a:ea typeface="Arial" charset="0"/>
                <a:cs typeface="Arial" charset="0"/>
              </a:rPr>
              <a:t>Schlackman</a:t>
            </a:r>
            <a:r>
              <a:rPr lang="en-US" sz="1200" dirty="0">
                <a:solidFill>
                  <a:schemeClr val="tx1"/>
                </a:solidFill>
                <a:latin typeface="Arial" charset="0"/>
                <a:ea typeface="Arial" charset="0"/>
                <a:cs typeface="Arial" charset="0"/>
              </a:rPr>
              <a:t> JL, </a:t>
            </a:r>
            <a:r>
              <a:rPr lang="en-US" sz="1200" dirty="0" err="1">
                <a:solidFill>
                  <a:schemeClr val="tx1"/>
                </a:solidFill>
                <a:latin typeface="Arial" charset="0"/>
                <a:ea typeface="Arial" charset="0"/>
                <a:cs typeface="Arial" charset="0"/>
              </a:rPr>
              <a:t>Shutt</a:t>
            </a:r>
            <a:r>
              <a:rPr lang="en-US" sz="1200" dirty="0">
                <a:solidFill>
                  <a:schemeClr val="tx1"/>
                </a:solidFill>
                <a:latin typeface="Arial" charset="0"/>
                <a:ea typeface="Arial" charset="0"/>
                <a:cs typeface="Arial" charset="0"/>
              </a:rPr>
              <a:t> KA, Curry SR, Harrison </a:t>
            </a:r>
            <a:r>
              <a:rPr lang="en-US" sz="1200" dirty="0" err="1">
                <a:solidFill>
                  <a:schemeClr val="tx1"/>
                </a:solidFill>
                <a:latin typeface="Arial" charset="0"/>
                <a:ea typeface="Arial" charset="0"/>
                <a:cs typeface="Arial" charset="0"/>
              </a:rPr>
              <a:t>LH.Association</a:t>
            </a:r>
            <a:r>
              <a:rPr lang="en-US" sz="1200" dirty="0">
                <a:solidFill>
                  <a:schemeClr val="tx1"/>
                </a:solidFill>
                <a:latin typeface="Arial" charset="0"/>
                <a:ea typeface="Arial" charset="0"/>
                <a:cs typeface="Arial" charset="0"/>
              </a:rPr>
              <a:t> of relapse of Clostridium difficile disease with BI/NAP1/027. J </a:t>
            </a:r>
            <a:r>
              <a:rPr lang="en-US" sz="1200" dirty="0" err="1">
                <a:solidFill>
                  <a:schemeClr val="tx1"/>
                </a:solidFill>
                <a:latin typeface="Arial" charset="0"/>
                <a:ea typeface="Arial" charset="0"/>
                <a:cs typeface="Arial" charset="0"/>
              </a:rPr>
              <a:t>Clin</a:t>
            </a:r>
            <a:r>
              <a:rPr lang="en-US" sz="1200" dirty="0">
                <a:solidFill>
                  <a:schemeClr val="tx1"/>
                </a:solidFill>
                <a:latin typeface="Arial" charset="0"/>
                <a:ea typeface="Arial" charset="0"/>
                <a:cs typeface="Arial" charset="0"/>
              </a:rPr>
              <a:t> </a:t>
            </a:r>
            <a:r>
              <a:rPr lang="en-US" sz="1200" dirty="0" err="1">
                <a:solidFill>
                  <a:schemeClr val="tx1"/>
                </a:solidFill>
                <a:latin typeface="Arial" charset="0"/>
                <a:ea typeface="Arial" charset="0"/>
                <a:cs typeface="Arial" charset="0"/>
              </a:rPr>
              <a:t>Microbiol</a:t>
            </a:r>
            <a:r>
              <a:rPr lang="en-US" sz="1200" dirty="0">
                <a:solidFill>
                  <a:schemeClr val="tx1"/>
                </a:solidFill>
                <a:latin typeface="Arial" charset="0"/>
                <a:ea typeface="Arial" charset="0"/>
                <a:cs typeface="Arial" charset="0"/>
              </a:rPr>
              <a:t>. 2012 Dec;50(12):4078-82. </a:t>
            </a:r>
          </a:p>
          <a:p>
            <a:pPr>
              <a:lnSpc>
                <a:spcPct val="120000"/>
              </a:lnSpc>
              <a:spcBef>
                <a:spcPts val="0"/>
              </a:spcBef>
              <a:spcAft>
                <a:spcPts val="0"/>
              </a:spcAft>
            </a:pPr>
            <a:r>
              <a:rPr lang="en-US" sz="1200" dirty="0" smtClean="0">
                <a:solidFill>
                  <a:schemeClr val="tx1"/>
                </a:solidFill>
                <a:latin typeface="Arial" charset="0"/>
                <a:ea typeface="Arial" charset="0"/>
                <a:cs typeface="Arial" charset="0"/>
              </a:rPr>
              <a:t>Walker </a:t>
            </a:r>
            <a:r>
              <a:rPr lang="en-US" sz="1200" dirty="0">
                <a:solidFill>
                  <a:schemeClr val="tx1"/>
                </a:solidFill>
                <a:latin typeface="Arial" charset="0"/>
                <a:ea typeface="Arial" charset="0"/>
                <a:cs typeface="Arial" charset="0"/>
              </a:rPr>
              <a:t>AS, Eyre DW, Wyllie DH, Dingle KE, Griffiths D, Shine B, Oakley S, O'Connor L, Finney J, Vaughan A, Crook DW, Wilcox MH, </a:t>
            </a:r>
            <a:r>
              <a:rPr lang="en-US" sz="1200" dirty="0" err="1">
                <a:solidFill>
                  <a:schemeClr val="tx1"/>
                </a:solidFill>
                <a:latin typeface="Arial" charset="0"/>
                <a:ea typeface="Arial" charset="0"/>
                <a:cs typeface="Arial" charset="0"/>
              </a:rPr>
              <a:t>Peto</a:t>
            </a:r>
            <a:r>
              <a:rPr lang="en-US" sz="1200" dirty="0">
                <a:solidFill>
                  <a:schemeClr val="tx1"/>
                </a:solidFill>
                <a:latin typeface="Arial" charset="0"/>
                <a:ea typeface="Arial" charset="0"/>
                <a:cs typeface="Arial" charset="0"/>
              </a:rPr>
              <a:t> TE, Infections in </a:t>
            </a:r>
            <a:r>
              <a:rPr lang="en-US" sz="1200" dirty="0" err="1">
                <a:solidFill>
                  <a:schemeClr val="tx1"/>
                </a:solidFill>
                <a:latin typeface="Arial" charset="0"/>
                <a:ea typeface="Arial" charset="0"/>
                <a:cs typeface="Arial" charset="0"/>
              </a:rPr>
              <a:t>Oxfordshire</a:t>
            </a:r>
            <a:r>
              <a:rPr lang="en-US" sz="1200" dirty="0">
                <a:solidFill>
                  <a:schemeClr val="tx1"/>
                </a:solidFill>
                <a:latin typeface="Arial" charset="0"/>
                <a:ea typeface="Arial" charset="0"/>
                <a:cs typeface="Arial" charset="0"/>
              </a:rPr>
              <a:t> Research Database. Relationship between bacterial strain type, host biomarkers, and mortality in Clostridium difficile infection. </a:t>
            </a:r>
            <a:r>
              <a:rPr lang="en-US" sz="1200" dirty="0" err="1">
                <a:solidFill>
                  <a:schemeClr val="tx1"/>
                </a:solidFill>
                <a:latin typeface="Arial" charset="0"/>
                <a:ea typeface="Arial" charset="0"/>
                <a:cs typeface="Arial" charset="0"/>
              </a:rPr>
              <a:t>Clin</a:t>
            </a:r>
            <a:r>
              <a:rPr lang="en-US" sz="1200" dirty="0">
                <a:solidFill>
                  <a:schemeClr val="tx1"/>
                </a:solidFill>
                <a:latin typeface="Arial" charset="0"/>
                <a:ea typeface="Arial" charset="0"/>
                <a:cs typeface="Arial" charset="0"/>
              </a:rPr>
              <a:t> Infect Dis. 2013;56(11):1589. </a:t>
            </a:r>
          </a:p>
          <a:p>
            <a:pPr>
              <a:lnSpc>
                <a:spcPct val="120000"/>
              </a:lnSpc>
              <a:spcBef>
                <a:spcPts val="0"/>
              </a:spcBef>
              <a:spcAft>
                <a:spcPts val="0"/>
              </a:spcAft>
            </a:pPr>
            <a:r>
              <a:rPr lang="en-US" sz="1200" dirty="0">
                <a:solidFill>
                  <a:schemeClr val="tx1"/>
                </a:solidFill>
                <a:latin typeface="Arial" charset="0"/>
                <a:ea typeface="Arial" charset="0"/>
                <a:cs typeface="Arial" charset="0"/>
              </a:rPr>
              <a:t>Loo VG, </a:t>
            </a:r>
            <a:r>
              <a:rPr lang="en-US" sz="1200" dirty="0" err="1">
                <a:solidFill>
                  <a:schemeClr val="tx1"/>
                </a:solidFill>
                <a:latin typeface="Arial" charset="0"/>
                <a:ea typeface="Arial" charset="0"/>
                <a:cs typeface="Arial" charset="0"/>
              </a:rPr>
              <a:t>Bourgault</a:t>
            </a:r>
            <a:r>
              <a:rPr lang="en-US" sz="1200" dirty="0">
                <a:solidFill>
                  <a:schemeClr val="tx1"/>
                </a:solidFill>
                <a:latin typeface="Arial" charset="0"/>
                <a:ea typeface="Arial" charset="0"/>
                <a:cs typeface="Arial" charset="0"/>
              </a:rPr>
              <a:t> AM, Poirier L, </a:t>
            </a:r>
            <a:r>
              <a:rPr lang="en-US" sz="1200" dirty="0" err="1">
                <a:solidFill>
                  <a:schemeClr val="tx1"/>
                </a:solidFill>
                <a:latin typeface="Arial" charset="0"/>
                <a:ea typeface="Arial" charset="0"/>
                <a:cs typeface="Arial" charset="0"/>
              </a:rPr>
              <a:t>Lamothe</a:t>
            </a:r>
            <a:r>
              <a:rPr lang="en-US" sz="1200" dirty="0">
                <a:solidFill>
                  <a:schemeClr val="tx1"/>
                </a:solidFill>
                <a:latin typeface="Arial" charset="0"/>
                <a:ea typeface="Arial" charset="0"/>
                <a:cs typeface="Arial" charset="0"/>
              </a:rPr>
              <a:t> F, Michaud S, Turgeon N, </a:t>
            </a:r>
            <a:r>
              <a:rPr lang="en-US" sz="1200" dirty="0" err="1">
                <a:solidFill>
                  <a:schemeClr val="tx1"/>
                </a:solidFill>
                <a:latin typeface="Arial" charset="0"/>
                <a:ea typeface="Arial" charset="0"/>
                <a:cs typeface="Arial" charset="0"/>
              </a:rPr>
              <a:t>Toye</a:t>
            </a:r>
            <a:r>
              <a:rPr lang="en-US" sz="1200" dirty="0">
                <a:solidFill>
                  <a:schemeClr val="tx1"/>
                </a:solidFill>
                <a:latin typeface="Arial" charset="0"/>
                <a:ea typeface="Arial" charset="0"/>
                <a:cs typeface="Arial" charset="0"/>
              </a:rPr>
              <a:t> B, Beaudoin A, Frost EH, </a:t>
            </a:r>
            <a:r>
              <a:rPr lang="en-US" sz="1200" dirty="0" err="1">
                <a:solidFill>
                  <a:schemeClr val="tx1"/>
                </a:solidFill>
                <a:latin typeface="Arial" charset="0"/>
                <a:ea typeface="Arial" charset="0"/>
                <a:cs typeface="Arial" charset="0"/>
              </a:rPr>
              <a:t>Gilca</a:t>
            </a:r>
            <a:r>
              <a:rPr lang="en-US" sz="1200" dirty="0">
                <a:solidFill>
                  <a:schemeClr val="tx1"/>
                </a:solidFill>
                <a:latin typeface="Arial" charset="0"/>
                <a:ea typeface="Arial" charset="0"/>
                <a:cs typeface="Arial" charset="0"/>
              </a:rPr>
              <a:t> R, Brassard P, </a:t>
            </a:r>
            <a:r>
              <a:rPr lang="en-US" sz="1200" dirty="0" err="1">
                <a:solidFill>
                  <a:schemeClr val="tx1"/>
                </a:solidFill>
                <a:latin typeface="Arial" charset="0"/>
                <a:ea typeface="Arial" charset="0"/>
                <a:cs typeface="Arial" charset="0"/>
              </a:rPr>
              <a:t>Dendukuri</a:t>
            </a:r>
            <a:r>
              <a:rPr lang="en-US" sz="1200" dirty="0">
                <a:solidFill>
                  <a:schemeClr val="tx1"/>
                </a:solidFill>
                <a:latin typeface="Arial" charset="0"/>
                <a:ea typeface="Arial" charset="0"/>
                <a:cs typeface="Arial" charset="0"/>
              </a:rPr>
              <a:t> N, </a:t>
            </a:r>
            <a:r>
              <a:rPr lang="en-US" sz="1200" dirty="0" err="1">
                <a:solidFill>
                  <a:schemeClr val="tx1"/>
                </a:solidFill>
                <a:latin typeface="Arial" charset="0"/>
                <a:ea typeface="Arial" charset="0"/>
                <a:cs typeface="Arial" charset="0"/>
              </a:rPr>
              <a:t>Béliveau</a:t>
            </a:r>
            <a:r>
              <a:rPr lang="en-US" sz="1200" dirty="0">
                <a:solidFill>
                  <a:schemeClr val="tx1"/>
                </a:solidFill>
                <a:latin typeface="Arial" charset="0"/>
                <a:ea typeface="Arial" charset="0"/>
                <a:cs typeface="Arial" charset="0"/>
              </a:rPr>
              <a:t> C, </a:t>
            </a:r>
            <a:r>
              <a:rPr lang="en-US" sz="1200" dirty="0" err="1">
                <a:solidFill>
                  <a:schemeClr val="tx1"/>
                </a:solidFill>
                <a:latin typeface="Arial" charset="0"/>
                <a:ea typeface="Arial" charset="0"/>
                <a:cs typeface="Arial" charset="0"/>
              </a:rPr>
              <a:t>Oughton</a:t>
            </a:r>
            <a:r>
              <a:rPr lang="en-US" sz="1200" dirty="0">
                <a:solidFill>
                  <a:schemeClr val="tx1"/>
                </a:solidFill>
                <a:latin typeface="Arial" charset="0"/>
                <a:ea typeface="Arial" charset="0"/>
                <a:cs typeface="Arial" charset="0"/>
              </a:rPr>
              <a:t> M, </a:t>
            </a:r>
            <a:r>
              <a:rPr lang="en-US" sz="1200" dirty="0" err="1">
                <a:solidFill>
                  <a:schemeClr val="tx1"/>
                </a:solidFill>
                <a:latin typeface="Arial" charset="0"/>
                <a:ea typeface="Arial" charset="0"/>
                <a:cs typeface="Arial" charset="0"/>
              </a:rPr>
              <a:t>Brukner</a:t>
            </a:r>
            <a:r>
              <a:rPr lang="en-US" sz="1200" dirty="0">
                <a:solidFill>
                  <a:schemeClr val="tx1"/>
                </a:solidFill>
                <a:latin typeface="Arial" charset="0"/>
                <a:ea typeface="Arial" charset="0"/>
                <a:cs typeface="Arial" charset="0"/>
              </a:rPr>
              <a:t> I, </a:t>
            </a:r>
            <a:r>
              <a:rPr lang="en-US" sz="1200" dirty="0" err="1">
                <a:solidFill>
                  <a:schemeClr val="tx1"/>
                </a:solidFill>
                <a:latin typeface="Arial" charset="0"/>
                <a:ea typeface="Arial" charset="0"/>
                <a:cs typeface="Arial" charset="0"/>
              </a:rPr>
              <a:t>Dascal</a:t>
            </a:r>
            <a:r>
              <a:rPr lang="en-US" sz="1200" dirty="0">
                <a:solidFill>
                  <a:schemeClr val="tx1"/>
                </a:solidFill>
                <a:latin typeface="Arial" charset="0"/>
                <a:ea typeface="Arial" charset="0"/>
                <a:cs typeface="Arial" charset="0"/>
              </a:rPr>
              <a:t> A. Host and pathogen factors for Clostridium difficile infection and colonization. N </a:t>
            </a:r>
            <a:r>
              <a:rPr lang="en-US" sz="1200" dirty="0" err="1">
                <a:solidFill>
                  <a:schemeClr val="tx1"/>
                </a:solidFill>
                <a:latin typeface="Arial" charset="0"/>
                <a:ea typeface="Arial" charset="0"/>
                <a:cs typeface="Arial" charset="0"/>
              </a:rPr>
              <a:t>Engl</a:t>
            </a:r>
            <a:r>
              <a:rPr lang="en-US" sz="1200" dirty="0">
                <a:solidFill>
                  <a:schemeClr val="tx1"/>
                </a:solidFill>
                <a:latin typeface="Arial" charset="0"/>
                <a:ea typeface="Arial" charset="0"/>
                <a:cs typeface="Arial" charset="0"/>
              </a:rPr>
              <a:t> J Med. 2011 Nov;365(18):1693-703. </a:t>
            </a:r>
          </a:p>
          <a:p>
            <a:pPr>
              <a:lnSpc>
                <a:spcPct val="120000"/>
              </a:lnSpc>
              <a:spcBef>
                <a:spcPts val="0"/>
              </a:spcBef>
              <a:spcAft>
                <a:spcPts val="0"/>
              </a:spcAft>
            </a:pPr>
            <a:r>
              <a:rPr lang="en-US" sz="1200" dirty="0" err="1">
                <a:solidFill>
                  <a:schemeClr val="tx1"/>
                </a:solidFill>
                <a:latin typeface="Arial" charset="0"/>
                <a:ea typeface="Arial" charset="0"/>
                <a:cs typeface="Arial" charset="0"/>
              </a:rPr>
              <a:t>Kyne</a:t>
            </a:r>
            <a:r>
              <a:rPr lang="en-US" sz="1200" dirty="0">
                <a:solidFill>
                  <a:schemeClr val="tx1"/>
                </a:solidFill>
                <a:latin typeface="Arial" charset="0"/>
                <a:ea typeface="Arial" charset="0"/>
                <a:cs typeface="Arial" charset="0"/>
              </a:rPr>
              <a:t> L, </a:t>
            </a:r>
            <a:r>
              <a:rPr lang="en-US" sz="1200" dirty="0" err="1">
                <a:solidFill>
                  <a:schemeClr val="tx1"/>
                </a:solidFill>
                <a:latin typeface="Arial" charset="0"/>
                <a:ea typeface="Arial" charset="0"/>
                <a:cs typeface="Arial" charset="0"/>
              </a:rPr>
              <a:t>Warny</a:t>
            </a:r>
            <a:r>
              <a:rPr lang="en-US" sz="1200" dirty="0">
                <a:solidFill>
                  <a:schemeClr val="tx1"/>
                </a:solidFill>
                <a:latin typeface="Arial" charset="0"/>
                <a:ea typeface="Arial" charset="0"/>
                <a:cs typeface="Arial" charset="0"/>
              </a:rPr>
              <a:t> M, Qamar A, Kelly CP. Association between antibody response to toxin A and protection against recurrent Clostridium difficile </a:t>
            </a:r>
            <a:r>
              <a:rPr lang="en-US" sz="1200" dirty="0" err="1">
                <a:solidFill>
                  <a:schemeClr val="tx1"/>
                </a:solidFill>
                <a:latin typeface="Arial" charset="0"/>
                <a:ea typeface="Arial" charset="0"/>
                <a:cs typeface="Arial" charset="0"/>
              </a:rPr>
              <a:t>diarrhoea</a:t>
            </a:r>
            <a:r>
              <a:rPr lang="en-US" sz="1200" dirty="0">
                <a:solidFill>
                  <a:schemeClr val="tx1"/>
                </a:solidFill>
                <a:latin typeface="Arial" charset="0"/>
                <a:ea typeface="Arial" charset="0"/>
                <a:cs typeface="Arial" charset="0"/>
              </a:rPr>
              <a:t>. Lancet. 2001;357(9251):189. </a:t>
            </a:r>
          </a:p>
          <a:p>
            <a:pPr>
              <a:lnSpc>
                <a:spcPct val="120000"/>
              </a:lnSpc>
              <a:spcBef>
                <a:spcPts val="0"/>
              </a:spcBef>
              <a:spcAft>
                <a:spcPts val="0"/>
              </a:spcAft>
            </a:pPr>
            <a:r>
              <a:rPr lang="en-US" sz="1200" dirty="0">
                <a:solidFill>
                  <a:schemeClr val="tx1"/>
                </a:solidFill>
                <a:latin typeface="Arial" charset="0"/>
                <a:ea typeface="Arial" charset="0"/>
                <a:cs typeface="Arial" charset="0"/>
              </a:rPr>
              <a:t>Kelly CP. Immune response to Clostridium difficile infection. </a:t>
            </a:r>
            <a:r>
              <a:rPr lang="en-US" sz="1200" dirty="0" err="1">
                <a:solidFill>
                  <a:schemeClr val="tx1"/>
                </a:solidFill>
                <a:latin typeface="Arial" charset="0"/>
                <a:ea typeface="Arial" charset="0"/>
                <a:cs typeface="Arial" charset="0"/>
              </a:rPr>
              <a:t>Eur</a:t>
            </a:r>
            <a:r>
              <a:rPr lang="en-US" sz="1200" dirty="0">
                <a:solidFill>
                  <a:schemeClr val="tx1"/>
                </a:solidFill>
                <a:latin typeface="Arial" charset="0"/>
                <a:ea typeface="Arial" charset="0"/>
                <a:cs typeface="Arial" charset="0"/>
              </a:rPr>
              <a:t> J </a:t>
            </a:r>
            <a:r>
              <a:rPr lang="en-US" sz="1200" dirty="0" err="1">
                <a:solidFill>
                  <a:schemeClr val="tx1"/>
                </a:solidFill>
                <a:latin typeface="Arial" charset="0"/>
                <a:ea typeface="Arial" charset="0"/>
                <a:cs typeface="Arial" charset="0"/>
              </a:rPr>
              <a:t>Gastroenterol</a:t>
            </a:r>
            <a:r>
              <a:rPr lang="en-US" sz="1200" dirty="0">
                <a:solidFill>
                  <a:schemeClr val="tx1"/>
                </a:solidFill>
                <a:latin typeface="Arial" charset="0"/>
                <a:ea typeface="Arial" charset="0"/>
                <a:cs typeface="Arial" charset="0"/>
              </a:rPr>
              <a:t> </a:t>
            </a:r>
            <a:r>
              <a:rPr lang="en-US" sz="1200" dirty="0" err="1">
                <a:solidFill>
                  <a:schemeClr val="tx1"/>
                </a:solidFill>
                <a:latin typeface="Arial" charset="0"/>
                <a:ea typeface="Arial" charset="0"/>
                <a:cs typeface="Arial" charset="0"/>
              </a:rPr>
              <a:t>Hepatol</a:t>
            </a:r>
            <a:r>
              <a:rPr lang="en-US" sz="1200" dirty="0">
                <a:solidFill>
                  <a:schemeClr val="tx1"/>
                </a:solidFill>
                <a:latin typeface="Arial" charset="0"/>
                <a:ea typeface="Arial" charset="0"/>
                <a:cs typeface="Arial" charset="0"/>
              </a:rPr>
              <a:t>. 1996;8(11):1048. </a:t>
            </a:r>
          </a:p>
          <a:p>
            <a:pPr>
              <a:lnSpc>
                <a:spcPct val="120000"/>
              </a:lnSpc>
              <a:spcBef>
                <a:spcPts val="0"/>
              </a:spcBef>
              <a:spcAft>
                <a:spcPts val="0"/>
              </a:spcAft>
            </a:pPr>
            <a:r>
              <a:rPr lang="en-US" sz="1200" dirty="0" err="1">
                <a:solidFill>
                  <a:schemeClr val="tx1"/>
                </a:solidFill>
                <a:latin typeface="Arial" charset="0"/>
                <a:ea typeface="Arial" charset="0"/>
                <a:cs typeface="Arial" charset="0"/>
              </a:rPr>
              <a:t>Abt</a:t>
            </a:r>
            <a:r>
              <a:rPr lang="en-US" sz="1200" dirty="0">
                <a:solidFill>
                  <a:schemeClr val="tx1"/>
                </a:solidFill>
                <a:latin typeface="Arial" charset="0"/>
                <a:ea typeface="Arial" charset="0"/>
                <a:cs typeface="Arial" charset="0"/>
              </a:rPr>
              <a:t> MC, </a:t>
            </a:r>
            <a:r>
              <a:rPr lang="en-US" sz="1200" dirty="0" err="1">
                <a:solidFill>
                  <a:schemeClr val="tx1"/>
                </a:solidFill>
                <a:latin typeface="Arial" charset="0"/>
                <a:ea typeface="Arial" charset="0"/>
                <a:cs typeface="Arial" charset="0"/>
              </a:rPr>
              <a:t>McKenney</a:t>
            </a:r>
            <a:r>
              <a:rPr lang="en-US" sz="1200" dirty="0">
                <a:solidFill>
                  <a:schemeClr val="tx1"/>
                </a:solidFill>
                <a:latin typeface="Arial" charset="0"/>
                <a:ea typeface="Arial" charset="0"/>
                <a:cs typeface="Arial" charset="0"/>
              </a:rPr>
              <a:t> PT, </a:t>
            </a:r>
            <a:r>
              <a:rPr lang="en-US" sz="1200" dirty="0" err="1">
                <a:solidFill>
                  <a:schemeClr val="tx1"/>
                </a:solidFill>
                <a:latin typeface="Arial" charset="0"/>
                <a:ea typeface="Arial" charset="0"/>
                <a:cs typeface="Arial" charset="0"/>
              </a:rPr>
              <a:t>Pamer</a:t>
            </a:r>
            <a:r>
              <a:rPr lang="en-US" sz="1200" dirty="0">
                <a:solidFill>
                  <a:schemeClr val="tx1"/>
                </a:solidFill>
                <a:latin typeface="Arial" charset="0"/>
                <a:ea typeface="Arial" charset="0"/>
                <a:cs typeface="Arial" charset="0"/>
              </a:rPr>
              <a:t> EG. Clostridium difficile colitis: pathogenesis and host defense. Nat Rev </a:t>
            </a:r>
            <a:r>
              <a:rPr lang="en-US" sz="1200" dirty="0" err="1">
                <a:solidFill>
                  <a:schemeClr val="tx1"/>
                </a:solidFill>
                <a:latin typeface="Arial" charset="0"/>
                <a:ea typeface="Arial" charset="0"/>
                <a:cs typeface="Arial" charset="0"/>
              </a:rPr>
              <a:t>Microbiol</a:t>
            </a:r>
            <a:r>
              <a:rPr lang="en-US" sz="1200" dirty="0">
                <a:solidFill>
                  <a:schemeClr val="tx1"/>
                </a:solidFill>
                <a:latin typeface="Arial" charset="0"/>
                <a:ea typeface="Arial" charset="0"/>
                <a:cs typeface="Arial" charset="0"/>
              </a:rPr>
              <a:t>. 2016 Oct;14(10):609-20</a:t>
            </a:r>
            <a:r>
              <a:rPr lang="en-US" sz="1200" dirty="0" smtClean="0">
                <a:solidFill>
                  <a:schemeClr val="tx1"/>
                </a:solidFill>
                <a:latin typeface="Arial" charset="0"/>
                <a:ea typeface="Arial" charset="0"/>
                <a:cs typeface="Arial" charset="0"/>
              </a:rPr>
              <a:t>.</a:t>
            </a:r>
          </a:p>
          <a:p>
            <a:pPr>
              <a:lnSpc>
                <a:spcPct val="120000"/>
              </a:lnSpc>
              <a:spcBef>
                <a:spcPts val="0"/>
              </a:spcBef>
              <a:spcAft>
                <a:spcPts val="0"/>
              </a:spcAft>
            </a:pPr>
            <a:r>
              <a:rPr lang="en-US" sz="1200" dirty="0" err="1">
                <a:solidFill>
                  <a:schemeClr val="tx1"/>
                </a:solidFill>
                <a:latin typeface="Arial" charset="0"/>
                <a:ea typeface="Arial" charset="0"/>
                <a:cs typeface="Arial" charset="0"/>
              </a:rPr>
              <a:t>Bagdasarian</a:t>
            </a:r>
            <a:r>
              <a:rPr lang="en-US" sz="1200" dirty="0">
                <a:solidFill>
                  <a:schemeClr val="tx1"/>
                </a:solidFill>
                <a:latin typeface="Arial" charset="0"/>
                <a:ea typeface="Arial" charset="0"/>
                <a:cs typeface="Arial" charset="0"/>
              </a:rPr>
              <a:t> N, Rao K, </a:t>
            </a:r>
            <a:r>
              <a:rPr lang="en-US" sz="1200" dirty="0" err="1">
                <a:solidFill>
                  <a:schemeClr val="tx1"/>
                </a:solidFill>
                <a:latin typeface="Arial" charset="0"/>
                <a:ea typeface="Arial" charset="0"/>
                <a:cs typeface="Arial" charset="0"/>
              </a:rPr>
              <a:t>Malani</a:t>
            </a:r>
            <a:r>
              <a:rPr lang="en-US" sz="1200" dirty="0">
                <a:solidFill>
                  <a:schemeClr val="tx1"/>
                </a:solidFill>
                <a:latin typeface="Arial" charset="0"/>
                <a:ea typeface="Arial" charset="0"/>
                <a:cs typeface="Arial" charset="0"/>
              </a:rPr>
              <a:t> PN. Diagnosis and treatment of Clostridium difficile in adults: a systematic review. JAMA. 2015 Jan;313(4):398-408. </a:t>
            </a:r>
          </a:p>
          <a:p>
            <a:pPr>
              <a:lnSpc>
                <a:spcPct val="120000"/>
              </a:lnSpc>
              <a:spcBef>
                <a:spcPts val="0"/>
              </a:spcBef>
              <a:spcAft>
                <a:spcPts val="0"/>
              </a:spcAft>
            </a:pPr>
            <a:endParaRPr lang="en-US" sz="1300" dirty="0">
              <a:solidFill>
                <a:schemeClr val="tx1"/>
              </a:solidFill>
            </a:endParaRPr>
          </a:p>
        </p:txBody>
      </p:sp>
    </p:spTree>
    <p:extLst>
      <p:ext uri="{BB962C8B-B14F-4D97-AF65-F5344CB8AC3E}">
        <p14:creationId xmlns:p14="http://schemas.microsoft.com/office/powerpoint/2010/main" val="1602155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457200" y="1828801"/>
            <a:ext cx="7924800" cy="4571999"/>
          </a:xfrm>
        </p:spPr>
        <p:txBody>
          <a:bodyPr>
            <a:noAutofit/>
          </a:bodyPr>
          <a:lstStyle/>
          <a:p>
            <a:pPr>
              <a:lnSpc>
                <a:spcPct val="120000"/>
              </a:lnSpc>
              <a:spcBef>
                <a:spcPts val="0"/>
              </a:spcBef>
              <a:spcAft>
                <a:spcPts val="0"/>
              </a:spcAft>
            </a:pPr>
            <a:r>
              <a:rPr lang="en-US" sz="1200" dirty="0" err="1">
                <a:solidFill>
                  <a:schemeClr val="tx1"/>
                </a:solidFill>
                <a:latin typeface="Arial" charset="0"/>
                <a:ea typeface="Arial" charset="0"/>
                <a:cs typeface="Arial" charset="0"/>
              </a:rPr>
              <a:t>Wanahita</a:t>
            </a:r>
            <a:r>
              <a:rPr lang="en-US" sz="1200" dirty="0">
                <a:solidFill>
                  <a:schemeClr val="tx1"/>
                </a:solidFill>
                <a:latin typeface="Arial" charset="0"/>
                <a:ea typeface="Arial" charset="0"/>
                <a:cs typeface="Arial" charset="0"/>
              </a:rPr>
              <a:t> A, Goldsmith EA, Marino BJ, Musher DM. Clostridium difficile infection in patients with unexplained leukocytosis. Am J Med. 2003;115(7):543. </a:t>
            </a:r>
          </a:p>
          <a:p>
            <a:pPr>
              <a:lnSpc>
                <a:spcPct val="120000"/>
              </a:lnSpc>
              <a:spcBef>
                <a:spcPts val="0"/>
              </a:spcBef>
              <a:spcAft>
                <a:spcPts val="0"/>
              </a:spcAft>
            </a:pPr>
            <a:r>
              <a:rPr lang="en-US" sz="1200" dirty="0">
                <a:solidFill>
                  <a:schemeClr val="tx1"/>
                </a:solidFill>
                <a:latin typeface="Arial" charset="0"/>
                <a:ea typeface="Arial" charset="0"/>
                <a:cs typeface="Arial" charset="0"/>
              </a:rPr>
              <a:t>Louie TJ, Miller MA, </a:t>
            </a:r>
            <a:r>
              <a:rPr lang="en-US" sz="1200" dirty="0" err="1">
                <a:solidFill>
                  <a:schemeClr val="tx1"/>
                </a:solidFill>
                <a:latin typeface="Arial" charset="0"/>
                <a:ea typeface="Arial" charset="0"/>
                <a:cs typeface="Arial" charset="0"/>
              </a:rPr>
              <a:t>Mullane</a:t>
            </a:r>
            <a:r>
              <a:rPr lang="en-US" sz="1200" dirty="0">
                <a:solidFill>
                  <a:schemeClr val="tx1"/>
                </a:solidFill>
                <a:latin typeface="Arial" charset="0"/>
                <a:ea typeface="Arial" charset="0"/>
                <a:cs typeface="Arial" charset="0"/>
              </a:rPr>
              <a:t> KM, Weiss K, </a:t>
            </a:r>
            <a:r>
              <a:rPr lang="en-US" sz="1200" dirty="0" err="1">
                <a:solidFill>
                  <a:schemeClr val="tx1"/>
                </a:solidFill>
                <a:latin typeface="Arial" charset="0"/>
                <a:ea typeface="Arial" charset="0"/>
                <a:cs typeface="Arial" charset="0"/>
              </a:rPr>
              <a:t>Lentek</a:t>
            </a:r>
            <a:r>
              <a:rPr lang="en-US" sz="1200" dirty="0">
                <a:solidFill>
                  <a:schemeClr val="tx1"/>
                </a:solidFill>
                <a:latin typeface="Arial" charset="0"/>
                <a:ea typeface="Arial" charset="0"/>
                <a:cs typeface="Arial" charset="0"/>
              </a:rPr>
              <a:t> A, Golan Y, </a:t>
            </a:r>
            <a:r>
              <a:rPr lang="en-US" sz="1200" dirty="0" err="1">
                <a:solidFill>
                  <a:schemeClr val="tx1"/>
                </a:solidFill>
                <a:latin typeface="Arial" charset="0"/>
                <a:ea typeface="Arial" charset="0"/>
                <a:cs typeface="Arial" charset="0"/>
              </a:rPr>
              <a:t>Gorbach</a:t>
            </a:r>
            <a:r>
              <a:rPr lang="en-US" sz="1200" dirty="0">
                <a:solidFill>
                  <a:schemeClr val="tx1"/>
                </a:solidFill>
                <a:latin typeface="Arial" charset="0"/>
                <a:ea typeface="Arial" charset="0"/>
                <a:cs typeface="Arial" charset="0"/>
              </a:rPr>
              <a:t> S, Sears P, </a:t>
            </a:r>
            <a:r>
              <a:rPr lang="en-US" sz="1200" dirty="0" err="1">
                <a:solidFill>
                  <a:schemeClr val="tx1"/>
                </a:solidFill>
                <a:latin typeface="Arial" charset="0"/>
                <a:ea typeface="Arial" charset="0"/>
                <a:cs typeface="Arial" charset="0"/>
              </a:rPr>
              <a:t>Shue</a:t>
            </a:r>
            <a:r>
              <a:rPr lang="en-US" sz="1200" dirty="0">
                <a:solidFill>
                  <a:schemeClr val="tx1"/>
                </a:solidFill>
                <a:latin typeface="Arial" charset="0"/>
                <a:ea typeface="Arial" charset="0"/>
                <a:cs typeface="Arial" charset="0"/>
              </a:rPr>
              <a:t> YK; OPT-80-003 Clinical Study Group. </a:t>
            </a:r>
            <a:r>
              <a:rPr lang="en-US" sz="1200" dirty="0" err="1">
                <a:solidFill>
                  <a:schemeClr val="tx1"/>
                </a:solidFill>
                <a:latin typeface="Arial" charset="0"/>
                <a:ea typeface="Arial" charset="0"/>
                <a:cs typeface="Arial" charset="0"/>
              </a:rPr>
              <a:t>Fidaxomicin</a:t>
            </a:r>
            <a:r>
              <a:rPr lang="en-US" sz="1200" dirty="0">
                <a:solidFill>
                  <a:schemeClr val="tx1"/>
                </a:solidFill>
                <a:latin typeface="Arial" charset="0"/>
                <a:ea typeface="Arial" charset="0"/>
                <a:cs typeface="Arial" charset="0"/>
              </a:rPr>
              <a:t> versus vancomycin for Clostridium difficile infection. N </a:t>
            </a:r>
            <a:r>
              <a:rPr lang="en-US" sz="1200" dirty="0" err="1">
                <a:solidFill>
                  <a:schemeClr val="tx1"/>
                </a:solidFill>
                <a:latin typeface="Arial" charset="0"/>
                <a:ea typeface="Arial" charset="0"/>
                <a:cs typeface="Arial" charset="0"/>
              </a:rPr>
              <a:t>Eng</a:t>
            </a:r>
            <a:r>
              <a:rPr lang="en-US" sz="1200" dirty="0">
                <a:solidFill>
                  <a:schemeClr val="tx1"/>
                </a:solidFill>
                <a:latin typeface="Arial" charset="0"/>
                <a:ea typeface="Arial" charset="0"/>
                <a:cs typeface="Arial" charset="0"/>
              </a:rPr>
              <a:t> J Med. 2011;364(5):422-31.</a:t>
            </a:r>
          </a:p>
          <a:p>
            <a:pPr>
              <a:lnSpc>
                <a:spcPct val="120000"/>
              </a:lnSpc>
              <a:spcBef>
                <a:spcPts val="0"/>
              </a:spcBef>
              <a:spcAft>
                <a:spcPts val="0"/>
              </a:spcAft>
            </a:pPr>
            <a:r>
              <a:rPr lang="en-US" sz="1200" dirty="0" smtClean="0">
                <a:solidFill>
                  <a:schemeClr val="tx1"/>
                </a:solidFill>
                <a:latin typeface="Arial" charset="0"/>
                <a:ea typeface="Arial" charset="0"/>
                <a:cs typeface="Arial" charset="0"/>
              </a:rPr>
              <a:t>Jacobs </a:t>
            </a:r>
            <a:r>
              <a:rPr lang="en-US" sz="1200" dirty="0">
                <a:solidFill>
                  <a:schemeClr val="tx1"/>
                </a:solidFill>
                <a:latin typeface="Arial" charset="0"/>
                <a:ea typeface="Arial" charset="0"/>
                <a:cs typeface="Arial" charset="0"/>
              </a:rPr>
              <a:t>A, Barnard K, </a:t>
            </a:r>
            <a:r>
              <a:rPr lang="en-US" sz="1200" dirty="0" err="1">
                <a:solidFill>
                  <a:schemeClr val="tx1"/>
                </a:solidFill>
                <a:latin typeface="Arial" charset="0"/>
                <a:ea typeface="Arial" charset="0"/>
                <a:cs typeface="Arial" charset="0"/>
              </a:rPr>
              <a:t>Fishel</a:t>
            </a:r>
            <a:r>
              <a:rPr lang="en-US" sz="1200" dirty="0">
                <a:solidFill>
                  <a:schemeClr val="tx1"/>
                </a:solidFill>
                <a:latin typeface="Arial" charset="0"/>
                <a:ea typeface="Arial" charset="0"/>
                <a:cs typeface="Arial" charset="0"/>
              </a:rPr>
              <a:t> R, </a:t>
            </a:r>
            <a:r>
              <a:rPr lang="en-US" sz="1200" dirty="0" err="1">
                <a:solidFill>
                  <a:schemeClr val="tx1"/>
                </a:solidFill>
                <a:latin typeface="Arial" charset="0"/>
                <a:ea typeface="Arial" charset="0"/>
                <a:cs typeface="Arial" charset="0"/>
              </a:rPr>
              <a:t>Gradon</a:t>
            </a:r>
            <a:r>
              <a:rPr lang="en-US" sz="1200" dirty="0">
                <a:solidFill>
                  <a:schemeClr val="tx1"/>
                </a:solidFill>
                <a:latin typeface="Arial" charset="0"/>
                <a:ea typeface="Arial" charset="0"/>
                <a:cs typeface="Arial" charset="0"/>
              </a:rPr>
              <a:t> JD. </a:t>
            </a:r>
            <a:r>
              <a:rPr lang="en-US" sz="1200" dirty="0" err="1">
                <a:solidFill>
                  <a:schemeClr val="tx1"/>
                </a:solidFill>
                <a:latin typeface="Arial" charset="0"/>
                <a:ea typeface="Arial" charset="0"/>
                <a:cs typeface="Arial" charset="0"/>
              </a:rPr>
              <a:t>Extracolonic</a:t>
            </a:r>
            <a:r>
              <a:rPr lang="en-US" sz="1200" dirty="0">
                <a:solidFill>
                  <a:schemeClr val="tx1"/>
                </a:solidFill>
                <a:latin typeface="Arial" charset="0"/>
                <a:ea typeface="Arial" charset="0"/>
                <a:cs typeface="Arial" charset="0"/>
              </a:rPr>
              <a:t> manifestations of Clostridium difficile infections. Presentation of 2 cases and review of the literature. Medicine (Baltimore). 2001 Mar;80(2):88-101</a:t>
            </a:r>
            <a:r>
              <a:rPr lang="en-US" sz="1200" dirty="0" smtClean="0">
                <a:solidFill>
                  <a:schemeClr val="tx1"/>
                </a:solidFill>
                <a:latin typeface="Arial" charset="0"/>
                <a:ea typeface="Arial" charset="0"/>
                <a:cs typeface="Arial" charset="0"/>
              </a:rPr>
              <a:t>.</a:t>
            </a:r>
          </a:p>
          <a:p>
            <a:pPr>
              <a:lnSpc>
                <a:spcPct val="120000"/>
              </a:lnSpc>
              <a:spcBef>
                <a:spcPts val="0"/>
              </a:spcBef>
              <a:spcAft>
                <a:spcPts val="0"/>
              </a:spcAft>
            </a:pPr>
            <a:r>
              <a:rPr lang="en-US" sz="1200" dirty="0" err="1" smtClean="0">
                <a:solidFill>
                  <a:schemeClr val="tx1"/>
                </a:solidFill>
                <a:latin typeface="Arial" charset="0"/>
                <a:ea typeface="Arial" charset="0"/>
                <a:cs typeface="Arial" charset="0"/>
              </a:rPr>
              <a:t>Juang</a:t>
            </a:r>
            <a:r>
              <a:rPr lang="en-US" sz="1200" dirty="0" smtClean="0">
                <a:solidFill>
                  <a:schemeClr val="tx1"/>
                </a:solidFill>
                <a:latin typeface="Arial" charset="0"/>
                <a:ea typeface="Arial" charset="0"/>
                <a:cs typeface="Arial" charset="0"/>
              </a:rPr>
              <a:t> </a:t>
            </a:r>
            <a:r>
              <a:rPr lang="en-US" sz="1200" dirty="0">
                <a:solidFill>
                  <a:schemeClr val="tx1"/>
                </a:solidFill>
                <a:latin typeface="Arial" charset="0"/>
                <a:ea typeface="Arial" charset="0"/>
                <a:cs typeface="Arial" charset="0"/>
              </a:rPr>
              <a:t>P, </a:t>
            </a:r>
            <a:r>
              <a:rPr lang="en-US" sz="1200" dirty="0" err="1">
                <a:solidFill>
                  <a:schemeClr val="tx1"/>
                </a:solidFill>
                <a:latin typeface="Arial" charset="0"/>
                <a:ea typeface="Arial" charset="0"/>
                <a:cs typeface="Arial" charset="0"/>
              </a:rPr>
              <a:t>Skledar</a:t>
            </a:r>
            <a:r>
              <a:rPr lang="en-US" sz="1200" dirty="0">
                <a:solidFill>
                  <a:schemeClr val="tx1"/>
                </a:solidFill>
                <a:latin typeface="Arial" charset="0"/>
                <a:ea typeface="Arial" charset="0"/>
                <a:cs typeface="Arial" charset="0"/>
              </a:rPr>
              <a:t> SJ, </a:t>
            </a:r>
            <a:r>
              <a:rPr lang="en-US" sz="1200" dirty="0" err="1">
                <a:solidFill>
                  <a:schemeClr val="tx1"/>
                </a:solidFill>
                <a:latin typeface="Arial" charset="0"/>
                <a:ea typeface="Arial" charset="0"/>
                <a:cs typeface="Arial" charset="0"/>
              </a:rPr>
              <a:t>Zgheib</a:t>
            </a:r>
            <a:r>
              <a:rPr lang="en-US" sz="1200" dirty="0">
                <a:solidFill>
                  <a:schemeClr val="tx1"/>
                </a:solidFill>
                <a:latin typeface="Arial" charset="0"/>
                <a:ea typeface="Arial" charset="0"/>
                <a:cs typeface="Arial" charset="0"/>
              </a:rPr>
              <a:t> NK, et al. Clinical outcomes of intravenous immune globulin in severe Clostridium difficile-associated diarrhea. Am J Infect Control 2007;35:131-7. </a:t>
            </a:r>
          </a:p>
          <a:p>
            <a:pPr>
              <a:lnSpc>
                <a:spcPct val="120000"/>
              </a:lnSpc>
              <a:spcBef>
                <a:spcPts val="0"/>
              </a:spcBef>
              <a:spcAft>
                <a:spcPts val="0"/>
              </a:spcAft>
            </a:pPr>
            <a:r>
              <a:rPr lang="en-US" sz="1200" dirty="0">
                <a:solidFill>
                  <a:schemeClr val="tx1"/>
                </a:solidFill>
                <a:latin typeface="Arial" charset="0"/>
                <a:ea typeface="Arial" charset="0"/>
                <a:cs typeface="Arial" charset="0"/>
              </a:rPr>
              <a:t>Lowy I, </a:t>
            </a:r>
            <a:r>
              <a:rPr lang="en-US" sz="1200" dirty="0" err="1">
                <a:solidFill>
                  <a:schemeClr val="tx1"/>
                </a:solidFill>
                <a:latin typeface="Arial" charset="0"/>
                <a:ea typeface="Arial" charset="0"/>
                <a:cs typeface="Arial" charset="0"/>
              </a:rPr>
              <a:t>Molrine</a:t>
            </a:r>
            <a:r>
              <a:rPr lang="en-US" sz="1200" dirty="0">
                <a:solidFill>
                  <a:schemeClr val="tx1"/>
                </a:solidFill>
                <a:latin typeface="Arial" charset="0"/>
                <a:ea typeface="Arial" charset="0"/>
                <a:cs typeface="Arial" charset="0"/>
              </a:rPr>
              <a:t> DC, </a:t>
            </a:r>
            <a:r>
              <a:rPr lang="en-US" sz="1200" dirty="0" err="1">
                <a:solidFill>
                  <a:schemeClr val="tx1"/>
                </a:solidFill>
                <a:latin typeface="Arial" charset="0"/>
                <a:ea typeface="Arial" charset="0"/>
                <a:cs typeface="Arial" charset="0"/>
              </a:rPr>
              <a:t>Leav</a:t>
            </a:r>
            <a:r>
              <a:rPr lang="en-US" sz="1200" dirty="0">
                <a:solidFill>
                  <a:schemeClr val="tx1"/>
                </a:solidFill>
                <a:latin typeface="Arial" charset="0"/>
                <a:ea typeface="Arial" charset="0"/>
                <a:cs typeface="Arial" charset="0"/>
              </a:rPr>
              <a:t> BA, Blair BM, et al. Treatment with monoclonal antibodies against Clostridium difficile toxins. N </a:t>
            </a:r>
            <a:r>
              <a:rPr lang="en-US" sz="1200" dirty="0" err="1">
                <a:solidFill>
                  <a:schemeClr val="tx1"/>
                </a:solidFill>
                <a:latin typeface="Arial" charset="0"/>
                <a:ea typeface="Arial" charset="0"/>
                <a:cs typeface="Arial" charset="0"/>
              </a:rPr>
              <a:t>Engl</a:t>
            </a:r>
            <a:r>
              <a:rPr lang="en-US" sz="1200" dirty="0">
                <a:solidFill>
                  <a:schemeClr val="tx1"/>
                </a:solidFill>
                <a:latin typeface="Arial" charset="0"/>
                <a:ea typeface="Arial" charset="0"/>
                <a:cs typeface="Arial" charset="0"/>
              </a:rPr>
              <a:t> J Med. 2010 Jan 21;362(3):197-205. </a:t>
            </a:r>
            <a:endParaRPr lang="en-US" sz="1200" dirty="0" smtClean="0">
              <a:solidFill>
                <a:schemeClr val="tx1"/>
              </a:solidFill>
              <a:latin typeface="Arial" charset="0"/>
              <a:ea typeface="Arial" charset="0"/>
              <a:cs typeface="Arial" charset="0"/>
            </a:endParaRPr>
          </a:p>
          <a:p>
            <a:pPr>
              <a:lnSpc>
                <a:spcPct val="120000"/>
              </a:lnSpc>
              <a:spcBef>
                <a:spcPts val="0"/>
              </a:spcBef>
              <a:spcAft>
                <a:spcPts val="0"/>
              </a:spcAft>
            </a:pPr>
            <a:r>
              <a:rPr lang="en-US" sz="1200" dirty="0">
                <a:solidFill>
                  <a:schemeClr val="tx1"/>
                </a:solidFill>
                <a:latin typeface="Arial" charset="0"/>
                <a:ea typeface="Arial" charset="0"/>
                <a:cs typeface="Arial" charset="0"/>
              </a:rPr>
              <a:t>Johnson S, Louie TJ, </a:t>
            </a:r>
            <a:r>
              <a:rPr lang="en-US" sz="1200" dirty="0" err="1">
                <a:solidFill>
                  <a:schemeClr val="tx1"/>
                </a:solidFill>
                <a:latin typeface="Arial" charset="0"/>
                <a:ea typeface="Arial" charset="0"/>
                <a:cs typeface="Arial" charset="0"/>
              </a:rPr>
              <a:t>Gerding</a:t>
            </a:r>
            <a:r>
              <a:rPr lang="en-US" sz="1200" dirty="0">
                <a:solidFill>
                  <a:schemeClr val="tx1"/>
                </a:solidFill>
                <a:latin typeface="Arial" charset="0"/>
                <a:ea typeface="Arial" charset="0"/>
                <a:cs typeface="Arial" charset="0"/>
              </a:rPr>
              <a:t> DN, </a:t>
            </a:r>
            <a:r>
              <a:rPr lang="en-US" sz="1200" dirty="0" err="1">
                <a:solidFill>
                  <a:schemeClr val="tx1"/>
                </a:solidFill>
                <a:latin typeface="Arial" charset="0"/>
                <a:ea typeface="Arial" charset="0"/>
                <a:cs typeface="Arial" charset="0"/>
              </a:rPr>
              <a:t>Cornely</a:t>
            </a:r>
            <a:r>
              <a:rPr lang="en-US" sz="1200" dirty="0">
                <a:solidFill>
                  <a:schemeClr val="tx1"/>
                </a:solidFill>
                <a:latin typeface="Arial" charset="0"/>
                <a:ea typeface="Arial" charset="0"/>
                <a:cs typeface="Arial" charset="0"/>
              </a:rPr>
              <a:t> OA, </a:t>
            </a:r>
            <a:r>
              <a:rPr lang="en-US" sz="1200" dirty="0" err="1">
                <a:solidFill>
                  <a:schemeClr val="tx1"/>
                </a:solidFill>
                <a:latin typeface="Arial" charset="0"/>
                <a:ea typeface="Arial" charset="0"/>
                <a:cs typeface="Arial" charset="0"/>
              </a:rPr>
              <a:t>Chasan</a:t>
            </a:r>
            <a:r>
              <a:rPr lang="en-US" sz="1200" dirty="0">
                <a:solidFill>
                  <a:schemeClr val="tx1"/>
                </a:solidFill>
                <a:latin typeface="Arial" charset="0"/>
                <a:ea typeface="Arial" charset="0"/>
                <a:cs typeface="Arial" charset="0"/>
              </a:rPr>
              <a:t>-Taber S, </a:t>
            </a:r>
            <a:r>
              <a:rPr lang="en-US" sz="1200" dirty="0" err="1">
                <a:solidFill>
                  <a:schemeClr val="tx1"/>
                </a:solidFill>
                <a:latin typeface="Arial" charset="0"/>
                <a:ea typeface="Arial" charset="0"/>
                <a:cs typeface="Arial" charset="0"/>
              </a:rPr>
              <a:t>Fitts</a:t>
            </a:r>
            <a:r>
              <a:rPr lang="en-US" sz="1200" dirty="0">
                <a:solidFill>
                  <a:schemeClr val="tx1"/>
                </a:solidFill>
                <a:latin typeface="Arial" charset="0"/>
                <a:ea typeface="Arial" charset="0"/>
                <a:cs typeface="Arial" charset="0"/>
              </a:rPr>
              <a:t> D, </a:t>
            </a:r>
            <a:r>
              <a:rPr lang="en-US" sz="1200" dirty="0" err="1">
                <a:solidFill>
                  <a:schemeClr val="tx1"/>
                </a:solidFill>
                <a:latin typeface="Arial" charset="0"/>
                <a:ea typeface="Arial" charset="0"/>
                <a:cs typeface="Arial" charset="0"/>
              </a:rPr>
              <a:t>Gelone</a:t>
            </a:r>
            <a:r>
              <a:rPr lang="en-US" sz="1200" dirty="0">
                <a:solidFill>
                  <a:schemeClr val="tx1"/>
                </a:solidFill>
                <a:latin typeface="Arial" charset="0"/>
                <a:ea typeface="Arial" charset="0"/>
                <a:cs typeface="Arial" charset="0"/>
              </a:rPr>
              <a:t> SP, Broom C, Davidson DM, Polymer Alternative for CDI Treatment (PACT) investigators. CID 2014;59(3):</a:t>
            </a:r>
            <a:r>
              <a:rPr lang="en-US" sz="1200" dirty="0" smtClean="0">
                <a:solidFill>
                  <a:schemeClr val="tx1"/>
                </a:solidFill>
                <a:latin typeface="Arial" charset="0"/>
                <a:ea typeface="Arial" charset="0"/>
                <a:cs typeface="Arial" charset="0"/>
              </a:rPr>
              <a:t>345</a:t>
            </a:r>
            <a:endParaRPr lang="en-US" sz="1200" dirty="0">
              <a:solidFill>
                <a:schemeClr val="tx1"/>
              </a:solidFill>
              <a:latin typeface="Arial" charset="0"/>
              <a:ea typeface="Arial" charset="0"/>
              <a:cs typeface="Arial" charset="0"/>
            </a:endParaRPr>
          </a:p>
          <a:p>
            <a:pPr>
              <a:lnSpc>
                <a:spcPct val="120000"/>
              </a:lnSpc>
              <a:spcBef>
                <a:spcPts val="0"/>
              </a:spcBef>
              <a:spcAft>
                <a:spcPts val="0"/>
              </a:spcAft>
            </a:pPr>
            <a:r>
              <a:rPr lang="en-US" sz="1200" dirty="0">
                <a:solidFill>
                  <a:schemeClr val="tx1"/>
                </a:solidFill>
                <a:latin typeface="Arial" charset="0"/>
                <a:ea typeface="Arial" charset="0"/>
                <a:cs typeface="Arial" charset="0"/>
              </a:rPr>
              <a:t>Wilcox MH, </a:t>
            </a:r>
            <a:r>
              <a:rPr lang="en-US" sz="1200" dirty="0" err="1">
                <a:solidFill>
                  <a:schemeClr val="tx1"/>
                </a:solidFill>
                <a:latin typeface="Arial" charset="0"/>
                <a:ea typeface="Arial" charset="0"/>
                <a:cs typeface="Arial" charset="0"/>
              </a:rPr>
              <a:t>Gerding</a:t>
            </a:r>
            <a:r>
              <a:rPr lang="en-US" sz="1200" dirty="0">
                <a:solidFill>
                  <a:schemeClr val="tx1"/>
                </a:solidFill>
                <a:latin typeface="Arial" charset="0"/>
                <a:ea typeface="Arial" charset="0"/>
                <a:cs typeface="Arial" charset="0"/>
              </a:rPr>
              <a:t> DN, </a:t>
            </a:r>
            <a:r>
              <a:rPr lang="en-US" sz="1200" dirty="0" err="1">
                <a:solidFill>
                  <a:schemeClr val="tx1"/>
                </a:solidFill>
                <a:latin typeface="Arial" charset="0"/>
                <a:ea typeface="Arial" charset="0"/>
                <a:cs typeface="Arial" charset="0"/>
              </a:rPr>
              <a:t>Poxton</a:t>
            </a:r>
            <a:r>
              <a:rPr lang="en-US" sz="1200" dirty="0">
                <a:solidFill>
                  <a:schemeClr val="tx1"/>
                </a:solidFill>
                <a:latin typeface="Arial" charset="0"/>
                <a:ea typeface="Arial" charset="0"/>
                <a:cs typeface="Arial" charset="0"/>
              </a:rPr>
              <a:t> IR, Kelly C, Nathan R, Birch T, </a:t>
            </a:r>
            <a:r>
              <a:rPr lang="en-US" sz="1200" dirty="0" err="1">
                <a:solidFill>
                  <a:schemeClr val="tx1"/>
                </a:solidFill>
                <a:latin typeface="Arial" charset="0"/>
                <a:ea typeface="Arial" charset="0"/>
                <a:cs typeface="Arial" charset="0"/>
              </a:rPr>
              <a:t>Cornely</a:t>
            </a:r>
            <a:r>
              <a:rPr lang="en-US" sz="1200" dirty="0">
                <a:solidFill>
                  <a:schemeClr val="tx1"/>
                </a:solidFill>
                <a:latin typeface="Arial" charset="0"/>
                <a:ea typeface="Arial" charset="0"/>
                <a:cs typeface="Arial" charset="0"/>
              </a:rPr>
              <a:t> OA, </a:t>
            </a:r>
            <a:r>
              <a:rPr lang="en-US" sz="1200" dirty="0" err="1">
                <a:solidFill>
                  <a:schemeClr val="tx1"/>
                </a:solidFill>
                <a:latin typeface="Arial" charset="0"/>
                <a:ea typeface="Arial" charset="0"/>
                <a:cs typeface="Arial" charset="0"/>
              </a:rPr>
              <a:t>Rahav</a:t>
            </a:r>
            <a:r>
              <a:rPr lang="en-US" sz="1200" dirty="0">
                <a:solidFill>
                  <a:schemeClr val="tx1"/>
                </a:solidFill>
                <a:latin typeface="Arial" charset="0"/>
                <a:ea typeface="Arial" charset="0"/>
                <a:cs typeface="Arial" charset="0"/>
              </a:rPr>
              <a:t> G, </a:t>
            </a:r>
            <a:r>
              <a:rPr lang="en-US" sz="1200" dirty="0" err="1">
                <a:solidFill>
                  <a:schemeClr val="tx1"/>
                </a:solidFill>
                <a:latin typeface="Arial" charset="0"/>
                <a:ea typeface="Arial" charset="0"/>
                <a:cs typeface="Arial" charset="0"/>
              </a:rPr>
              <a:t>Bouza</a:t>
            </a:r>
            <a:r>
              <a:rPr lang="en-US" sz="1200" dirty="0">
                <a:solidFill>
                  <a:schemeClr val="tx1"/>
                </a:solidFill>
                <a:latin typeface="Arial" charset="0"/>
                <a:ea typeface="Arial" charset="0"/>
                <a:cs typeface="Arial" charset="0"/>
              </a:rPr>
              <a:t> E, Lee C, Jenkin G, Jensen W, Kim YS, Yoshida J, </a:t>
            </a:r>
            <a:r>
              <a:rPr lang="en-US" sz="1200" dirty="0" err="1">
                <a:solidFill>
                  <a:schemeClr val="tx1"/>
                </a:solidFill>
                <a:latin typeface="Arial" charset="0"/>
                <a:ea typeface="Arial" charset="0"/>
                <a:cs typeface="Arial" charset="0"/>
              </a:rPr>
              <a:t>Gabryelski</a:t>
            </a:r>
            <a:r>
              <a:rPr lang="en-US" sz="1200" dirty="0">
                <a:solidFill>
                  <a:schemeClr val="tx1"/>
                </a:solidFill>
                <a:latin typeface="Arial" charset="0"/>
                <a:ea typeface="Arial" charset="0"/>
                <a:cs typeface="Arial" charset="0"/>
              </a:rPr>
              <a:t> L, </a:t>
            </a:r>
            <a:r>
              <a:rPr lang="en-US" sz="1200" dirty="0" err="1">
                <a:solidFill>
                  <a:schemeClr val="tx1"/>
                </a:solidFill>
                <a:latin typeface="Arial" charset="0"/>
                <a:ea typeface="Arial" charset="0"/>
                <a:cs typeface="Arial" charset="0"/>
              </a:rPr>
              <a:t>Pedley</a:t>
            </a:r>
            <a:r>
              <a:rPr lang="en-US" sz="1200" dirty="0">
                <a:solidFill>
                  <a:schemeClr val="tx1"/>
                </a:solidFill>
                <a:latin typeface="Arial" charset="0"/>
                <a:ea typeface="Arial" charset="0"/>
                <a:cs typeface="Arial" charset="0"/>
              </a:rPr>
              <a:t> A, Eves K, Tipping R, </a:t>
            </a:r>
            <a:r>
              <a:rPr lang="en-US" sz="1200" dirty="0" err="1">
                <a:solidFill>
                  <a:schemeClr val="tx1"/>
                </a:solidFill>
                <a:latin typeface="Arial" charset="0"/>
                <a:ea typeface="Arial" charset="0"/>
                <a:cs typeface="Arial" charset="0"/>
              </a:rPr>
              <a:t>Guris</a:t>
            </a:r>
            <a:r>
              <a:rPr lang="en-US" sz="1200" dirty="0">
                <a:solidFill>
                  <a:schemeClr val="tx1"/>
                </a:solidFill>
                <a:latin typeface="Arial" charset="0"/>
                <a:ea typeface="Arial" charset="0"/>
                <a:cs typeface="Arial" charset="0"/>
              </a:rPr>
              <a:t> D, </a:t>
            </a:r>
            <a:r>
              <a:rPr lang="en-US" sz="1200" dirty="0" err="1">
                <a:solidFill>
                  <a:schemeClr val="tx1"/>
                </a:solidFill>
                <a:latin typeface="Arial" charset="0"/>
                <a:ea typeface="Arial" charset="0"/>
                <a:cs typeface="Arial" charset="0"/>
              </a:rPr>
              <a:t>Kartsonis</a:t>
            </a:r>
            <a:r>
              <a:rPr lang="en-US" sz="1200" dirty="0">
                <a:solidFill>
                  <a:schemeClr val="tx1"/>
                </a:solidFill>
                <a:latin typeface="Arial" charset="0"/>
                <a:ea typeface="Arial" charset="0"/>
                <a:cs typeface="Arial" charset="0"/>
              </a:rPr>
              <a:t> N, Dorr MB, MODIFY I and MODIFY II Investigators. </a:t>
            </a:r>
            <a:r>
              <a:rPr lang="en-US" sz="1200" dirty="0" err="1">
                <a:solidFill>
                  <a:schemeClr val="tx1"/>
                </a:solidFill>
                <a:latin typeface="Arial" charset="0"/>
                <a:ea typeface="Arial" charset="0"/>
                <a:cs typeface="Arial" charset="0"/>
              </a:rPr>
              <a:t>Bezlotoxumab</a:t>
            </a:r>
            <a:r>
              <a:rPr lang="en-US" sz="1200" dirty="0">
                <a:solidFill>
                  <a:schemeClr val="tx1"/>
                </a:solidFill>
                <a:latin typeface="Arial" charset="0"/>
                <a:ea typeface="Arial" charset="0"/>
                <a:cs typeface="Arial" charset="0"/>
              </a:rPr>
              <a:t> for Prevention of Recurrent Clostridium difficile Infection. N </a:t>
            </a:r>
            <a:r>
              <a:rPr lang="en-US" sz="1200" dirty="0" err="1">
                <a:solidFill>
                  <a:schemeClr val="tx1"/>
                </a:solidFill>
                <a:latin typeface="Arial" charset="0"/>
                <a:ea typeface="Arial" charset="0"/>
                <a:cs typeface="Arial" charset="0"/>
              </a:rPr>
              <a:t>Engl</a:t>
            </a:r>
            <a:r>
              <a:rPr lang="en-US" sz="1200" dirty="0">
                <a:solidFill>
                  <a:schemeClr val="tx1"/>
                </a:solidFill>
                <a:latin typeface="Arial" charset="0"/>
                <a:ea typeface="Arial" charset="0"/>
                <a:cs typeface="Arial" charset="0"/>
              </a:rPr>
              <a:t> J Med. 2017;376(4):305</a:t>
            </a:r>
            <a:r>
              <a:rPr lang="en-US" sz="1200" dirty="0" smtClean="0">
                <a:solidFill>
                  <a:schemeClr val="tx1"/>
                </a:solidFill>
                <a:latin typeface="Arial" charset="0"/>
                <a:ea typeface="Arial" charset="0"/>
                <a:cs typeface="Arial" charset="0"/>
              </a:rPr>
              <a:t>.</a:t>
            </a:r>
            <a:endParaRPr lang="en-US" sz="1200" dirty="0">
              <a:solidFill>
                <a:schemeClr val="tx1"/>
              </a:solidFill>
              <a:latin typeface="Arial" charset="0"/>
              <a:ea typeface="Arial" charset="0"/>
              <a:cs typeface="Arial" charset="0"/>
            </a:endParaRPr>
          </a:p>
          <a:p>
            <a:pPr>
              <a:lnSpc>
                <a:spcPct val="120000"/>
              </a:lnSpc>
              <a:spcBef>
                <a:spcPts val="0"/>
              </a:spcBef>
              <a:spcAft>
                <a:spcPts val="0"/>
              </a:spcAft>
            </a:pPr>
            <a:r>
              <a:rPr lang="en-US" sz="1200" dirty="0">
                <a:solidFill>
                  <a:schemeClr val="tx1"/>
                </a:solidFill>
                <a:latin typeface="Arial" charset="0"/>
                <a:ea typeface="Arial" charset="0"/>
                <a:cs typeface="Arial" charset="0"/>
              </a:rPr>
              <a:t>Johnson S, </a:t>
            </a:r>
            <a:r>
              <a:rPr lang="en-US" sz="1200" dirty="0" err="1">
                <a:solidFill>
                  <a:schemeClr val="tx1"/>
                </a:solidFill>
                <a:latin typeface="Arial" charset="0"/>
                <a:ea typeface="Arial" charset="0"/>
                <a:cs typeface="Arial" charset="0"/>
              </a:rPr>
              <a:t>Gerding</a:t>
            </a:r>
            <a:r>
              <a:rPr lang="en-US" sz="1200" dirty="0">
                <a:solidFill>
                  <a:schemeClr val="tx1"/>
                </a:solidFill>
                <a:latin typeface="Arial" charset="0"/>
                <a:ea typeface="Arial" charset="0"/>
                <a:cs typeface="Arial" charset="0"/>
              </a:rPr>
              <a:t> DN. </a:t>
            </a:r>
            <a:r>
              <a:rPr lang="en-US" sz="1200" dirty="0" err="1">
                <a:solidFill>
                  <a:schemeClr val="tx1"/>
                </a:solidFill>
                <a:latin typeface="Arial" charset="0"/>
                <a:ea typeface="Arial" charset="0"/>
                <a:cs typeface="Arial" charset="0"/>
              </a:rPr>
              <a:t>Bezlotoxumab</a:t>
            </a:r>
            <a:r>
              <a:rPr lang="en-US" sz="1200" dirty="0">
                <a:solidFill>
                  <a:schemeClr val="tx1"/>
                </a:solidFill>
                <a:latin typeface="Arial" charset="0"/>
                <a:ea typeface="Arial" charset="0"/>
                <a:cs typeface="Arial" charset="0"/>
              </a:rPr>
              <a:t>. CID 2009;68(4):</a:t>
            </a:r>
            <a:r>
              <a:rPr lang="en-US" sz="1200" dirty="0" smtClean="0">
                <a:solidFill>
                  <a:schemeClr val="tx1"/>
                </a:solidFill>
                <a:latin typeface="Arial" charset="0"/>
                <a:ea typeface="Arial" charset="0"/>
                <a:cs typeface="Arial" charset="0"/>
              </a:rPr>
              <a:t>699</a:t>
            </a:r>
            <a:endParaRPr lang="en-US" sz="12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7375839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381000" y="1828801"/>
            <a:ext cx="8001000" cy="4351337"/>
          </a:xfrm>
        </p:spPr>
        <p:txBody>
          <a:bodyPr>
            <a:noAutofit/>
          </a:bodyPr>
          <a:lstStyle/>
          <a:p>
            <a:pPr>
              <a:lnSpc>
                <a:spcPct val="120000"/>
              </a:lnSpc>
              <a:spcBef>
                <a:spcPts val="0"/>
              </a:spcBef>
              <a:spcAft>
                <a:spcPts val="0"/>
              </a:spcAft>
            </a:pPr>
            <a:r>
              <a:rPr lang="en-US" sz="1200" dirty="0">
                <a:solidFill>
                  <a:schemeClr val="tx1"/>
                </a:solidFill>
                <a:latin typeface="Arial" charset="0"/>
                <a:ea typeface="Arial" charset="0"/>
                <a:cs typeface="Arial" charset="0"/>
              </a:rPr>
              <a:t>Gill HS. Probiotics to enhance anti-infective </a:t>
            </a:r>
            <a:r>
              <a:rPr lang="en-US" sz="1200" dirty="0" err="1">
                <a:solidFill>
                  <a:schemeClr val="tx1"/>
                </a:solidFill>
                <a:latin typeface="Arial" charset="0"/>
                <a:ea typeface="Arial" charset="0"/>
                <a:cs typeface="Arial" charset="0"/>
              </a:rPr>
              <a:t>defences</a:t>
            </a:r>
            <a:r>
              <a:rPr lang="en-US" sz="1200" dirty="0">
                <a:solidFill>
                  <a:schemeClr val="tx1"/>
                </a:solidFill>
                <a:latin typeface="Arial" charset="0"/>
                <a:ea typeface="Arial" charset="0"/>
                <a:cs typeface="Arial" charset="0"/>
              </a:rPr>
              <a:t> in the gastrointestinal tract. Best </a:t>
            </a:r>
            <a:r>
              <a:rPr lang="en-US" sz="1200" dirty="0" err="1">
                <a:solidFill>
                  <a:schemeClr val="tx1"/>
                </a:solidFill>
                <a:latin typeface="Arial" charset="0"/>
                <a:ea typeface="Arial" charset="0"/>
                <a:cs typeface="Arial" charset="0"/>
              </a:rPr>
              <a:t>Pract</a:t>
            </a:r>
            <a:r>
              <a:rPr lang="en-US" sz="1200" dirty="0">
                <a:solidFill>
                  <a:schemeClr val="tx1"/>
                </a:solidFill>
                <a:latin typeface="Arial" charset="0"/>
                <a:ea typeface="Arial" charset="0"/>
                <a:cs typeface="Arial" charset="0"/>
              </a:rPr>
              <a:t> Res </a:t>
            </a:r>
            <a:r>
              <a:rPr lang="en-US" sz="1200" dirty="0" err="1">
                <a:solidFill>
                  <a:schemeClr val="tx1"/>
                </a:solidFill>
                <a:latin typeface="Arial" charset="0"/>
                <a:ea typeface="Arial" charset="0"/>
                <a:cs typeface="Arial" charset="0"/>
              </a:rPr>
              <a:t>Clin</a:t>
            </a:r>
            <a:r>
              <a:rPr lang="en-US" sz="1200" dirty="0">
                <a:solidFill>
                  <a:schemeClr val="tx1"/>
                </a:solidFill>
                <a:latin typeface="Arial" charset="0"/>
                <a:ea typeface="Arial" charset="0"/>
                <a:cs typeface="Arial" charset="0"/>
              </a:rPr>
              <a:t> </a:t>
            </a:r>
            <a:r>
              <a:rPr lang="en-US" sz="1200" dirty="0" err="1">
                <a:solidFill>
                  <a:schemeClr val="tx1"/>
                </a:solidFill>
                <a:latin typeface="Arial" charset="0"/>
                <a:ea typeface="Arial" charset="0"/>
                <a:cs typeface="Arial" charset="0"/>
              </a:rPr>
              <a:t>Gastroenterol</a:t>
            </a:r>
            <a:r>
              <a:rPr lang="en-US" sz="1200" dirty="0">
                <a:solidFill>
                  <a:schemeClr val="tx1"/>
                </a:solidFill>
                <a:latin typeface="Arial" charset="0"/>
                <a:ea typeface="Arial" charset="0"/>
                <a:cs typeface="Arial" charset="0"/>
              </a:rPr>
              <a:t>. 2003;17(5):755. </a:t>
            </a:r>
          </a:p>
          <a:p>
            <a:pPr>
              <a:lnSpc>
                <a:spcPct val="120000"/>
              </a:lnSpc>
              <a:spcBef>
                <a:spcPts val="0"/>
              </a:spcBef>
              <a:spcAft>
                <a:spcPts val="0"/>
              </a:spcAft>
            </a:pPr>
            <a:r>
              <a:rPr lang="en-US" sz="1200" dirty="0" err="1">
                <a:solidFill>
                  <a:schemeClr val="tx1"/>
                </a:solidFill>
                <a:latin typeface="Arial" charset="0"/>
                <a:ea typeface="Arial" charset="0"/>
                <a:cs typeface="Arial" charset="0"/>
              </a:rPr>
              <a:t>Castagliuolo</a:t>
            </a:r>
            <a:r>
              <a:rPr lang="en-US" sz="1200" dirty="0">
                <a:solidFill>
                  <a:schemeClr val="tx1"/>
                </a:solidFill>
                <a:latin typeface="Arial" charset="0"/>
                <a:ea typeface="Arial" charset="0"/>
                <a:cs typeface="Arial" charset="0"/>
              </a:rPr>
              <a:t> I, </a:t>
            </a:r>
            <a:r>
              <a:rPr lang="en-US" sz="1200" dirty="0" err="1">
                <a:solidFill>
                  <a:schemeClr val="tx1"/>
                </a:solidFill>
                <a:latin typeface="Arial" charset="0"/>
                <a:ea typeface="Arial" charset="0"/>
                <a:cs typeface="Arial" charset="0"/>
              </a:rPr>
              <a:t>Riegler</a:t>
            </a:r>
            <a:r>
              <a:rPr lang="en-US" sz="1200" dirty="0">
                <a:solidFill>
                  <a:schemeClr val="tx1"/>
                </a:solidFill>
                <a:latin typeface="Arial" charset="0"/>
                <a:ea typeface="Arial" charset="0"/>
                <a:cs typeface="Arial" charset="0"/>
              </a:rPr>
              <a:t> MF, </a:t>
            </a:r>
            <a:r>
              <a:rPr lang="en-US" sz="1200" dirty="0" err="1">
                <a:solidFill>
                  <a:schemeClr val="tx1"/>
                </a:solidFill>
                <a:latin typeface="Arial" charset="0"/>
                <a:ea typeface="Arial" charset="0"/>
                <a:cs typeface="Arial" charset="0"/>
              </a:rPr>
              <a:t>Valenick</a:t>
            </a:r>
            <a:r>
              <a:rPr lang="en-US" sz="1200" dirty="0">
                <a:solidFill>
                  <a:schemeClr val="tx1"/>
                </a:solidFill>
                <a:latin typeface="Arial" charset="0"/>
                <a:ea typeface="Arial" charset="0"/>
                <a:cs typeface="Arial" charset="0"/>
              </a:rPr>
              <a:t> L, </a:t>
            </a:r>
            <a:r>
              <a:rPr lang="en-US" sz="1200" dirty="0" err="1">
                <a:solidFill>
                  <a:schemeClr val="tx1"/>
                </a:solidFill>
                <a:latin typeface="Arial" charset="0"/>
                <a:ea typeface="Arial" charset="0"/>
                <a:cs typeface="Arial" charset="0"/>
              </a:rPr>
              <a:t>LaMont</a:t>
            </a:r>
            <a:r>
              <a:rPr lang="en-US" sz="1200" dirty="0">
                <a:solidFill>
                  <a:schemeClr val="tx1"/>
                </a:solidFill>
                <a:latin typeface="Arial" charset="0"/>
                <a:ea typeface="Arial" charset="0"/>
                <a:cs typeface="Arial" charset="0"/>
              </a:rPr>
              <a:t> JT, </a:t>
            </a:r>
            <a:r>
              <a:rPr lang="en-US" sz="1200" dirty="0" err="1">
                <a:solidFill>
                  <a:schemeClr val="tx1"/>
                </a:solidFill>
                <a:latin typeface="Arial" charset="0"/>
                <a:ea typeface="Arial" charset="0"/>
                <a:cs typeface="Arial" charset="0"/>
              </a:rPr>
              <a:t>Pothoulakis</a:t>
            </a:r>
            <a:r>
              <a:rPr lang="en-US" sz="1200" dirty="0">
                <a:solidFill>
                  <a:schemeClr val="tx1"/>
                </a:solidFill>
                <a:latin typeface="Arial" charset="0"/>
                <a:ea typeface="Arial" charset="0"/>
                <a:cs typeface="Arial" charset="0"/>
              </a:rPr>
              <a:t> C. Saccharomyces </a:t>
            </a:r>
            <a:r>
              <a:rPr lang="en-US" sz="1200" dirty="0" err="1">
                <a:solidFill>
                  <a:schemeClr val="tx1"/>
                </a:solidFill>
                <a:latin typeface="Arial" charset="0"/>
                <a:ea typeface="Arial" charset="0"/>
                <a:cs typeface="Arial" charset="0"/>
              </a:rPr>
              <a:t>boulardii</a:t>
            </a:r>
            <a:r>
              <a:rPr lang="en-US" sz="1200" dirty="0">
                <a:solidFill>
                  <a:schemeClr val="tx1"/>
                </a:solidFill>
                <a:latin typeface="Arial" charset="0"/>
                <a:ea typeface="Arial" charset="0"/>
                <a:cs typeface="Arial" charset="0"/>
              </a:rPr>
              <a:t> protease inhibits the effects of Clostridium difficile toxins A and B in human colonic mucosa. Infect Immun. 1999;67(1):302. </a:t>
            </a:r>
          </a:p>
          <a:p>
            <a:pPr>
              <a:lnSpc>
                <a:spcPct val="120000"/>
              </a:lnSpc>
              <a:spcBef>
                <a:spcPts val="0"/>
              </a:spcBef>
              <a:spcAft>
                <a:spcPts val="0"/>
              </a:spcAft>
            </a:pPr>
            <a:r>
              <a:rPr lang="en-US" sz="1200" dirty="0" smtClean="0">
                <a:solidFill>
                  <a:schemeClr val="tx1"/>
                </a:solidFill>
                <a:latin typeface="Arial" charset="0"/>
                <a:ea typeface="Arial" charset="0"/>
                <a:cs typeface="Arial" charset="0"/>
              </a:rPr>
              <a:t>Rea </a:t>
            </a:r>
            <a:r>
              <a:rPr lang="en-US" sz="1200" dirty="0">
                <a:solidFill>
                  <a:schemeClr val="tx1"/>
                </a:solidFill>
                <a:latin typeface="Arial" charset="0"/>
                <a:ea typeface="Arial" charset="0"/>
                <a:cs typeface="Arial" charset="0"/>
              </a:rPr>
              <a:t>MC, Clayton E, O'Connor PM, Shanahan F, Kiely B, Ross RP, Hill C. Antimicrobial activity of </a:t>
            </a:r>
            <a:r>
              <a:rPr lang="en-US" sz="1200" dirty="0" err="1">
                <a:solidFill>
                  <a:schemeClr val="tx1"/>
                </a:solidFill>
                <a:latin typeface="Arial" charset="0"/>
                <a:ea typeface="Arial" charset="0"/>
                <a:cs typeface="Arial" charset="0"/>
              </a:rPr>
              <a:t>lacticin</a:t>
            </a:r>
            <a:r>
              <a:rPr lang="en-US" sz="1200" dirty="0">
                <a:solidFill>
                  <a:schemeClr val="tx1"/>
                </a:solidFill>
                <a:latin typeface="Arial" charset="0"/>
                <a:ea typeface="Arial" charset="0"/>
                <a:cs typeface="Arial" charset="0"/>
              </a:rPr>
              <a:t> 3,147 against clinical Clostridium difficile strains. J Med </a:t>
            </a:r>
            <a:r>
              <a:rPr lang="en-US" sz="1200" dirty="0" err="1">
                <a:solidFill>
                  <a:schemeClr val="tx1"/>
                </a:solidFill>
                <a:latin typeface="Arial" charset="0"/>
                <a:ea typeface="Arial" charset="0"/>
                <a:cs typeface="Arial" charset="0"/>
              </a:rPr>
              <a:t>Microbiol</a:t>
            </a:r>
            <a:r>
              <a:rPr lang="en-US" sz="1200" dirty="0">
                <a:solidFill>
                  <a:schemeClr val="tx1"/>
                </a:solidFill>
                <a:latin typeface="Arial" charset="0"/>
                <a:ea typeface="Arial" charset="0"/>
                <a:cs typeface="Arial" charset="0"/>
              </a:rPr>
              <a:t>. 2007;56(Pt 7):940. </a:t>
            </a:r>
          </a:p>
          <a:p>
            <a:pPr>
              <a:lnSpc>
                <a:spcPct val="120000"/>
              </a:lnSpc>
              <a:spcBef>
                <a:spcPts val="0"/>
              </a:spcBef>
              <a:spcAft>
                <a:spcPts val="0"/>
              </a:spcAft>
            </a:pPr>
            <a:r>
              <a:rPr lang="en-US" sz="1200" dirty="0">
                <a:solidFill>
                  <a:schemeClr val="tx1"/>
                </a:solidFill>
                <a:latin typeface="Arial" charset="0"/>
                <a:ea typeface="Arial" charset="0"/>
                <a:cs typeface="Arial" charset="0"/>
              </a:rPr>
              <a:t>Qamar A, </a:t>
            </a:r>
            <a:r>
              <a:rPr lang="en-US" sz="1200" dirty="0" err="1">
                <a:solidFill>
                  <a:schemeClr val="tx1"/>
                </a:solidFill>
                <a:latin typeface="Arial" charset="0"/>
                <a:ea typeface="Arial" charset="0"/>
                <a:cs typeface="Arial" charset="0"/>
              </a:rPr>
              <a:t>Aboudola</a:t>
            </a:r>
            <a:r>
              <a:rPr lang="en-US" sz="1200" dirty="0">
                <a:solidFill>
                  <a:schemeClr val="tx1"/>
                </a:solidFill>
                <a:latin typeface="Arial" charset="0"/>
                <a:ea typeface="Arial" charset="0"/>
                <a:cs typeface="Arial" charset="0"/>
              </a:rPr>
              <a:t> S, </a:t>
            </a:r>
            <a:r>
              <a:rPr lang="en-US" sz="1200" dirty="0" err="1">
                <a:solidFill>
                  <a:schemeClr val="tx1"/>
                </a:solidFill>
                <a:latin typeface="Arial" charset="0"/>
                <a:ea typeface="Arial" charset="0"/>
                <a:cs typeface="Arial" charset="0"/>
              </a:rPr>
              <a:t>Warny</a:t>
            </a:r>
            <a:r>
              <a:rPr lang="en-US" sz="1200" dirty="0">
                <a:solidFill>
                  <a:schemeClr val="tx1"/>
                </a:solidFill>
                <a:latin typeface="Arial" charset="0"/>
                <a:ea typeface="Arial" charset="0"/>
                <a:cs typeface="Arial" charset="0"/>
              </a:rPr>
              <a:t> M, </a:t>
            </a:r>
            <a:r>
              <a:rPr lang="en-US" sz="1200" dirty="0" err="1">
                <a:solidFill>
                  <a:schemeClr val="tx1"/>
                </a:solidFill>
                <a:latin typeface="Arial" charset="0"/>
                <a:ea typeface="Arial" charset="0"/>
                <a:cs typeface="Arial" charset="0"/>
              </a:rPr>
              <a:t>Michetti</a:t>
            </a:r>
            <a:r>
              <a:rPr lang="en-US" sz="1200" dirty="0">
                <a:solidFill>
                  <a:schemeClr val="tx1"/>
                </a:solidFill>
                <a:latin typeface="Arial" charset="0"/>
                <a:ea typeface="Arial" charset="0"/>
                <a:cs typeface="Arial" charset="0"/>
              </a:rPr>
              <a:t> P, </a:t>
            </a:r>
            <a:r>
              <a:rPr lang="en-US" sz="1200" dirty="0" err="1">
                <a:solidFill>
                  <a:schemeClr val="tx1"/>
                </a:solidFill>
                <a:latin typeface="Arial" charset="0"/>
                <a:ea typeface="Arial" charset="0"/>
                <a:cs typeface="Arial" charset="0"/>
              </a:rPr>
              <a:t>Pothoulakis</a:t>
            </a:r>
            <a:r>
              <a:rPr lang="en-US" sz="1200" dirty="0">
                <a:solidFill>
                  <a:schemeClr val="tx1"/>
                </a:solidFill>
                <a:latin typeface="Arial" charset="0"/>
                <a:ea typeface="Arial" charset="0"/>
                <a:cs typeface="Arial" charset="0"/>
              </a:rPr>
              <a:t> C, </a:t>
            </a:r>
            <a:r>
              <a:rPr lang="en-US" sz="1200" dirty="0" err="1">
                <a:solidFill>
                  <a:schemeClr val="tx1"/>
                </a:solidFill>
                <a:latin typeface="Arial" charset="0"/>
                <a:ea typeface="Arial" charset="0"/>
                <a:cs typeface="Arial" charset="0"/>
              </a:rPr>
              <a:t>LaMont</a:t>
            </a:r>
            <a:r>
              <a:rPr lang="en-US" sz="1200" dirty="0">
                <a:solidFill>
                  <a:schemeClr val="tx1"/>
                </a:solidFill>
                <a:latin typeface="Arial" charset="0"/>
                <a:ea typeface="Arial" charset="0"/>
                <a:cs typeface="Arial" charset="0"/>
              </a:rPr>
              <a:t> JT, Kelly CP. Saccharomyces </a:t>
            </a:r>
            <a:r>
              <a:rPr lang="en-US" sz="1200" dirty="0" err="1">
                <a:solidFill>
                  <a:schemeClr val="tx1"/>
                </a:solidFill>
                <a:latin typeface="Arial" charset="0"/>
                <a:ea typeface="Arial" charset="0"/>
                <a:cs typeface="Arial" charset="0"/>
              </a:rPr>
              <a:t>boulardii</a:t>
            </a:r>
            <a:r>
              <a:rPr lang="en-US" sz="1200" dirty="0">
                <a:solidFill>
                  <a:schemeClr val="tx1"/>
                </a:solidFill>
                <a:latin typeface="Arial" charset="0"/>
                <a:ea typeface="Arial" charset="0"/>
                <a:cs typeface="Arial" charset="0"/>
              </a:rPr>
              <a:t> stimulates intestinal immunoglobulin A immune response to Clostridium difficile toxin A in mice. Infect Immun. 2001;69(4):2762. </a:t>
            </a:r>
          </a:p>
          <a:p>
            <a:pPr>
              <a:lnSpc>
                <a:spcPct val="120000"/>
              </a:lnSpc>
              <a:spcBef>
                <a:spcPts val="0"/>
              </a:spcBef>
              <a:spcAft>
                <a:spcPts val="0"/>
              </a:spcAft>
            </a:pPr>
            <a:r>
              <a:rPr lang="en-US" sz="1200" dirty="0">
                <a:solidFill>
                  <a:schemeClr val="tx1"/>
                </a:solidFill>
                <a:latin typeface="Arial" charset="0"/>
                <a:ea typeface="Arial" charset="0"/>
                <a:cs typeface="Arial" charset="0"/>
              </a:rPr>
              <a:t>McFarland LV, </a:t>
            </a:r>
            <a:r>
              <a:rPr lang="en-US" sz="1200" dirty="0" err="1">
                <a:solidFill>
                  <a:schemeClr val="tx1"/>
                </a:solidFill>
                <a:latin typeface="Arial" charset="0"/>
                <a:ea typeface="Arial" charset="0"/>
                <a:cs typeface="Arial" charset="0"/>
              </a:rPr>
              <a:t>Surawicz</a:t>
            </a:r>
            <a:r>
              <a:rPr lang="en-US" sz="1200" dirty="0">
                <a:solidFill>
                  <a:schemeClr val="tx1"/>
                </a:solidFill>
                <a:latin typeface="Arial" charset="0"/>
                <a:ea typeface="Arial" charset="0"/>
                <a:cs typeface="Arial" charset="0"/>
              </a:rPr>
              <a:t> CM, Greenberg RN, </a:t>
            </a:r>
            <a:r>
              <a:rPr lang="en-US" sz="1200" dirty="0" err="1">
                <a:solidFill>
                  <a:schemeClr val="tx1"/>
                </a:solidFill>
                <a:latin typeface="Arial" charset="0"/>
                <a:ea typeface="Arial" charset="0"/>
                <a:cs typeface="Arial" charset="0"/>
              </a:rPr>
              <a:t>Fekety</a:t>
            </a:r>
            <a:r>
              <a:rPr lang="en-US" sz="1200" dirty="0">
                <a:solidFill>
                  <a:schemeClr val="tx1"/>
                </a:solidFill>
                <a:latin typeface="Arial" charset="0"/>
                <a:ea typeface="Arial" charset="0"/>
                <a:cs typeface="Arial" charset="0"/>
              </a:rPr>
              <a:t> R, Elmer GW, Moyer KA, Melcher SA, Bowen KE, Cox JL, </a:t>
            </a:r>
            <a:r>
              <a:rPr lang="en-US" sz="1200" dirty="0" err="1">
                <a:solidFill>
                  <a:schemeClr val="tx1"/>
                </a:solidFill>
                <a:latin typeface="Arial" charset="0"/>
                <a:ea typeface="Arial" charset="0"/>
                <a:cs typeface="Arial" charset="0"/>
              </a:rPr>
              <a:t>Noorani</a:t>
            </a:r>
            <a:r>
              <a:rPr lang="en-US" sz="1200" dirty="0">
                <a:solidFill>
                  <a:schemeClr val="tx1"/>
                </a:solidFill>
                <a:latin typeface="Arial" charset="0"/>
                <a:ea typeface="Arial" charset="0"/>
                <a:cs typeface="Arial" charset="0"/>
              </a:rPr>
              <a:t> Z. A randomized placebo-controlled trial of Saccharomyces </a:t>
            </a:r>
            <a:r>
              <a:rPr lang="en-US" sz="1200" dirty="0" err="1">
                <a:solidFill>
                  <a:schemeClr val="tx1"/>
                </a:solidFill>
                <a:latin typeface="Arial" charset="0"/>
                <a:ea typeface="Arial" charset="0"/>
                <a:cs typeface="Arial" charset="0"/>
              </a:rPr>
              <a:t>boulardii</a:t>
            </a:r>
            <a:r>
              <a:rPr lang="en-US" sz="1200" dirty="0">
                <a:solidFill>
                  <a:schemeClr val="tx1"/>
                </a:solidFill>
                <a:latin typeface="Arial" charset="0"/>
                <a:ea typeface="Arial" charset="0"/>
                <a:cs typeface="Arial" charset="0"/>
              </a:rPr>
              <a:t> in combination with standard antibiotics for Clostridium difficile disease. JAMA. 1994;271(24):1913. </a:t>
            </a:r>
          </a:p>
          <a:p>
            <a:pPr>
              <a:lnSpc>
                <a:spcPct val="120000"/>
              </a:lnSpc>
              <a:spcBef>
                <a:spcPts val="0"/>
              </a:spcBef>
              <a:spcAft>
                <a:spcPts val="0"/>
              </a:spcAft>
            </a:pPr>
            <a:r>
              <a:rPr lang="en-US" sz="1200" dirty="0" smtClean="0">
                <a:solidFill>
                  <a:schemeClr val="tx1"/>
                </a:solidFill>
                <a:latin typeface="Arial" charset="0"/>
                <a:ea typeface="Arial" charset="0"/>
                <a:cs typeface="Arial" charset="0"/>
              </a:rPr>
              <a:t>Allen </a:t>
            </a:r>
            <a:r>
              <a:rPr lang="en-US" sz="1200" dirty="0">
                <a:solidFill>
                  <a:schemeClr val="tx1"/>
                </a:solidFill>
                <a:latin typeface="Arial" charset="0"/>
                <a:ea typeface="Arial" charset="0"/>
                <a:cs typeface="Arial" charset="0"/>
              </a:rPr>
              <a:t>SJ, Wareham K, Wang D, Bradley C, Hutchings H, Harris W, </a:t>
            </a:r>
            <a:r>
              <a:rPr lang="en-US" sz="1200" dirty="0" err="1">
                <a:solidFill>
                  <a:schemeClr val="tx1"/>
                </a:solidFill>
                <a:latin typeface="Arial" charset="0"/>
                <a:ea typeface="Arial" charset="0"/>
                <a:cs typeface="Arial" charset="0"/>
              </a:rPr>
              <a:t>Dhar</a:t>
            </a:r>
            <a:r>
              <a:rPr lang="en-US" sz="1200" dirty="0">
                <a:solidFill>
                  <a:schemeClr val="tx1"/>
                </a:solidFill>
                <a:latin typeface="Arial" charset="0"/>
                <a:ea typeface="Arial" charset="0"/>
                <a:cs typeface="Arial" charset="0"/>
              </a:rPr>
              <a:t> A, Brown H, </a:t>
            </a:r>
            <a:r>
              <a:rPr lang="en-US" sz="1200" dirty="0" err="1">
                <a:solidFill>
                  <a:schemeClr val="tx1"/>
                </a:solidFill>
                <a:latin typeface="Arial" charset="0"/>
                <a:ea typeface="Arial" charset="0"/>
                <a:cs typeface="Arial" charset="0"/>
              </a:rPr>
              <a:t>Foden</a:t>
            </a:r>
            <a:r>
              <a:rPr lang="en-US" sz="1200" dirty="0">
                <a:solidFill>
                  <a:schemeClr val="tx1"/>
                </a:solidFill>
                <a:latin typeface="Arial" charset="0"/>
                <a:ea typeface="Arial" charset="0"/>
                <a:cs typeface="Arial" charset="0"/>
              </a:rPr>
              <a:t> A, Gravenor MB, Mack D. Lactobacilli and </a:t>
            </a:r>
            <a:r>
              <a:rPr lang="en-US" sz="1200" dirty="0" err="1">
                <a:solidFill>
                  <a:schemeClr val="tx1"/>
                </a:solidFill>
                <a:latin typeface="Arial" charset="0"/>
                <a:ea typeface="Arial" charset="0"/>
                <a:cs typeface="Arial" charset="0"/>
              </a:rPr>
              <a:t>bifidobacteria</a:t>
            </a:r>
            <a:r>
              <a:rPr lang="en-US" sz="1200" dirty="0">
                <a:solidFill>
                  <a:schemeClr val="tx1"/>
                </a:solidFill>
                <a:latin typeface="Arial" charset="0"/>
                <a:ea typeface="Arial" charset="0"/>
                <a:cs typeface="Arial" charset="0"/>
              </a:rPr>
              <a:t> in the prevention of antibiotic-associated </a:t>
            </a:r>
            <a:r>
              <a:rPr lang="en-US" sz="1200" dirty="0" err="1">
                <a:solidFill>
                  <a:schemeClr val="tx1"/>
                </a:solidFill>
                <a:latin typeface="Arial" charset="0"/>
                <a:ea typeface="Arial" charset="0"/>
                <a:cs typeface="Arial" charset="0"/>
              </a:rPr>
              <a:t>diarrhoea</a:t>
            </a:r>
            <a:r>
              <a:rPr lang="en-US" sz="1200" dirty="0">
                <a:solidFill>
                  <a:schemeClr val="tx1"/>
                </a:solidFill>
                <a:latin typeface="Arial" charset="0"/>
                <a:ea typeface="Arial" charset="0"/>
                <a:cs typeface="Arial" charset="0"/>
              </a:rPr>
              <a:t> and Clostridium difficile </a:t>
            </a:r>
            <a:r>
              <a:rPr lang="en-US" sz="1200" dirty="0" err="1">
                <a:solidFill>
                  <a:schemeClr val="tx1"/>
                </a:solidFill>
                <a:latin typeface="Arial" charset="0"/>
                <a:ea typeface="Arial" charset="0"/>
                <a:cs typeface="Arial" charset="0"/>
              </a:rPr>
              <a:t>diarrhoea</a:t>
            </a:r>
            <a:r>
              <a:rPr lang="en-US" sz="1200" dirty="0">
                <a:solidFill>
                  <a:schemeClr val="tx1"/>
                </a:solidFill>
                <a:latin typeface="Arial" charset="0"/>
                <a:ea typeface="Arial" charset="0"/>
                <a:cs typeface="Arial" charset="0"/>
              </a:rPr>
              <a:t> in older inpatients (PLACIDE): a </a:t>
            </a:r>
            <a:r>
              <a:rPr lang="en-US" sz="1200" dirty="0" err="1">
                <a:solidFill>
                  <a:schemeClr val="tx1"/>
                </a:solidFill>
                <a:latin typeface="Arial" charset="0"/>
                <a:ea typeface="Arial" charset="0"/>
                <a:cs typeface="Arial" charset="0"/>
              </a:rPr>
              <a:t>randomised</a:t>
            </a:r>
            <a:r>
              <a:rPr lang="en-US" sz="1200" dirty="0">
                <a:solidFill>
                  <a:schemeClr val="tx1"/>
                </a:solidFill>
                <a:latin typeface="Arial" charset="0"/>
                <a:ea typeface="Arial" charset="0"/>
                <a:cs typeface="Arial" charset="0"/>
              </a:rPr>
              <a:t>, double-blind, placebo-controlled, </a:t>
            </a:r>
            <a:r>
              <a:rPr lang="en-US" sz="1200" dirty="0" err="1">
                <a:solidFill>
                  <a:schemeClr val="tx1"/>
                </a:solidFill>
                <a:latin typeface="Arial" charset="0"/>
                <a:ea typeface="Arial" charset="0"/>
                <a:cs typeface="Arial" charset="0"/>
              </a:rPr>
              <a:t>multicentre</a:t>
            </a:r>
            <a:r>
              <a:rPr lang="en-US" sz="1200" dirty="0">
                <a:solidFill>
                  <a:schemeClr val="tx1"/>
                </a:solidFill>
                <a:latin typeface="Arial" charset="0"/>
                <a:ea typeface="Arial" charset="0"/>
                <a:cs typeface="Arial" charset="0"/>
              </a:rPr>
              <a:t> trial. Lancet. 2013;382(9900):1249. </a:t>
            </a:r>
          </a:p>
          <a:p>
            <a:pPr>
              <a:lnSpc>
                <a:spcPct val="120000"/>
              </a:lnSpc>
              <a:spcBef>
                <a:spcPts val="0"/>
              </a:spcBef>
              <a:spcAft>
                <a:spcPts val="0"/>
              </a:spcAft>
            </a:pPr>
            <a:r>
              <a:rPr lang="en-US" sz="1200" dirty="0">
                <a:solidFill>
                  <a:schemeClr val="tx1"/>
                </a:solidFill>
                <a:latin typeface="Arial" charset="0"/>
                <a:ea typeface="Arial" charset="0"/>
                <a:cs typeface="Arial" charset="0"/>
              </a:rPr>
              <a:t>Lau CS &amp; Chamberlain RS. Probiotics are effective at preventing Clostridium difficile-associated diarrhea: a systematic review and meta-analysis. </a:t>
            </a:r>
            <a:r>
              <a:rPr lang="en-US" sz="1200" dirty="0" err="1">
                <a:solidFill>
                  <a:schemeClr val="tx1"/>
                </a:solidFill>
                <a:latin typeface="Arial" charset="0"/>
                <a:ea typeface="Arial" charset="0"/>
                <a:cs typeface="Arial" charset="0"/>
              </a:rPr>
              <a:t>Int</a:t>
            </a:r>
            <a:r>
              <a:rPr lang="en-US" sz="1200" dirty="0">
                <a:solidFill>
                  <a:schemeClr val="tx1"/>
                </a:solidFill>
                <a:latin typeface="Arial" charset="0"/>
                <a:ea typeface="Arial" charset="0"/>
                <a:cs typeface="Arial" charset="0"/>
              </a:rPr>
              <a:t> J Gen Med 2016;9:27-37. </a:t>
            </a:r>
            <a:r>
              <a:rPr lang="en-US" sz="1300" dirty="0">
                <a:solidFill>
                  <a:schemeClr val="tx1"/>
                </a:solidFill>
                <a:latin typeface="Arial" charset="0"/>
                <a:ea typeface="Arial" charset="0"/>
                <a:cs typeface="Arial" charset="0"/>
              </a:rPr>
              <a:t/>
            </a:r>
            <a:br>
              <a:rPr lang="en-US" sz="1300" dirty="0">
                <a:solidFill>
                  <a:schemeClr val="tx1"/>
                </a:solidFill>
                <a:latin typeface="Arial" charset="0"/>
                <a:ea typeface="Arial" charset="0"/>
                <a:cs typeface="Arial" charset="0"/>
              </a:rPr>
            </a:br>
            <a:endParaRPr lang="en-US" sz="13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3308235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a:t>
            </a:r>
            <a:endParaRPr lang="en-US" dirty="0"/>
          </a:p>
        </p:txBody>
      </p:sp>
      <p:sp>
        <p:nvSpPr>
          <p:cNvPr id="3" name="Content Placeholder 2"/>
          <p:cNvSpPr>
            <a:spLocks noGrp="1"/>
          </p:cNvSpPr>
          <p:nvPr>
            <p:ph idx="1"/>
          </p:nvPr>
        </p:nvSpPr>
        <p:spPr>
          <a:xfrm>
            <a:off x="457200" y="1828801"/>
            <a:ext cx="7924800" cy="4800599"/>
          </a:xfrm>
        </p:spPr>
        <p:txBody>
          <a:bodyPr>
            <a:noAutofit/>
          </a:bodyPr>
          <a:lstStyle/>
          <a:p>
            <a:pPr>
              <a:lnSpc>
                <a:spcPct val="120000"/>
              </a:lnSpc>
              <a:spcBef>
                <a:spcPts val="0"/>
              </a:spcBef>
              <a:spcAft>
                <a:spcPts val="0"/>
              </a:spcAft>
            </a:pPr>
            <a:r>
              <a:rPr lang="en-US" sz="1200" dirty="0" err="1">
                <a:solidFill>
                  <a:schemeClr val="tx1"/>
                </a:solidFill>
                <a:latin typeface="Arial" charset="0"/>
                <a:ea typeface="Arial" charset="0"/>
                <a:cs typeface="Arial" charset="0"/>
              </a:rPr>
              <a:t>Ehrhardt</a:t>
            </a:r>
            <a:r>
              <a:rPr lang="en-US" sz="1200" dirty="0">
                <a:solidFill>
                  <a:schemeClr val="tx1"/>
                </a:solidFill>
                <a:latin typeface="Arial" charset="0"/>
                <a:ea typeface="Arial" charset="0"/>
                <a:cs typeface="Arial" charset="0"/>
              </a:rPr>
              <a:t> S, </a:t>
            </a:r>
            <a:r>
              <a:rPr lang="en-US" sz="1200" dirty="0" err="1">
                <a:solidFill>
                  <a:schemeClr val="tx1"/>
                </a:solidFill>
                <a:latin typeface="Arial" charset="0"/>
                <a:ea typeface="Arial" charset="0"/>
                <a:cs typeface="Arial" charset="0"/>
              </a:rPr>
              <a:t>Guo</a:t>
            </a:r>
            <a:r>
              <a:rPr lang="en-US" sz="1200" dirty="0">
                <a:solidFill>
                  <a:schemeClr val="tx1"/>
                </a:solidFill>
                <a:latin typeface="Arial" charset="0"/>
                <a:ea typeface="Arial" charset="0"/>
                <a:cs typeface="Arial" charset="0"/>
              </a:rPr>
              <a:t> N, </a:t>
            </a:r>
            <a:r>
              <a:rPr lang="en-US" sz="1200" dirty="0" err="1">
                <a:solidFill>
                  <a:schemeClr val="tx1"/>
                </a:solidFill>
                <a:latin typeface="Arial" charset="0"/>
                <a:ea typeface="Arial" charset="0"/>
                <a:cs typeface="Arial" charset="0"/>
              </a:rPr>
              <a:t>Hinz</a:t>
            </a:r>
            <a:r>
              <a:rPr lang="en-US" sz="1200" dirty="0">
                <a:solidFill>
                  <a:schemeClr val="tx1"/>
                </a:solidFill>
                <a:latin typeface="Arial" charset="0"/>
                <a:ea typeface="Arial" charset="0"/>
                <a:cs typeface="Arial" charset="0"/>
              </a:rPr>
              <a:t> R, </a:t>
            </a:r>
            <a:r>
              <a:rPr lang="en-US" sz="1200" dirty="0" err="1">
                <a:solidFill>
                  <a:schemeClr val="tx1"/>
                </a:solidFill>
                <a:latin typeface="Arial" charset="0"/>
                <a:ea typeface="Arial" charset="0"/>
                <a:cs typeface="Arial" charset="0"/>
              </a:rPr>
              <a:t>Schoppen</a:t>
            </a:r>
            <a:r>
              <a:rPr lang="en-US" sz="1200" dirty="0">
                <a:solidFill>
                  <a:schemeClr val="tx1"/>
                </a:solidFill>
                <a:latin typeface="Arial" charset="0"/>
                <a:ea typeface="Arial" charset="0"/>
                <a:cs typeface="Arial" charset="0"/>
              </a:rPr>
              <a:t> S, May J, </a:t>
            </a:r>
            <a:r>
              <a:rPr lang="en-US" sz="1200" dirty="0" err="1">
                <a:solidFill>
                  <a:schemeClr val="tx1"/>
                </a:solidFill>
                <a:latin typeface="Arial" charset="0"/>
                <a:ea typeface="Arial" charset="0"/>
                <a:cs typeface="Arial" charset="0"/>
              </a:rPr>
              <a:t>Reiser</a:t>
            </a:r>
            <a:r>
              <a:rPr lang="en-US" sz="1200" dirty="0">
                <a:solidFill>
                  <a:schemeClr val="tx1"/>
                </a:solidFill>
                <a:latin typeface="Arial" charset="0"/>
                <a:ea typeface="Arial" charset="0"/>
                <a:cs typeface="Arial" charset="0"/>
              </a:rPr>
              <a:t> M, Schroeder MP, </a:t>
            </a:r>
            <a:r>
              <a:rPr lang="en-US" sz="1200" dirty="0" err="1">
                <a:solidFill>
                  <a:schemeClr val="tx1"/>
                </a:solidFill>
                <a:latin typeface="Arial" charset="0"/>
                <a:ea typeface="Arial" charset="0"/>
                <a:cs typeface="Arial" charset="0"/>
              </a:rPr>
              <a:t>Schmiedel</a:t>
            </a:r>
            <a:r>
              <a:rPr lang="en-US" sz="1200" dirty="0">
                <a:solidFill>
                  <a:schemeClr val="tx1"/>
                </a:solidFill>
                <a:latin typeface="Arial" charset="0"/>
                <a:ea typeface="Arial" charset="0"/>
                <a:cs typeface="Arial" charset="0"/>
              </a:rPr>
              <a:t> S, </a:t>
            </a:r>
            <a:r>
              <a:rPr lang="en-US" sz="1200" dirty="0" err="1">
                <a:solidFill>
                  <a:schemeClr val="tx1"/>
                </a:solidFill>
                <a:latin typeface="Arial" charset="0"/>
                <a:ea typeface="Arial" charset="0"/>
                <a:cs typeface="Arial" charset="0"/>
              </a:rPr>
              <a:t>Keuchel</a:t>
            </a:r>
            <a:r>
              <a:rPr lang="en-US" sz="1200" dirty="0">
                <a:solidFill>
                  <a:schemeClr val="tx1"/>
                </a:solidFill>
                <a:latin typeface="Arial" charset="0"/>
                <a:ea typeface="Arial" charset="0"/>
                <a:cs typeface="Arial" charset="0"/>
              </a:rPr>
              <a:t> M, Reisinger EC, </a:t>
            </a:r>
            <a:r>
              <a:rPr lang="en-US" sz="1200" dirty="0" err="1">
                <a:solidFill>
                  <a:schemeClr val="tx1"/>
                </a:solidFill>
                <a:latin typeface="Arial" charset="0"/>
                <a:ea typeface="Arial" charset="0"/>
                <a:cs typeface="Arial" charset="0"/>
              </a:rPr>
              <a:t>Langeheinecke</a:t>
            </a:r>
            <a:r>
              <a:rPr lang="en-US" sz="1200" dirty="0">
                <a:solidFill>
                  <a:schemeClr val="tx1"/>
                </a:solidFill>
                <a:latin typeface="Arial" charset="0"/>
                <a:ea typeface="Arial" charset="0"/>
                <a:cs typeface="Arial" charset="0"/>
              </a:rPr>
              <a:t> A, de </a:t>
            </a:r>
            <a:r>
              <a:rPr lang="en-US" sz="1200" dirty="0" err="1">
                <a:solidFill>
                  <a:schemeClr val="tx1"/>
                </a:solidFill>
                <a:latin typeface="Arial" charset="0"/>
                <a:ea typeface="Arial" charset="0"/>
                <a:cs typeface="Arial" charset="0"/>
              </a:rPr>
              <a:t>Weerth</a:t>
            </a:r>
            <a:r>
              <a:rPr lang="en-US" sz="1200" dirty="0">
                <a:solidFill>
                  <a:schemeClr val="tx1"/>
                </a:solidFill>
                <a:latin typeface="Arial" charset="0"/>
                <a:ea typeface="Arial" charset="0"/>
                <a:cs typeface="Arial" charset="0"/>
              </a:rPr>
              <a:t> A, </a:t>
            </a:r>
            <a:r>
              <a:rPr lang="en-US" sz="1200" dirty="0" err="1">
                <a:solidFill>
                  <a:schemeClr val="tx1"/>
                </a:solidFill>
                <a:latin typeface="Arial" charset="0"/>
                <a:ea typeface="Arial" charset="0"/>
                <a:cs typeface="Arial" charset="0"/>
              </a:rPr>
              <a:t>Schuchmann</a:t>
            </a:r>
            <a:r>
              <a:rPr lang="en-US" sz="1200" dirty="0">
                <a:solidFill>
                  <a:schemeClr val="tx1"/>
                </a:solidFill>
                <a:latin typeface="Arial" charset="0"/>
                <a:ea typeface="Arial" charset="0"/>
                <a:cs typeface="Arial" charset="0"/>
              </a:rPr>
              <a:t> M, </a:t>
            </a:r>
            <a:r>
              <a:rPr lang="en-US" sz="1200" dirty="0" err="1">
                <a:solidFill>
                  <a:schemeClr val="tx1"/>
                </a:solidFill>
                <a:latin typeface="Arial" charset="0"/>
                <a:ea typeface="Arial" charset="0"/>
                <a:cs typeface="Arial" charset="0"/>
              </a:rPr>
              <a:t>Schaberg</a:t>
            </a:r>
            <a:r>
              <a:rPr lang="en-US" sz="1200" dirty="0">
                <a:solidFill>
                  <a:schemeClr val="tx1"/>
                </a:solidFill>
                <a:latin typeface="Arial" charset="0"/>
                <a:ea typeface="Arial" charset="0"/>
                <a:cs typeface="Arial" charset="0"/>
              </a:rPr>
              <a:t> T, </a:t>
            </a:r>
            <a:r>
              <a:rPr lang="en-US" sz="1200" dirty="0" err="1">
                <a:solidFill>
                  <a:schemeClr val="tx1"/>
                </a:solidFill>
                <a:latin typeface="Arial" charset="0"/>
                <a:ea typeface="Arial" charset="0"/>
                <a:cs typeface="Arial" charset="0"/>
              </a:rPr>
              <a:t>Ligges</a:t>
            </a:r>
            <a:r>
              <a:rPr lang="en-US" sz="1200" dirty="0">
                <a:solidFill>
                  <a:schemeClr val="tx1"/>
                </a:solidFill>
                <a:latin typeface="Arial" charset="0"/>
                <a:ea typeface="Arial" charset="0"/>
                <a:cs typeface="Arial" charset="0"/>
              </a:rPr>
              <a:t> S, </a:t>
            </a:r>
            <a:r>
              <a:rPr lang="en-US" sz="1200" dirty="0" err="1">
                <a:solidFill>
                  <a:schemeClr val="tx1"/>
                </a:solidFill>
                <a:latin typeface="Arial" charset="0"/>
                <a:ea typeface="Arial" charset="0"/>
                <a:cs typeface="Arial" charset="0"/>
              </a:rPr>
              <a:t>Eveslage</a:t>
            </a:r>
            <a:r>
              <a:rPr lang="en-US" sz="1200" dirty="0">
                <a:solidFill>
                  <a:schemeClr val="tx1"/>
                </a:solidFill>
                <a:latin typeface="Arial" charset="0"/>
                <a:ea typeface="Arial" charset="0"/>
                <a:cs typeface="Arial" charset="0"/>
              </a:rPr>
              <a:t> M, Hagen RM, </a:t>
            </a:r>
            <a:r>
              <a:rPr lang="en-US" sz="1200" dirty="0" err="1">
                <a:solidFill>
                  <a:schemeClr val="tx1"/>
                </a:solidFill>
                <a:latin typeface="Arial" charset="0"/>
                <a:ea typeface="Arial" charset="0"/>
                <a:cs typeface="Arial" charset="0"/>
              </a:rPr>
              <a:t>Burchard</a:t>
            </a:r>
            <a:r>
              <a:rPr lang="en-US" sz="1200" dirty="0">
                <a:solidFill>
                  <a:schemeClr val="tx1"/>
                </a:solidFill>
                <a:latin typeface="Arial" charset="0"/>
                <a:ea typeface="Arial" charset="0"/>
                <a:cs typeface="Arial" charset="0"/>
              </a:rPr>
              <a:t> GD, Lohse AW. Saccharomyces </a:t>
            </a:r>
            <a:r>
              <a:rPr lang="en-US" sz="1200" dirty="0" err="1">
                <a:solidFill>
                  <a:schemeClr val="tx1"/>
                </a:solidFill>
                <a:latin typeface="Arial" charset="0"/>
                <a:ea typeface="Arial" charset="0"/>
                <a:cs typeface="Arial" charset="0"/>
              </a:rPr>
              <a:t>boulardii</a:t>
            </a:r>
            <a:r>
              <a:rPr lang="en-US" sz="1200" dirty="0">
                <a:solidFill>
                  <a:schemeClr val="tx1"/>
                </a:solidFill>
                <a:latin typeface="Arial" charset="0"/>
                <a:ea typeface="Arial" charset="0"/>
                <a:cs typeface="Arial" charset="0"/>
              </a:rPr>
              <a:t> to Prevent Antibiotic-Associated Diarrhea: A Randomized, Double-Masked, Placebo-Controlled Trial. Open Forum Infect Dis. 2016 Jan 29;3(1):ofw011.</a:t>
            </a:r>
          </a:p>
          <a:p>
            <a:pPr>
              <a:lnSpc>
                <a:spcPct val="120000"/>
              </a:lnSpc>
              <a:spcBef>
                <a:spcPts val="0"/>
              </a:spcBef>
              <a:spcAft>
                <a:spcPts val="0"/>
              </a:spcAft>
            </a:pPr>
            <a:r>
              <a:rPr lang="en-US" sz="1200" dirty="0" smtClean="0">
                <a:solidFill>
                  <a:schemeClr val="tx1"/>
                </a:solidFill>
                <a:latin typeface="Arial" charset="0"/>
                <a:ea typeface="Arial" charset="0"/>
                <a:cs typeface="Arial" charset="0"/>
              </a:rPr>
              <a:t>McFarland LV. Meta-analysis of probiotics for the prevention of antibiotic associated diarrhea and the treatment of Clostridium difficile disease. Am J </a:t>
            </a:r>
            <a:r>
              <a:rPr lang="en-US" sz="1200" dirty="0" err="1" smtClean="0">
                <a:solidFill>
                  <a:schemeClr val="tx1"/>
                </a:solidFill>
                <a:latin typeface="Arial" charset="0"/>
                <a:ea typeface="Arial" charset="0"/>
                <a:cs typeface="Arial" charset="0"/>
              </a:rPr>
              <a:t>Gastroenterol</a:t>
            </a:r>
            <a:r>
              <a:rPr lang="en-US" sz="1200" dirty="0" smtClean="0">
                <a:solidFill>
                  <a:schemeClr val="tx1"/>
                </a:solidFill>
                <a:latin typeface="Arial" charset="0"/>
                <a:ea typeface="Arial" charset="0"/>
                <a:cs typeface="Arial" charset="0"/>
              </a:rPr>
              <a:t>. 2006;101(4):812. Chang JY, Antonopoulos DA, </a:t>
            </a:r>
            <a:r>
              <a:rPr lang="en-US" sz="1200" dirty="0" err="1" smtClean="0">
                <a:solidFill>
                  <a:schemeClr val="tx1"/>
                </a:solidFill>
                <a:latin typeface="Arial" charset="0"/>
                <a:ea typeface="Arial" charset="0"/>
                <a:cs typeface="Arial" charset="0"/>
              </a:rPr>
              <a:t>Kalra</a:t>
            </a:r>
            <a:r>
              <a:rPr lang="en-US" sz="1200" dirty="0" smtClean="0">
                <a:solidFill>
                  <a:schemeClr val="tx1"/>
                </a:solidFill>
                <a:latin typeface="Arial" charset="0"/>
                <a:ea typeface="Arial" charset="0"/>
                <a:cs typeface="Arial" charset="0"/>
              </a:rPr>
              <a:t> A, Tonelli A, </a:t>
            </a:r>
            <a:r>
              <a:rPr lang="en-US" sz="1200" dirty="0" err="1" smtClean="0">
                <a:solidFill>
                  <a:schemeClr val="tx1"/>
                </a:solidFill>
                <a:latin typeface="Arial" charset="0"/>
                <a:ea typeface="Arial" charset="0"/>
                <a:cs typeface="Arial" charset="0"/>
              </a:rPr>
              <a:t>Khalife</a:t>
            </a:r>
            <a:r>
              <a:rPr lang="en-US" sz="1200" dirty="0" smtClean="0">
                <a:solidFill>
                  <a:schemeClr val="tx1"/>
                </a:solidFill>
                <a:latin typeface="Arial" charset="0"/>
                <a:ea typeface="Arial" charset="0"/>
                <a:cs typeface="Arial" charset="0"/>
              </a:rPr>
              <a:t> WT, Schmidt TM, Young VB. Decreased diversity of the fecal Microbiome in recurrent Clostridium difficile-associated diarrhea. J Infect Dis. 2008;197(3):435. </a:t>
            </a:r>
          </a:p>
          <a:p>
            <a:pPr>
              <a:lnSpc>
                <a:spcPct val="120000"/>
              </a:lnSpc>
              <a:spcBef>
                <a:spcPts val="0"/>
              </a:spcBef>
              <a:spcAft>
                <a:spcPts val="0"/>
              </a:spcAft>
            </a:pPr>
            <a:r>
              <a:rPr lang="en-US" sz="1200" dirty="0">
                <a:solidFill>
                  <a:schemeClr val="tx1"/>
                </a:solidFill>
                <a:latin typeface="Arial" charset="0"/>
                <a:ea typeface="Arial" charset="0"/>
                <a:cs typeface="Arial" charset="0"/>
              </a:rPr>
              <a:t>https://</a:t>
            </a:r>
            <a:r>
              <a:rPr lang="en-US" sz="1200" dirty="0" err="1">
                <a:solidFill>
                  <a:schemeClr val="tx1"/>
                </a:solidFill>
                <a:latin typeface="Arial" charset="0"/>
                <a:ea typeface="Arial" charset="0"/>
                <a:cs typeface="Arial" charset="0"/>
              </a:rPr>
              <a:t>www.uptodate.com</a:t>
            </a:r>
            <a:r>
              <a:rPr lang="en-US" sz="1200" dirty="0">
                <a:solidFill>
                  <a:schemeClr val="tx1"/>
                </a:solidFill>
                <a:latin typeface="Arial" charset="0"/>
                <a:ea typeface="Arial" charset="0"/>
                <a:cs typeface="Arial" charset="0"/>
              </a:rPr>
              <a:t>/contents/fecal-microbiota-transplantation-for-treatment-of-recurrent-clostridioides-formerly-clostridium-difficile-infection?sectionName=CLINICAL%20APPROACH&amp;search=</a:t>
            </a:r>
            <a:r>
              <a:rPr lang="en-US" sz="1200" dirty="0" err="1">
                <a:solidFill>
                  <a:schemeClr val="tx1"/>
                </a:solidFill>
                <a:latin typeface="Arial" charset="0"/>
                <a:ea typeface="Arial" charset="0"/>
                <a:cs typeface="Arial" charset="0"/>
              </a:rPr>
              <a:t>c.diff&amp;topicRef</a:t>
            </a:r>
            <a:r>
              <a:rPr lang="en-US" sz="1200" dirty="0">
                <a:solidFill>
                  <a:schemeClr val="tx1"/>
                </a:solidFill>
                <a:latin typeface="Arial" charset="0"/>
                <a:ea typeface="Arial" charset="0"/>
                <a:cs typeface="Arial" charset="0"/>
              </a:rPr>
              <a:t>=2698&amp;anchor=H3690387803&amp;source=see_link#H3690387803</a:t>
            </a:r>
            <a:endParaRPr lang="en-US" sz="1200" dirty="0" smtClean="0">
              <a:solidFill>
                <a:schemeClr val="tx1"/>
              </a:solidFill>
              <a:latin typeface="Arial" charset="0"/>
              <a:ea typeface="Arial" charset="0"/>
              <a:cs typeface="Arial" charset="0"/>
            </a:endParaRPr>
          </a:p>
          <a:p>
            <a:pPr>
              <a:lnSpc>
                <a:spcPct val="120000"/>
              </a:lnSpc>
              <a:spcBef>
                <a:spcPts val="0"/>
              </a:spcBef>
              <a:spcAft>
                <a:spcPts val="0"/>
              </a:spcAft>
            </a:pPr>
            <a:r>
              <a:rPr lang="en-US" sz="1200" dirty="0" err="1" smtClean="0">
                <a:solidFill>
                  <a:schemeClr val="tx1"/>
                </a:solidFill>
                <a:latin typeface="Arial" charset="0"/>
                <a:ea typeface="Arial" charset="0"/>
                <a:cs typeface="Arial" charset="0"/>
              </a:rPr>
              <a:t>Khoruts</a:t>
            </a:r>
            <a:r>
              <a:rPr lang="en-US" sz="1200" dirty="0" smtClean="0">
                <a:solidFill>
                  <a:schemeClr val="tx1"/>
                </a:solidFill>
                <a:latin typeface="Arial" charset="0"/>
                <a:ea typeface="Arial" charset="0"/>
                <a:cs typeface="Arial" charset="0"/>
              </a:rPr>
              <a:t> A, </a:t>
            </a:r>
            <a:r>
              <a:rPr lang="en-US" sz="1200" dirty="0" err="1" smtClean="0">
                <a:solidFill>
                  <a:schemeClr val="tx1"/>
                </a:solidFill>
                <a:latin typeface="Arial" charset="0"/>
                <a:ea typeface="Arial" charset="0"/>
                <a:cs typeface="Arial" charset="0"/>
              </a:rPr>
              <a:t>Dicksved</a:t>
            </a:r>
            <a:r>
              <a:rPr lang="en-US" sz="1200" dirty="0" smtClean="0">
                <a:solidFill>
                  <a:schemeClr val="tx1"/>
                </a:solidFill>
                <a:latin typeface="Arial" charset="0"/>
                <a:ea typeface="Arial" charset="0"/>
                <a:cs typeface="Arial" charset="0"/>
              </a:rPr>
              <a:t> J, </a:t>
            </a:r>
            <a:r>
              <a:rPr lang="en-US" sz="1200" dirty="0" err="1" smtClean="0">
                <a:solidFill>
                  <a:schemeClr val="tx1"/>
                </a:solidFill>
                <a:latin typeface="Arial" charset="0"/>
                <a:ea typeface="Arial" charset="0"/>
                <a:cs typeface="Arial" charset="0"/>
              </a:rPr>
              <a:t>Jansson</a:t>
            </a:r>
            <a:r>
              <a:rPr lang="en-US" sz="1200" dirty="0" smtClean="0">
                <a:solidFill>
                  <a:schemeClr val="tx1"/>
                </a:solidFill>
                <a:latin typeface="Arial" charset="0"/>
                <a:ea typeface="Arial" charset="0"/>
                <a:cs typeface="Arial" charset="0"/>
              </a:rPr>
              <a:t> JK, </a:t>
            </a:r>
            <a:r>
              <a:rPr lang="en-US" sz="1200" dirty="0" err="1" smtClean="0">
                <a:solidFill>
                  <a:schemeClr val="tx1"/>
                </a:solidFill>
                <a:latin typeface="Arial" charset="0"/>
                <a:ea typeface="Arial" charset="0"/>
                <a:cs typeface="Arial" charset="0"/>
              </a:rPr>
              <a:t>Sadowsky</a:t>
            </a:r>
            <a:r>
              <a:rPr lang="en-US" sz="1200" dirty="0" smtClean="0">
                <a:solidFill>
                  <a:schemeClr val="tx1"/>
                </a:solidFill>
                <a:latin typeface="Arial" charset="0"/>
                <a:ea typeface="Arial" charset="0"/>
                <a:cs typeface="Arial" charset="0"/>
              </a:rPr>
              <a:t> MJ. Changes in the composition of the human fecal microbiome after </a:t>
            </a:r>
            <a:r>
              <a:rPr lang="en-US" sz="1200" dirty="0" err="1" smtClean="0">
                <a:solidFill>
                  <a:schemeClr val="tx1"/>
                </a:solidFill>
                <a:latin typeface="Arial" charset="0"/>
                <a:ea typeface="Arial" charset="0"/>
                <a:cs typeface="Arial" charset="0"/>
              </a:rPr>
              <a:t>bacteriotherapy</a:t>
            </a:r>
            <a:r>
              <a:rPr lang="en-US" sz="1200" dirty="0" smtClean="0">
                <a:solidFill>
                  <a:schemeClr val="tx1"/>
                </a:solidFill>
                <a:latin typeface="Arial" charset="0"/>
                <a:ea typeface="Arial" charset="0"/>
                <a:cs typeface="Arial" charset="0"/>
              </a:rPr>
              <a:t> for recurrent Clostridium difficile-associated diarrhea. J </a:t>
            </a:r>
            <a:r>
              <a:rPr lang="en-US" sz="1200" dirty="0" err="1" smtClean="0">
                <a:solidFill>
                  <a:schemeClr val="tx1"/>
                </a:solidFill>
                <a:latin typeface="Arial" charset="0"/>
                <a:ea typeface="Arial" charset="0"/>
                <a:cs typeface="Arial" charset="0"/>
              </a:rPr>
              <a:t>Clin</a:t>
            </a:r>
            <a:r>
              <a:rPr lang="en-US" sz="1200" dirty="0" smtClean="0">
                <a:solidFill>
                  <a:schemeClr val="tx1"/>
                </a:solidFill>
                <a:latin typeface="Arial" charset="0"/>
                <a:ea typeface="Arial" charset="0"/>
                <a:cs typeface="Arial" charset="0"/>
              </a:rPr>
              <a:t> </a:t>
            </a:r>
            <a:r>
              <a:rPr lang="en-US" sz="1200" dirty="0" err="1" smtClean="0">
                <a:solidFill>
                  <a:schemeClr val="tx1"/>
                </a:solidFill>
                <a:latin typeface="Arial" charset="0"/>
                <a:ea typeface="Arial" charset="0"/>
                <a:cs typeface="Arial" charset="0"/>
              </a:rPr>
              <a:t>Gastroenterol</a:t>
            </a:r>
            <a:r>
              <a:rPr lang="en-US" sz="1200" dirty="0" smtClean="0">
                <a:solidFill>
                  <a:schemeClr val="tx1"/>
                </a:solidFill>
                <a:latin typeface="Arial" charset="0"/>
                <a:ea typeface="Arial" charset="0"/>
                <a:cs typeface="Arial" charset="0"/>
              </a:rPr>
              <a:t>. 2010;44(5):354. </a:t>
            </a:r>
          </a:p>
          <a:p>
            <a:pPr>
              <a:lnSpc>
                <a:spcPct val="120000"/>
              </a:lnSpc>
              <a:spcBef>
                <a:spcPts val="0"/>
              </a:spcBef>
              <a:spcAft>
                <a:spcPts val="0"/>
              </a:spcAft>
            </a:pPr>
            <a:r>
              <a:rPr lang="en-US" sz="1200" dirty="0" smtClean="0">
                <a:solidFill>
                  <a:schemeClr val="tx1"/>
                </a:solidFill>
                <a:latin typeface="Arial" charset="0"/>
                <a:ea typeface="Arial" charset="0"/>
                <a:cs typeface="Arial" charset="0"/>
              </a:rPr>
              <a:t>Yoon SS, Brandt LJ. Treatment of refractory/recurrent C. difficile-associated disease by donated stool transplanted via colonoscopy: a case series of 12 patients. J </a:t>
            </a:r>
            <a:r>
              <a:rPr lang="en-US" sz="1200" dirty="0" err="1" smtClean="0">
                <a:solidFill>
                  <a:schemeClr val="tx1"/>
                </a:solidFill>
                <a:latin typeface="Arial" charset="0"/>
                <a:ea typeface="Arial" charset="0"/>
                <a:cs typeface="Arial" charset="0"/>
              </a:rPr>
              <a:t>Clin</a:t>
            </a:r>
            <a:r>
              <a:rPr lang="en-US" sz="1200" dirty="0" smtClean="0">
                <a:solidFill>
                  <a:schemeClr val="tx1"/>
                </a:solidFill>
                <a:latin typeface="Arial" charset="0"/>
                <a:ea typeface="Arial" charset="0"/>
                <a:cs typeface="Arial" charset="0"/>
              </a:rPr>
              <a:t> </a:t>
            </a:r>
            <a:r>
              <a:rPr lang="en-US" sz="1200" dirty="0" err="1" smtClean="0">
                <a:solidFill>
                  <a:schemeClr val="tx1"/>
                </a:solidFill>
                <a:latin typeface="Arial" charset="0"/>
                <a:ea typeface="Arial" charset="0"/>
                <a:cs typeface="Arial" charset="0"/>
              </a:rPr>
              <a:t>Gastroenterol</a:t>
            </a:r>
            <a:r>
              <a:rPr lang="en-US" sz="1200" dirty="0" smtClean="0">
                <a:solidFill>
                  <a:schemeClr val="tx1"/>
                </a:solidFill>
                <a:latin typeface="Arial" charset="0"/>
                <a:ea typeface="Arial" charset="0"/>
                <a:cs typeface="Arial" charset="0"/>
              </a:rPr>
              <a:t>. 2010;44(8):562. </a:t>
            </a:r>
          </a:p>
          <a:p>
            <a:pPr>
              <a:lnSpc>
                <a:spcPct val="120000"/>
              </a:lnSpc>
              <a:spcBef>
                <a:spcPts val="0"/>
              </a:spcBef>
              <a:spcAft>
                <a:spcPts val="0"/>
              </a:spcAft>
            </a:pPr>
            <a:r>
              <a:rPr lang="en-US" sz="1200" dirty="0">
                <a:solidFill>
                  <a:schemeClr val="tx1"/>
                </a:solidFill>
                <a:latin typeface="Arial" charset="0"/>
                <a:ea typeface="Arial" charset="0"/>
                <a:cs typeface="Arial" charset="0"/>
              </a:rPr>
              <a:t>van </a:t>
            </a:r>
            <a:r>
              <a:rPr lang="en-US" sz="1200" dirty="0" err="1">
                <a:solidFill>
                  <a:schemeClr val="tx1"/>
                </a:solidFill>
                <a:latin typeface="Arial" charset="0"/>
                <a:ea typeface="Arial" charset="0"/>
                <a:cs typeface="Arial" charset="0"/>
              </a:rPr>
              <a:t>Nood</a:t>
            </a:r>
            <a:r>
              <a:rPr lang="en-US" sz="1200" dirty="0">
                <a:solidFill>
                  <a:schemeClr val="tx1"/>
                </a:solidFill>
                <a:latin typeface="Arial" charset="0"/>
                <a:ea typeface="Arial" charset="0"/>
                <a:cs typeface="Arial" charset="0"/>
              </a:rPr>
              <a:t> E, </a:t>
            </a:r>
            <a:r>
              <a:rPr lang="en-US" sz="1200" dirty="0" err="1">
                <a:solidFill>
                  <a:schemeClr val="tx1"/>
                </a:solidFill>
                <a:latin typeface="Arial" charset="0"/>
                <a:ea typeface="Arial" charset="0"/>
                <a:cs typeface="Arial" charset="0"/>
              </a:rPr>
              <a:t>Vrieze</a:t>
            </a:r>
            <a:r>
              <a:rPr lang="en-US" sz="1200" dirty="0">
                <a:solidFill>
                  <a:schemeClr val="tx1"/>
                </a:solidFill>
                <a:latin typeface="Arial" charset="0"/>
                <a:ea typeface="Arial" charset="0"/>
                <a:cs typeface="Arial" charset="0"/>
              </a:rPr>
              <a:t> A, </a:t>
            </a:r>
            <a:r>
              <a:rPr lang="en-US" sz="1200" dirty="0" err="1">
                <a:solidFill>
                  <a:schemeClr val="tx1"/>
                </a:solidFill>
                <a:latin typeface="Arial" charset="0"/>
                <a:ea typeface="Arial" charset="0"/>
                <a:cs typeface="Arial" charset="0"/>
              </a:rPr>
              <a:t>Nieuwdorp</a:t>
            </a:r>
            <a:r>
              <a:rPr lang="en-US" sz="1200" dirty="0">
                <a:solidFill>
                  <a:schemeClr val="tx1"/>
                </a:solidFill>
                <a:latin typeface="Arial" charset="0"/>
                <a:ea typeface="Arial" charset="0"/>
                <a:cs typeface="Arial" charset="0"/>
              </a:rPr>
              <a:t> M, Fuentes S, </a:t>
            </a:r>
            <a:r>
              <a:rPr lang="en-US" sz="1200" dirty="0" err="1">
                <a:solidFill>
                  <a:schemeClr val="tx1"/>
                </a:solidFill>
                <a:latin typeface="Arial" charset="0"/>
                <a:ea typeface="Arial" charset="0"/>
                <a:cs typeface="Arial" charset="0"/>
              </a:rPr>
              <a:t>Zoetendal</a:t>
            </a:r>
            <a:r>
              <a:rPr lang="en-US" sz="1200" dirty="0">
                <a:solidFill>
                  <a:schemeClr val="tx1"/>
                </a:solidFill>
                <a:latin typeface="Arial" charset="0"/>
                <a:ea typeface="Arial" charset="0"/>
                <a:cs typeface="Arial" charset="0"/>
              </a:rPr>
              <a:t> EG, de </a:t>
            </a:r>
            <a:r>
              <a:rPr lang="en-US" sz="1200" dirty="0" err="1">
                <a:solidFill>
                  <a:schemeClr val="tx1"/>
                </a:solidFill>
                <a:latin typeface="Arial" charset="0"/>
                <a:ea typeface="Arial" charset="0"/>
                <a:cs typeface="Arial" charset="0"/>
              </a:rPr>
              <a:t>Vos</a:t>
            </a:r>
            <a:r>
              <a:rPr lang="en-US" sz="1200" dirty="0">
                <a:solidFill>
                  <a:schemeClr val="tx1"/>
                </a:solidFill>
                <a:latin typeface="Arial" charset="0"/>
                <a:ea typeface="Arial" charset="0"/>
                <a:cs typeface="Arial" charset="0"/>
              </a:rPr>
              <a:t> WM, </a:t>
            </a:r>
            <a:r>
              <a:rPr lang="en-US" sz="1200" dirty="0" err="1">
                <a:solidFill>
                  <a:schemeClr val="tx1"/>
                </a:solidFill>
                <a:latin typeface="Arial" charset="0"/>
                <a:ea typeface="Arial" charset="0"/>
                <a:cs typeface="Arial" charset="0"/>
              </a:rPr>
              <a:t>Visser</a:t>
            </a:r>
            <a:r>
              <a:rPr lang="en-US" sz="1200" dirty="0">
                <a:solidFill>
                  <a:schemeClr val="tx1"/>
                </a:solidFill>
                <a:latin typeface="Arial" charset="0"/>
                <a:ea typeface="Arial" charset="0"/>
                <a:cs typeface="Arial" charset="0"/>
              </a:rPr>
              <a:t> CE, </a:t>
            </a:r>
            <a:r>
              <a:rPr lang="en-US" sz="1200" dirty="0" err="1">
                <a:solidFill>
                  <a:schemeClr val="tx1"/>
                </a:solidFill>
                <a:latin typeface="Arial" charset="0"/>
                <a:ea typeface="Arial" charset="0"/>
                <a:cs typeface="Arial" charset="0"/>
              </a:rPr>
              <a:t>Kuijper</a:t>
            </a:r>
            <a:r>
              <a:rPr lang="en-US" sz="1200" dirty="0">
                <a:solidFill>
                  <a:schemeClr val="tx1"/>
                </a:solidFill>
                <a:latin typeface="Arial" charset="0"/>
                <a:ea typeface="Arial" charset="0"/>
                <a:cs typeface="Arial" charset="0"/>
              </a:rPr>
              <a:t> EJ, </a:t>
            </a:r>
            <a:r>
              <a:rPr lang="en-US" sz="1200" dirty="0" err="1">
                <a:solidFill>
                  <a:schemeClr val="tx1"/>
                </a:solidFill>
                <a:latin typeface="Arial" charset="0"/>
                <a:ea typeface="Arial" charset="0"/>
                <a:cs typeface="Arial" charset="0"/>
              </a:rPr>
              <a:t>Bartelsman</a:t>
            </a:r>
            <a:r>
              <a:rPr lang="en-US" sz="1200" dirty="0">
                <a:solidFill>
                  <a:schemeClr val="tx1"/>
                </a:solidFill>
                <a:latin typeface="Arial" charset="0"/>
                <a:ea typeface="Arial" charset="0"/>
                <a:cs typeface="Arial" charset="0"/>
              </a:rPr>
              <a:t> JF, </a:t>
            </a:r>
            <a:r>
              <a:rPr lang="en-US" sz="1200" dirty="0" err="1">
                <a:solidFill>
                  <a:schemeClr val="tx1"/>
                </a:solidFill>
                <a:latin typeface="Arial" charset="0"/>
                <a:ea typeface="Arial" charset="0"/>
                <a:cs typeface="Arial" charset="0"/>
              </a:rPr>
              <a:t>Tijssen</a:t>
            </a:r>
            <a:r>
              <a:rPr lang="en-US" sz="1200" dirty="0">
                <a:solidFill>
                  <a:schemeClr val="tx1"/>
                </a:solidFill>
                <a:latin typeface="Arial" charset="0"/>
                <a:ea typeface="Arial" charset="0"/>
                <a:cs typeface="Arial" charset="0"/>
              </a:rPr>
              <a:t> JG, </a:t>
            </a:r>
            <a:r>
              <a:rPr lang="en-US" sz="1200" dirty="0" err="1">
                <a:solidFill>
                  <a:schemeClr val="tx1"/>
                </a:solidFill>
                <a:latin typeface="Arial" charset="0"/>
                <a:ea typeface="Arial" charset="0"/>
                <a:cs typeface="Arial" charset="0"/>
              </a:rPr>
              <a:t>Speelman</a:t>
            </a:r>
            <a:r>
              <a:rPr lang="en-US" sz="1200" dirty="0">
                <a:solidFill>
                  <a:schemeClr val="tx1"/>
                </a:solidFill>
                <a:latin typeface="Arial" charset="0"/>
                <a:ea typeface="Arial" charset="0"/>
                <a:cs typeface="Arial" charset="0"/>
              </a:rPr>
              <a:t> P, </a:t>
            </a:r>
            <a:r>
              <a:rPr lang="en-US" sz="1200" dirty="0" err="1">
                <a:solidFill>
                  <a:schemeClr val="tx1"/>
                </a:solidFill>
                <a:latin typeface="Arial" charset="0"/>
                <a:ea typeface="Arial" charset="0"/>
                <a:cs typeface="Arial" charset="0"/>
              </a:rPr>
              <a:t>Dijkgraaf</a:t>
            </a:r>
            <a:r>
              <a:rPr lang="en-US" sz="1200" dirty="0">
                <a:solidFill>
                  <a:schemeClr val="tx1"/>
                </a:solidFill>
                <a:latin typeface="Arial" charset="0"/>
                <a:ea typeface="Arial" charset="0"/>
                <a:cs typeface="Arial" charset="0"/>
              </a:rPr>
              <a:t> MG, Keller JJ. Duodenal infusion of donor feces for recurrent Clostridium difficile. N </a:t>
            </a:r>
            <a:r>
              <a:rPr lang="en-US" sz="1200" dirty="0" err="1">
                <a:solidFill>
                  <a:schemeClr val="tx1"/>
                </a:solidFill>
                <a:latin typeface="Arial" charset="0"/>
                <a:ea typeface="Arial" charset="0"/>
                <a:cs typeface="Arial" charset="0"/>
              </a:rPr>
              <a:t>Engl</a:t>
            </a:r>
            <a:r>
              <a:rPr lang="en-US" sz="1200" dirty="0">
                <a:solidFill>
                  <a:schemeClr val="tx1"/>
                </a:solidFill>
                <a:latin typeface="Arial" charset="0"/>
                <a:ea typeface="Arial" charset="0"/>
                <a:cs typeface="Arial" charset="0"/>
              </a:rPr>
              <a:t> J Med. 2013;368(5):407. </a:t>
            </a:r>
          </a:p>
          <a:p>
            <a:pPr>
              <a:lnSpc>
                <a:spcPct val="120000"/>
              </a:lnSpc>
              <a:spcBef>
                <a:spcPts val="0"/>
              </a:spcBef>
              <a:spcAft>
                <a:spcPts val="0"/>
              </a:spcAft>
            </a:pPr>
            <a:endParaRPr lang="en-US" sz="1200" dirty="0" smtClean="0">
              <a:solidFill>
                <a:schemeClr val="tx1"/>
              </a:solidFill>
              <a:latin typeface="Arial" charset="0"/>
              <a:ea typeface="Arial" charset="0"/>
              <a:cs typeface="Arial" charset="0"/>
            </a:endParaRPr>
          </a:p>
          <a:p>
            <a:endParaRPr lang="en-US" sz="12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3699890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a:t>
            </a:r>
            <a:endParaRPr lang="en-US" dirty="0"/>
          </a:p>
        </p:txBody>
      </p:sp>
      <p:sp>
        <p:nvSpPr>
          <p:cNvPr id="3" name="Content Placeholder 2"/>
          <p:cNvSpPr>
            <a:spLocks noGrp="1"/>
          </p:cNvSpPr>
          <p:nvPr>
            <p:ph idx="1"/>
          </p:nvPr>
        </p:nvSpPr>
        <p:spPr>
          <a:xfrm>
            <a:off x="381000" y="1828801"/>
            <a:ext cx="8001000" cy="5029199"/>
          </a:xfrm>
        </p:spPr>
        <p:txBody>
          <a:bodyPr>
            <a:noAutofit/>
          </a:bodyPr>
          <a:lstStyle/>
          <a:p>
            <a:pPr>
              <a:lnSpc>
                <a:spcPct val="120000"/>
              </a:lnSpc>
              <a:spcBef>
                <a:spcPts val="0"/>
              </a:spcBef>
              <a:spcAft>
                <a:spcPts val="0"/>
              </a:spcAft>
            </a:pPr>
            <a:r>
              <a:rPr lang="en-US" sz="1200" dirty="0" smtClean="0">
                <a:solidFill>
                  <a:schemeClr val="tx1"/>
                </a:solidFill>
                <a:latin typeface="Arial" charset="0"/>
                <a:ea typeface="Arial" charset="0"/>
                <a:cs typeface="Arial" charset="0"/>
                <a:hlinkClick r:id="rId3"/>
              </a:rPr>
              <a:t>http</a:t>
            </a:r>
            <a:r>
              <a:rPr lang="en-US" sz="1200" dirty="0">
                <a:solidFill>
                  <a:schemeClr val="tx1"/>
                </a:solidFill>
                <a:latin typeface="Arial" charset="0"/>
                <a:ea typeface="Arial" charset="0"/>
                <a:cs typeface="Arial" charset="0"/>
                <a:hlinkClick r:id="rId3"/>
              </a:rPr>
              <a:t>://www.infectiousdiseaseadvisor.com/clostridium-difficile/status-of-clostridium-difficile-vaccines/article/646015/</a:t>
            </a:r>
            <a:endParaRPr lang="en-US" sz="1200" dirty="0">
              <a:solidFill>
                <a:schemeClr val="tx1"/>
              </a:solidFill>
              <a:latin typeface="Arial" charset="0"/>
              <a:ea typeface="Arial" charset="0"/>
              <a:cs typeface="Arial" charset="0"/>
            </a:endParaRPr>
          </a:p>
          <a:p>
            <a:pPr>
              <a:lnSpc>
                <a:spcPct val="120000"/>
              </a:lnSpc>
              <a:spcBef>
                <a:spcPts val="0"/>
              </a:spcBef>
              <a:spcAft>
                <a:spcPts val="0"/>
              </a:spcAft>
            </a:pPr>
            <a:r>
              <a:rPr lang="en-US" sz="1200" dirty="0" err="1" smtClean="0">
                <a:solidFill>
                  <a:schemeClr val="tx1"/>
                </a:solidFill>
                <a:latin typeface="Arial" charset="0"/>
                <a:ea typeface="Arial" charset="0"/>
                <a:cs typeface="Arial" charset="0"/>
              </a:rPr>
              <a:t>Kociolek</a:t>
            </a:r>
            <a:r>
              <a:rPr lang="en-US" sz="1200" dirty="0" smtClean="0">
                <a:solidFill>
                  <a:schemeClr val="tx1"/>
                </a:solidFill>
                <a:latin typeface="Arial" charset="0"/>
                <a:ea typeface="Arial" charset="0"/>
                <a:cs typeface="Arial" charset="0"/>
              </a:rPr>
              <a:t> </a:t>
            </a:r>
            <a:r>
              <a:rPr lang="en-US" sz="1200" dirty="0">
                <a:solidFill>
                  <a:schemeClr val="tx1"/>
                </a:solidFill>
                <a:latin typeface="Arial" charset="0"/>
                <a:ea typeface="Arial" charset="0"/>
                <a:cs typeface="Arial" charset="0"/>
              </a:rPr>
              <a:t>LK, </a:t>
            </a:r>
            <a:r>
              <a:rPr lang="en-US" sz="1200" dirty="0" err="1">
                <a:solidFill>
                  <a:schemeClr val="tx1"/>
                </a:solidFill>
                <a:latin typeface="Arial" charset="0"/>
                <a:ea typeface="Arial" charset="0"/>
                <a:cs typeface="Arial" charset="0"/>
              </a:rPr>
              <a:t>Gerding</a:t>
            </a:r>
            <a:r>
              <a:rPr lang="en-US" sz="1200" dirty="0">
                <a:solidFill>
                  <a:schemeClr val="tx1"/>
                </a:solidFill>
                <a:latin typeface="Arial" charset="0"/>
                <a:ea typeface="Arial" charset="0"/>
                <a:cs typeface="Arial" charset="0"/>
              </a:rPr>
              <a:t> DN. Breakthroughs in the treatment and prevention of Clostridium difficile infection. Nat Rev </a:t>
            </a:r>
            <a:r>
              <a:rPr lang="en-US" sz="1200" dirty="0" err="1">
                <a:solidFill>
                  <a:schemeClr val="tx1"/>
                </a:solidFill>
                <a:latin typeface="Arial" charset="0"/>
                <a:ea typeface="Arial" charset="0"/>
                <a:cs typeface="Arial" charset="0"/>
              </a:rPr>
              <a:t>Gastroenterol</a:t>
            </a:r>
            <a:r>
              <a:rPr lang="en-US" sz="1200" dirty="0">
                <a:solidFill>
                  <a:schemeClr val="tx1"/>
                </a:solidFill>
                <a:latin typeface="Arial" charset="0"/>
                <a:ea typeface="Arial" charset="0"/>
                <a:cs typeface="Arial" charset="0"/>
              </a:rPr>
              <a:t> </a:t>
            </a:r>
            <a:r>
              <a:rPr lang="en-US" sz="1200" dirty="0" err="1">
                <a:solidFill>
                  <a:schemeClr val="tx1"/>
                </a:solidFill>
                <a:latin typeface="Arial" charset="0"/>
                <a:ea typeface="Arial" charset="0"/>
                <a:cs typeface="Arial" charset="0"/>
              </a:rPr>
              <a:t>Hepatol</a:t>
            </a:r>
            <a:r>
              <a:rPr lang="en-US" sz="1200" dirty="0">
                <a:solidFill>
                  <a:schemeClr val="tx1"/>
                </a:solidFill>
                <a:latin typeface="Arial" charset="0"/>
                <a:ea typeface="Arial" charset="0"/>
                <a:cs typeface="Arial" charset="0"/>
              </a:rPr>
              <a:t>. 2016 Mar;13(3):150-60.</a:t>
            </a:r>
          </a:p>
          <a:p>
            <a:pPr>
              <a:lnSpc>
                <a:spcPct val="120000"/>
              </a:lnSpc>
              <a:spcBef>
                <a:spcPts val="0"/>
              </a:spcBef>
              <a:spcAft>
                <a:spcPts val="0"/>
              </a:spcAft>
            </a:pPr>
            <a:r>
              <a:rPr lang="en-US" sz="1200" dirty="0" err="1">
                <a:solidFill>
                  <a:schemeClr val="tx1"/>
                </a:solidFill>
                <a:latin typeface="Arial" charset="0"/>
                <a:ea typeface="Arial" charset="0"/>
                <a:cs typeface="Arial" charset="0"/>
              </a:rPr>
              <a:t>Surawicz</a:t>
            </a:r>
            <a:r>
              <a:rPr lang="en-US" sz="1200" dirty="0">
                <a:solidFill>
                  <a:schemeClr val="tx1"/>
                </a:solidFill>
                <a:latin typeface="Arial" charset="0"/>
                <a:ea typeface="Arial" charset="0"/>
                <a:cs typeface="Arial" charset="0"/>
              </a:rPr>
              <a:t> CM1, Brandt LJ, </a:t>
            </a:r>
            <a:r>
              <a:rPr lang="en-US" sz="1200" dirty="0" err="1">
                <a:solidFill>
                  <a:schemeClr val="tx1"/>
                </a:solidFill>
                <a:latin typeface="Arial" charset="0"/>
                <a:ea typeface="Arial" charset="0"/>
                <a:cs typeface="Arial" charset="0"/>
              </a:rPr>
              <a:t>Binion</a:t>
            </a:r>
            <a:r>
              <a:rPr lang="en-US" sz="1200" dirty="0">
                <a:solidFill>
                  <a:schemeClr val="tx1"/>
                </a:solidFill>
                <a:latin typeface="Arial" charset="0"/>
                <a:ea typeface="Arial" charset="0"/>
                <a:cs typeface="Arial" charset="0"/>
              </a:rPr>
              <a:t> DG, </a:t>
            </a:r>
            <a:r>
              <a:rPr lang="en-US" sz="1200" dirty="0" err="1">
                <a:solidFill>
                  <a:schemeClr val="tx1"/>
                </a:solidFill>
                <a:latin typeface="Arial" charset="0"/>
                <a:ea typeface="Arial" charset="0"/>
                <a:cs typeface="Arial" charset="0"/>
              </a:rPr>
              <a:t>Ananthakrishnan</a:t>
            </a:r>
            <a:r>
              <a:rPr lang="en-US" sz="1200" dirty="0">
                <a:solidFill>
                  <a:schemeClr val="tx1"/>
                </a:solidFill>
                <a:latin typeface="Arial" charset="0"/>
                <a:ea typeface="Arial" charset="0"/>
                <a:cs typeface="Arial" charset="0"/>
              </a:rPr>
              <a:t> AN, Curry SR, Gilligan PH, McFarland LV, Mellow M, </a:t>
            </a:r>
            <a:r>
              <a:rPr lang="en-US" sz="1200" dirty="0" err="1">
                <a:solidFill>
                  <a:schemeClr val="tx1"/>
                </a:solidFill>
                <a:latin typeface="Arial" charset="0"/>
                <a:ea typeface="Arial" charset="0"/>
                <a:cs typeface="Arial" charset="0"/>
              </a:rPr>
              <a:t>Zuckerbraun</a:t>
            </a:r>
            <a:r>
              <a:rPr lang="en-US" sz="1200" dirty="0">
                <a:solidFill>
                  <a:schemeClr val="tx1"/>
                </a:solidFill>
                <a:latin typeface="Arial" charset="0"/>
                <a:ea typeface="Arial" charset="0"/>
                <a:cs typeface="Arial" charset="0"/>
              </a:rPr>
              <a:t> BS. Guidelines for diagnosis, treatment, and prevention of Clostridium difficile infections. Am J </a:t>
            </a:r>
            <a:r>
              <a:rPr lang="en-US" sz="1200" dirty="0" err="1">
                <a:solidFill>
                  <a:schemeClr val="tx1"/>
                </a:solidFill>
                <a:latin typeface="Arial" charset="0"/>
                <a:ea typeface="Arial" charset="0"/>
                <a:cs typeface="Arial" charset="0"/>
              </a:rPr>
              <a:t>Gastroenterol</a:t>
            </a:r>
            <a:r>
              <a:rPr lang="en-US" sz="1200" dirty="0">
                <a:solidFill>
                  <a:schemeClr val="tx1"/>
                </a:solidFill>
                <a:latin typeface="Arial" charset="0"/>
                <a:ea typeface="Arial" charset="0"/>
                <a:cs typeface="Arial" charset="0"/>
              </a:rPr>
              <a:t>. 2013 Apr;108(4):478-98.</a:t>
            </a:r>
          </a:p>
          <a:p>
            <a:pPr>
              <a:lnSpc>
                <a:spcPct val="120000"/>
              </a:lnSpc>
              <a:spcBef>
                <a:spcPts val="0"/>
              </a:spcBef>
              <a:spcAft>
                <a:spcPts val="0"/>
              </a:spcAft>
            </a:pPr>
            <a:r>
              <a:rPr lang="en-US" sz="1200" dirty="0">
                <a:solidFill>
                  <a:schemeClr val="tx1"/>
                </a:solidFill>
                <a:latin typeface="Arial" charset="0"/>
                <a:ea typeface="Arial" charset="0"/>
                <a:cs typeface="Arial" charset="0"/>
              </a:rPr>
              <a:t>Carignan A, </a:t>
            </a:r>
            <a:r>
              <a:rPr lang="en-US" sz="1200" dirty="0" err="1">
                <a:solidFill>
                  <a:schemeClr val="tx1"/>
                </a:solidFill>
                <a:latin typeface="Arial" charset="0"/>
                <a:ea typeface="Arial" charset="0"/>
                <a:cs typeface="Arial" charset="0"/>
              </a:rPr>
              <a:t>Poulin</a:t>
            </a:r>
            <a:r>
              <a:rPr lang="en-US" sz="1200" dirty="0">
                <a:solidFill>
                  <a:schemeClr val="tx1"/>
                </a:solidFill>
                <a:latin typeface="Arial" charset="0"/>
                <a:ea typeface="Arial" charset="0"/>
                <a:cs typeface="Arial" charset="0"/>
              </a:rPr>
              <a:t> S, Martin P, </a:t>
            </a:r>
            <a:r>
              <a:rPr lang="en-US" sz="1200" dirty="0" err="1">
                <a:solidFill>
                  <a:schemeClr val="tx1"/>
                </a:solidFill>
                <a:latin typeface="Arial" charset="0"/>
                <a:ea typeface="Arial" charset="0"/>
                <a:cs typeface="Arial" charset="0"/>
              </a:rPr>
              <a:t>LabbéAC</a:t>
            </a:r>
            <a:r>
              <a:rPr lang="en-US" sz="1200" dirty="0">
                <a:solidFill>
                  <a:schemeClr val="tx1"/>
                </a:solidFill>
                <a:latin typeface="Arial" charset="0"/>
                <a:ea typeface="Arial" charset="0"/>
                <a:cs typeface="Arial" charset="0"/>
              </a:rPr>
              <a:t>, </a:t>
            </a:r>
            <a:r>
              <a:rPr lang="en-US" sz="1200" dirty="0" err="1">
                <a:solidFill>
                  <a:schemeClr val="tx1"/>
                </a:solidFill>
                <a:latin typeface="Arial" charset="0"/>
                <a:ea typeface="Arial" charset="0"/>
                <a:cs typeface="Arial" charset="0"/>
              </a:rPr>
              <a:t>Valiquette</a:t>
            </a:r>
            <a:r>
              <a:rPr lang="en-US" sz="1200" dirty="0">
                <a:solidFill>
                  <a:schemeClr val="tx1"/>
                </a:solidFill>
                <a:latin typeface="Arial" charset="0"/>
                <a:ea typeface="Arial" charset="0"/>
                <a:cs typeface="Arial" charset="0"/>
              </a:rPr>
              <a:t> L, Al-</a:t>
            </a:r>
            <a:r>
              <a:rPr lang="en-US" sz="1200" dirty="0" err="1">
                <a:solidFill>
                  <a:schemeClr val="tx1"/>
                </a:solidFill>
                <a:latin typeface="Arial" charset="0"/>
                <a:ea typeface="Arial" charset="0"/>
                <a:cs typeface="Arial" charset="0"/>
              </a:rPr>
              <a:t>Bachari</a:t>
            </a:r>
            <a:r>
              <a:rPr lang="en-US" sz="1200" dirty="0">
                <a:solidFill>
                  <a:schemeClr val="tx1"/>
                </a:solidFill>
                <a:latin typeface="Arial" charset="0"/>
                <a:ea typeface="Arial" charset="0"/>
                <a:cs typeface="Arial" charset="0"/>
              </a:rPr>
              <a:t> H, </a:t>
            </a:r>
            <a:r>
              <a:rPr lang="en-US" sz="1200" dirty="0" err="1">
                <a:solidFill>
                  <a:schemeClr val="tx1"/>
                </a:solidFill>
                <a:latin typeface="Arial" charset="0"/>
                <a:ea typeface="Arial" charset="0"/>
                <a:cs typeface="Arial" charset="0"/>
              </a:rPr>
              <a:t>Montpetit</a:t>
            </a:r>
            <a:r>
              <a:rPr lang="en-US" sz="1200" dirty="0">
                <a:solidFill>
                  <a:schemeClr val="tx1"/>
                </a:solidFill>
                <a:latin typeface="Arial" charset="0"/>
                <a:ea typeface="Arial" charset="0"/>
                <a:cs typeface="Arial" charset="0"/>
              </a:rPr>
              <a:t> LP, </a:t>
            </a:r>
            <a:r>
              <a:rPr lang="en-US" sz="1200" dirty="0" err="1">
                <a:solidFill>
                  <a:schemeClr val="tx1"/>
                </a:solidFill>
                <a:latin typeface="Arial" charset="0"/>
                <a:ea typeface="Arial" charset="0"/>
                <a:cs typeface="Arial" charset="0"/>
              </a:rPr>
              <a:t>Pépin</a:t>
            </a:r>
            <a:r>
              <a:rPr lang="en-US" sz="1200" dirty="0">
                <a:solidFill>
                  <a:schemeClr val="tx1"/>
                </a:solidFill>
                <a:latin typeface="Arial" charset="0"/>
                <a:ea typeface="Arial" charset="0"/>
                <a:cs typeface="Arial" charset="0"/>
              </a:rPr>
              <a:t>. Efficacy of Secondary Prophylaxis With Vancomycin for Preventing Recurrent Clostridium difficile Infections. J. Am J </a:t>
            </a:r>
            <a:r>
              <a:rPr lang="en-US" sz="1200" dirty="0" err="1">
                <a:solidFill>
                  <a:schemeClr val="tx1"/>
                </a:solidFill>
                <a:latin typeface="Arial" charset="0"/>
                <a:ea typeface="Arial" charset="0"/>
                <a:cs typeface="Arial" charset="0"/>
              </a:rPr>
              <a:t>Gastroenterol</a:t>
            </a:r>
            <a:r>
              <a:rPr lang="en-US" sz="1200" dirty="0">
                <a:solidFill>
                  <a:schemeClr val="tx1"/>
                </a:solidFill>
                <a:latin typeface="Arial" charset="0"/>
                <a:ea typeface="Arial" charset="0"/>
                <a:cs typeface="Arial" charset="0"/>
              </a:rPr>
              <a:t>. 2016;111(12):1834. </a:t>
            </a:r>
            <a:endParaRPr lang="en-US" sz="1200" dirty="0" smtClean="0">
              <a:solidFill>
                <a:schemeClr val="tx1"/>
              </a:solidFill>
              <a:latin typeface="Arial" charset="0"/>
              <a:ea typeface="Arial" charset="0"/>
              <a:cs typeface="Arial" charset="0"/>
            </a:endParaRPr>
          </a:p>
          <a:p>
            <a:pPr>
              <a:lnSpc>
                <a:spcPct val="120000"/>
              </a:lnSpc>
              <a:spcBef>
                <a:spcPts val="0"/>
              </a:spcBef>
              <a:spcAft>
                <a:spcPts val="0"/>
              </a:spcAft>
            </a:pPr>
            <a:r>
              <a:rPr lang="en-US" sz="1200" dirty="0">
                <a:solidFill>
                  <a:schemeClr val="tx1"/>
                </a:solidFill>
                <a:latin typeface="Arial" charset="0"/>
                <a:ea typeface="Arial" charset="0"/>
                <a:cs typeface="Arial" charset="0"/>
              </a:rPr>
              <a:t>Johnson SW, Brown SV, Priest DH. Effectiveness of Oral Vancomycin for Prevention of Healthcare Facility-Onset Clostridioides difficile Infection in Targeted Patients During Systemic Antibiotic Exposure. </a:t>
            </a:r>
            <a:r>
              <a:rPr lang="en-US" sz="1200" dirty="0" err="1">
                <a:solidFill>
                  <a:schemeClr val="tx1"/>
                </a:solidFill>
                <a:latin typeface="Arial" charset="0"/>
                <a:ea typeface="Arial" charset="0"/>
                <a:cs typeface="Arial" charset="0"/>
              </a:rPr>
              <a:t>Clin</a:t>
            </a:r>
            <a:r>
              <a:rPr lang="en-US" sz="1200" dirty="0">
                <a:solidFill>
                  <a:schemeClr val="tx1"/>
                </a:solidFill>
                <a:latin typeface="Arial" charset="0"/>
                <a:ea typeface="Arial" charset="0"/>
                <a:cs typeface="Arial" charset="0"/>
              </a:rPr>
              <a:t> Infect Dis. 2019 Sept 27. pii:ciz966. </a:t>
            </a:r>
          </a:p>
          <a:p>
            <a:pPr>
              <a:lnSpc>
                <a:spcPct val="120000"/>
              </a:lnSpc>
              <a:spcBef>
                <a:spcPts val="0"/>
              </a:spcBef>
              <a:spcAft>
                <a:spcPts val="0"/>
              </a:spcAft>
            </a:pPr>
            <a:r>
              <a:rPr lang="en-US" sz="1200" dirty="0">
                <a:solidFill>
                  <a:schemeClr val="tx1"/>
                </a:solidFill>
                <a:latin typeface="Arial" charset="0"/>
                <a:ea typeface="Arial" charset="0"/>
                <a:cs typeface="Arial" charset="0"/>
              </a:rPr>
              <a:t>Van </a:t>
            </a:r>
            <a:r>
              <a:rPr lang="en-US" sz="1200" dirty="0" err="1">
                <a:solidFill>
                  <a:schemeClr val="tx1"/>
                </a:solidFill>
                <a:latin typeface="Arial" charset="0"/>
                <a:ea typeface="Arial" charset="0"/>
                <a:cs typeface="Arial" charset="0"/>
              </a:rPr>
              <a:t>Hise</a:t>
            </a:r>
            <a:r>
              <a:rPr lang="en-US" sz="1200" dirty="0">
                <a:solidFill>
                  <a:schemeClr val="tx1"/>
                </a:solidFill>
                <a:latin typeface="Arial" charset="0"/>
                <a:ea typeface="Arial" charset="0"/>
                <a:cs typeface="Arial" charset="0"/>
              </a:rPr>
              <a:t> NW, Bryant AM, Hennessey EK, </a:t>
            </a:r>
            <a:r>
              <a:rPr lang="en-US" sz="1200" dirty="0" err="1">
                <a:solidFill>
                  <a:schemeClr val="tx1"/>
                </a:solidFill>
                <a:latin typeface="Arial" charset="0"/>
                <a:ea typeface="Arial" charset="0"/>
                <a:cs typeface="Arial" charset="0"/>
              </a:rPr>
              <a:t>Crannage</a:t>
            </a:r>
            <a:r>
              <a:rPr lang="en-US" sz="1200" dirty="0">
                <a:solidFill>
                  <a:schemeClr val="tx1"/>
                </a:solidFill>
                <a:latin typeface="Arial" charset="0"/>
                <a:ea typeface="Arial" charset="0"/>
                <a:cs typeface="Arial" charset="0"/>
              </a:rPr>
              <a:t> AJ, </a:t>
            </a:r>
            <a:r>
              <a:rPr lang="en-US" sz="1200" dirty="0" err="1">
                <a:solidFill>
                  <a:schemeClr val="tx1"/>
                </a:solidFill>
                <a:latin typeface="Arial" charset="0"/>
                <a:ea typeface="Arial" charset="0"/>
                <a:cs typeface="Arial" charset="0"/>
              </a:rPr>
              <a:t>Khoury</a:t>
            </a:r>
            <a:r>
              <a:rPr lang="en-US" sz="1200" dirty="0">
                <a:solidFill>
                  <a:schemeClr val="tx1"/>
                </a:solidFill>
                <a:latin typeface="Arial" charset="0"/>
                <a:ea typeface="Arial" charset="0"/>
                <a:cs typeface="Arial" charset="0"/>
              </a:rPr>
              <a:t> JA, </a:t>
            </a:r>
            <a:r>
              <a:rPr lang="en-US" sz="1200" dirty="0" err="1">
                <a:solidFill>
                  <a:schemeClr val="tx1"/>
                </a:solidFill>
                <a:latin typeface="Arial" charset="0"/>
                <a:ea typeface="Arial" charset="0"/>
                <a:cs typeface="Arial" charset="0"/>
              </a:rPr>
              <a:t>Manian</a:t>
            </a:r>
            <a:r>
              <a:rPr lang="en-US" sz="1200" dirty="0">
                <a:solidFill>
                  <a:schemeClr val="tx1"/>
                </a:solidFill>
                <a:latin typeface="Arial" charset="0"/>
                <a:ea typeface="Arial" charset="0"/>
                <a:cs typeface="Arial" charset="0"/>
              </a:rPr>
              <a:t> FA. Efficacy of Oral Vancomycin in Preventing Recurrent Clostridium difficile Infection in Patients Treated With Systemic Antimicrobial Agents. </a:t>
            </a:r>
            <a:r>
              <a:rPr lang="en-US" sz="1200" dirty="0" err="1">
                <a:solidFill>
                  <a:schemeClr val="tx1"/>
                </a:solidFill>
                <a:latin typeface="Arial" charset="0"/>
                <a:ea typeface="Arial" charset="0"/>
                <a:cs typeface="Arial" charset="0"/>
              </a:rPr>
              <a:t>Clin</a:t>
            </a:r>
            <a:r>
              <a:rPr lang="en-US" sz="1200" dirty="0">
                <a:solidFill>
                  <a:schemeClr val="tx1"/>
                </a:solidFill>
                <a:latin typeface="Arial" charset="0"/>
                <a:ea typeface="Arial" charset="0"/>
                <a:cs typeface="Arial" charset="0"/>
              </a:rPr>
              <a:t> Infect Dis. 2016 Sep 1;63(5):651-3. </a:t>
            </a:r>
            <a:endParaRPr lang="en-US" sz="1200" dirty="0" smtClean="0">
              <a:solidFill>
                <a:schemeClr val="tx1"/>
              </a:solidFill>
              <a:latin typeface="Arial" charset="0"/>
              <a:ea typeface="Arial" charset="0"/>
              <a:cs typeface="Arial" charset="0"/>
            </a:endParaRPr>
          </a:p>
          <a:p>
            <a:pPr>
              <a:lnSpc>
                <a:spcPct val="120000"/>
              </a:lnSpc>
              <a:spcBef>
                <a:spcPts val="0"/>
              </a:spcBef>
              <a:spcAft>
                <a:spcPts val="0"/>
              </a:spcAft>
            </a:pPr>
            <a:r>
              <a:rPr lang="en-US" sz="1200" dirty="0">
                <a:solidFill>
                  <a:schemeClr val="tx1"/>
                </a:solidFill>
                <a:latin typeface="Arial" charset="0"/>
                <a:ea typeface="Arial" charset="0"/>
                <a:cs typeface="Arial" charset="0"/>
              </a:rPr>
              <a:t>https://</a:t>
            </a:r>
            <a:r>
              <a:rPr lang="en-US" sz="1200" dirty="0" err="1">
                <a:solidFill>
                  <a:schemeClr val="tx1"/>
                </a:solidFill>
                <a:latin typeface="Arial" charset="0"/>
                <a:ea typeface="Arial" charset="0"/>
                <a:cs typeface="Arial" charset="0"/>
              </a:rPr>
              <a:t>www.fda.gov</a:t>
            </a:r>
            <a:r>
              <a:rPr lang="en-US" sz="1200" dirty="0">
                <a:solidFill>
                  <a:schemeClr val="tx1"/>
                </a:solidFill>
                <a:latin typeface="Arial" charset="0"/>
                <a:ea typeface="Arial" charset="0"/>
                <a:cs typeface="Arial" charset="0"/>
              </a:rPr>
              <a:t>/safety/medical-product-safety-information/fecal-microbiota-transplantation-safety-alert-risk-serious-adverse-events-likely-due-transmission</a:t>
            </a:r>
          </a:p>
          <a:p>
            <a:pPr>
              <a:lnSpc>
                <a:spcPct val="120000"/>
              </a:lnSpc>
              <a:spcBef>
                <a:spcPts val="0"/>
              </a:spcBef>
              <a:spcAft>
                <a:spcPts val="0"/>
              </a:spcAft>
            </a:pPr>
            <a:r>
              <a:rPr lang="en-US" sz="1200" dirty="0">
                <a:solidFill>
                  <a:schemeClr val="tx1"/>
                </a:solidFill>
                <a:latin typeface="Arial" charset="0"/>
                <a:ea typeface="Arial" charset="0"/>
                <a:cs typeface="Arial" charset="0"/>
              </a:rPr>
              <a:t>Henderson, M, Bragg, A, </a:t>
            </a:r>
            <a:r>
              <a:rPr lang="en-US" sz="1200" dirty="0" err="1">
                <a:solidFill>
                  <a:schemeClr val="tx1"/>
                </a:solidFill>
                <a:latin typeface="Arial" charset="0"/>
                <a:ea typeface="Arial" charset="0"/>
                <a:cs typeface="Arial" charset="0"/>
              </a:rPr>
              <a:t>Fahim</a:t>
            </a:r>
            <a:r>
              <a:rPr lang="en-US" sz="1200" dirty="0">
                <a:solidFill>
                  <a:schemeClr val="tx1"/>
                </a:solidFill>
                <a:latin typeface="Arial" charset="0"/>
                <a:ea typeface="Arial" charset="0"/>
                <a:cs typeface="Arial" charset="0"/>
              </a:rPr>
              <a:t>, G, Shah, M, Hermes-DeSantis, E.  A Review of the Safety and Efficacy of Vaccines as Prophylaxis for Clostridium difficile infections. Vaccines (Basel). 2017 Sep; 5(3):</a:t>
            </a:r>
            <a:r>
              <a:rPr lang="en-US" sz="1200" dirty="0" smtClean="0">
                <a:solidFill>
                  <a:schemeClr val="tx1"/>
                </a:solidFill>
                <a:latin typeface="Arial" charset="0"/>
                <a:ea typeface="Arial" charset="0"/>
                <a:cs typeface="Arial" charset="0"/>
              </a:rPr>
              <a:t>25</a:t>
            </a:r>
            <a:endParaRPr lang="en-US" sz="12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997178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04" y="1098470"/>
            <a:ext cx="7269480" cy="1325562"/>
          </a:xfrm>
        </p:spPr>
        <p:txBody>
          <a:bodyPr/>
          <a:lstStyle/>
          <a:p>
            <a:r>
              <a:rPr lang="en-US" dirty="0" smtClean="0"/>
              <a:t>Pathogenesis of CDI </a:t>
            </a:r>
            <a:br>
              <a:rPr lang="en-US" dirty="0" smtClean="0"/>
            </a:br>
            <a:r>
              <a:rPr lang="en-US" dirty="0" smtClean="0"/>
              <a:t>(</a:t>
            </a:r>
            <a:r>
              <a:rPr lang="en-US" i="1" dirty="0" smtClean="0"/>
              <a:t>C. difficile </a:t>
            </a:r>
            <a:r>
              <a:rPr lang="en-US" dirty="0" smtClean="0"/>
              <a:t>infection)</a:t>
            </a:r>
            <a:endParaRPr lang="en-US" dirty="0"/>
          </a:p>
        </p:txBody>
      </p:sp>
      <p:sp>
        <p:nvSpPr>
          <p:cNvPr id="7" name="Content Placeholder 6"/>
          <p:cNvSpPr>
            <a:spLocks noGrp="1"/>
          </p:cNvSpPr>
          <p:nvPr>
            <p:ph idx="1"/>
          </p:nvPr>
        </p:nvSpPr>
        <p:spPr>
          <a:xfrm>
            <a:off x="946404" y="2633619"/>
            <a:ext cx="6446520" cy="4351337"/>
          </a:xfrm>
        </p:spPr>
        <p:txBody>
          <a:bodyPr/>
          <a:lstStyle/>
          <a:p>
            <a:r>
              <a:rPr lang="en-US" dirty="0" smtClean="0"/>
              <a:t>Normally, the colon has more than 500 species of bacteria, including </a:t>
            </a:r>
            <a:r>
              <a:rPr lang="en-US" i="1" dirty="0" smtClean="0"/>
              <a:t>C. difficile</a:t>
            </a:r>
          </a:p>
          <a:p>
            <a:r>
              <a:rPr lang="en-US" dirty="0" smtClean="0"/>
              <a:t>There are &gt;400 strains of </a:t>
            </a:r>
            <a:r>
              <a:rPr lang="en-US" i="1" dirty="0" smtClean="0"/>
              <a:t>C. difficile </a:t>
            </a:r>
            <a:r>
              <a:rPr lang="en-US" dirty="0" smtClean="0"/>
              <a:t>and only toxin-producing strains cause disease</a:t>
            </a:r>
          </a:p>
          <a:p>
            <a:r>
              <a:rPr lang="en-US" dirty="0" smtClean="0"/>
              <a:t>1g of feces contains up to 10</a:t>
            </a:r>
            <a:r>
              <a:rPr lang="en-US" baseline="30000" dirty="0" smtClean="0"/>
              <a:t>12</a:t>
            </a:r>
            <a:r>
              <a:rPr lang="en-US" dirty="0" smtClean="0"/>
              <a:t> bacteria that resist colonization &amp; prevent proliferation of </a:t>
            </a:r>
            <a:r>
              <a:rPr lang="en-US" i="1" dirty="0" smtClean="0"/>
              <a:t>C. difficile</a:t>
            </a:r>
            <a:endParaRPr lang="en-US" i="1" baseline="30000" dirty="0" smtClean="0"/>
          </a:p>
          <a:p>
            <a:pPr lvl="1"/>
            <a:r>
              <a:rPr lang="en-US" i="1" dirty="0" smtClean="0"/>
              <a:t>Lactobacilli </a:t>
            </a:r>
            <a:r>
              <a:rPr lang="en-US" dirty="0" smtClean="0"/>
              <a:t>&amp; group D </a:t>
            </a:r>
            <a:r>
              <a:rPr lang="en-US" i="1" dirty="0" smtClean="0"/>
              <a:t>Enterococci </a:t>
            </a:r>
            <a:r>
              <a:rPr lang="en-US" dirty="0" smtClean="0"/>
              <a:t>are the most antagonistic</a:t>
            </a:r>
            <a:r>
              <a:rPr lang="en-US" dirty="0"/>
              <a:t> </a:t>
            </a:r>
            <a:r>
              <a:rPr lang="en-US" dirty="0" smtClean="0"/>
              <a:t>bacteria against </a:t>
            </a:r>
            <a:r>
              <a:rPr lang="en-US" i="1" dirty="0" smtClean="0"/>
              <a:t>C. difficile</a:t>
            </a:r>
            <a:endParaRPr lang="en-US" dirty="0" smtClean="0"/>
          </a:p>
          <a:p>
            <a:pPr lvl="1"/>
            <a:r>
              <a:rPr lang="en-US" dirty="0" smtClean="0"/>
              <a:t>If these bacteria are eradicated by antibiotics,</a:t>
            </a:r>
            <a:r>
              <a:rPr lang="en-US" dirty="0" smtClean="0">
                <a:sym typeface="Wingdings" panose="05000000000000000000" pitchFamily="2" charset="2"/>
              </a:rPr>
              <a:t>             </a:t>
            </a:r>
            <a:r>
              <a:rPr lang="en-US" i="1" dirty="0" smtClean="0">
                <a:sym typeface="Wingdings" panose="05000000000000000000" pitchFamily="2" charset="2"/>
              </a:rPr>
              <a:t>C. difficile </a:t>
            </a:r>
            <a:r>
              <a:rPr lang="en-US" dirty="0" smtClean="0"/>
              <a:t>can overpopulate the colon</a:t>
            </a:r>
            <a:r>
              <a:rPr lang="en-US" dirty="0"/>
              <a:t>!</a:t>
            </a:r>
            <a:endParaRPr lang="en-US" dirty="0" smtClean="0"/>
          </a:p>
        </p:txBody>
      </p:sp>
      <p:sp>
        <p:nvSpPr>
          <p:cNvPr id="5" name="TextBox 4">
            <a:hlinkClick r:id="rId3" action="ppaction://hlinksldjump"/>
          </p:cNvPr>
          <p:cNvSpPr txBox="1"/>
          <p:nvPr/>
        </p:nvSpPr>
        <p:spPr>
          <a:xfrm>
            <a:off x="281189" y="242552"/>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
        <p:nvSpPr>
          <p:cNvPr id="6" name="TextBox 5"/>
          <p:cNvSpPr txBox="1"/>
          <p:nvPr/>
        </p:nvSpPr>
        <p:spPr>
          <a:xfrm>
            <a:off x="5379985" y="228281"/>
            <a:ext cx="2861299" cy="246221"/>
          </a:xfrm>
          <a:prstGeom prst="rect">
            <a:avLst/>
          </a:prstGeom>
          <a:noFill/>
        </p:spPr>
        <p:txBody>
          <a:bodyPr wrap="square" rtlCol="0">
            <a:spAutoFit/>
          </a:bodyPr>
          <a:lstStyle/>
          <a:p>
            <a:r>
              <a:rPr lang="en-US" sz="1000" dirty="0" err="1" smtClean="0"/>
              <a:t>Tonna</a:t>
            </a:r>
            <a:r>
              <a:rPr lang="en-US" sz="1000" dirty="0" smtClean="0"/>
              <a:t> &amp; </a:t>
            </a:r>
            <a:r>
              <a:rPr lang="en-US" sz="1000" dirty="0" err="1" smtClean="0"/>
              <a:t>Welsby</a:t>
            </a:r>
            <a:r>
              <a:rPr lang="en-US" sz="1000" dirty="0" smtClean="0"/>
              <a:t>, Postgrad Med Journal 2005</a:t>
            </a:r>
            <a:endParaRPr lang="en-US" sz="1000" dirty="0"/>
          </a:p>
        </p:txBody>
      </p:sp>
      <p:pic>
        <p:nvPicPr>
          <p:cNvPr id="3" name="Picture 2"/>
          <p:cNvPicPr>
            <a:picLocks noChangeAspect="1"/>
          </p:cNvPicPr>
          <p:nvPr/>
        </p:nvPicPr>
        <p:blipFill>
          <a:blip r:embed="rId4"/>
          <a:stretch>
            <a:fillRect/>
          </a:stretch>
        </p:blipFill>
        <p:spPr>
          <a:xfrm>
            <a:off x="6044680" y="5100649"/>
            <a:ext cx="2696487" cy="1757351"/>
          </a:xfrm>
          <a:prstGeom prst="rect">
            <a:avLst/>
          </a:prstGeom>
        </p:spPr>
      </p:pic>
    </p:spTree>
    <p:extLst>
      <p:ext uri="{BB962C8B-B14F-4D97-AF65-F5344CB8AC3E}">
        <p14:creationId xmlns:p14="http://schemas.microsoft.com/office/powerpoint/2010/main" val="44364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1905000"/>
            <a:ext cx="6553200" cy="338554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2800" b="1" u="sng" dirty="0"/>
              <a:t>Requirements for </a:t>
            </a:r>
            <a:r>
              <a:rPr lang="en-US" sz="2800" b="1" u="sng" dirty="0" smtClean="0"/>
              <a:t>Developing CDI</a:t>
            </a:r>
          </a:p>
          <a:p>
            <a:pPr algn="ctr"/>
            <a:endParaRPr lang="en-US" sz="2400" u="sng" dirty="0"/>
          </a:p>
          <a:p>
            <a:pPr marL="617220" lvl="1" indent="-342900">
              <a:buFont typeface="+mj-lt"/>
              <a:buAutoNum type="arabicPeriod"/>
            </a:pPr>
            <a:r>
              <a:rPr lang="en-US" sz="2800" dirty="0" smtClean="0"/>
              <a:t>There must be a disruption of the normal gut flora (i.e. antibiotics) </a:t>
            </a:r>
            <a:r>
              <a:rPr lang="en-US" sz="2800" dirty="0" smtClean="0">
                <a:sym typeface="Wingdings"/>
              </a:rPr>
              <a:t> l</a:t>
            </a:r>
            <a:r>
              <a:rPr lang="en-US" sz="2800" dirty="0" smtClean="0"/>
              <a:t>eading to diminished colonization favoring </a:t>
            </a:r>
            <a:r>
              <a:rPr lang="en-US" sz="2800" i="1" dirty="0" smtClean="0"/>
              <a:t>C. difficile</a:t>
            </a:r>
          </a:p>
          <a:p>
            <a:pPr marL="617220" lvl="1" indent="-342900">
              <a:buFont typeface="+mj-lt"/>
              <a:buAutoNum type="arabicPeriod"/>
            </a:pPr>
            <a:endParaRPr lang="en-US" sz="2400" dirty="0"/>
          </a:p>
          <a:p>
            <a:pPr marL="617220" lvl="1" indent="-342900">
              <a:buFont typeface="+mj-lt"/>
              <a:buAutoNum type="arabicPeriod"/>
            </a:pPr>
            <a:r>
              <a:rPr lang="en-US" sz="2800" dirty="0"/>
              <a:t>You must acquire the </a:t>
            </a:r>
            <a:r>
              <a:rPr lang="en-US" sz="2800" dirty="0" smtClean="0"/>
              <a:t>organism! </a:t>
            </a:r>
            <a:endParaRPr lang="en-US" sz="2800" dirty="0"/>
          </a:p>
        </p:txBody>
      </p:sp>
      <p:sp>
        <p:nvSpPr>
          <p:cNvPr id="5" name="Title 1"/>
          <p:cNvSpPr>
            <a:spLocks noGrp="1"/>
          </p:cNvSpPr>
          <p:nvPr>
            <p:ph type="title"/>
          </p:nvPr>
        </p:nvSpPr>
        <p:spPr>
          <a:xfrm>
            <a:off x="381000" y="381000"/>
            <a:ext cx="4648200" cy="700722"/>
          </a:xfrm>
        </p:spPr>
        <p:txBody>
          <a:bodyPr>
            <a:noAutofit/>
          </a:bodyPr>
          <a:lstStyle/>
          <a:p>
            <a:r>
              <a:rPr lang="en-US" sz="3200" dirty="0" smtClean="0"/>
              <a:t>Pathogenesis of CDI</a:t>
            </a:r>
            <a:endParaRPr lang="en-US" sz="3200" dirty="0"/>
          </a:p>
        </p:txBody>
      </p:sp>
      <p:sp>
        <p:nvSpPr>
          <p:cNvPr id="6" name="TextBox 5">
            <a:hlinkClick r:id="rId2" action="ppaction://hlinksldjump"/>
          </p:cNvPr>
          <p:cNvSpPr txBox="1"/>
          <p:nvPr/>
        </p:nvSpPr>
        <p:spPr>
          <a:xfrm>
            <a:off x="6635073" y="256886"/>
            <a:ext cx="2215166" cy="646331"/>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solidFill>
                  <a:schemeClr val="bg2">
                    <a:lumMod val="25000"/>
                  </a:schemeClr>
                </a:solidFill>
              </a:rPr>
              <a:t>Return to Table of Contents</a:t>
            </a:r>
            <a:endParaRPr lang="en-US" b="1" dirty="0">
              <a:solidFill>
                <a:schemeClr val="bg2">
                  <a:lumMod val="25000"/>
                </a:schemeClr>
              </a:solidFill>
            </a:endParaRPr>
          </a:p>
        </p:txBody>
      </p:sp>
    </p:spTree>
    <p:extLst>
      <p:ext uri="{BB962C8B-B14F-4D97-AF65-F5344CB8AC3E}">
        <p14:creationId xmlns:p14="http://schemas.microsoft.com/office/powerpoint/2010/main" val="346497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iew">
  <a:themeElements>
    <a:clrScheme name="Custom 3">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000000"/>
      </a:hlink>
      <a:folHlink>
        <a:srgbClr val="000000"/>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23C5FE65-18CC-4A65-9EBC-B05E331504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View</Template>
  <TotalTime>5160</TotalTime>
  <Words>6433</Words>
  <Application>Microsoft Office PowerPoint</Application>
  <PresentationFormat>On-screen Show (4:3)</PresentationFormat>
  <Paragraphs>737</Paragraphs>
  <Slides>74</Slides>
  <Notes>66</Notes>
  <HiddenSlides>2</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74</vt:i4>
      </vt:variant>
    </vt:vector>
  </HeadingPairs>
  <TitlesOfParts>
    <vt:vector size="87" baseType="lpstr">
      <vt:lpstr>ＭＳ Ｐゴシック</vt:lpstr>
      <vt:lpstr>Abadi MT Condensed Light</vt:lpstr>
      <vt:lpstr>Al Tarikh</vt:lpstr>
      <vt:lpstr>Apple Color Emoji</vt:lpstr>
      <vt:lpstr>Arial</vt:lpstr>
      <vt:lpstr>Arial Unicode MS</vt:lpstr>
      <vt:lpstr>Brush Script MT</vt:lpstr>
      <vt:lpstr>Calibri</vt:lpstr>
      <vt:lpstr>Century Schoolbook</vt:lpstr>
      <vt:lpstr>Mangal</vt:lpstr>
      <vt:lpstr>Wingdings</vt:lpstr>
      <vt:lpstr>Wingdings 2</vt:lpstr>
      <vt:lpstr>View</vt:lpstr>
      <vt:lpstr>Clostridioides*  difficile</vt:lpstr>
      <vt:lpstr>This module works a lot better in “presentation” mode</vt:lpstr>
      <vt:lpstr>Welcome to the module on C. difficile!</vt:lpstr>
      <vt:lpstr>A Starter Question</vt:lpstr>
      <vt:lpstr>TABLE OF CONTENTS</vt:lpstr>
      <vt:lpstr>Background: C. Difficile</vt:lpstr>
      <vt:lpstr>Microbiology</vt:lpstr>
      <vt:lpstr>Pathogenesis of CDI  (C. difficile infection)</vt:lpstr>
      <vt:lpstr>Pathogenesis of CDI</vt:lpstr>
      <vt:lpstr>Pathogenesis of CDI</vt:lpstr>
      <vt:lpstr>C. difficile causes disease via TOXIN production…</vt:lpstr>
      <vt:lpstr>Toxin A and B levels directly correlate with symptom severity</vt:lpstr>
      <vt:lpstr>Epidemiology</vt:lpstr>
      <vt:lpstr>PowerPoint Presentation</vt:lpstr>
      <vt:lpstr>Mortality in hospitalized adults is not insignificant</vt:lpstr>
      <vt:lpstr>Kelly CP, LaMont JT. N Engl J Med 2008</vt:lpstr>
      <vt:lpstr>Length of stay is not short</vt:lpstr>
      <vt:lpstr>Risk Factors for CDI</vt:lpstr>
      <vt:lpstr>Not all antibiotics are  created equal…</vt:lpstr>
      <vt:lpstr>Transmission</vt:lpstr>
      <vt:lpstr>Host Defense &amp; Response</vt:lpstr>
      <vt:lpstr>Clinical Manifestations</vt:lpstr>
      <vt:lpstr>1. Asymptomatic Carriage</vt:lpstr>
      <vt:lpstr>2. Diarrhea with Colitis</vt:lpstr>
      <vt:lpstr>3. Pseudomembranous Colitis</vt:lpstr>
      <vt:lpstr>Pseudomembranous Colitis</vt:lpstr>
      <vt:lpstr>4. Fulminant Colitis</vt:lpstr>
      <vt:lpstr>Fulminant C. diff colitis with toxic megacolon</vt:lpstr>
      <vt:lpstr>Can there be minimal or no diarrhea in C. difficile infection?</vt:lpstr>
      <vt:lpstr>C. difficile and Leukocytosis</vt:lpstr>
      <vt:lpstr>Diagnosis</vt:lpstr>
      <vt:lpstr>Example: 2 Step Testing Algorithm</vt:lpstr>
      <vt:lpstr>Treatment</vt:lpstr>
      <vt:lpstr>Step 1 of Treatment:  Classify Disease Severity</vt:lpstr>
      <vt:lpstr>Step 2 of Treatment:  Has the patient had C. diff before?</vt:lpstr>
      <vt:lpstr>Initial Episode</vt:lpstr>
      <vt:lpstr>Initial Episode:  PO Vancomycin vs Metronidazole</vt:lpstr>
      <vt:lpstr>Evidence for Fidaxomicin</vt:lpstr>
      <vt:lpstr>Does PO vs IV matter?</vt:lpstr>
      <vt:lpstr>Risk Factors For Recurrence</vt:lpstr>
      <vt:lpstr>Treatment: First Recurrence </vt:lpstr>
      <vt:lpstr>Treatment: Second… or subsequent Recurrence</vt:lpstr>
      <vt:lpstr>Treatment of ANY episode of FULMINANT DISEASE</vt:lpstr>
      <vt:lpstr>Extra-colonic Involvement</vt:lpstr>
      <vt:lpstr>What if a patient tests +  for C. diff and is asymptomatic?</vt:lpstr>
      <vt:lpstr>Non-antibiotic Treatment Adjuncts</vt:lpstr>
      <vt:lpstr>Monoclonal Antibodies </vt:lpstr>
      <vt:lpstr>What About Probiotics? Proposed Mechanisms of Action</vt:lpstr>
      <vt:lpstr>Can Probiotics  Prevent C. diff?</vt:lpstr>
      <vt:lpstr>Bottom Line</vt:lpstr>
      <vt:lpstr>Fecal Microbiota Transplantation (FMT)</vt:lpstr>
      <vt:lpstr>Fecal Microbiota Transplantation (FMT)</vt:lpstr>
      <vt:lpstr>FMT: Words of Caution</vt:lpstr>
      <vt:lpstr>Prevention and  Infection Control</vt:lpstr>
      <vt:lpstr>C. Diff Prophylaxis?</vt:lpstr>
      <vt:lpstr>C. Diff Vaccine?</vt:lpstr>
      <vt:lpstr>Cases</vt:lpstr>
      <vt:lpstr>Case 1</vt:lpstr>
      <vt:lpstr>Case 1 Explanation</vt:lpstr>
      <vt:lpstr>Case 2</vt:lpstr>
      <vt:lpstr>Case 2 Explanation</vt:lpstr>
      <vt:lpstr>Case 3</vt:lpstr>
      <vt:lpstr>Case 3 Explanation</vt:lpstr>
      <vt:lpstr>Case 4</vt:lpstr>
      <vt:lpstr>Case 4 Explanation</vt:lpstr>
      <vt:lpstr>Case 5</vt:lpstr>
      <vt:lpstr>Case 5 Explanation</vt:lpstr>
      <vt:lpstr>Thank you for using our module on C. diff!</vt:lpstr>
      <vt:lpstr>Resources</vt:lpstr>
      <vt:lpstr>Resources</vt:lpstr>
      <vt:lpstr>Resources</vt:lpstr>
      <vt:lpstr>Resources</vt:lpstr>
      <vt:lpstr>Resources </vt:lpstr>
      <vt:lpstr>Resources </vt:lpstr>
    </vt:vector>
  </TitlesOfParts>
  <Company>Beth Israel Deaconess Madical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Clostridium difficile</dc:title>
  <dc:creator>Hale,Andrew J., M.D. (BIDMC - Infectious Disease)</dc:creator>
  <cp:lastModifiedBy>Hale, Andrew</cp:lastModifiedBy>
  <cp:revision>221</cp:revision>
  <dcterms:created xsi:type="dcterms:W3CDTF">2014-11-25T16:13:15Z</dcterms:created>
  <dcterms:modified xsi:type="dcterms:W3CDTF">2020-04-29T19:42:50Z</dcterms:modified>
</cp:coreProperties>
</file>