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160"/>
  </p:notesMasterIdLst>
  <p:sldIdLst>
    <p:sldId id="257" r:id="rId2"/>
    <p:sldId id="483" r:id="rId3"/>
    <p:sldId id="484" r:id="rId4"/>
    <p:sldId id="487" r:id="rId5"/>
    <p:sldId id="489" r:id="rId6"/>
    <p:sldId id="330" r:id="rId7"/>
    <p:sldId id="331" r:id="rId8"/>
    <p:sldId id="329" r:id="rId9"/>
    <p:sldId id="324" r:id="rId10"/>
    <p:sldId id="325" r:id="rId11"/>
    <p:sldId id="326" r:id="rId12"/>
    <p:sldId id="328" r:id="rId13"/>
    <p:sldId id="332" r:id="rId14"/>
    <p:sldId id="333" r:id="rId15"/>
    <p:sldId id="335" r:id="rId16"/>
    <p:sldId id="261" r:id="rId17"/>
    <p:sldId id="334" r:id="rId18"/>
    <p:sldId id="336" r:id="rId19"/>
    <p:sldId id="338" r:id="rId20"/>
    <p:sldId id="262" r:id="rId21"/>
    <p:sldId id="490" r:id="rId22"/>
    <p:sldId id="486" r:id="rId23"/>
    <p:sldId id="491" r:id="rId24"/>
    <p:sldId id="339" r:id="rId25"/>
    <p:sldId id="341" r:id="rId26"/>
    <p:sldId id="342" r:id="rId27"/>
    <p:sldId id="264" r:id="rId28"/>
    <p:sldId id="343" r:id="rId29"/>
    <p:sldId id="265" r:id="rId30"/>
    <p:sldId id="457" r:id="rId31"/>
    <p:sldId id="266" r:id="rId32"/>
    <p:sldId id="267" r:id="rId33"/>
    <p:sldId id="268" r:id="rId34"/>
    <p:sldId id="347" r:id="rId35"/>
    <p:sldId id="269" r:id="rId36"/>
    <p:sldId id="344" r:id="rId37"/>
    <p:sldId id="345" r:id="rId38"/>
    <p:sldId id="270" r:id="rId39"/>
    <p:sldId id="458" r:id="rId40"/>
    <p:sldId id="350" r:id="rId41"/>
    <p:sldId id="351" r:id="rId42"/>
    <p:sldId id="352" r:id="rId43"/>
    <p:sldId id="459" r:id="rId44"/>
    <p:sldId id="354" r:id="rId45"/>
    <p:sldId id="355" r:id="rId46"/>
    <p:sldId id="356" r:id="rId47"/>
    <p:sldId id="460" r:id="rId48"/>
    <p:sldId id="358" r:id="rId49"/>
    <p:sldId id="359" r:id="rId50"/>
    <p:sldId id="362" r:id="rId51"/>
    <p:sldId id="461" r:id="rId52"/>
    <p:sldId id="462" r:id="rId53"/>
    <p:sldId id="423" r:id="rId54"/>
    <p:sldId id="463" r:id="rId55"/>
    <p:sldId id="464" r:id="rId56"/>
    <p:sldId id="465" r:id="rId57"/>
    <p:sldId id="466" r:id="rId58"/>
    <p:sldId id="467" r:id="rId59"/>
    <p:sldId id="493" r:id="rId60"/>
    <p:sldId id="360" r:id="rId61"/>
    <p:sldId id="275" r:id="rId62"/>
    <p:sldId id="364" r:id="rId63"/>
    <p:sldId id="365" r:id="rId64"/>
    <p:sldId id="366" r:id="rId65"/>
    <p:sldId id="367" r:id="rId66"/>
    <p:sldId id="368" r:id="rId67"/>
    <p:sldId id="372" r:id="rId68"/>
    <p:sldId id="371" r:id="rId69"/>
    <p:sldId id="369" r:id="rId70"/>
    <p:sldId id="373" r:id="rId71"/>
    <p:sldId id="374" r:id="rId72"/>
    <p:sldId id="375" r:id="rId73"/>
    <p:sldId id="376" r:id="rId74"/>
    <p:sldId id="378" r:id="rId75"/>
    <p:sldId id="470" r:id="rId76"/>
    <p:sldId id="471" r:id="rId77"/>
    <p:sldId id="472" r:id="rId78"/>
    <p:sldId id="473" r:id="rId79"/>
    <p:sldId id="474" r:id="rId80"/>
    <p:sldId id="475" r:id="rId81"/>
    <p:sldId id="476" r:id="rId82"/>
    <p:sldId id="477" r:id="rId83"/>
    <p:sldId id="494" r:id="rId84"/>
    <p:sldId id="380" r:id="rId85"/>
    <p:sldId id="282" r:id="rId86"/>
    <p:sldId id="382" r:id="rId87"/>
    <p:sldId id="383" r:id="rId88"/>
    <p:sldId id="384" r:id="rId89"/>
    <p:sldId id="385" r:id="rId90"/>
    <p:sldId id="386" r:id="rId91"/>
    <p:sldId id="286" r:id="rId92"/>
    <p:sldId id="495" r:id="rId93"/>
    <p:sldId id="388" r:id="rId94"/>
    <p:sldId id="287" r:id="rId95"/>
    <p:sldId id="389" r:id="rId96"/>
    <p:sldId id="390" r:id="rId97"/>
    <p:sldId id="391" r:id="rId98"/>
    <p:sldId id="392" r:id="rId99"/>
    <p:sldId id="496" r:id="rId100"/>
    <p:sldId id="394" r:id="rId101"/>
    <p:sldId id="291" r:id="rId102"/>
    <p:sldId id="395" r:id="rId103"/>
    <p:sldId id="396" r:id="rId104"/>
    <p:sldId id="397" r:id="rId105"/>
    <p:sldId id="497" r:id="rId106"/>
    <p:sldId id="399" r:id="rId107"/>
    <p:sldId id="400" r:id="rId108"/>
    <p:sldId id="401" r:id="rId109"/>
    <p:sldId id="402" r:id="rId110"/>
    <p:sldId id="403" r:id="rId111"/>
    <p:sldId id="404" r:id="rId112"/>
    <p:sldId id="405" r:id="rId113"/>
    <p:sldId id="406" r:id="rId114"/>
    <p:sldId id="407" r:id="rId115"/>
    <p:sldId id="408" r:id="rId116"/>
    <p:sldId id="410" r:id="rId117"/>
    <p:sldId id="411" r:id="rId118"/>
    <p:sldId id="412" r:id="rId119"/>
    <p:sldId id="498" r:id="rId120"/>
    <p:sldId id="414" r:id="rId121"/>
    <p:sldId id="416" r:id="rId122"/>
    <p:sldId id="499" r:id="rId123"/>
    <p:sldId id="418" r:id="rId124"/>
    <p:sldId id="424" r:id="rId125"/>
    <p:sldId id="426" r:id="rId126"/>
    <p:sldId id="427" r:id="rId127"/>
    <p:sldId id="500" r:id="rId128"/>
    <p:sldId id="429" r:id="rId129"/>
    <p:sldId id="431" r:id="rId130"/>
    <p:sldId id="430" r:id="rId131"/>
    <p:sldId id="501" r:id="rId132"/>
    <p:sldId id="433" r:id="rId133"/>
    <p:sldId id="434" r:id="rId134"/>
    <p:sldId id="435" r:id="rId135"/>
    <p:sldId id="502" r:id="rId136"/>
    <p:sldId id="437" r:id="rId137"/>
    <p:sldId id="438" r:id="rId138"/>
    <p:sldId id="503" r:id="rId139"/>
    <p:sldId id="440" r:id="rId140"/>
    <p:sldId id="441" r:id="rId141"/>
    <p:sldId id="442" r:id="rId142"/>
    <p:sldId id="443" r:id="rId143"/>
    <p:sldId id="504" r:id="rId144"/>
    <p:sldId id="445" r:id="rId145"/>
    <p:sldId id="446" r:id="rId146"/>
    <p:sldId id="505" r:id="rId147"/>
    <p:sldId id="492" r:id="rId148"/>
    <p:sldId id="454" r:id="rId149"/>
    <p:sldId id="310" r:id="rId150"/>
    <p:sldId id="311" r:id="rId151"/>
    <p:sldId id="312" r:id="rId152"/>
    <p:sldId id="313" r:id="rId153"/>
    <p:sldId id="315" r:id="rId154"/>
    <p:sldId id="455" r:id="rId155"/>
    <p:sldId id="478" r:id="rId156"/>
    <p:sldId id="479" r:id="rId157"/>
    <p:sldId id="482" r:id="rId158"/>
    <p:sldId id="485" r:id="rId1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D636A620-16A8-1443-AA3B-301ABEE4CBE1}">
          <p14:sldIdLst>
            <p14:sldId id="257"/>
            <p14:sldId id="483"/>
            <p14:sldId id="484"/>
            <p14:sldId id="487"/>
            <p14:sldId id="489"/>
          </p14:sldIdLst>
        </p14:section>
        <p14:section name="Bacteria Review" id="{042E55AA-B705-8647-865E-A9259BE6CCD9}">
          <p14:sldIdLst>
            <p14:sldId id="330"/>
            <p14:sldId id="331"/>
            <p14:sldId id="329"/>
            <p14:sldId id="324"/>
            <p14:sldId id="325"/>
            <p14:sldId id="326"/>
            <p14:sldId id="328"/>
            <p14:sldId id="332"/>
            <p14:sldId id="333"/>
            <p14:sldId id="335"/>
            <p14:sldId id="261"/>
            <p14:sldId id="334"/>
            <p14:sldId id="336"/>
            <p14:sldId id="338"/>
            <p14:sldId id="262"/>
            <p14:sldId id="490"/>
            <p14:sldId id="486"/>
          </p14:sldIdLst>
        </p14:section>
        <p14:section name="Penicillins" id="{7A8C1919-04CD-FD4E-869C-B6976BE29B10}">
          <p14:sldIdLst>
            <p14:sldId id="491"/>
            <p14:sldId id="339"/>
            <p14:sldId id="341"/>
            <p14:sldId id="342"/>
            <p14:sldId id="264"/>
            <p14:sldId id="343"/>
            <p14:sldId id="265"/>
            <p14:sldId id="457"/>
            <p14:sldId id="266"/>
            <p14:sldId id="267"/>
            <p14:sldId id="268"/>
            <p14:sldId id="347"/>
            <p14:sldId id="269"/>
            <p14:sldId id="344"/>
            <p14:sldId id="345"/>
            <p14:sldId id="270"/>
            <p14:sldId id="458"/>
            <p14:sldId id="350"/>
            <p14:sldId id="351"/>
            <p14:sldId id="352"/>
            <p14:sldId id="459"/>
            <p14:sldId id="354"/>
            <p14:sldId id="355"/>
            <p14:sldId id="356"/>
            <p14:sldId id="460"/>
            <p14:sldId id="358"/>
            <p14:sldId id="359"/>
            <p14:sldId id="362"/>
            <p14:sldId id="461"/>
            <p14:sldId id="462"/>
            <p14:sldId id="423"/>
            <p14:sldId id="463"/>
            <p14:sldId id="464"/>
            <p14:sldId id="465"/>
            <p14:sldId id="466"/>
            <p14:sldId id="467"/>
          </p14:sldIdLst>
        </p14:section>
        <p14:section name="Cephalosporins" id="{93838B9F-03AB-C14C-B81D-383D95630C71}">
          <p14:sldIdLst>
            <p14:sldId id="493"/>
            <p14:sldId id="360"/>
            <p14:sldId id="275"/>
            <p14:sldId id="364"/>
            <p14:sldId id="365"/>
            <p14:sldId id="366"/>
            <p14:sldId id="367"/>
            <p14:sldId id="368"/>
            <p14:sldId id="372"/>
            <p14:sldId id="371"/>
            <p14:sldId id="369"/>
            <p14:sldId id="373"/>
            <p14:sldId id="374"/>
            <p14:sldId id="375"/>
            <p14:sldId id="376"/>
            <p14:sldId id="378"/>
            <p14:sldId id="470"/>
            <p14:sldId id="471"/>
            <p14:sldId id="472"/>
            <p14:sldId id="473"/>
            <p14:sldId id="474"/>
            <p14:sldId id="475"/>
            <p14:sldId id="476"/>
            <p14:sldId id="477"/>
          </p14:sldIdLst>
        </p14:section>
        <p14:section name="Fluoroquinolones" id="{555AE34C-A4CB-474B-A462-88336CEA238A}">
          <p14:sldIdLst>
            <p14:sldId id="494"/>
            <p14:sldId id="380"/>
            <p14:sldId id="282"/>
            <p14:sldId id="382"/>
            <p14:sldId id="383"/>
            <p14:sldId id="384"/>
            <p14:sldId id="385"/>
            <p14:sldId id="386"/>
            <p14:sldId id="286"/>
          </p14:sldIdLst>
        </p14:section>
        <p14:section name="Macrolides" id="{BDE63DAA-E74B-BB41-85FF-FA4A54FDF7F2}">
          <p14:sldIdLst>
            <p14:sldId id="495"/>
            <p14:sldId id="388"/>
            <p14:sldId id="287"/>
            <p14:sldId id="389"/>
            <p14:sldId id="390"/>
            <p14:sldId id="391"/>
            <p14:sldId id="392"/>
          </p14:sldIdLst>
        </p14:section>
        <p14:section name="Tetracyclines" id="{ECF1E325-9192-5D44-9DD1-E61F32D21EA1}">
          <p14:sldIdLst>
            <p14:sldId id="496"/>
            <p14:sldId id="394"/>
            <p14:sldId id="291"/>
            <p14:sldId id="395"/>
            <p14:sldId id="396"/>
            <p14:sldId id="397"/>
          </p14:sldIdLst>
        </p14:section>
        <p14:section name="MRSA drugs" id="{C0CA6FF8-B953-214F-AF2E-A6B5D16FEC3D}">
          <p14:sldIdLst>
            <p14:sldId id="497"/>
            <p14:sldId id="399"/>
            <p14:sldId id="400"/>
            <p14:sldId id="401"/>
            <p14:sldId id="402"/>
            <p14:sldId id="403"/>
            <p14:sldId id="404"/>
            <p14:sldId id="405"/>
            <p14:sldId id="406"/>
            <p14:sldId id="407"/>
            <p14:sldId id="408"/>
            <p14:sldId id="410"/>
            <p14:sldId id="411"/>
            <p14:sldId id="412"/>
          </p14:sldIdLst>
        </p14:section>
        <p14:section name="Aztreonam" id="{0C438462-616B-484E-BE82-15F8A6B2FDCD}">
          <p14:sldIdLst>
            <p14:sldId id="498"/>
            <p14:sldId id="414"/>
            <p14:sldId id="416"/>
          </p14:sldIdLst>
        </p14:section>
        <p14:section name="Aminoglycosides" id="{1535A6E2-05C2-C247-8D31-2E51B520557E}">
          <p14:sldIdLst>
            <p14:sldId id="499"/>
            <p14:sldId id="418"/>
            <p14:sldId id="424"/>
            <p14:sldId id="426"/>
            <p14:sldId id="427"/>
          </p14:sldIdLst>
        </p14:section>
        <p14:section name="Metronidazole" id="{72D9FC04-4D0D-3944-8CCF-9CF9F17478D4}">
          <p14:sldIdLst>
            <p14:sldId id="500"/>
            <p14:sldId id="429"/>
            <p14:sldId id="431"/>
            <p14:sldId id="430"/>
          </p14:sldIdLst>
        </p14:section>
        <p14:section name="Nitrofurantoin" id="{AB17AC39-B80D-0E47-A646-3BDD7C9141BB}">
          <p14:sldIdLst>
            <p14:sldId id="501"/>
            <p14:sldId id="433"/>
            <p14:sldId id="434"/>
            <p14:sldId id="435"/>
          </p14:sldIdLst>
        </p14:section>
        <p14:section name="Colistin" id="{96E03867-AF16-9A4F-96F2-6274922AE3C0}">
          <p14:sldIdLst>
            <p14:sldId id="502"/>
            <p14:sldId id="437"/>
            <p14:sldId id="438"/>
          </p14:sldIdLst>
        </p14:section>
        <p14:section name="Carbapenems" id="{A7E3E422-54A8-4E40-B9D6-68233A474B2D}">
          <p14:sldIdLst>
            <p14:sldId id="503"/>
            <p14:sldId id="440"/>
            <p14:sldId id="441"/>
            <p14:sldId id="442"/>
            <p14:sldId id="443"/>
            <p14:sldId id="504"/>
            <p14:sldId id="445"/>
            <p14:sldId id="446"/>
            <p14:sldId id="505"/>
            <p14:sldId id="492"/>
            <p14:sldId id="454"/>
            <p14:sldId id="310"/>
            <p14:sldId id="311"/>
            <p14:sldId id="312"/>
            <p14:sldId id="313"/>
            <p14:sldId id="315"/>
            <p14:sldId id="455"/>
            <p14:sldId id="478"/>
            <p14:sldId id="479"/>
            <p14:sldId id="482"/>
            <p14:sldId id="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46" autoAdjust="0"/>
  </p:normalViewPr>
  <p:slideViewPr>
    <p:cSldViewPr snapToGrid="0" snapToObjects="1">
      <p:cViewPr varScale="1">
        <p:scale>
          <a:sx n="124" d="100"/>
          <a:sy n="124" d="100"/>
        </p:scale>
        <p:origin x="1224" y="108"/>
      </p:cViewPr>
      <p:guideLst>
        <p:guide orient="horz" pos="2160"/>
        <p:guide pos="2880"/>
      </p:guideLst>
    </p:cSldViewPr>
  </p:slideViewPr>
  <p:outlineViewPr>
    <p:cViewPr>
      <p:scale>
        <a:sx n="33" d="100"/>
        <a:sy n="33" d="100"/>
      </p:scale>
      <p:origin x="0" y="38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E9E05-0F5E-BB46-ABF6-694573D0452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CE8F233C-FEA5-0445-85A1-C997337F63DF}">
      <dgm:prSet phldrT="[Text]"/>
      <dgm:spPr>
        <a:ln>
          <a:solidFill>
            <a:srgbClr val="FFFFFF"/>
          </a:solidFill>
        </a:ln>
      </dgm:spPr>
      <dgm:t>
        <a:bodyPr/>
        <a:lstStyle/>
        <a:p>
          <a:r>
            <a:rPr lang="en-US" b="0" dirty="0" smtClean="0">
              <a:latin typeface="Arial"/>
              <a:cs typeface="Arial"/>
            </a:rPr>
            <a:t>Staphylococcus</a:t>
          </a:r>
          <a:endParaRPr lang="en-US" b="0" dirty="0">
            <a:latin typeface="Arial"/>
            <a:cs typeface="Arial"/>
          </a:endParaRPr>
        </a:p>
      </dgm:t>
    </dgm:pt>
    <dgm:pt modelId="{B0CB96C4-69B8-E640-A78A-ACDC48695316}" type="parTrans" cxnId="{5FF3EBBA-377A-904D-AAF1-54F4C47F58D9}">
      <dgm:prSet/>
      <dgm:spPr/>
      <dgm:t>
        <a:bodyPr/>
        <a:lstStyle/>
        <a:p>
          <a:endParaRPr lang="en-US" b="1">
            <a:latin typeface="Arial"/>
            <a:cs typeface="Arial"/>
          </a:endParaRPr>
        </a:p>
      </dgm:t>
    </dgm:pt>
    <dgm:pt modelId="{B6A4D883-E73A-584A-B18A-322E35AEF8B6}" type="sibTrans" cxnId="{5FF3EBBA-377A-904D-AAF1-54F4C47F58D9}">
      <dgm:prSet/>
      <dgm:spPr/>
      <dgm:t>
        <a:bodyPr/>
        <a:lstStyle/>
        <a:p>
          <a:endParaRPr lang="en-US" b="1">
            <a:latin typeface="Arial"/>
            <a:cs typeface="Arial"/>
          </a:endParaRPr>
        </a:p>
      </dgm:t>
    </dgm:pt>
    <dgm:pt modelId="{6C9D016D-F62A-8C4B-A0E5-603F97E0F62A}">
      <dgm:prSet phldrT="[Text]" custT="1"/>
      <dgm:spPr>
        <a:ln>
          <a:solidFill>
            <a:srgbClr val="FFFFFF"/>
          </a:solidFill>
        </a:ln>
      </dgm:spPr>
      <dgm:t>
        <a:bodyPr/>
        <a:lstStyle/>
        <a:p>
          <a:r>
            <a:rPr lang="en-US" sz="1200" b="1" i="1" dirty="0" smtClean="0">
              <a:latin typeface="Arial"/>
              <a:cs typeface="Arial"/>
            </a:rPr>
            <a:t>Staph aureus</a:t>
          </a:r>
          <a:endParaRPr lang="en-US" sz="1200" b="1" i="1" dirty="0">
            <a:latin typeface="Arial"/>
            <a:cs typeface="Arial"/>
          </a:endParaRPr>
        </a:p>
      </dgm:t>
    </dgm:pt>
    <dgm:pt modelId="{1C6DFAFF-CDC1-CF41-9095-C13C7A0B3C84}" type="parTrans" cxnId="{0C71366E-FB11-674D-BE1B-79C48AFCD802}">
      <dgm:prSet/>
      <dgm:spPr/>
      <dgm:t>
        <a:bodyPr/>
        <a:lstStyle/>
        <a:p>
          <a:endParaRPr lang="en-US" b="1">
            <a:latin typeface="Arial"/>
            <a:cs typeface="Arial"/>
          </a:endParaRPr>
        </a:p>
      </dgm:t>
    </dgm:pt>
    <dgm:pt modelId="{05679F7A-4F71-0E4E-89C9-B01B42AC3153}" type="sibTrans" cxnId="{0C71366E-FB11-674D-BE1B-79C48AFCD802}">
      <dgm:prSet/>
      <dgm:spPr/>
      <dgm:t>
        <a:bodyPr/>
        <a:lstStyle/>
        <a:p>
          <a:endParaRPr lang="en-US" b="1">
            <a:latin typeface="Arial"/>
            <a:cs typeface="Arial"/>
          </a:endParaRPr>
        </a:p>
      </dgm:t>
    </dgm:pt>
    <dgm:pt modelId="{0BD53A7A-D5BB-E142-84AD-DA605B3CA5D3}">
      <dgm:prSet phldrT="[Text]"/>
      <dgm:spPr>
        <a:ln>
          <a:solidFill>
            <a:srgbClr val="FFFFFF"/>
          </a:solidFill>
        </a:ln>
      </dgm:spPr>
      <dgm:t>
        <a:bodyPr/>
        <a:lstStyle/>
        <a:p>
          <a:r>
            <a:rPr lang="en-US" b="0" dirty="0" smtClean="0">
              <a:latin typeface="Arial"/>
              <a:cs typeface="Arial"/>
            </a:rPr>
            <a:t>Streptococcus</a:t>
          </a:r>
          <a:endParaRPr lang="en-US" b="0" dirty="0">
            <a:latin typeface="Arial"/>
            <a:cs typeface="Arial"/>
          </a:endParaRPr>
        </a:p>
      </dgm:t>
    </dgm:pt>
    <dgm:pt modelId="{BFB2EF62-6107-424C-876A-B5AEBD88935D}" type="parTrans" cxnId="{4D376A65-4256-9F41-8F5B-5400FC3E4D36}">
      <dgm:prSet/>
      <dgm:spPr/>
      <dgm:t>
        <a:bodyPr/>
        <a:lstStyle/>
        <a:p>
          <a:endParaRPr lang="en-US" b="1">
            <a:latin typeface="Arial"/>
            <a:cs typeface="Arial"/>
          </a:endParaRPr>
        </a:p>
      </dgm:t>
    </dgm:pt>
    <dgm:pt modelId="{8B4A30A7-D8C6-0848-9B90-5BE3EAE17D99}" type="sibTrans" cxnId="{4D376A65-4256-9F41-8F5B-5400FC3E4D36}">
      <dgm:prSet/>
      <dgm:spPr/>
      <dgm:t>
        <a:bodyPr/>
        <a:lstStyle/>
        <a:p>
          <a:endParaRPr lang="en-US" b="1">
            <a:latin typeface="Arial"/>
            <a:cs typeface="Arial"/>
          </a:endParaRPr>
        </a:p>
      </dgm:t>
    </dgm:pt>
    <dgm:pt modelId="{C3BCEB78-4805-A340-A221-37FAA449876C}">
      <dgm:prSet phldrT="[Text]" custT="1"/>
      <dgm:spPr>
        <a:ln>
          <a:solidFill>
            <a:srgbClr val="FFFFFF"/>
          </a:solidFill>
        </a:ln>
      </dgm:spPr>
      <dgm:t>
        <a:bodyPr/>
        <a:lstStyle/>
        <a:p>
          <a:r>
            <a:rPr lang="en-US" sz="1200" b="1" i="1" dirty="0" smtClean="0">
              <a:latin typeface="Arial"/>
              <a:cs typeface="Arial"/>
            </a:rPr>
            <a:t>Strep pneumoniae </a:t>
          </a:r>
          <a:endParaRPr lang="en-US" sz="1200" b="1" i="1" dirty="0">
            <a:latin typeface="Arial"/>
            <a:cs typeface="Arial"/>
          </a:endParaRPr>
        </a:p>
      </dgm:t>
    </dgm:pt>
    <dgm:pt modelId="{EAE33B5A-1B83-AE4A-A3A8-11E5CE0DBE93}" type="parTrans" cxnId="{463D9BBA-A57D-214D-A98D-E301844CDC73}">
      <dgm:prSet/>
      <dgm:spPr/>
      <dgm:t>
        <a:bodyPr/>
        <a:lstStyle/>
        <a:p>
          <a:endParaRPr lang="en-US" b="1">
            <a:latin typeface="Arial"/>
            <a:cs typeface="Arial"/>
          </a:endParaRPr>
        </a:p>
      </dgm:t>
    </dgm:pt>
    <dgm:pt modelId="{11D336AD-63DE-CF4D-8CF7-1B7E4A1F535F}" type="sibTrans" cxnId="{463D9BBA-A57D-214D-A98D-E301844CDC73}">
      <dgm:prSet/>
      <dgm:spPr/>
      <dgm:t>
        <a:bodyPr/>
        <a:lstStyle/>
        <a:p>
          <a:endParaRPr lang="en-US" b="1">
            <a:latin typeface="Arial"/>
            <a:cs typeface="Arial"/>
          </a:endParaRPr>
        </a:p>
      </dgm:t>
    </dgm:pt>
    <dgm:pt modelId="{9763EF1B-E999-9743-A332-28460F6E3B4B}">
      <dgm:prSet phldrT="[Text]" custT="1"/>
      <dgm:spPr>
        <a:ln>
          <a:solidFill>
            <a:srgbClr val="FFFFFF"/>
          </a:solidFill>
        </a:ln>
      </dgm:spPr>
      <dgm:t>
        <a:bodyPr/>
        <a:lstStyle/>
        <a:p>
          <a:r>
            <a:rPr lang="en-US" sz="1200" b="1" dirty="0" smtClean="0">
              <a:latin typeface="Arial"/>
              <a:cs typeface="Arial"/>
            </a:rPr>
            <a:t>Group B Strep (</a:t>
          </a:r>
          <a:r>
            <a:rPr lang="en-US" sz="1200" b="1" dirty="0" err="1" smtClean="0">
              <a:latin typeface="Arial"/>
              <a:cs typeface="Arial"/>
            </a:rPr>
            <a:t>agalactiae</a:t>
          </a:r>
          <a:r>
            <a:rPr lang="en-US" sz="1200" b="1" dirty="0" smtClean="0">
              <a:latin typeface="Arial"/>
              <a:cs typeface="Arial"/>
            </a:rPr>
            <a:t>)</a:t>
          </a:r>
          <a:endParaRPr lang="en-US" sz="1200" b="1" dirty="0">
            <a:latin typeface="Arial"/>
            <a:cs typeface="Arial"/>
          </a:endParaRPr>
        </a:p>
      </dgm:t>
    </dgm:pt>
    <dgm:pt modelId="{9A619808-3F58-0E4A-99F8-D576FDCFECFF}" type="parTrans" cxnId="{B663CF0B-821F-494F-9D07-6976C96EB8FF}">
      <dgm:prSet/>
      <dgm:spPr/>
      <dgm:t>
        <a:bodyPr/>
        <a:lstStyle/>
        <a:p>
          <a:endParaRPr lang="en-US" b="1">
            <a:latin typeface="Arial"/>
            <a:cs typeface="Arial"/>
          </a:endParaRPr>
        </a:p>
      </dgm:t>
    </dgm:pt>
    <dgm:pt modelId="{D5009919-5B91-0C49-89E7-FA9D07247D08}" type="sibTrans" cxnId="{B663CF0B-821F-494F-9D07-6976C96EB8FF}">
      <dgm:prSet/>
      <dgm:spPr/>
      <dgm:t>
        <a:bodyPr/>
        <a:lstStyle/>
        <a:p>
          <a:endParaRPr lang="en-US" b="1">
            <a:latin typeface="Arial"/>
            <a:cs typeface="Arial"/>
          </a:endParaRPr>
        </a:p>
      </dgm:t>
    </dgm:pt>
    <dgm:pt modelId="{164027D0-AB50-0149-936F-6E81F484DBEA}">
      <dgm:prSet phldrT="[Text]"/>
      <dgm:spPr>
        <a:ln>
          <a:solidFill>
            <a:srgbClr val="FFFFFF"/>
          </a:solidFill>
        </a:ln>
      </dgm:spPr>
      <dgm:t>
        <a:bodyPr/>
        <a:lstStyle/>
        <a:p>
          <a:r>
            <a:rPr lang="en-US" b="0" dirty="0" smtClean="0">
              <a:latin typeface="Arial"/>
              <a:cs typeface="Arial"/>
            </a:rPr>
            <a:t>Enterococcus</a:t>
          </a:r>
        </a:p>
      </dgm:t>
    </dgm:pt>
    <dgm:pt modelId="{76EBE1DB-4FC7-C048-8E4C-503953DB08E4}" type="parTrans" cxnId="{1F67432F-9A13-1C42-8930-C26314F2CC6B}">
      <dgm:prSet/>
      <dgm:spPr/>
      <dgm:t>
        <a:bodyPr/>
        <a:lstStyle/>
        <a:p>
          <a:endParaRPr lang="en-US" b="1">
            <a:latin typeface="Arial"/>
            <a:cs typeface="Arial"/>
          </a:endParaRPr>
        </a:p>
      </dgm:t>
    </dgm:pt>
    <dgm:pt modelId="{1D1D7FC3-DCE4-0640-BBBF-BD3F2E924B14}" type="sibTrans" cxnId="{1F67432F-9A13-1C42-8930-C26314F2CC6B}">
      <dgm:prSet/>
      <dgm:spPr/>
      <dgm:t>
        <a:bodyPr/>
        <a:lstStyle/>
        <a:p>
          <a:endParaRPr lang="en-US" b="1">
            <a:latin typeface="Arial"/>
            <a:cs typeface="Arial"/>
          </a:endParaRPr>
        </a:p>
      </dgm:t>
    </dgm:pt>
    <dgm:pt modelId="{99EF7A13-B403-7A44-9F4B-0A9F75027C91}">
      <dgm:prSet phldrT="[Text]" custT="1"/>
      <dgm:spPr>
        <a:ln>
          <a:solidFill>
            <a:srgbClr val="FFFFFF"/>
          </a:solidFill>
        </a:ln>
      </dgm:spPr>
      <dgm:t>
        <a:bodyPr/>
        <a:lstStyle/>
        <a:p>
          <a:r>
            <a:rPr lang="en-US" sz="1200" b="1" i="1" dirty="0" smtClean="0">
              <a:latin typeface="Arial"/>
              <a:cs typeface="Arial"/>
            </a:rPr>
            <a:t>Staph epidermidis</a:t>
          </a:r>
          <a:endParaRPr lang="en-US" sz="1200" b="1" i="1" dirty="0">
            <a:latin typeface="Arial"/>
            <a:cs typeface="Arial"/>
          </a:endParaRPr>
        </a:p>
      </dgm:t>
    </dgm:pt>
    <dgm:pt modelId="{31B55539-EC5A-3C4A-A9AA-8743C5871E13}" type="parTrans" cxnId="{DB5084E3-7786-8F45-B25C-387008A4157F}">
      <dgm:prSet/>
      <dgm:spPr/>
      <dgm:t>
        <a:bodyPr/>
        <a:lstStyle/>
        <a:p>
          <a:endParaRPr lang="en-US" b="1">
            <a:latin typeface="Arial"/>
            <a:cs typeface="Arial"/>
          </a:endParaRPr>
        </a:p>
      </dgm:t>
    </dgm:pt>
    <dgm:pt modelId="{47CEE0D4-71DB-8043-9F0B-569C4ADE3205}" type="sibTrans" cxnId="{DB5084E3-7786-8F45-B25C-387008A4157F}">
      <dgm:prSet/>
      <dgm:spPr/>
      <dgm:t>
        <a:bodyPr/>
        <a:lstStyle/>
        <a:p>
          <a:endParaRPr lang="en-US" b="1">
            <a:latin typeface="Arial"/>
            <a:cs typeface="Arial"/>
          </a:endParaRPr>
        </a:p>
      </dgm:t>
    </dgm:pt>
    <dgm:pt modelId="{56165731-FDEA-C54C-A8A0-7661B199C289}">
      <dgm:prSet phldrT="[Text]" custT="1"/>
      <dgm:spPr>
        <a:ln>
          <a:solidFill>
            <a:srgbClr val="FFFFFF"/>
          </a:solidFill>
        </a:ln>
      </dgm:spPr>
      <dgm:t>
        <a:bodyPr/>
        <a:lstStyle/>
        <a:p>
          <a:r>
            <a:rPr lang="en-US" sz="1200" b="1" i="1" dirty="0" smtClean="0">
              <a:latin typeface="Arial"/>
              <a:cs typeface="Arial"/>
            </a:rPr>
            <a:t>Staph </a:t>
          </a:r>
          <a:r>
            <a:rPr lang="en-US" sz="1200" b="1" i="1" dirty="0" err="1" smtClean="0">
              <a:latin typeface="Arial"/>
              <a:cs typeface="Arial"/>
            </a:rPr>
            <a:t>saprophyticus</a:t>
          </a:r>
          <a:endParaRPr lang="en-US" sz="1200" b="1" i="1" dirty="0">
            <a:latin typeface="Arial"/>
            <a:cs typeface="Arial"/>
          </a:endParaRPr>
        </a:p>
      </dgm:t>
    </dgm:pt>
    <dgm:pt modelId="{72919850-4082-6241-B967-1E70EB637C4A}" type="parTrans" cxnId="{6DD2E1C0-C6D8-3440-B1A9-D177A3AE7776}">
      <dgm:prSet/>
      <dgm:spPr/>
      <dgm:t>
        <a:bodyPr/>
        <a:lstStyle/>
        <a:p>
          <a:endParaRPr lang="en-US" b="1">
            <a:latin typeface="Arial"/>
            <a:cs typeface="Arial"/>
          </a:endParaRPr>
        </a:p>
      </dgm:t>
    </dgm:pt>
    <dgm:pt modelId="{86E233F6-7BF8-FC42-9E19-6437820530CD}" type="sibTrans" cxnId="{6DD2E1C0-C6D8-3440-B1A9-D177A3AE7776}">
      <dgm:prSet/>
      <dgm:spPr/>
      <dgm:t>
        <a:bodyPr/>
        <a:lstStyle/>
        <a:p>
          <a:endParaRPr lang="en-US" b="1">
            <a:latin typeface="Arial"/>
            <a:cs typeface="Arial"/>
          </a:endParaRPr>
        </a:p>
      </dgm:t>
    </dgm:pt>
    <dgm:pt modelId="{16AF8DEE-FFDB-114B-9146-4351418C8640}">
      <dgm:prSet phldrT="[Text]" custT="1"/>
      <dgm:spPr>
        <a:ln>
          <a:solidFill>
            <a:srgbClr val="FFFFFF"/>
          </a:solidFill>
        </a:ln>
      </dgm:spPr>
      <dgm:t>
        <a:bodyPr/>
        <a:lstStyle/>
        <a:p>
          <a:r>
            <a:rPr lang="en-US" sz="1200" b="1" dirty="0" smtClean="0">
              <a:latin typeface="Arial"/>
              <a:cs typeface="Arial"/>
            </a:rPr>
            <a:t>Group A Strep (</a:t>
          </a:r>
          <a:r>
            <a:rPr lang="en-US" sz="1200" b="1" dirty="0" err="1" smtClean="0">
              <a:latin typeface="Arial"/>
              <a:cs typeface="Arial"/>
            </a:rPr>
            <a:t>pyogenes</a:t>
          </a:r>
          <a:r>
            <a:rPr lang="en-US" sz="1200" b="1" dirty="0" smtClean="0">
              <a:latin typeface="Arial"/>
              <a:cs typeface="Arial"/>
            </a:rPr>
            <a:t>)</a:t>
          </a:r>
          <a:endParaRPr lang="en-US" sz="1200" b="1" dirty="0">
            <a:latin typeface="Arial"/>
            <a:cs typeface="Arial"/>
          </a:endParaRPr>
        </a:p>
      </dgm:t>
    </dgm:pt>
    <dgm:pt modelId="{ED2FA715-35CD-5F45-8970-AF676B478414}" type="parTrans" cxnId="{04D689DE-4D51-244D-A217-C36D6B1D2DE0}">
      <dgm:prSet/>
      <dgm:spPr/>
      <dgm:t>
        <a:bodyPr/>
        <a:lstStyle/>
        <a:p>
          <a:endParaRPr lang="en-US" b="1">
            <a:latin typeface="Arial"/>
            <a:cs typeface="Arial"/>
          </a:endParaRPr>
        </a:p>
      </dgm:t>
    </dgm:pt>
    <dgm:pt modelId="{417D2E9B-3B9B-CD46-A6EF-FB69AFF604F3}" type="sibTrans" cxnId="{04D689DE-4D51-244D-A217-C36D6B1D2DE0}">
      <dgm:prSet/>
      <dgm:spPr/>
      <dgm:t>
        <a:bodyPr/>
        <a:lstStyle/>
        <a:p>
          <a:endParaRPr lang="en-US" b="1">
            <a:latin typeface="Arial"/>
            <a:cs typeface="Arial"/>
          </a:endParaRPr>
        </a:p>
      </dgm:t>
    </dgm:pt>
    <dgm:pt modelId="{B74376F7-E278-8941-B44C-9B332D6D082C}">
      <dgm:prSet phldrT="[Text]" custT="1"/>
      <dgm:spPr>
        <a:ln>
          <a:solidFill>
            <a:srgbClr val="FFFFFF"/>
          </a:solidFill>
        </a:ln>
      </dgm:spPr>
      <dgm:t>
        <a:bodyPr/>
        <a:lstStyle/>
        <a:p>
          <a:r>
            <a:rPr lang="en-US" sz="1200" b="1" i="1" dirty="0" smtClean="0">
              <a:latin typeface="Arial"/>
              <a:cs typeface="Arial"/>
            </a:rPr>
            <a:t>Strep </a:t>
          </a:r>
          <a:r>
            <a:rPr lang="en-US" sz="1200" b="1" i="1" dirty="0" err="1" smtClean="0">
              <a:latin typeface="Arial"/>
              <a:cs typeface="Arial"/>
            </a:rPr>
            <a:t>viridans</a:t>
          </a:r>
          <a:endParaRPr lang="en-US" sz="1200" b="1" i="1" dirty="0">
            <a:latin typeface="Arial"/>
            <a:cs typeface="Arial"/>
          </a:endParaRPr>
        </a:p>
      </dgm:t>
    </dgm:pt>
    <dgm:pt modelId="{85D988B8-949C-FB46-A766-653D46D0ECB6}" type="parTrans" cxnId="{0FA6205D-7A34-1E4E-B31E-148FD70E47DE}">
      <dgm:prSet/>
      <dgm:spPr/>
      <dgm:t>
        <a:bodyPr/>
        <a:lstStyle/>
        <a:p>
          <a:endParaRPr lang="en-US" b="1">
            <a:latin typeface="Arial"/>
            <a:cs typeface="Arial"/>
          </a:endParaRPr>
        </a:p>
      </dgm:t>
    </dgm:pt>
    <dgm:pt modelId="{8CA4F7D3-EE2F-C842-939F-FC5A80126A99}" type="sibTrans" cxnId="{0FA6205D-7A34-1E4E-B31E-148FD70E47DE}">
      <dgm:prSet/>
      <dgm:spPr/>
      <dgm:t>
        <a:bodyPr/>
        <a:lstStyle/>
        <a:p>
          <a:endParaRPr lang="en-US" b="1">
            <a:latin typeface="Arial"/>
            <a:cs typeface="Arial"/>
          </a:endParaRPr>
        </a:p>
      </dgm:t>
    </dgm:pt>
    <dgm:pt modelId="{3601B5C5-AD7B-6D4A-8515-AF3D3C2A9955}">
      <dgm:prSet phldrT="[Text]"/>
      <dgm:spPr>
        <a:ln>
          <a:solidFill>
            <a:srgbClr val="FFFFFF"/>
          </a:solidFill>
        </a:ln>
      </dgm:spPr>
      <dgm:t>
        <a:bodyPr/>
        <a:lstStyle/>
        <a:p>
          <a:r>
            <a:rPr lang="en-US" b="0" dirty="0" smtClean="0">
              <a:latin typeface="Arial"/>
              <a:cs typeface="Arial"/>
            </a:rPr>
            <a:t>Listeria</a:t>
          </a:r>
        </a:p>
      </dgm:t>
    </dgm:pt>
    <dgm:pt modelId="{7D39420F-73B2-F04D-A29A-00349EA270F9}" type="parTrans" cxnId="{BB1E68F0-FF03-6741-98EF-2D95DC567A75}">
      <dgm:prSet/>
      <dgm:spPr/>
      <dgm:t>
        <a:bodyPr/>
        <a:lstStyle/>
        <a:p>
          <a:endParaRPr lang="en-US" b="1">
            <a:latin typeface="Arial"/>
            <a:cs typeface="Arial"/>
          </a:endParaRPr>
        </a:p>
      </dgm:t>
    </dgm:pt>
    <dgm:pt modelId="{9C19D751-9731-534D-B37F-F390679F7F84}" type="sibTrans" cxnId="{BB1E68F0-FF03-6741-98EF-2D95DC567A75}">
      <dgm:prSet/>
      <dgm:spPr/>
      <dgm:t>
        <a:bodyPr/>
        <a:lstStyle/>
        <a:p>
          <a:endParaRPr lang="en-US" b="1">
            <a:latin typeface="Arial"/>
            <a:cs typeface="Arial"/>
          </a:endParaRPr>
        </a:p>
      </dgm:t>
    </dgm:pt>
    <dgm:pt modelId="{14F14F8F-402F-1C4F-AC58-C79DD738F6BE}">
      <dgm:prSet phldrT="[Text]"/>
      <dgm:spPr>
        <a:ln>
          <a:solidFill>
            <a:srgbClr val="FFFFFF"/>
          </a:solidFill>
        </a:ln>
      </dgm:spPr>
      <dgm:t>
        <a:bodyPr/>
        <a:lstStyle/>
        <a:p>
          <a:r>
            <a:rPr lang="en-US" b="0" dirty="0" smtClean="0">
              <a:latin typeface="Arial"/>
              <a:cs typeface="Arial"/>
            </a:rPr>
            <a:t>Clostridium</a:t>
          </a:r>
        </a:p>
      </dgm:t>
    </dgm:pt>
    <dgm:pt modelId="{638FFCF3-2C51-5340-B288-50603B621E09}" type="parTrans" cxnId="{EF5EDC63-30A8-3345-8F70-0A95EEF91018}">
      <dgm:prSet/>
      <dgm:spPr/>
      <dgm:t>
        <a:bodyPr/>
        <a:lstStyle/>
        <a:p>
          <a:endParaRPr lang="en-US" b="1">
            <a:latin typeface="Arial"/>
            <a:cs typeface="Arial"/>
          </a:endParaRPr>
        </a:p>
      </dgm:t>
    </dgm:pt>
    <dgm:pt modelId="{43861BC2-DDF3-0546-9F62-4AE24FF13BA7}" type="sibTrans" cxnId="{EF5EDC63-30A8-3345-8F70-0A95EEF91018}">
      <dgm:prSet/>
      <dgm:spPr/>
      <dgm:t>
        <a:bodyPr/>
        <a:lstStyle/>
        <a:p>
          <a:endParaRPr lang="en-US" b="1">
            <a:latin typeface="Arial"/>
            <a:cs typeface="Arial"/>
          </a:endParaRPr>
        </a:p>
      </dgm:t>
    </dgm:pt>
    <dgm:pt modelId="{E50B6214-E337-2148-848D-51C3AB628463}">
      <dgm:prSet phldrT="[Text]" custT="1"/>
      <dgm:spPr>
        <a:ln>
          <a:solidFill>
            <a:srgbClr val="FFFFFF"/>
          </a:solidFill>
        </a:ln>
      </dgm:spPr>
      <dgm:t>
        <a:bodyPr/>
        <a:lstStyle/>
        <a:p>
          <a:r>
            <a:rPr lang="en-US" sz="1200" b="1" i="1" dirty="0" smtClean="0">
              <a:latin typeface="Arial"/>
              <a:cs typeface="Arial"/>
            </a:rPr>
            <a:t>C. difficile</a:t>
          </a:r>
        </a:p>
      </dgm:t>
    </dgm:pt>
    <dgm:pt modelId="{ABBE278E-D4C8-D44B-B41E-D4E79B10FC37}" type="parTrans" cxnId="{5161FF75-5444-4E46-8F50-DE4D4D6C41B6}">
      <dgm:prSet/>
      <dgm:spPr/>
      <dgm:t>
        <a:bodyPr/>
        <a:lstStyle/>
        <a:p>
          <a:endParaRPr lang="en-US" b="1">
            <a:latin typeface="Arial"/>
            <a:cs typeface="Arial"/>
          </a:endParaRPr>
        </a:p>
      </dgm:t>
    </dgm:pt>
    <dgm:pt modelId="{DA41CB44-E33B-8D45-BBE8-BC5873E55D46}" type="sibTrans" cxnId="{5161FF75-5444-4E46-8F50-DE4D4D6C41B6}">
      <dgm:prSet/>
      <dgm:spPr/>
      <dgm:t>
        <a:bodyPr/>
        <a:lstStyle/>
        <a:p>
          <a:endParaRPr lang="en-US" b="1">
            <a:latin typeface="Arial"/>
            <a:cs typeface="Arial"/>
          </a:endParaRPr>
        </a:p>
      </dgm:t>
    </dgm:pt>
    <dgm:pt modelId="{B04C9334-4A15-E844-A5A0-584ACD3D4BF6}">
      <dgm:prSet phldrT="[Text]" custT="1"/>
      <dgm:spPr>
        <a:ln>
          <a:solidFill>
            <a:srgbClr val="FFFFFF"/>
          </a:solidFill>
        </a:ln>
      </dgm:spPr>
      <dgm:t>
        <a:bodyPr/>
        <a:lstStyle/>
        <a:p>
          <a:r>
            <a:rPr lang="en-US" sz="1200" b="1" i="1" dirty="0" smtClean="0">
              <a:latin typeface="Arial"/>
              <a:cs typeface="Arial"/>
            </a:rPr>
            <a:t>C. </a:t>
          </a:r>
          <a:r>
            <a:rPr lang="en-US" sz="1200" b="1" i="1" dirty="0" err="1" smtClean="0">
              <a:latin typeface="Arial"/>
              <a:cs typeface="Arial"/>
            </a:rPr>
            <a:t>perfringes</a:t>
          </a:r>
          <a:endParaRPr lang="en-US" sz="1200" b="1" i="1" dirty="0" smtClean="0">
            <a:latin typeface="Arial"/>
            <a:cs typeface="Arial"/>
          </a:endParaRPr>
        </a:p>
      </dgm:t>
    </dgm:pt>
    <dgm:pt modelId="{B63B0EF0-EA12-4349-A5E8-CC422EF68F9C}" type="parTrans" cxnId="{39667EF5-2454-EA4F-88E2-3389DEB8DC65}">
      <dgm:prSet/>
      <dgm:spPr/>
      <dgm:t>
        <a:bodyPr/>
        <a:lstStyle/>
        <a:p>
          <a:endParaRPr lang="en-US" b="1">
            <a:latin typeface="Arial"/>
            <a:cs typeface="Arial"/>
          </a:endParaRPr>
        </a:p>
      </dgm:t>
    </dgm:pt>
    <dgm:pt modelId="{809EBD6D-8931-8E45-A37B-AC4FF167E989}" type="sibTrans" cxnId="{39667EF5-2454-EA4F-88E2-3389DEB8DC65}">
      <dgm:prSet/>
      <dgm:spPr/>
      <dgm:t>
        <a:bodyPr/>
        <a:lstStyle/>
        <a:p>
          <a:endParaRPr lang="en-US" b="1">
            <a:latin typeface="Arial"/>
            <a:cs typeface="Arial"/>
          </a:endParaRPr>
        </a:p>
      </dgm:t>
    </dgm:pt>
    <dgm:pt modelId="{B42490BF-C7F3-7C47-BBCD-10FC23B2A70D}">
      <dgm:prSet phldrT="[Text]" custT="1"/>
      <dgm:spPr>
        <a:ln>
          <a:solidFill>
            <a:srgbClr val="FFFFFF"/>
          </a:solidFill>
        </a:ln>
      </dgm:spPr>
      <dgm:t>
        <a:bodyPr/>
        <a:lstStyle/>
        <a:p>
          <a:r>
            <a:rPr lang="en-US" sz="1200" b="1" i="1" dirty="0" smtClean="0">
              <a:latin typeface="Arial"/>
              <a:cs typeface="Arial"/>
            </a:rPr>
            <a:t>C. </a:t>
          </a:r>
          <a:r>
            <a:rPr lang="en-US" sz="1200" b="1" i="1" dirty="0" err="1" smtClean="0">
              <a:latin typeface="Arial"/>
              <a:cs typeface="Arial"/>
            </a:rPr>
            <a:t>tetani</a:t>
          </a:r>
          <a:endParaRPr lang="en-US" sz="1200" b="1" i="1" dirty="0" smtClean="0">
            <a:latin typeface="Arial"/>
            <a:cs typeface="Arial"/>
          </a:endParaRPr>
        </a:p>
      </dgm:t>
    </dgm:pt>
    <dgm:pt modelId="{0F10AF19-F2CF-654C-A3F1-E42972019DD9}" type="parTrans" cxnId="{A3E256A9-027E-F249-B40E-53035AC4ADE3}">
      <dgm:prSet/>
      <dgm:spPr/>
      <dgm:t>
        <a:bodyPr/>
        <a:lstStyle/>
        <a:p>
          <a:endParaRPr lang="en-US" b="1">
            <a:latin typeface="Arial"/>
            <a:cs typeface="Arial"/>
          </a:endParaRPr>
        </a:p>
      </dgm:t>
    </dgm:pt>
    <dgm:pt modelId="{D37EA468-D26F-B445-A904-E442C64354A9}" type="sibTrans" cxnId="{A3E256A9-027E-F249-B40E-53035AC4ADE3}">
      <dgm:prSet/>
      <dgm:spPr/>
      <dgm:t>
        <a:bodyPr/>
        <a:lstStyle/>
        <a:p>
          <a:endParaRPr lang="en-US" b="1">
            <a:latin typeface="Arial"/>
            <a:cs typeface="Arial"/>
          </a:endParaRPr>
        </a:p>
      </dgm:t>
    </dgm:pt>
    <dgm:pt modelId="{66BBA7E6-1450-E348-863D-A88C2D52BA1F}" type="pres">
      <dgm:prSet presAssocID="{3D2E9E05-0F5E-BB46-ABF6-694573D04525}" presName="Name0" presStyleCnt="0">
        <dgm:presLayoutVars>
          <dgm:dir/>
          <dgm:animLvl val="lvl"/>
          <dgm:resizeHandles val="exact"/>
        </dgm:presLayoutVars>
      </dgm:prSet>
      <dgm:spPr/>
      <dgm:t>
        <a:bodyPr/>
        <a:lstStyle/>
        <a:p>
          <a:endParaRPr lang="en-US"/>
        </a:p>
      </dgm:t>
    </dgm:pt>
    <dgm:pt modelId="{BFABAEE0-61D5-114F-9FDC-F6AD0ECA36A9}" type="pres">
      <dgm:prSet presAssocID="{CE8F233C-FEA5-0445-85A1-C997337F63DF}" presName="linNode" presStyleCnt="0"/>
      <dgm:spPr/>
    </dgm:pt>
    <dgm:pt modelId="{B32F006B-094F-A44E-9FF6-14A1319F0492}" type="pres">
      <dgm:prSet presAssocID="{CE8F233C-FEA5-0445-85A1-C997337F63DF}" presName="parentText" presStyleLbl="node1" presStyleIdx="0" presStyleCnt="5" custLinFactNeighborY="-2661">
        <dgm:presLayoutVars>
          <dgm:chMax val="1"/>
          <dgm:bulletEnabled val="1"/>
        </dgm:presLayoutVars>
      </dgm:prSet>
      <dgm:spPr/>
      <dgm:t>
        <a:bodyPr/>
        <a:lstStyle/>
        <a:p>
          <a:endParaRPr lang="en-US"/>
        </a:p>
      </dgm:t>
    </dgm:pt>
    <dgm:pt modelId="{E825C733-7FA0-7745-8001-164F1939B074}" type="pres">
      <dgm:prSet presAssocID="{CE8F233C-FEA5-0445-85A1-C997337F63DF}" presName="descendantText" presStyleLbl="alignAccFollowNode1" presStyleIdx="0" presStyleCnt="3" custLinFactNeighborX="0" custLinFactNeighborY="-857">
        <dgm:presLayoutVars>
          <dgm:bulletEnabled val="1"/>
        </dgm:presLayoutVars>
      </dgm:prSet>
      <dgm:spPr/>
      <dgm:t>
        <a:bodyPr/>
        <a:lstStyle/>
        <a:p>
          <a:endParaRPr lang="en-US"/>
        </a:p>
      </dgm:t>
    </dgm:pt>
    <dgm:pt modelId="{0F534E59-A349-3F4A-B213-E4F218B35DE2}" type="pres">
      <dgm:prSet presAssocID="{B6A4D883-E73A-584A-B18A-322E35AEF8B6}" presName="sp" presStyleCnt="0"/>
      <dgm:spPr/>
    </dgm:pt>
    <dgm:pt modelId="{0C7341EA-0589-0149-8ECA-6919DB2D6437}" type="pres">
      <dgm:prSet presAssocID="{0BD53A7A-D5BB-E142-84AD-DA605B3CA5D3}" presName="linNode" presStyleCnt="0"/>
      <dgm:spPr/>
    </dgm:pt>
    <dgm:pt modelId="{915FF96E-AC95-C146-B425-EAC93062FAB8}" type="pres">
      <dgm:prSet presAssocID="{0BD53A7A-D5BB-E142-84AD-DA605B3CA5D3}" presName="parentText" presStyleLbl="node1" presStyleIdx="1" presStyleCnt="5">
        <dgm:presLayoutVars>
          <dgm:chMax val="1"/>
          <dgm:bulletEnabled val="1"/>
        </dgm:presLayoutVars>
      </dgm:prSet>
      <dgm:spPr/>
      <dgm:t>
        <a:bodyPr/>
        <a:lstStyle/>
        <a:p>
          <a:endParaRPr lang="en-US"/>
        </a:p>
      </dgm:t>
    </dgm:pt>
    <dgm:pt modelId="{7AE24440-D317-A34B-AA40-6888B0654C57}" type="pres">
      <dgm:prSet presAssocID="{0BD53A7A-D5BB-E142-84AD-DA605B3CA5D3}" presName="descendantText" presStyleLbl="alignAccFollowNode1" presStyleIdx="1" presStyleCnt="3">
        <dgm:presLayoutVars>
          <dgm:bulletEnabled val="1"/>
        </dgm:presLayoutVars>
      </dgm:prSet>
      <dgm:spPr/>
      <dgm:t>
        <a:bodyPr/>
        <a:lstStyle/>
        <a:p>
          <a:endParaRPr lang="en-US"/>
        </a:p>
      </dgm:t>
    </dgm:pt>
    <dgm:pt modelId="{2F85DF54-2E81-B548-BA3C-C2A45E862223}" type="pres">
      <dgm:prSet presAssocID="{8B4A30A7-D8C6-0848-9B90-5BE3EAE17D99}" presName="sp" presStyleCnt="0"/>
      <dgm:spPr/>
    </dgm:pt>
    <dgm:pt modelId="{EEECAD11-A751-8845-9D58-240094471DE0}" type="pres">
      <dgm:prSet presAssocID="{164027D0-AB50-0149-936F-6E81F484DBEA}" presName="linNode" presStyleCnt="0"/>
      <dgm:spPr/>
    </dgm:pt>
    <dgm:pt modelId="{27FBB0AE-E2E9-1F44-B100-D73802CC7B36}" type="pres">
      <dgm:prSet presAssocID="{164027D0-AB50-0149-936F-6E81F484DBEA}" presName="parentText" presStyleLbl="node1" presStyleIdx="2" presStyleCnt="5">
        <dgm:presLayoutVars>
          <dgm:chMax val="1"/>
          <dgm:bulletEnabled val="1"/>
        </dgm:presLayoutVars>
      </dgm:prSet>
      <dgm:spPr/>
      <dgm:t>
        <a:bodyPr/>
        <a:lstStyle/>
        <a:p>
          <a:endParaRPr lang="en-US"/>
        </a:p>
      </dgm:t>
    </dgm:pt>
    <dgm:pt modelId="{C83A99EA-E75B-0842-BA92-F12A49461C18}" type="pres">
      <dgm:prSet presAssocID="{1D1D7FC3-DCE4-0640-BBBF-BD3F2E924B14}" presName="sp" presStyleCnt="0"/>
      <dgm:spPr/>
    </dgm:pt>
    <dgm:pt modelId="{D8CA385E-6059-7840-8872-37F1CE66583E}" type="pres">
      <dgm:prSet presAssocID="{3601B5C5-AD7B-6D4A-8515-AF3D3C2A9955}" presName="linNode" presStyleCnt="0"/>
      <dgm:spPr/>
    </dgm:pt>
    <dgm:pt modelId="{33683700-60EB-3A47-B658-7E2BF6740644}" type="pres">
      <dgm:prSet presAssocID="{3601B5C5-AD7B-6D4A-8515-AF3D3C2A9955}" presName="parentText" presStyleLbl="node1" presStyleIdx="3" presStyleCnt="5">
        <dgm:presLayoutVars>
          <dgm:chMax val="1"/>
          <dgm:bulletEnabled val="1"/>
        </dgm:presLayoutVars>
      </dgm:prSet>
      <dgm:spPr/>
      <dgm:t>
        <a:bodyPr/>
        <a:lstStyle/>
        <a:p>
          <a:endParaRPr lang="en-US"/>
        </a:p>
      </dgm:t>
    </dgm:pt>
    <dgm:pt modelId="{9B33F8B8-5E46-B147-A39A-16542E8A7F63}" type="pres">
      <dgm:prSet presAssocID="{9C19D751-9731-534D-B37F-F390679F7F84}" presName="sp" presStyleCnt="0"/>
      <dgm:spPr/>
    </dgm:pt>
    <dgm:pt modelId="{8DEAFE9E-B008-D240-9CA2-30CF925DDC8C}" type="pres">
      <dgm:prSet presAssocID="{14F14F8F-402F-1C4F-AC58-C79DD738F6BE}" presName="linNode" presStyleCnt="0"/>
      <dgm:spPr/>
    </dgm:pt>
    <dgm:pt modelId="{BE831A55-00D7-F148-BF85-026FEE2064FF}" type="pres">
      <dgm:prSet presAssocID="{14F14F8F-402F-1C4F-AC58-C79DD738F6BE}" presName="parentText" presStyleLbl="node1" presStyleIdx="4" presStyleCnt="5">
        <dgm:presLayoutVars>
          <dgm:chMax val="1"/>
          <dgm:bulletEnabled val="1"/>
        </dgm:presLayoutVars>
      </dgm:prSet>
      <dgm:spPr/>
      <dgm:t>
        <a:bodyPr/>
        <a:lstStyle/>
        <a:p>
          <a:endParaRPr lang="en-US"/>
        </a:p>
      </dgm:t>
    </dgm:pt>
    <dgm:pt modelId="{68DC9130-262B-584D-89E8-8B3548EB6EFA}" type="pres">
      <dgm:prSet presAssocID="{14F14F8F-402F-1C4F-AC58-C79DD738F6BE}" presName="descendantText" presStyleLbl="alignAccFollowNode1" presStyleIdx="2" presStyleCnt="3">
        <dgm:presLayoutVars>
          <dgm:bulletEnabled val="1"/>
        </dgm:presLayoutVars>
      </dgm:prSet>
      <dgm:spPr/>
      <dgm:t>
        <a:bodyPr/>
        <a:lstStyle/>
        <a:p>
          <a:endParaRPr lang="en-US"/>
        </a:p>
      </dgm:t>
    </dgm:pt>
  </dgm:ptLst>
  <dgm:cxnLst>
    <dgm:cxn modelId="{8BE76076-6B98-514F-8487-FDE9CFF34A8F}" type="presOf" srcId="{99EF7A13-B403-7A44-9F4B-0A9F75027C91}" destId="{E825C733-7FA0-7745-8001-164F1939B074}" srcOrd="0" destOrd="1" presId="urn:microsoft.com/office/officeart/2005/8/layout/vList5"/>
    <dgm:cxn modelId="{A3E256A9-027E-F249-B40E-53035AC4ADE3}" srcId="{14F14F8F-402F-1C4F-AC58-C79DD738F6BE}" destId="{B42490BF-C7F3-7C47-BBCD-10FC23B2A70D}" srcOrd="2" destOrd="0" parTransId="{0F10AF19-F2CF-654C-A3F1-E42972019DD9}" sibTransId="{D37EA468-D26F-B445-A904-E442C64354A9}"/>
    <dgm:cxn modelId="{463D9BBA-A57D-214D-A98D-E301844CDC73}" srcId="{0BD53A7A-D5BB-E142-84AD-DA605B3CA5D3}" destId="{C3BCEB78-4805-A340-A221-37FAA449876C}" srcOrd="0" destOrd="0" parTransId="{EAE33B5A-1B83-AE4A-A3A8-11E5CE0DBE93}" sibTransId="{11D336AD-63DE-CF4D-8CF7-1B7E4A1F535F}"/>
    <dgm:cxn modelId="{FB0CE8E4-39E5-4542-A1B8-1DB9539CE59F}" type="presOf" srcId="{9763EF1B-E999-9743-A332-28460F6E3B4B}" destId="{7AE24440-D317-A34B-AA40-6888B0654C57}" srcOrd="0" destOrd="2" presId="urn:microsoft.com/office/officeart/2005/8/layout/vList5"/>
    <dgm:cxn modelId="{9F3FAD8E-268D-5D47-8D53-883F0070EF9E}" type="presOf" srcId="{C3BCEB78-4805-A340-A221-37FAA449876C}" destId="{7AE24440-D317-A34B-AA40-6888B0654C57}" srcOrd="0" destOrd="0" presId="urn:microsoft.com/office/officeart/2005/8/layout/vList5"/>
    <dgm:cxn modelId="{5161FF75-5444-4E46-8F50-DE4D4D6C41B6}" srcId="{14F14F8F-402F-1C4F-AC58-C79DD738F6BE}" destId="{E50B6214-E337-2148-848D-51C3AB628463}" srcOrd="0" destOrd="0" parTransId="{ABBE278E-D4C8-D44B-B41E-D4E79B10FC37}" sibTransId="{DA41CB44-E33B-8D45-BBE8-BC5873E55D46}"/>
    <dgm:cxn modelId="{E855CEF8-1C72-6B46-924A-E091266CB15E}" type="presOf" srcId="{6C9D016D-F62A-8C4B-A0E5-603F97E0F62A}" destId="{E825C733-7FA0-7745-8001-164F1939B074}" srcOrd="0" destOrd="0" presId="urn:microsoft.com/office/officeart/2005/8/layout/vList5"/>
    <dgm:cxn modelId="{B663CF0B-821F-494F-9D07-6976C96EB8FF}" srcId="{0BD53A7A-D5BB-E142-84AD-DA605B3CA5D3}" destId="{9763EF1B-E999-9743-A332-28460F6E3B4B}" srcOrd="2" destOrd="0" parTransId="{9A619808-3F58-0E4A-99F8-D576FDCFECFF}" sibTransId="{D5009919-5B91-0C49-89E7-FA9D07247D08}"/>
    <dgm:cxn modelId="{BB1E68F0-FF03-6741-98EF-2D95DC567A75}" srcId="{3D2E9E05-0F5E-BB46-ABF6-694573D04525}" destId="{3601B5C5-AD7B-6D4A-8515-AF3D3C2A9955}" srcOrd="3" destOrd="0" parTransId="{7D39420F-73B2-F04D-A29A-00349EA270F9}" sibTransId="{9C19D751-9731-534D-B37F-F390679F7F84}"/>
    <dgm:cxn modelId="{04D689DE-4D51-244D-A217-C36D6B1D2DE0}" srcId="{0BD53A7A-D5BB-E142-84AD-DA605B3CA5D3}" destId="{16AF8DEE-FFDB-114B-9146-4351418C8640}" srcOrd="1" destOrd="0" parTransId="{ED2FA715-35CD-5F45-8970-AF676B478414}" sibTransId="{417D2E9B-3B9B-CD46-A6EF-FB69AFF604F3}"/>
    <dgm:cxn modelId="{A06352CC-59B2-B54E-83B5-62C23E77CF3D}" type="presOf" srcId="{B42490BF-C7F3-7C47-BBCD-10FC23B2A70D}" destId="{68DC9130-262B-584D-89E8-8B3548EB6EFA}" srcOrd="0" destOrd="2" presId="urn:microsoft.com/office/officeart/2005/8/layout/vList5"/>
    <dgm:cxn modelId="{DB5084E3-7786-8F45-B25C-387008A4157F}" srcId="{CE8F233C-FEA5-0445-85A1-C997337F63DF}" destId="{99EF7A13-B403-7A44-9F4B-0A9F75027C91}" srcOrd="1" destOrd="0" parTransId="{31B55539-EC5A-3C4A-A9AA-8743C5871E13}" sibTransId="{47CEE0D4-71DB-8043-9F0B-569C4ADE3205}"/>
    <dgm:cxn modelId="{B4798698-A8C1-5244-A2EA-8824F6966DB2}" type="presOf" srcId="{B74376F7-E278-8941-B44C-9B332D6D082C}" destId="{7AE24440-D317-A34B-AA40-6888B0654C57}" srcOrd="0" destOrd="3" presId="urn:microsoft.com/office/officeart/2005/8/layout/vList5"/>
    <dgm:cxn modelId="{773345A4-5BBF-8A4D-B91A-37DFECF6C08C}" type="presOf" srcId="{164027D0-AB50-0149-936F-6E81F484DBEA}" destId="{27FBB0AE-E2E9-1F44-B100-D73802CC7B36}" srcOrd="0" destOrd="0" presId="urn:microsoft.com/office/officeart/2005/8/layout/vList5"/>
    <dgm:cxn modelId="{EA61845B-EB5F-7B42-A9A1-D6C336C9AF08}" type="presOf" srcId="{56165731-FDEA-C54C-A8A0-7661B199C289}" destId="{E825C733-7FA0-7745-8001-164F1939B074}" srcOrd="0" destOrd="2" presId="urn:microsoft.com/office/officeart/2005/8/layout/vList5"/>
    <dgm:cxn modelId="{29560E42-492A-EA4A-ABF6-0C77F505825B}" type="presOf" srcId="{3601B5C5-AD7B-6D4A-8515-AF3D3C2A9955}" destId="{33683700-60EB-3A47-B658-7E2BF6740644}" srcOrd="0" destOrd="0" presId="urn:microsoft.com/office/officeart/2005/8/layout/vList5"/>
    <dgm:cxn modelId="{D571CE93-A95F-1E4C-9A83-54A867C22AFF}" type="presOf" srcId="{B04C9334-4A15-E844-A5A0-584ACD3D4BF6}" destId="{68DC9130-262B-584D-89E8-8B3548EB6EFA}" srcOrd="0" destOrd="1" presId="urn:microsoft.com/office/officeart/2005/8/layout/vList5"/>
    <dgm:cxn modelId="{39667EF5-2454-EA4F-88E2-3389DEB8DC65}" srcId="{14F14F8F-402F-1C4F-AC58-C79DD738F6BE}" destId="{B04C9334-4A15-E844-A5A0-584ACD3D4BF6}" srcOrd="1" destOrd="0" parTransId="{B63B0EF0-EA12-4349-A5E8-CC422EF68F9C}" sibTransId="{809EBD6D-8931-8E45-A37B-AC4FF167E989}"/>
    <dgm:cxn modelId="{A16DD7A6-E687-3B4C-8C9D-38150CA7D871}" type="presOf" srcId="{CE8F233C-FEA5-0445-85A1-C997337F63DF}" destId="{B32F006B-094F-A44E-9FF6-14A1319F0492}" srcOrd="0" destOrd="0" presId="urn:microsoft.com/office/officeart/2005/8/layout/vList5"/>
    <dgm:cxn modelId="{32184D0D-767B-674E-87D1-8E8E4B812008}" type="presOf" srcId="{E50B6214-E337-2148-848D-51C3AB628463}" destId="{68DC9130-262B-584D-89E8-8B3548EB6EFA}" srcOrd="0" destOrd="0" presId="urn:microsoft.com/office/officeart/2005/8/layout/vList5"/>
    <dgm:cxn modelId="{C6EAEAA9-4084-3B42-992C-5C7622FFA849}" type="presOf" srcId="{3D2E9E05-0F5E-BB46-ABF6-694573D04525}" destId="{66BBA7E6-1450-E348-863D-A88C2D52BA1F}" srcOrd="0" destOrd="0" presId="urn:microsoft.com/office/officeart/2005/8/layout/vList5"/>
    <dgm:cxn modelId="{B95C3B00-98D9-AC43-95FA-28AA5C89EF50}" type="presOf" srcId="{16AF8DEE-FFDB-114B-9146-4351418C8640}" destId="{7AE24440-D317-A34B-AA40-6888B0654C57}" srcOrd="0" destOrd="1" presId="urn:microsoft.com/office/officeart/2005/8/layout/vList5"/>
    <dgm:cxn modelId="{43FD78BC-D637-604A-9B07-6709BC4F49E6}" type="presOf" srcId="{0BD53A7A-D5BB-E142-84AD-DA605B3CA5D3}" destId="{915FF96E-AC95-C146-B425-EAC93062FAB8}" srcOrd="0" destOrd="0" presId="urn:microsoft.com/office/officeart/2005/8/layout/vList5"/>
    <dgm:cxn modelId="{5FF3EBBA-377A-904D-AAF1-54F4C47F58D9}" srcId="{3D2E9E05-0F5E-BB46-ABF6-694573D04525}" destId="{CE8F233C-FEA5-0445-85A1-C997337F63DF}" srcOrd="0" destOrd="0" parTransId="{B0CB96C4-69B8-E640-A78A-ACDC48695316}" sibTransId="{B6A4D883-E73A-584A-B18A-322E35AEF8B6}"/>
    <dgm:cxn modelId="{0C71366E-FB11-674D-BE1B-79C48AFCD802}" srcId="{CE8F233C-FEA5-0445-85A1-C997337F63DF}" destId="{6C9D016D-F62A-8C4B-A0E5-603F97E0F62A}" srcOrd="0" destOrd="0" parTransId="{1C6DFAFF-CDC1-CF41-9095-C13C7A0B3C84}" sibTransId="{05679F7A-4F71-0E4E-89C9-B01B42AC3153}"/>
    <dgm:cxn modelId="{4D376A65-4256-9F41-8F5B-5400FC3E4D36}" srcId="{3D2E9E05-0F5E-BB46-ABF6-694573D04525}" destId="{0BD53A7A-D5BB-E142-84AD-DA605B3CA5D3}" srcOrd="1" destOrd="0" parTransId="{BFB2EF62-6107-424C-876A-B5AEBD88935D}" sibTransId="{8B4A30A7-D8C6-0848-9B90-5BE3EAE17D99}"/>
    <dgm:cxn modelId="{EF5EDC63-30A8-3345-8F70-0A95EEF91018}" srcId="{3D2E9E05-0F5E-BB46-ABF6-694573D04525}" destId="{14F14F8F-402F-1C4F-AC58-C79DD738F6BE}" srcOrd="4" destOrd="0" parTransId="{638FFCF3-2C51-5340-B288-50603B621E09}" sibTransId="{43861BC2-DDF3-0546-9F62-4AE24FF13BA7}"/>
    <dgm:cxn modelId="{6DD2E1C0-C6D8-3440-B1A9-D177A3AE7776}" srcId="{CE8F233C-FEA5-0445-85A1-C997337F63DF}" destId="{56165731-FDEA-C54C-A8A0-7661B199C289}" srcOrd="2" destOrd="0" parTransId="{72919850-4082-6241-B967-1E70EB637C4A}" sibTransId="{86E233F6-7BF8-FC42-9E19-6437820530CD}"/>
    <dgm:cxn modelId="{1C6B5DE2-5CF2-E646-84B5-EC47357FD5EB}" type="presOf" srcId="{14F14F8F-402F-1C4F-AC58-C79DD738F6BE}" destId="{BE831A55-00D7-F148-BF85-026FEE2064FF}" srcOrd="0" destOrd="0" presId="urn:microsoft.com/office/officeart/2005/8/layout/vList5"/>
    <dgm:cxn modelId="{1F67432F-9A13-1C42-8930-C26314F2CC6B}" srcId="{3D2E9E05-0F5E-BB46-ABF6-694573D04525}" destId="{164027D0-AB50-0149-936F-6E81F484DBEA}" srcOrd="2" destOrd="0" parTransId="{76EBE1DB-4FC7-C048-8E4C-503953DB08E4}" sibTransId="{1D1D7FC3-DCE4-0640-BBBF-BD3F2E924B14}"/>
    <dgm:cxn modelId="{0FA6205D-7A34-1E4E-B31E-148FD70E47DE}" srcId="{0BD53A7A-D5BB-E142-84AD-DA605B3CA5D3}" destId="{B74376F7-E278-8941-B44C-9B332D6D082C}" srcOrd="3" destOrd="0" parTransId="{85D988B8-949C-FB46-A766-653D46D0ECB6}" sibTransId="{8CA4F7D3-EE2F-C842-939F-FC5A80126A99}"/>
    <dgm:cxn modelId="{5C4A947D-0687-EC47-86EB-50071C1EFFE8}" type="presParOf" srcId="{66BBA7E6-1450-E348-863D-A88C2D52BA1F}" destId="{BFABAEE0-61D5-114F-9FDC-F6AD0ECA36A9}" srcOrd="0" destOrd="0" presId="urn:microsoft.com/office/officeart/2005/8/layout/vList5"/>
    <dgm:cxn modelId="{76809F20-988C-7546-B683-6C2C56A51FE6}" type="presParOf" srcId="{BFABAEE0-61D5-114F-9FDC-F6AD0ECA36A9}" destId="{B32F006B-094F-A44E-9FF6-14A1319F0492}" srcOrd="0" destOrd="0" presId="urn:microsoft.com/office/officeart/2005/8/layout/vList5"/>
    <dgm:cxn modelId="{E5CDD251-7422-5643-98D8-0002A2181338}" type="presParOf" srcId="{BFABAEE0-61D5-114F-9FDC-F6AD0ECA36A9}" destId="{E825C733-7FA0-7745-8001-164F1939B074}" srcOrd="1" destOrd="0" presId="urn:microsoft.com/office/officeart/2005/8/layout/vList5"/>
    <dgm:cxn modelId="{2F3AB8C4-2C9E-634E-910A-EE383D21FFD1}" type="presParOf" srcId="{66BBA7E6-1450-E348-863D-A88C2D52BA1F}" destId="{0F534E59-A349-3F4A-B213-E4F218B35DE2}" srcOrd="1" destOrd="0" presId="urn:microsoft.com/office/officeart/2005/8/layout/vList5"/>
    <dgm:cxn modelId="{5CAE4619-DAD8-944C-90B4-D296F2B9E3EC}" type="presParOf" srcId="{66BBA7E6-1450-E348-863D-A88C2D52BA1F}" destId="{0C7341EA-0589-0149-8ECA-6919DB2D6437}" srcOrd="2" destOrd="0" presId="urn:microsoft.com/office/officeart/2005/8/layout/vList5"/>
    <dgm:cxn modelId="{29B2CE2F-F8C5-4841-9B3B-FC667249E145}" type="presParOf" srcId="{0C7341EA-0589-0149-8ECA-6919DB2D6437}" destId="{915FF96E-AC95-C146-B425-EAC93062FAB8}" srcOrd="0" destOrd="0" presId="urn:microsoft.com/office/officeart/2005/8/layout/vList5"/>
    <dgm:cxn modelId="{41CE02CC-766C-D143-AC5C-4B673CFE2BA6}" type="presParOf" srcId="{0C7341EA-0589-0149-8ECA-6919DB2D6437}" destId="{7AE24440-D317-A34B-AA40-6888B0654C57}" srcOrd="1" destOrd="0" presId="urn:microsoft.com/office/officeart/2005/8/layout/vList5"/>
    <dgm:cxn modelId="{A5116DF9-62AA-B64C-BB08-6F3E0FA201EB}" type="presParOf" srcId="{66BBA7E6-1450-E348-863D-A88C2D52BA1F}" destId="{2F85DF54-2E81-B548-BA3C-C2A45E862223}" srcOrd="3" destOrd="0" presId="urn:microsoft.com/office/officeart/2005/8/layout/vList5"/>
    <dgm:cxn modelId="{06F5B4B3-07DF-D04D-A207-E167AAD567E1}" type="presParOf" srcId="{66BBA7E6-1450-E348-863D-A88C2D52BA1F}" destId="{EEECAD11-A751-8845-9D58-240094471DE0}" srcOrd="4" destOrd="0" presId="urn:microsoft.com/office/officeart/2005/8/layout/vList5"/>
    <dgm:cxn modelId="{68759C30-C436-B840-9C32-66B928DF167A}" type="presParOf" srcId="{EEECAD11-A751-8845-9D58-240094471DE0}" destId="{27FBB0AE-E2E9-1F44-B100-D73802CC7B36}" srcOrd="0" destOrd="0" presId="urn:microsoft.com/office/officeart/2005/8/layout/vList5"/>
    <dgm:cxn modelId="{E62902B9-43D9-F647-B37C-13018053BEAB}" type="presParOf" srcId="{66BBA7E6-1450-E348-863D-A88C2D52BA1F}" destId="{C83A99EA-E75B-0842-BA92-F12A49461C18}" srcOrd="5" destOrd="0" presId="urn:microsoft.com/office/officeart/2005/8/layout/vList5"/>
    <dgm:cxn modelId="{AE654ED4-ECE1-614D-8CA2-8A7331CB22E8}" type="presParOf" srcId="{66BBA7E6-1450-E348-863D-A88C2D52BA1F}" destId="{D8CA385E-6059-7840-8872-37F1CE66583E}" srcOrd="6" destOrd="0" presId="urn:microsoft.com/office/officeart/2005/8/layout/vList5"/>
    <dgm:cxn modelId="{3E4E1F88-7541-2441-AF92-67B752B24735}" type="presParOf" srcId="{D8CA385E-6059-7840-8872-37F1CE66583E}" destId="{33683700-60EB-3A47-B658-7E2BF6740644}" srcOrd="0" destOrd="0" presId="urn:microsoft.com/office/officeart/2005/8/layout/vList5"/>
    <dgm:cxn modelId="{26DAFA8F-6BEF-8B45-B70A-8FF076A62FA1}" type="presParOf" srcId="{66BBA7E6-1450-E348-863D-A88C2D52BA1F}" destId="{9B33F8B8-5E46-B147-A39A-16542E8A7F63}" srcOrd="7" destOrd="0" presId="urn:microsoft.com/office/officeart/2005/8/layout/vList5"/>
    <dgm:cxn modelId="{09FCE30D-CB59-9F4C-B097-3E217C28AC86}" type="presParOf" srcId="{66BBA7E6-1450-E348-863D-A88C2D52BA1F}" destId="{8DEAFE9E-B008-D240-9CA2-30CF925DDC8C}" srcOrd="8" destOrd="0" presId="urn:microsoft.com/office/officeart/2005/8/layout/vList5"/>
    <dgm:cxn modelId="{FF6F4A0F-52FB-2244-BC0F-CBD6A92CFC21}" type="presParOf" srcId="{8DEAFE9E-B008-D240-9CA2-30CF925DDC8C}" destId="{BE831A55-00D7-F148-BF85-026FEE2064FF}" srcOrd="0" destOrd="0" presId="urn:microsoft.com/office/officeart/2005/8/layout/vList5"/>
    <dgm:cxn modelId="{0F6471B3-4703-AA48-A64E-9C4A28CC70E3}" type="presParOf" srcId="{8DEAFE9E-B008-D240-9CA2-30CF925DDC8C}" destId="{68DC9130-262B-584D-89E8-8B3548EB6E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E9E05-0F5E-BB46-ABF6-694573D0452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CE8F233C-FEA5-0445-85A1-C997337F63DF}">
      <dgm:prSet phldrT="[Text]" custT="1"/>
      <dgm:spPr>
        <a:solidFill>
          <a:srgbClr val="660066"/>
        </a:solidFill>
        <a:ln>
          <a:solidFill>
            <a:srgbClr val="FFFFFF"/>
          </a:solidFill>
        </a:ln>
      </dgm:spPr>
      <dgm:t>
        <a:bodyPr/>
        <a:lstStyle/>
        <a:p>
          <a:r>
            <a:rPr lang="en-US" sz="1500" b="0" dirty="0" smtClean="0">
              <a:latin typeface="Arial"/>
              <a:cs typeface="Arial"/>
            </a:rPr>
            <a:t>E. Coli</a:t>
          </a:r>
          <a:endParaRPr lang="en-US" sz="1500" b="0" dirty="0">
            <a:latin typeface="Arial"/>
            <a:cs typeface="Arial"/>
          </a:endParaRPr>
        </a:p>
      </dgm:t>
    </dgm:pt>
    <dgm:pt modelId="{B0CB96C4-69B8-E640-A78A-ACDC48695316}" type="parTrans" cxnId="{5FF3EBBA-377A-904D-AAF1-54F4C47F58D9}">
      <dgm:prSet/>
      <dgm:spPr/>
      <dgm:t>
        <a:bodyPr/>
        <a:lstStyle/>
        <a:p>
          <a:endParaRPr lang="en-US" b="1">
            <a:latin typeface="Arial"/>
            <a:cs typeface="Arial"/>
          </a:endParaRPr>
        </a:p>
      </dgm:t>
    </dgm:pt>
    <dgm:pt modelId="{B6A4D883-E73A-584A-B18A-322E35AEF8B6}" type="sibTrans" cxnId="{5FF3EBBA-377A-904D-AAF1-54F4C47F58D9}">
      <dgm:prSet/>
      <dgm:spPr/>
      <dgm:t>
        <a:bodyPr/>
        <a:lstStyle/>
        <a:p>
          <a:endParaRPr lang="en-US" b="1">
            <a:latin typeface="Arial"/>
            <a:cs typeface="Arial"/>
          </a:endParaRPr>
        </a:p>
      </dgm:t>
    </dgm:pt>
    <dgm:pt modelId="{0BD53A7A-D5BB-E142-84AD-DA605B3CA5D3}">
      <dgm:prSet phldrT="[Text]" custT="1"/>
      <dgm:spPr>
        <a:solidFill>
          <a:srgbClr val="660066"/>
        </a:solidFill>
        <a:ln>
          <a:solidFill>
            <a:srgbClr val="FFFFFF"/>
          </a:solidFill>
        </a:ln>
      </dgm:spPr>
      <dgm:t>
        <a:bodyPr/>
        <a:lstStyle/>
        <a:p>
          <a:r>
            <a:rPr lang="en-US" sz="1500" b="0" dirty="0" smtClean="0">
              <a:latin typeface="Arial"/>
              <a:cs typeface="Arial"/>
            </a:rPr>
            <a:t>Pseudomonas</a:t>
          </a:r>
          <a:endParaRPr lang="en-US" sz="1500" b="0" dirty="0">
            <a:latin typeface="Arial"/>
            <a:cs typeface="Arial"/>
          </a:endParaRPr>
        </a:p>
      </dgm:t>
    </dgm:pt>
    <dgm:pt modelId="{BFB2EF62-6107-424C-876A-B5AEBD88935D}" type="parTrans" cxnId="{4D376A65-4256-9F41-8F5B-5400FC3E4D36}">
      <dgm:prSet/>
      <dgm:spPr/>
      <dgm:t>
        <a:bodyPr/>
        <a:lstStyle/>
        <a:p>
          <a:endParaRPr lang="en-US" b="1">
            <a:latin typeface="Arial"/>
            <a:cs typeface="Arial"/>
          </a:endParaRPr>
        </a:p>
      </dgm:t>
    </dgm:pt>
    <dgm:pt modelId="{8B4A30A7-D8C6-0848-9B90-5BE3EAE17D99}" type="sibTrans" cxnId="{4D376A65-4256-9F41-8F5B-5400FC3E4D36}">
      <dgm:prSet/>
      <dgm:spPr/>
      <dgm:t>
        <a:bodyPr/>
        <a:lstStyle/>
        <a:p>
          <a:endParaRPr lang="en-US" b="1">
            <a:latin typeface="Arial"/>
            <a:cs typeface="Arial"/>
          </a:endParaRPr>
        </a:p>
      </dgm:t>
    </dgm:pt>
    <dgm:pt modelId="{164027D0-AB50-0149-936F-6E81F484DBEA}">
      <dgm:prSet phldrT="[Text]" custT="1"/>
      <dgm:spPr>
        <a:solidFill>
          <a:srgbClr val="660066"/>
        </a:solidFill>
        <a:ln>
          <a:solidFill>
            <a:srgbClr val="FFFFFF"/>
          </a:solidFill>
        </a:ln>
      </dgm:spPr>
      <dgm:t>
        <a:bodyPr/>
        <a:lstStyle/>
        <a:p>
          <a:r>
            <a:rPr lang="en-US" sz="1500" b="0" dirty="0" smtClean="0">
              <a:latin typeface="Arial"/>
              <a:cs typeface="Arial"/>
            </a:rPr>
            <a:t>H. </a:t>
          </a:r>
          <a:r>
            <a:rPr lang="en-US" sz="1500" b="0" dirty="0" err="1" smtClean="0">
              <a:latin typeface="Arial"/>
              <a:cs typeface="Arial"/>
            </a:rPr>
            <a:t>Influenzae</a:t>
          </a:r>
          <a:endParaRPr lang="en-US" sz="1500" b="0" dirty="0" smtClean="0">
            <a:latin typeface="Arial"/>
            <a:cs typeface="Arial"/>
          </a:endParaRPr>
        </a:p>
      </dgm:t>
    </dgm:pt>
    <dgm:pt modelId="{76EBE1DB-4FC7-C048-8E4C-503953DB08E4}" type="parTrans" cxnId="{1F67432F-9A13-1C42-8930-C26314F2CC6B}">
      <dgm:prSet/>
      <dgm:spPr/>
      <dgm:t>
        <a:bodyPr/>
        <a:lstStyle/>
        <a:p>
          <a:endParaRPr lang="en-US" b="1">
            <a:latin typeface="Arial"/>
            <a:cs typeface="Arial"/>
          </a:endParaRPr>
        </a:p>
      </dgm:t>
    </dgm:pt>
    <dgm:pt modelId="{1D1D7FC3-DCE4-0640-BBBF-BD3F2E924B14}" type="sibTrans" cxnId="{1F67432F-9A13-1C42-8930-C26314F2CC6B}">
      <dgm:prSet/>
      <dgm:spPr/>
      <dgm:t>
        <a:bodyPr/>
        <a:lstStyle/>
        <a:p>
          <a:endParaRPr lang="en-US" b="1">
            <a:latin typeface="Arial"/>
            <a:cs typeface="Arial"/>
          </a:endParaRPr>
        </a:p>
      </dgm:t>
    </dgm:pt>
    <dgm:pt modelId="{3601B5C5-AD7B-6D4A-8515-AF3D3C2A9955}">
      <dgm:prSet phldrT="[Text]" custT="1"/>
      <dgm:spPr>
        <a:solidFill>
          <a:srgbClr val="660066"/>
        </a:solidFill>
        <a:ln>
          <a:solidFill>
            <a:srgbClr val="FFFFFF"/>
          </a:solidFill>
        </a:ln>
      </dgm:spPr>
      <dgm:t>
        <a:bodyPr/>
        <a:lstStyle/>
        <a:p>
          <a:r>
            <a:rPr lang="en-US" sz="1500" b="0" dirty="0" smtClean="0">
              <a:latin typeface="Arial"/>
              <a:cs typeface="Arial"/>
            </a:rPr>
            <a:t>Proteus</a:t>
          </a:r>
        </a:p>
      </dgm:t>
    </dgm:pt>
    <dgm:pt modelId="{7D39420F-73B2-F04D-A29A-00349EA270F9}" type="parTrans" cxnId="{BB1E68F0-FF03-6741-98EF-2D95DC567A75}">
      <dgm:prSet/>
      <dgm:spPr/>
      <dgm:t>
        <a:bodyPr/>
        <a:lstStyle/>
        <a:p>
          <a:endParaRPr lang="en-US" b="1">
            <a:latin typeface="Arial"/>
            <a:cs typeface="Arial"/>
          </a:endParaRPr>
        </a:p>
      </dgm:t>
    </dgm:pt>
    <dgm:pt modelId="{9C19D751-9731-534D-B37F-F390679F7F84}" type="sibTrans" cxnId="{BB1E68F0-FF03-6741-98EF-2D95DC567A75}">
      <dgm:prSet/>
      <dgm:spPr/>
      <dgm:t>
        <a:bodyPr/>
        <a:lstStyle/>
        <a:p>
          <a:endParaRPr lang="en-US" b="1">
            <a:latin typeface="Arial"/>
            <a:cs typeface="Arial"/>
          </a:endParaRPr>
        </a:p>
      </dgm:t>
    </dgm:pt>
    <dgm:pt modelId="{14F14F8F-402F-1C4F-AC58-C79DD738F6BE}">
      <dgm:prSet phldrT="[Text]" custT="1"/>
      <dgm:spPr>
        <a:solidFill>
          <a:srgbClr val="660066"/>
        </a:solidFill>
        <a:ln>
          <a:solidFill>
            <a:srgbClr val="FFFFFF"/>
          </a:solidFill>
        </a:ln>
      </dgm:spPr>
      <dgm:t>
        <a:bodyPr/>
        <a:lstStyle/>
        <a:p>
          <a:r>
            <a:rPr lang="en-US" sz="1500" b="0" dirty="0" smtClean="0">
              <a:latin typeface="Arial"/>
              <a:cs typeface="Arial"/>
            </a:rPr>
            <a:t>Neisseria</a:t>
          </a:r>
        </a:p>
      </dgm:t>
    </dgm:pt>
    <dgm:pt modelId="{638FFCF3-2C51-5340-B288-50603B621E09}" type="parTrans" cxnId="{EF5EDC63-30A8-3345-8F70-0A95EEF91018}">
      <dgm:prSet/>
      <dgm:spPr/>
      <dgm:t>
        <a:bodyPr/>
        <a:lstStyle/>
        <a:p>
          <a:endParaRPr lang="en-US" b="1">
            <a:latin typeface="Arial"/>
            <a:cs typeface="Arial"/>
          </a:endParaRPr>
        </a:p>
      </dgm:t>
    </dgm:pt>
    <dgm:pt modelId="{43861BC2-DDF3-0546-9F62-4AE24FF13BA7}" type="sibTrans" cxnId="{EF5EDC63-30A8-3345-8F70-0A95EEF91018}">
      <dgm:prSet/>
      <dgm:spPr/>
      <dgm:t>
        <a:bodyPr/>
        <a:lstStyle/>
        <a:p>
          <a:endParaRPr lang="en-US" b="1">
            <a:latin typeface="Arial"/>
            <a:cs typeface="Arial"/>
          </a:endParaRPr>
        </a:p>
      </dgm:t>
    </dgm:pt>
    <dgm:pt modelId="{E50B6214-E337-2148-848D-51C3AB628463}">
      <dgm:prSet phldrT="[Text]" custT="1"/>
      <dgm:spPr>
        <a:ln>
          <a:solidFill>
            <a:srgbClr val="FFFFFF"/>
          </a:solidFill>
        </a:ln>
      </dgm:spPr>
      <dgm:t>
        <a:bodyPr/>
        <a:lstStyle/>
        <a:p>
          <a:r>
            <a:rPr lang="en-US" sz="1200" b="1" dirty="0" smtClean="0">
              <a:latin typeface="Arial"/>
              <a:cs typeface="Arial"/>
            </a:rPr>
            <a:t>N. Gonorrhea</a:t>
          </a:r>
        </a:p>
      </dgm:t>
    </dgm:pt>
    <dgm:pt modelId="{ABBE278E-D4C8-D44B-B41E-D4E79B10FC37}" type="parTrans" cxnId="{5161FF75-5444-4E46-8F50-DE4D4D6C41B6}">
      <dgm:prSet/>
      <dgm:spPr/>
      <dgm:t>
        <a:bodyPr/>
        <a:lstStyle/>
        <a:p>
          <a:endParaRPr lang="en-US" b="1">
            <a:latin typeface="Arial"/>
            <a:cs typeface="Arial"/>
          </a:endParaRPr>
        </a:p>
      </dgm:t>
    </dgm:pt>
    <dgm:pt modelId="{DA41CB44-E33B-8D45-BBE8-BC5873E55D46}" type="sibTrans" cxnId="{5161FF75-5444-4E46-8F50-DE4D4D6C41B6}">
      <dgm:prSet/>
      <dgm:spPr/>
      <dgm:t>
        <a:bodyPr/>
        <a:lstStyle/>
        <a:p>
          <a:endParaRPr lang="en-US" b="1">
            <a:latin typeface="Arial"/>
            <a:cs typeface="Arial"/>
          </a:endParaRPr>
        </a:p>
      </dgm:t>
    </dgm:pt>
    <dgm:pt modelId="{0FF2BA8B-87C3-6448-BB2E-9827ABA46F4A}">
      <dgm:prSet phldrT="[Text]" custT="1"/>
      <dgm:spPr>
        <a:ln>
          <a:solidFill>
            <a:srgbClr val="FFFFFF"/>
          </a:solidFill>
        </a:ln>
      </dgm:spPr>
      <dgm:t>
        <a:bodyPr/>
        <a:lstStyle/>
        <a:p>
          <a:r>
            <a:rPr lang="en-US" sz="1200" b="1" dirty="0" smtClean="0">
              <a:latin typeface="Arial"/>
              <a:cs typeface="Arial"/>
            </a:rPr>
            <a:t>N. Meningitides</a:t>
          </a:r>
        </a:p>
      </dgm:t>
    </dgm:pt>
    <dgm:pt modelId="{C62461CF-C6A3-6048-BD4D-7254C69870AB}" type="parTrans" cxnId="{967D3AE1-8A76-804E-A1F0-0536109D646E}">
      <dgm:prSet/>
      <dgm:spPr/>
      <dgm:t>
        <a:bodyPr/>
        <a:lstStyle/>
        <a:p>
          <a:endParaRPr lang="en-US"/>
        </a:p>
      </dgm:t>
    </dgm:pt>
    <dgm:pt modelId="{D841F621-0311-3048-8B02-0CE10663C7DD}" type="sibTrans" cxnId="{967D3AE1-8A76-804E-A1F0-0536109D646E}">
      <dgm:prSet/>
      <dgm:spPr/>
      <dgm:t>
        <a:bodyPr/>
        <a:lstStyle/>
        <a:p>
          <a:endParaRPr lang="en-US"/>
        </a:p>
      </dgm:t>
    </dgm:pt>
    <dgm:pt modelId="{6C29D6FB-8CF7-974E-92A1-24AA334AEBC2}">
      <dgm:prSet phldrT="[Text]" custT="1"/>
      <dgm:spPr>
        <a:solidFill>
          <a:srgbClr val="660066"/>
        </a:solidFill>
        <a:ln>
          <a:solidFill>
            <a:srgbClr val="FFFFFF"/>
          </a:solidFill>
        </a:ln>
      </dgm:spPr>
      <dgm:t>
        <a:bodyPr/>
        <a:lstStyle/>
        <a:p>
          <a:r>
            <a:rPr lang="en-US" sz="1500" b="0" dirty="0" err="1" smtClean="0">
              <a:latin typeface="Arial"/>
              <a:cs typeface="Arial"/>
            </a:rPr>
            <a:t>Klebsiella</a:t>
          </a:r>
          <a:endParaRPr lang="en-US" sz="1500" b="0" dirty="0" smtClean="0">
            <a:latin typeface="Arial"/>
            <a:cs typeface="Arial"/>
          </a:endParaRPr>
        </a:p>
      </dgm:t>
    </dgm:pt>
    <dgm:pt modelId="{BD5DBA5B-D702-4D4A-A789-C1E10CEAB98A}" type="parTrans" cxnId="{0B09C216-A57F-514D-B56F-2D6601589748}">
      <dgm:prSet/>
      <dgm:spPr/>
      <dgm:t>
        <a:bodyPr/>
        <a:lstStyle/>
        <a:p>
          <a:endParaRPr lang="en-US"/>
        </a:p>
      </dgm:t>
    </dgm:pt>
    <dgm:pt modelId="{5FAB920D-69F5-1149-AD4C-E7A46F00FC42}" type="sibTrans" cxnId="{0B09C216-A57F-514D-B56F-2D6601589748}">
      <dgm:prSet/>
      <dgm:spPr/>
      <dgm:t>
        <a:bodyPr/>
        <a:lstStyle/>
        <a:p>
          <a:endParaRPr lang="en-US"/>
        </a:p>
      </dgm:t>
    </dgm:pt>
    <dgm:pt modelId="{11AE90AD-2777-6449-9FA0-9829CBB145E2}">
      <dgm:prSet phldrT="[Text]" custT="1"/>
      <dgm:spPr>
        <a:solidFill>
          <a:srgbClr val="660066"/>
        </a:solidFill>
        <a:ln>
          <a:solidFill>
            <a:srgbClr val="FFFFFF"/>
          </a:solidFill>
        </a:ln>
      </dgm:spPr>
      <dgm:t>
        <a:bodyPr/>
        <a:lstStyle/>
        <a:p>
          <a:r>
            <a:rPr lang="en-US" sz="1500" b="0" dirty="0" smtClean="0">
              <a:latin typeface="Arial"/>
              <a:cs typeface="Arial"/>
            </a:rPr>
            <a:t>Legionella</a:t>
          </a:r>
        </a:p>
      </dgm:t>
    </dgm:pt>
    <dgm:pt modelId="{225FA9B3-A870-294B-9107-1BA410DDD4D8}" type="parTrans" cxnId="{F06AA074-2EA4-1C43-A694-E4DFF50BFDF7}">
      <dgm:prSet/>
      <dgm:spPr/>
      <dgm:t>
        <a:bodyPr/>
        <a:lstStyle/>
        <a:p>
          <a:endParaRPr lang="en-US"/>
        </a:p>
      </dgm:t>
    </dgm:pt>
    <dgm:pt modelId="{03C2B481-75A3-8C46-A999-DB828CD64919}" type="sibTrans" cxnId="{F06AA074-2EA4-1C43-A694-E4DFF50BFDF7}">
      <dgm:prSet/>
      <dgm:spPr/>
      <dgm:t>
        <a:bodyPr/>
        <a:lstStyle/>
        <a:p>
          <a:endParaRPr lang="en-US"/>
        </a:p>
      </dgm:t>
    </dgm:pt>
    <dgm:pt modelId="{750726C5-ECD5-724C-B39B-4B0F5DAF33C7}">
      <dgm:prSet phldrT="[Text]" custT="1"/>
      <dgm:spPr>
        <a:solidFill>
          <a:srgbClr val="660066"/>
        </a:solidFill>
        <a:ln>
          <a:solidFill>
            <a:srgbClr val="FFFFFF"/>
          </a:solidFill>
        </a:ln>
      </dgm:spPr>
      <dgm:t>
        <a:bodyPr/>
        <a:lstStyle/>
        <a:p>
          <a:r>
            <a:rPr lang="en-US" sz="1500" b="0" dirty="0" err="1" smtClean="0">
              <a:latin typeface="Arial"/>
              <a:cs typeface="Arial"/>
            </a:rPr>
            <a:t>Serratia</a:t>
          </a:r>
          <a:endParaRPr lang="en-US" sz="1500" b="0" dirty="0" smtClean="0">
            <a:latin typeface="Arial"/>
            <a:cs typeface="Arial"/>
          </a:endParaRPr>
        </a:p>
      </dgm:t>
    </dgm:pt>
    <dgm:pt modelId="{C41BF24E-657F-574D-83ED-F56211DE785F}" type="parTrans" cxnId="{4026EC70-73F7-6C4F-81AC-42ED98ABD11A}">
      <dgm:prSet/>
      <dgm:spPr/>
      <dgm:t>
        <a:bodyPr/>
        <a:lstStyle/>
        <a:p>
          <a:endParaRPr lang="en-US"/>
        </a:p>
      </dgm:t>
    </dgm:pt>
    <dgm:pt modelId="{AAEEF802-14D5-8A49-8E7A-769FA2E9FE87}" type="sibTrans" cxnId="{4026EC70-73F7-6C4F-81AC-42ED98ABD11A}">
      <dgm:prSet/>
      <dgm:spPr/>
      <dgm:t>
        <a:bodyPr/>
        <a:lstStyle/>
        <a:p>
          <a:endParaRPr lang="en-US"/>
        </a:p>
      </dgm:t>
    </dgm:pt>
    <dgm:pt modelId="{05477957-A6E3-AC43-B4A9-E9DBEB65855F}">
      <dgm:prSet phldrT="[Text]" custT="1"/>
      <dgm:spPr>
        <a:solidFill>
          <a:srgbClr val="660066"/>
        </a:solidFill>
        <a:ln>
          <a:solidFill>
            <a:srgbClr val="FFFFFF"/>
          </a:solidFill>
        </a:ln>
      </dgm:spPr>
      <dgm:t>
        <a:bodyPr/>
        <a:lstStyle/>
        <a:p>
          <a:r>
            <a:rPr lang="en-US" sz="1500" b="0" dirty="0" smtClean="0">
              <a:latin typeface="Arial"/>
              <a:cs typeface="Arial"/>
            </a:rPr>
            <a:t>H. Pylori</a:t>
          </a:r>
        </a:p>
      </dgm:t>
    </dgm:pt>
    <dgm:pt modelId="{27BFBA13-28AD-E244-85A8-ED92D1DDAFD0}" type="parTrans" cxnId="{5FC11201-3F88-EB4E-AEB4-EDD6B9D1FF01}">
      <dgm:prSet/>
      <dgm:spPr/>
      <dgm:t>
        <a:bodyPr/>
        <a:lstStyle/>
        <a:p>
          <a:endParaRPr lang="en-US"/>
        </a:p>
      </dgm:t>
    </dgm:pt>
    <dgm:pt modelId="{27623A87-9A07-9F44-977D-51369D5638B2}" type="sibTrans" cxnId="{5FC11201-3F88-EB4E-AEB4-EDD6B9D1FF01}">
      <dgm:prSet/>
      <dgm:spPr/>
      <dgm:t>
        <a:bodyPr/>
        <a:lstStyle/>
        <a:p>
          <a:endParaRPr lang="en-US"/>
        </a:p>
      </dgm:t>
    </dgm:pt>
    <dgm:pt modelId="{66BBA7E6-1450-E348-863D-A88C2D52BA1F}" type="pres">
      <dgm:prSet presAssocID="{3D2E9E05-0F5E-BB46-ABF6-694573D04525}" presName="Name0" presStyleCnt="0">
        <dgm:presLayoutVars>
          <dgm:dir/>
          <dgm:animLvl val="lvl"/>
          <dgm:resizeHandles val="exact"/>
        </dgm:presLayoutVars>
      </dgm:prSet>
      <dgm:spPr/>
      <dgm:t>
        <a:bodyPr/>
        <a:lstStyle/>
        <a:p>
          <a:endParaRPr lang="en-US"/>
        </a:p>
      </dgm:t>
    </dgm:pt>
    <dgm:pt modelId="{BFABAEE0-61D5-114F-9FDC-F6AD0ECA36A9}" type="pres">
      <dgm:prSet presAssocID="{CE8F233C-FEA5-0445-85A1-C997337F63DF}" presName="linNode" presStyleCnt="0"/>
      <dgm:spPr/>
    </dgm:pt>
    <dgm:pt modelId="{B32F006B-094F-A44E-9FF6-14A1319F0492}" type="pres">
      <dgm:prSet presAssocID="{CE8F233C-FEA5-0445-85A1-C997337F63DF}" presName="parentText" presStyleLbl="node1" presStyleIdx="0" presStyleCnt="9" custLinFactNeighborY="-2661">
        <dgm:presLayoutVars>
          <dgm:chMax val="1"/>
          <dgm:bulletEnabled val="1"/>
        </dgm:presLayoutVars>
      </dgm:prSet>
      <dgm:spPr/>
      <dgm:t>
        <a:bodyPr/>
        <a:lstStyle/>
        <a:p>
          <a:endParaRPr lang="en-US"/>
        </a:p>
      </dgm:t>
    </dgm:pt>
    <dgm:pt modelId="{0F534E59-A349-3F4A-B213-E4F218B35DE2}" type="pres">
      <dgm:prSet presAssocID="{B6A4D883-E73A-584A-B18A-322E35AEF8B6}" presName="sp" presStyleCnt="0"/>
      <dgm:spPr/>
    </dgm:pt>
    <dgm:pt modelId="{0C7341EA-0589-0149-8ECA-6919DB2D6437}" type="pres">
      <dgm:prSet presAssocID="{0BD53A7A-D5BB-E142-84AD-DA605B3CA5D3}" presName="linNode" presStyleCnt="0"/>
      <dgm:spPr/>
    </dgm:pt>
    <dgm:pt modelId="{915FF96E-AC95-C146-B425-EAC93062FAB8}" type="pres">
      <dgm:prSet presAssocID="{0BD53A7A-D5BB-E142-84AD-DA605B3CA5D3}" presName="parentText" presStyleLbl="node1" presStyleIdx="1" presStyleCnt="9">
        <dgm:presLayoutVars>
          <dgm:chMax val="1"/>
          <dgm:bulletEnabled val="1"/>
        </dgm:presLayoutVars>
      </dgm:prSet>
      <dgm:spPr/>
      <dgm:t>
        <a:bodyPr/>
        <a:lstStyle/>
        <a:p>
          <a:endParaRPr lang="en-US"/>
        </a:p>
      </dgm:t>
    </dgm:pt>
    <dgm:pt modelId="{2F85DF54-2E81-B548-BA3C-C2A45E862223}" type="pres">
      <dgm:prSet presAssocID="{8B4A30A7-D8C6-0848-9B90-5BE3EAE17D99}" presName="sp" presStyleCnt="0"/>
      <dgm:spPr/>
    </dgm:pt>
    <dgm:pt modelId="{EEECAD11-A751-8845-9D58-240094471DE0}" type="pres">
      <dgm:prSet presAssocID="{164027D0-AB50-0149-936F-6E81F484DBEA}" presName="linNode" presStyleCnt="0"/>
      <dgm:spPr/>
    </dgm:pt>
    <dgm:pt modelId="{27FBB0AE-E2E9-1F44-B100-D73802CC7B36}" type="pres">
      <dgm:prSet presAssocID="{164027D0-AB50-0149-936F-6E81F484DBEA}" presName="parentText" presStyleLbl="node1" presStyleIdx="2" presStyleCnt="9">
        <dgm:presLayoutVars>
          <dgm:chMax val="1"/>
          <dgm:bulletEnabled val="1"/>
        </dgm:presLayoutVars>
      </dgm:prSet>
      <dgm:spPr/>
      <dgm:t>
        <a:bodyPr/>
        <a:lstStyle/>
        <a:p>
          <a:endParaRPr lang="en-US"/>
        </a:p>
      </dgm:t>
    </dgm:pt>
    <dgm:pt modelId="{C83A99EA-E75B-0842-BA92-F12A49461C18}" type="pres">
      <dgm:prSet presAssocID="{1D1D7FC3-DCE4-0640-BBBF-BD3F2E924B14}" presName="sp" presStyleCnt="0"/>
      <dgm:spPr/>
    </dgm:pt>
    <dgm:pt modelId="{D8CA385E-6059-7840-8872-37F1CE66583E}" type="pres">
      <dgm:prSet presAssocID="{3601B5C5-AD7B-6D4A-8515-AF3D3C2A9955}" presName="linNode" presStyleCnt="0"/>
      <dgm:spPr/>
    </dgm:pt>
    <dgm:pt modelId="{33683700-60EB-3A47-B658-7E2BF6740644}" type="pres">
      <dgm:prSet presAssocID="{3601B5C5-AD7B-6D4A-8515-AF3D3C2A9955}" presName="parentText" presStyleLbl="node1" presStyleIdx="3" presStyleCnt="9">
        <dgm:presLayoutVars>
          <dgm:chMax val="1"/>
          <dgm:bulletEnabled val="1"/>
        </dgm:presLayoutVars>
      </dgm:prSet>
      <dgm:spPr/>
      <dgm:t>
        <a:bodyPr/>
        <a:lstStyle/>
        <a:p>
          <a:endParaRPr lang="en-US"/>
        </a:p>
      </dgm:t>
    </dgm:pt>
    <dgm:pt modelId="{9B33F8B8-5E46-B147-A39A-16542E8A7F63}" type="pres">
      <dgm:prSet presAssocID="{9C19D751-9731-534D-B37F-F390679F7F84}" presName="sp" presStyleCnt="0"/>
      <dgm:spPr/>
    </dgm:pt>
    <dgm:pt modelId="{8DEAFE9E-B008-D240-9CA2-30CF925DDC8C}" type="pres">
      <dgm:prSet presAssocID="{14F14F8F-402F-1C4F-AC58-C79DD738F6BE}" presName="linNode" presStyleCnt="0"/>
      <dgm:spPr/>
    </dgm:pt>
    <dgm:pt modelId="{BE831A55-00D7-F148-BF85-026FEE2064FF}" type="pres">
      <dgm:prSet presAssocID="{14F14F8F-402F-1C4F-AC58-C79DD738F6BE}" presName="parentText" presStyleLbl="node1" presStyleIdx="4" presStyleCnt="9">
        <dgm:presLayoutVars>
          <dgm:chMax val="1"/>
          <dgm:bulletEnabled val="1"/>
        </dgm:presLayoutVars>
      </dgm:prSet>
      <dgm:spPr/>
      <dgm:t>
        <a:bodyPr/>
        <a:lstStyle/>
        <a:p>
          <a:endParaRPr lang="en-US"/>
        </a:p>
      </dgm:t>
    </dgm:pt>
    <dgm:pt modelId="{68DC9130-262B-584D-89E8-8B3548EB6EFA}" type="pres">
      <dgm:prSet presAssocID="{14F14F8F-402F-1C4F-AC58-C79DD738F6BE}" presName="descendantText" presStyleLbl="alignAccFollowNode1" presStyleIdx="0" presStyleCnt="1" custScaleX="66533" custScaleY="88633">
        <dgm:presLayoutVars>
          <dgm:bulletEnabled val="1"/>
        </dgm:presLayoutVars>
      </dgm:prSet>
      <dgm:spPr/>
      <dgm:t>
        <a:bodyPr/>
        <a:lstStyle/>
        <a:p>
          <a:endParaRPr lang="en-US"/>
        </a:p>
      </dgm:t>
    </dgm:pt>
    <dgm:pt modelId="{EAD5A230-DB51-7B40-94D2-70F3EE4F39BF}" type="pres">
      <dgm:prSet presAssocID="{43861BC2-DDF3-0546-9F62-4AE24FF13BA7}" presName="sp" presStyleCnt="0"/>
      <dgm:spPr/>
    </dgm:pt>
    <dgm:pt modelId="{4F515795-FD64-CC48-A616-1BEE9965B476}" type="pres">
      <dgm:prSet presAssocID="{6C29D6FB-8CF7-974E-92A1-24AA334AEBC2}" presName="linNode" presStyleCnt="0"/>
      <dgm:spPr/>
    </dgm:pt>
    <dgm:pt modelId="{33866375-13BE-5F45-8480-94A3DA1A1EE7}" type="pres">
      <dgm:prSet presAssocID="{6C29D6FB-8CF7-974E-92A1-24AA334AEBC2}" presName="parentText" presStyleLbl="node1" presStyleIdx="5" presStyleCnt="9">
        <dgm:presLayoutVars>
          <dgm:chMax val="1"/>
          <dgm:bulletEnabled val="1"/>
        </dgm:presLayoutVars>
      </dgm:prSet>
      <dgm:spPr/>
      <dgm:t>
        <a:bodyPr/>
        <a:lstStyle/>
        <a:p>
          <a:endParaRPr lang="en-US"/>
        </a:p>
      </dgm:t>
    </dgm:pt>
    <dgm:pt modelId="{A2A1C19B-9459-DA49-8341-D4CDDFD14EF7}" type="pres">
      <dgm:prSet presAssocID="{5FAB920D-69F5-1149-AD4C-E7A46F00FC42}" presName="sp" presStyleCnt="0"/>
      <dgm:spPr/>
    </dgm:pt>
    <dgm:pt modelId="{7A91C08C-08EA-E14C-992D-82B10714C0CF}" type="pres">
      <dgm:prSet presAssocID="{11AE90AD-2777-6449-9FA0-9829CBB145E2}" presName="linNode" presStyleCnt="0"/>
      <dgm:spPr/>
    </dgm:pt>
    <dgm:pt modelId="{0124CF3B-3A07-A944-A4A0-7E8600B0FE16}" type="pres">
      <dgm:prSet presAssocID="{11AE90AD-2777-6449-9FA0-9829CBB145E2}" presName="parentText" presStyleLbl="node1" presStyleIdx="6" presStyleCnt="9">
        <dgm:presLayoutVars>
          <dgm:chMax val="1"/>
          <dgm:bulletEnabled val="1"/>
        </dgm:presLayoutVars>
      </dgm:prSet>
      <dgm:spPr/>
      <dgm:t>
        <a:bodyPr/>
        <a:lstStyle/>
        <a:p>
          <a:endParaRPr lang="en-US"/>
        </a:p>
      </dgm:t>
    </dgm:pt>
    <dgm:pt modelId="{DDFDE61B-817E-0B47-8413-ED8B21EFD6A7}" type="pres">
      <dgm:prSet presAssocID="{03C2B481-75A3-8C46-A999-DB828CD64919}" presName="sp" presStyleCnt="0"/>
      <dgm:spPr/>
    </dgm:pt>
    <dgm:pt modelId="{1242C444-622A-234F-8F75-2B096003CCFD}" type="pres">
      <dgm:prSet presAssocID="{750726C5-ECD5-724C-B39B-4B0F5DAF33C7}" presName="linNode" presStyleCnt="0"/>
      <dgm:spPr/>
    </dgm:pt>
    <dgm:pt modelId="{F84AA79F-E6DF-4649-A888-52533F9AF39E}" type="pres">
      <dgm:prSet presAssocID="{750726C5-ECD5-724C-B39B-4B0F5DAF33C7}" presName="parentText" presStyleLbl="node1" presStyleIdx="7" presStyleCnt="9">
        <dgm:presLayoutVars>
          <dgm:chMax val="1"/>
          <dgm:bulletEnabled val="1"/>
        </dgm:presLayoutVars>
      </dgm:prSet>
      <dgm:spPr/>
      <dgm:t>
        <a:bodyPr/>
        <a:lstStyle/>
        <a:p>
          <a:endParaRPr lang="en-US"/>
        </a:p>
      </dgm:t>
    </dgm:pt>
    <dgm:pt modelId="{40F04CC5-0E08-164B-92A0-F3F88DE9322C}" type="pres">
      <dgm:prSet presAssocID="{AAEEF802-14D5-8A49-8E7A-769FA2E9FE87}" presName="sp" presStyleCnt="0"/>
      <dgm:spPr/>
    </dgm:pt>
    <dgm:pt modelId="{7EA1E5E2-5242-E64A-9D47-545FFFDE0521}" type="pres">
      <dgm:prSet presAssocID="{05477957-A6E3-AC43-B4A9-E9DBEB65855F}" presName="linNode" presStyleCnt="0"/>
      <dgm:spPr/>
    </dgm:pt>
    <dgm:pt modelId="{24E834BB-E878-744D-AB2D-F46D8CF441A9}" type="pres">
      <dgm:prSet presAssocID="{05477957-A6E3-AC43-B4A9-E9DBEB65855F}" presName="parentText" presStyleLbl="node1" presStyleIdx="8" presStyleCnt="9">
        <dgm:presLayoutVars>
          <dgm:chMax val="1"/>
          <dgm:bulletEnabled val="1"/>
        </dgm:presLayoutVars>
      </dgm:prSet>
      <dgm:spPr/>
      <dgm:t>
        <a:bodyPr/>
        <a:lstStyle/>
        <a:p>
          <a:endParaRPr lang="en-US"/>
        </a:p>
      </dgm:t>
    </dgm:pt>
  </dgm:ptLst>
  <dgm:cxnLst>
    <dgm:cxn modelId="{F06AA074-2EA4-1C43-A694-E4DFF50BFDF7}" srcId="{3D2E9E05-0F5E-BB46-ABF6-694573D04525}" destId="{11AE90AD-2777-6449-9FA0-9829CBB145E2}" srcOrd="6" destOrd="0" parTransId="{225FA9B3-A870-294B-9107-1BA410DDD4D8}" sibTransId="{03C2B481-75A3-8C46-A999-DB828CD64919}"/>
    <dgm:cxn modelId="{0BA8C340-A223-3D47-92BE-32FE23804A54}" type="presOf" srcId="{6C29D6FB-8CF7-974E-92A1-24AA334AEBC2}" destId="{33866375-13BE-5F45-8480-94A3DA1A1EE7}" srcOrd="0" destOrd="0" presId="urn:microsoft.com/office/officeart/2005/8/layout/vList5"/>
    <dgm:cxn modelId="{54F924E0-665E-6C40-9F4E-FA447582FA11}" type="presOf" srcId="{05477957-A6E3-AC43-B4A9-E9DBEB65855F}" destId="{24E834BB-E878-744D-AB2D-F46D8CF441A9}" srcOrd="0" destOrd="0" presId="urn:microsoft.com/office/officeart/2005/8/layout/vList5"/>
    <dgm:cxn modelId="{168C67C9-01DE-9C40-B25B-989E572EB611}" type="presOf" srcId="{3601B5C5-AD7B-6D4A-8515-AF3D3C2A9955}" destId="{33683700-60EB-3A47-B658-7E2BF6740644}" srcOrd="0" destOrd="0" presId="urn:microsoft.com/office/officeart/2005/8/layout/vList5"/>
    <dgm:cxn modelId="{967D3AE1-8A76-804E-A1F0-0536109D646E}" srcId="{14F14F8F-402F-1C4F-AC58-C79DD738F6BE}" destId="{0FF2BA8B-87C3-6448-BB2E-9827ABA46F4A}" srcOrd="1" destOrd="0" parTransId="{C62461CF-C6A3-6048-BD4D-7254C69870AB}" sibTransId="{D841F621-0311-3048-8B02-0CE10663C7DD}"/>
    <dgm:cxn modelId="{0B09C216-A57F-514D-B56F-2D6601589748}" srcId="{3D2E9E05-0F5E-BB46-ABF6-694573D04525}" destId="{6C29D6FB-8CF7-974E-92A1-24AA334AEBC2}" srcOrd="5" destOrd="0" parTransId="{BD5DBA5B-D702-4D4A-A789-C1E10CEAB98A}" sibTransId="{5FAB920D-69F5-1149-AD4C-E7A46F00FC42}"/>
    <dgm:cxn modelId="{D6903FDE-C97F-0740-BA0E-A128236D4125}" type="presOf" srcId="{E50B6214-E337-2148-848D-51C3AB628463}" destId="{68DC9130-262B-584D-89E8-8B3548EB6EFA}" srcOrd="0" destOrd="0" presId="urn:microsoft.com/office/officeart/2005/8/layout/vList5"/>
    <dgm:cxn modelId="{36FB7CAD-F9EA-9943-BC69-0C6AA6EE56D8}" type="presOf" srcId="{750726C5-ECD5-724C-B39B-4B0F5DAF33C7}" destId="{F84AA79F-E6DF-4649-A888-52533F9AF39E}" srcOrd="0" destOrd="0" presId="urn:microsoft.com/office/officeart/2005/8/layout/vList5"/>
    <dgm:cxn modelId="{70AA278E-93BD-0C49-B248-628CCBD1EA8F}" type="presOf" srcId="{14F14F8F-402F-1C4F-AC58-C79DD738F6BE}" destId="{BE831A55-00D7-F148-BF85-026FEE2064FF}" srcOrd="0" destOrd="0" presId="urn:microsoft.com/office/officeart/2005/8/layout/vList5"/>
    <dgm:cxn modelId="{5161FF75-5444-4E46-8F50-DE4D4D6C41B6}" srcId="{14F14F8F-402F-1C4F-AC58-C79DD738F6BE}" destId="{E50B6214-E337-2148-848D-51C3AB628463}" srcOrd="0" destOrd="0" parTransId="{ABBE278E-D4C8-D44B-B41E-D4E79B10FC37}" sibTransId="{DA41CB44-E33B-8D45-BBE8-BC5873E55D46}"/>
    <dgm:cxn modelId="{4026EC70-73F7-6C4F-81AC-42ED98ABD11A}" srcId="{3D2E9E05-0F5E-BB46-ABF6-694573D04525}" destId="{750726C5-ECD5-724C-B39B-4B0F5DAF33C7}" srcOrd="7" destOrd="0" parTransId="{C41BF24E-657F-574D-83ED-F56211DE785F}" sibTransId="{AAEEF802-14D5-8A49-8E7A-769FA2E9FE87}"/>
    <dgm:cxn modelId="{BB1E68F0-FF03-6741-98EF-2D95DC567A75}" srcId="{3D2E9E05-0F5E-BB46-ABF6-694573D04525}" destId="{3601B5C5-AD7B-6D4A-8515-AF3D3C2A9955}" srcOrd="3" destOrd="0" parTransId="{7D39420F-73B2-F04D-A29A-00349EA270F9}" sibTransId="{9C19D751-9731-534D-B37F-F390679F7F84}"/>
    <dgm:cxn modelId="{F638FC6B-DF9B-014C-B94C-E02A0684261D}" type="presOf" srcId="{164027D0-AB50-0149-936F-6E81F484DBEA}" destId="{27FBB0AE-E2E9-1F44-B100-D73802CC7B36}" srcOrd="0" destOrd="0" presId="urn:microsoft.com/office/officeart/2005/8/layout/vList5"/>
    <dgm:cxn modelId="{D4145F3F-D58D-1440-B6B3-E5C040D37669}" type="presOf" srcId="{CE8F233C-FEA5-0445-85A1-C997337F63DF}" destId="{B32F006B-094F-A44E-9FF6-14A1319F0492}" srcOrd="0" destOrd="0" presId="urn:microsoft.com/office/officeart/2005/8/layout/vList5"/>
    <dgm:cxn modelId="{C36C7774-5E94-B143-BD1D-3DEA722089A4}" type="presOf" srcId="{11AE90AD-2777-6449-9FA0-9829CBB145E2}" destId="{0124CF3B-3A07-A944-A4A0-7E8600B0FE16}" srcOrd="0" destOrd="0" presId="urn:microsoft.com/office/officeart/2005/8/layout/vList5"/>
    <dgm:cxn modelId="{DBEA4A04-6DFD-BD4B-B91C-B8196A354EA5}" type="presOf" srcId="{3D2E9E05-0F5E-BB46-ABF6-694573D04525}" destId="{66BBA7E6-1450-E348-863D-A88C2D52BA1F}" srcOrd="0" destOrd="0" presId="urn:microsoft.com/office/officeart/2005/8/layout/vList5"/>
    <dgm:cxn modelId="{5FC11201-3F88-EB4E-AEB4-EDD6B9D1FF01}" srcId="{3D2E9E05-0F5E-BB46-ABF6-694573D04525}" destId="{05477957-A6E3-AC43-B4A9-E9DBEB65855F}" srcOrd="8" destOrd="0" parTransId="{27BFBA13-28AD-E244-85A8-ED92D1DDAFD0}" sibTransId="{27623A87-9A07-9F44-977D-51369D5638B2}"/>
    <dgm:cxn modelId="{5C2F6D27-859E-1E48-800E-D2624292ED77}" type="presOf" srcId="{0FF2BA8B-87C3-6448-BB2E-9827ABA46F4A}" destId="{68DC9130-262B-584D-89E8-8B3548EB6EFA}" srcOrd="0" destOrd="1" presId="urn:microsoft.com/office/officeart/2005/8/layout/vList5"/>
    <dgm:cxn modelId="{9778A400-A656-E444-804B-8BC71F6CB336}" type="presOf" srcId="{0BD53A7A-D5BB-E142-84AD-DA605B3CA5D3}" destId="{915FF96E-AC95-C146-B425-EAC93062FAB8}" srcOrd="0" destOrd="0" presId="urn:microsoft.com/office/officeart/2005/8/layout/vList5"/>
    <dgm:cxn modelId="{5FF3EBBA-377A-904D-AAF1-54F4C47F58D9}" srcId="{3D2E9E05-0F5E-BB46-ABF6-694573D04525}" destId="{CE8F233C-FEA5-0445-85A1-C997337F63DF}" srcOrd="0" destOrd="0" parTransId="{B0CB96C4-69B8-E640-A78A-ACDC48695316}" sibTransId="{B6A4D883-E73A-584A-B18A-322E35AEF8B6}"/>
    <dgm:cxn modelId="{4D376A65-4256-9F41-8F5B-5400FC3E4D36}" srcId="{3D2E9E05-0F5E-BB46-ABF6-694573D04525}" destId="{0BD53A7A-D5BB-E142-84AD-DA605B3CA5D3}" srcOrd="1" destOrd="0" parTransId="{BFB2EF62-6107-424C-876A-B5AEBD88935D}" sibTransId="{8B4A30A7-D8C6-0848-9B90-5BE3EAE17D99}"/>
    <dgm:cxn modelId="{EF5EDC63-30A8-3345-8F70-0A95EEF91018}" srcId="{3D2E9E05-0F5E-BB46-ABF6-694573D04525}" destId="{14F14F8F-402F-1C4F-AC58-C79DD738F6BE}" srcOrd="4" destOrd="0" parTransId="{638FFCF3-2C51-5340-B288-50603B621E09}" sibTransId="{43861BC2-DDF3-0546-9F62-4AE24FF13BA7}"/>
    <dgm:cxn modelId="{1F67432F-9A13-1C42-8930-C26314F2CC6B}" srcId="{3D2E9E05-0F5E-BB46-ABF6-694573D04525}" destId="{164027D0-AB50-0149-936F-6E81F484DBEA}" srcOrd="2" destOrd="0" parTransId="{76EBE1DB-4FC7-C048-8E4C-503953DB08E4}" sibTransId="{1D1D7FC3-DCE4-0640-BBBF-BD3F2E924B14}"/>
    <dgm:cxn modelId="{3A2B3A67-3E0D-B743-B4FF-49C1E8695E8F}" type="presParOf" srcId="{66BBA7E6-1450-E348-863D-A88C2D52BA1F}" destId="{BFABAEE0-61D5-114F-9FDC-F6AD0ECA36A9}" srcOrd="0" destOrd="0" presId="urn:microsoft.com/office/officeart/2005/8/layout/vList5"/>
    <dgm:cxn modelId="{85CCA8D9-EFF4-424F-BEB5-6C38035E3788}" type="presParOf" srcId="{BFABAEE0-61D5-114F-9FDC-F6AD0ECA36A9}" destId="{B32F006B-094F-A44E-9FF6-14A1319F0492}" srcOrd="0" destOrd="0" presId="urn:microsoft.com/office/officeart/2005/8/layout/vList5"/>
    <dgm:cxn modelId="{A29A4692-F45A-B849-B682-71CDE3741BFC}" type="presParOf" srcId="{66BBA7E6-1450-E348-863D-A88C2D52BA1F}" destId="{0F534E59-A349-3F4A-B213-E4F218B35DE2}" srcOrd="1" destOrd="0" presId="urn:microsoft.com/office/officeart/2005/8/layout/vList5"/>
    <dgm:cxn modelId="{EE9F1DD7-D243-7842-B021-A9D71B3825CD}" type="presParOf" srcId="{66BBA7E6-1450-E348-863D-A88C2D52BA1F}" destId="{0C7341EA-0589-0149-8ECA-6919DB2D6437}" srcOrd="2" destOrd="0" presId="urn:microsoft.com/office/officeart/2005/8/layout/vList5"/>
    <dgm:cxn modelId="{CD55473F-E751-2948-98C4-4934C210C32E}" type="presParOf" srcId="{0C7341EA-0589-0149-8ECA-6919DB2D6437}" destId="{915FF96E-AC95-C146-B425-EAC93062FAB8}" srcOrd="0" destOrd="0" presId="urn:microsoft.com/office/officeart/2005/8/layout/vList5"/>
    <dgm:cxn modelId="{041EA587-8BC1-2F41-8452-03EC0BD973D0}" type="presParOf" srcId="{66BBA7E6-1450-E348-863D-A88C2D52BA1F}" destId="{2F85DF54-2E81-B548-BA3C-C2A45E862223}" srcOrd="3" destOrd="0" presId="urn:microsoft.com/office/officeart/2005/8/layout/vList5"/>
    <dgm:cxn modelId="{B04D256B-5604-6044-AA23-CF59E88ED778}" type="presParOf" srcId="{66BBA7E6-1450-E348-863D-A88C2D52BA1F}" destId="{EEECAD11-A751-8845-9D58-240094471DE0}" srcOrd="4" destOrd="0" presId="urn:microsoft.com/office/officeart/2005/8/layout/vList5"/>
    <dgm:cxn modelId="{B270C6E0-0383-D244-9F79-F4DE6EBA0F8D}" type="presParOf" srcId="{EEECAD11-A751-8845-9D58-240094471DE0}" destId="{27FBB0AE-E2E9-1F44-B100-D73802CC7B36}" srcOrd="0" destOrd="0" presId="urn:microsoft.com/office/officeart/2005/8/layout/vList5"/>
    <dgm:cxn modelId="{800905A5-8FDC-374A-8204-38541B3BE092}" type="presParOf" srcId="{66BBA7E6-1450-E348-863D-A88C2D52BA1F}" destId="{C83A99EA-E75B-0842-BA92-F12A49461C18}" srcOrd="5" destOrd="0" presId="urn:microsoft.com/office/officeart/2005/8/layout/vList5"/>
    <dgm:cxn modelId="{239DD31C-05BC-D44F-B70B-FED6D08504E8}" type="presParOf" srcId="{66BBA7E6-1450-E348-863D-A88C2D52BA1F}" destId="{D8CA385E-6059-7840-8872-37F1CE66583E}" srcOrd="6" destOrd="0" presId="urn:microsoft.com/office/officeart/2005/8/layout/vList5"/>
    <dgm:cxn modelId="{C1DD543E-D4AA-4144-81AD-B3E492BFC185}" type="presParOf" srcId="{D8CA385E-6059-7840-8872-37F1CE66583E}" destId="{33683700-60EB-3A47-B658-7E2BF6740644}" srcOrd="0" destOrd="0" presId="urn:microsoft.com/office/officeart/2005/8/layout/vList5"/>
    <dgm:cxn modelId="{157DD0F4-2A12-774B-8188-041F16F6DD4E}" type="presParOf" srcId="{66BBA7E6-1450-E348-863D-A88C2D52BA1F}" destId="{9B33F8B8-5E46-B147-A39A-16542E8A7F63}" srcOrd="7" destOrd="0" presId="urn:microsoft.com/office/officeart/2005/8/layout/vList5"/>
    <dgm:cxn modelId="{67CB4FD6-5D23-6846-AEF0-57E2571596B2}" type="presParOf" srcId="{66BBA7E6-1450-E348-863D-A88C2D52BA1F}" destId="{8DEAFE9E-B008-D240-9CA2-30CF925DDC8C}" srcOrd="8" destOrd="0" presId="urn:microsoft.com/office/officeart/2005/8/layout/vList5"/>
    <dgm:cxn modelId="{EACC3F0C-41BD-B940-AA91-2EDAF7BAFBBE}" type="presParOf" srcId="{8DEAFE9E-B008-D240-9CA2-30CF925DDC8C}" destId="{BE831A55-00D7-F148-BF85-026FEE2064FF}" srcOrd="0" destOrd="0" presId="urn:microsoft.com/office/officeart/2005/8/layout/vList5"/>
    <dgm:cxn modelId="{04C1ABBE-349F-ED49-9797-FF4319AF8D83}" type="presParOf" srcId="{8DEAFE9E-B008-D240-9CA2-30CF925DDC8C}" destId="{68DC9130-262B-584D-89E8-8B3548EB6EFA}" srcOrd="1" destOrd="0" presId="urn:microsoft.com/office/officeart/2005/8/layout/vList5"/>
    <dgm:cxn modelId="{0CB6EB8E-51FB-4443-BD32-6F8574E784A7}" type="presParOf" srcId="{66BBA7E6-1450-E348-863D-A88C2D52BA1F}" destId="{EAD5A230-DB51-7B40-94D2-70F3EE4F39BF}" srcOrd="9" destOrd="0" presId="urn:microsoft.com/office/officeart/2005/8/layout/vList5"/>
    <dgm:cxn modelId="{EF8C37F8-F857-8D41-AAEB-6AEFCB820D52}" type="presParOf" srcId="{66BBA7E6-1450-E348-863D-A88C2D52BA1F}" destId="{4F515795-FD64-CC48-A616-1BEE9965B476}" srcOrd="10" destOrd="0" presId="urn:microsoft.com/office/officeart/2005/8/layout/vList5"/>
    <dgm:cxn modelId="{AC3EBB47-F988-ED41-A1B0-F72331962BFF}" type="presParOf" srcId="{4F515795-FD64-CC48-A616-1BEE9965B476}" destId="{33866375-13BE-5F45-8480-94A3DA1A1EE7}" srcOrd="0" destOrd="0" presId="urn:microsoft.com/office/officeart/2005/8/layout/vList5"/>
    <dgm:cxn modelId="{30B7393C-4074-664A-BB8C-17A5E5189200}" type="presParOf" srcId="{66BBA7E6-1450-E348-863D-A88C2D52BA1F}" destId="{A2A1C19B-9459-DA49-8341-D4CDDFD14EF7}" srcOrd="11" destOrd="0" presId="urn:microsoft.com/office/officeart/2005/8/layout/vList5"/>
    <dgm:cxn modelId="{3C63B526-E4DE-0744-B557-2BD6182F4004}" type="presParOf" srcId="{66BBA7E6-1450-E348-863D-A88C2D52BA1F}" destId="{7A91C08C-08EA-E14C-992D-82B10714C0CF}" srcOrd="12" destOrd="0" presId="urn:microsoft.com/office/officeart/2005/8/layout/vList5"/>
    <dgm:cxn modelId="{7DA48779-751E-E749-A84C-E48B9CE5342F}" type="presParOf" srcId="{7A91C08C-08EA-E14C-992D-82B10714C0CF}" destId="{0124CF3B-3A07-A944-A4A0-7E8600B0FE16}" srcOrd="0" destOrd="0" presId="urn:microsoft.com/office/officeart/2005/8/layout/vList5"/>
    <dgm:cxn modelId="{027C16BB-D9B6-224E-9693-3E0425E68070}" type="presParOf" srcId="{66BBA7E6-1450-E348-863D-A88C2D52BA1F}" destId="{DDFDE61B-817E-0B47-8413-ED8B21EFD6A7}" srcOrd="13" destOrd="0" presId="urn:microsoft.com/office/officeart/2005/8/layout/vList5"/>
    <dgm:cxn modelId="{18925496-3DE8-094A-9A92-0F8DF41753B9}" type="presParOf" srcId="{66BBA7E6-1450-E348-863D-A88C2D52BA1F}" destId="{1242C444-622A-234F-8F75-2B096003CCFD}" srcOrd="14" destOrd="0" presId="urn:microsoft.com/office/officeart/2005/8/layout/vList5"/>
    <dgm:cxn modelId="{E4F6D898-84FD-EC4F-9BC0-0B29B921B471}" type="presParOf" srcId="{1242C444-622A-234F-8F75-2B096003CCFD}" destId="{F84AA79F-E6DF-4649-A888-52533F9AF39E}" srcOrd="0" destOrd="0" presId="urn:microsoft.com/office/officeart/2005/8/layout/vList5"/>
    <dgm:cxn modelId="{1D51D51A-16C7-E24D-9561-6A4ED195990B}" type="presParOf" srcId="{66BBA7E6-1450-E348-863D-A88C2D52BA1F}" destId="{40F04CC5-0E08-164B-92A0-F3F88DE9322C}" srcOrd="15" destOrd="0" presId="urn:microsoft.com/office/officeart/2005/8/layout/vList5"/>
    <dgm:cxn modelId="{8D33C79F-948B-8D4D-8EA3-BBB84670F48C}" type="presParOf" srcId="{66BBA7E6-1450-E348-863D-A88C2D52BA1F}" destId="{7EA1E5E2-5242-E64A-9D47-545FFFDE0521}" srcOrd="16" destOrd="0" presId="urn:microsoft.com/office/officeart/2005/8/layout/vList5"/>
    <dgm:cxn modelId="{568A6712-AD09-344B-A3D5-7ED0963CF354}" type="presParOf" srcId="{7EA1E5E2-5242-E64A-9D47-545FFFDE0521}" destId="{24E834BB-E878-744D-AB2D-F46D8CF441A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5C733-7FA0-7745-8001-164F1939B074}">
      <dsp:nvSpPr>
        <dsp:cNvPr id="0" name=""/>
        <dsp:cNvSpPr/>
      </dsp:nvSpPr>
      <dsp:spPr>
        <a:xfrm rot="5400000">
          <a:off x="2899042" y="-1075095"/>
          <a:ext cx="753029" cy="3082877"/>
        </a:xfrm>
        <a:prstGeom prst="round2SameRect">
          <a:avLst/>
        </a:prstGeom>
        <a:solidFill>
          <a:schemeClr val="accent1">
            <a:alpha val="90000"/>
            <a:tint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latin typeface="Arial"/>
              <a:cs typeface="Arial"/>
            </a:rPr>
            <a:t>Staph aureus</a:t>
          </a:r>
          <a:endParaRPr lang="en-US" sz="1200" b="1" i="1" kern="1200" dirty="0">
            <a:latin typeface="Arial"/>
            <a:cs typeface="Arial"/>
          </a:endParaRPr>
        </a:p>
        <a:p>
          <a:pPr marL="114300" lvl="1" indent="-114300" algn="l" defTabSz="533400">
            <a:lnSpc>
              <a:spcPct val="90000"/>
            </a:lnSpc>
            <a:spcBef>
              <a:spcPct val="0"/>
            </a:spcBef>
            <a:spcAft>
              <a:spcPct val="15000"/>
            </a:spcAft>
            <a:buChar char="••"/>
          </a:pPr>
          <a:r>
            <a:rPr lang="en-US" sz="1200" b="1" i="1" kern="1200" dirty="0" smtClean="0">
              <a:latin typeface="Arial"/>
              <a:cs typeface="Arial"/>
            </a:rPr>
            <a:t>Staph epidermidis</a:t>
          </a:r>
          <a:endParaRPr lang="en-US" sz="1200" b="1" i="1" kern="1200" dirty="0">
            <a:latin typeface="Arial"/>
            <a:cs typeface="Arial"/>
          </a:endParaRPr>
        </a:p>
        <a:p>
          <a:pPr marL="114300" lvl="1" indent="-114300" algn="l" defTabSz="533400">
            <a:lnSpc>
              <a:spcPct val="90000"/>
            </a:lnSpc>
            <a:spcBef>
              <a:spcPct val="0"/>
            </a:spcBef>
            <a:spcAft>
              <a:spcPct val="15000"/>
            </a:spcAft>
            <a:buChar char="••"/>
          </a:pPr>
          <a:r>
            <a:rPr lang="en-US" sz="1200" b="1" i="1" kern="1200" dirty="0" smtClean="0">
              <a:latin typeface="Arial"/>
              <a:cs typeface="Arial"/>
            </a:rPr>
            <a:t>Staph </a:t>
          </a:r>
          <a:r>
            <a:rPr lang="en-US" sz="1200" b="1" i="1" kern="1200" dirty="0" err="1" smtClean="0">
              <a:latin typeface="Arial"/>
              <a:cs typeface="Arial"/>
            </a:rPr>
            <a:t>saprophyticus</a:t>
          </a:r>
          <a:endParaRPr lang="en-US" sz="1200" b="1" i="1" kern="1200" dirty="0">
            <a:latin typeface="Arial"/>
            <a:cs typeface="Arial"/>
          </a:endParaRPr>
        </a:p>
      </dsp:txBody>
      <dsp:txXfrm rot="-5400000">
        <a:off x="1734118" y="126589"/>
        <a:ext cx="3046117" cy="679509"/>
      </dsp:txXfrm>
    </dsp:sp>
    <dsp:sp modelId="{B32F006B-094F-A44E-9FF6-14A1319F0492}">
      <dsp:nvSpPr>
        <dsp:cNvPr id="0" name=""/>
        <dsp:cNvSpPr/>
      </dsp:nvSpPr>
      <dsp:spPr>
        <a:xfrm>
          <a:off x="0" y="0"/>
          <a:ext cx="1734118" cy="941287"/>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0" kern="1200" dirty="0" smtClean="0">
              <a:latin typeface="Arial"/>
              <a:cs typeface="Arial"/>
            </a:rPr>
            <a:t>Staphylococcus</a:t>
          </a:r>
          <a:endParaRPr lang="en-US" sz="1600" b="0" kern="1200" dirty="0">
            <a:latin typeface="Arial"/>
            <a:cs typeface="Arial"/>
          </a:endParaRPr>
        </a:p>
      </dsp:txBody>
      <dsp:txXfrm>
        <a:off x="45950" y="45950"/>
        <a:ext cx="1642218" cy="849387"/>
      </dsp:txXfrm>
    </dsp:sp>
    <dsp:sp modelId="{7AE24440-D317-A34B-AA40-6888B0654C57}">
      <dsp:nvSpPr>
        <dsp:cNvPr id="0" name=""/>
        <dsp:cNvSpPr/>
      </dsp:nvSpPr>
      <dsp:spPr>
        <a:xfrm rot="5400000">
          <a:off x="2899042" y="-80290"/>
          <a:ext cx="753029" cy="3082877"/>
        </a:xfrm>
        <a:prstGeom prst="round2SameRect">
          <a:avLst/>
        </a:prstGeom>
        <a:solidFill>
          <a:schemeClr val="accent1">
            <a:alpha val="90000"/>
            <a:tint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latin typeface="Arial"/>
              <a:cs typeface="Arial"/>
            </a:rPr>
            <a:t>Strep pneumoniae </a:t>
          </a:r>
          <a:endParaRPr lang="en-US" sz="1200" b="1" i="1" kern="1200" dirty="0">
            <a:latin typeface="Arial"/>
            <a:cs typeface="Arial"/>
          </a:endParaRPr>
        </a:p>
        <a:p>
          <a:pPr marL="114300" lvl="1" indent="-114300" algn="l" defTabSz="533400">
            <a:lnSpc>
              <a:spcPct val="90000"/>
            </a:lnSpc>
            <a:spcBef>
              <a:spcPct val="0"/>
            </a:spcBef>
            <a:spcAft>
              <a:spcPct val="15000"/>
            </a:spcAft>
            <a:buChar char="••"/>
          </a:pPr>
          <a:r>
            <a:rPr lang="en-US" sz="1200" b="1" kern="1200" dirty="0" smtClean="0">
              <a:latin typeface="Arial"/>
              <a:cs typeface="Arial"/>
            </a:rPr>
            <a:t>Group A Strep (</a:t>
          </a:r>
          <a:r>
            <a:rPr lang="en-US" sz="1200" b="1" kern="1200" dirty="0" err="1" smtClean="0">
              <a:latin typeface="Arial"/>
              <a:cs typeface="Arial"/>
            </a:rPr>
            <a:t>pyogenes</a:t>
          </a:r>
          <a:r>
            <a:rPr lang="en-US" sz="1200" b="1" kern="1200" dirty="0" smtClean="0">
              <a:latin typeface="Arial"/>
              <a:cs typeface="Arial"/>
            </a:rPr>
            <a:t>)</a:t>
          </a:r>
          <a:endParaRPr lang="en-US" sz="1200" b="1" kern="1200" dirty="0">
            <a:latin typeface="Arial"/>
            <a:cs typeface="Arial"/>
          </a:endParaRPr>
        </a:p>
        <a:p>
          <a:pPr marL="114300" lvl="1" indent="-114300" algn="l" defTabSz="533400">
            <a:lnSpc>
              <a:spcPct val="90000"/>
            </a:lnSpc>
            <a:spcBef>
              <a:spcPct val="0"/>
            </a:spcBef>
            <a:spcAft>
              <a:spcPct val="15000"/>
            </a:spcAft>
            <a:buChar char="••"/>
          </a:pPr>
          <a:r>
            <a:rPr lang="en-US" sz="1200" b="1" kern="1200" dirty="0" smtClean="0">
              <a:latin typeface="Arial"/>
              <a:cs typeface="Arial"/>
            </a:rPr>
            <a:t>Group B Strep (</a:t>
          </a:r>
          <a:r>
            <a:rPr lang="en-US" sz="1200" b="1" kern="1200" dirty="0" err="1" smtClean="0">
              <a:latin typeface="Arial"/>
              <a:cs typeface="Arial"/>
            </a:rPr>
            <a:t>agalactiae</a:t>
          </a:r>
          <a:r>
            <a:rPr lang="en-US" sz="1200" b="1" kern="1200" dirty="0" smtClean="0">
              <a:latin typeface="Arial"/>
              <a:cs typeface="Arial"/>
            </a:rPr>
            <a:t>)</a:t>
          </a:r>
          <a:endParaRPr lang="en-US" sz="1200" b="1" kern="1200" dirty="0">
            <a:latin typeface="Arial"/>
            <a:cs typeface="Arial"/>
          </a:endParaRPr>
        </a:p>
        <a:p>
          <a:pPr marL="114300" lvl="1" indent="-114300" algn="l" defTabSz="533400">
            <a:lnSpc>
              <a:spcPct val="90000"/>
            </a:lnSpc>
            <a:spcBef>
              <a:spcPct val="0"/>
            </a:spcBef>
            <a:spcAft>
              <a:spcPct val="15000"/>
            </a:spcAft>
            <a:buChar char="••"/>
          </a:pPr>
          <a:r>
            <a:rPr lang="en-US" sz="1200" b="1" i="1" kern="1200" dirty="0" smtClean="0">
              <a:latin typeface="Arial"/>
              <a:cs typeface="Arial"/>
            </a:rPr>
            <a:t>Strep </a:t>
          </a:r>
          <a:r>
            <a:rPr lang="en-US" sz="1200" b="1" i="1" kern="1200" dirty="0" err="1" smtClean="0">
              <a:latin typeface="Arial"/>
              <a:cs typeface="Arial"/>
            </a:rPr>
            <a:t>viridans</a:t>
          </a:r>
          <a:endParaRPr lang="en-US" sz="1200" b="1" i="1" kern="1200" dirty="0">
            <a:latin typeface="Arial"/>
            <a:cs typeface="Arial"/>
          </a:endParaRPr>
        </a:p>
      </dsp:txBody>
      <dsp:txXfrm rot="-5400000">
        <a:off x="1734118" y="1121394"/>
        <a:ext cx="3046117" cy="679509"/>
      </dsp:txXfrm>
    </dsp:sp>
    <dsp:sp modelId="{915FF96E-AC95-C146-B425-EAC93062FAB8}">
      <dsp:nvSpPr>
        <dsp:cNvPr id="0" name=""/>
        <dsp:cNvSpPr/>
      </dsp:nvSpPr>
      <dsp:spPr>
        <a:xfrm>
          <a:off x="0" y="990504"/>
          <a:ext cx="1734118" cy="941287"/>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0" kern="1200" dirty="0" smtClean="0">
              <a:latin typeface="Arial"/>
              <a:cs typeface="Arial"/>
            </a:rPr>
            <a:t>Streptococcus</a:t>
          </a:r>
          <a:endParaRPr lang="en-US" sz="1600" b="0" kern="1200" dirty="0">
            <a:latin typeface="Arial"/>
            <a:cs typeface="Arial"/>
          </a:endParaRPr>
        </a:p>
      </dsp:txBody>
      <dsp:txXfrm>
        <a:off x="45950" y="1036454"/>
        <a:ext cx="1642218" cy="849387"/>
      </dsp:txXfrm>
    </dsp:sp>
    <dsp:sp modelId="{27FBB0AE-E2E9-1F44-B100-D73802CC7B36}">
      <dsp:nvSpPr>
        <dsp:cNvPr id="0" name=""/>
        <dsp:cNvSpPr/>
      </dsp:nvSpPr>
      <dsp:spPr>
        <a:xfrm>
          <a:off x="0" y="1978856"/>
          <a:ext cx="1734118" cy="941287"/>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0" kern="1200" dirty="0" smtClean="0">
              <a:latin typeface="Arial"/>
              <a:cs typeface="Arial"/>
            </a:rPr>
            <a:t>Enterococcus</a:t>
          </a:r>
        </a:p>
      </dsp:txBody>
      <dsp:txXfrm>
        <a:off x="45950" y="2024806"/>
        <a:ext cx="1642218" cy="849387"/>
      </dsp:txXfrm>
    </dsp:sp>
    <dsp:sp modelId="{33683700-60EB-3A47-B658-7E2BF6740644}">
      <dsp:nvSpPr>
        <dsp:cNvPr id="0" name=""/>
        <dsp:cNvSpPr/>
      </dsp:nvSpPr>
      <dsp:spPr>
        <a:xfrm>
          <a:off x="0" y="2967208"/>
          <a:ext cx="1734118" cy="941287"/>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0" kern="1200" dirty="0" smtClean="0">
              <a:latin typeface="Arial"/>
              <a:cs typeface="Arial"/>
            </a:rPr>
            <a:t>Listeria</a:t>
          </a:r>
        </a:p>
      </dsp:txBody>
      <dsp:txXfrm>
        <a:off x="45950" y="3013158"/>
        <a:ext cx="1642218" cy="849387"/>
      </dsp:txXfrm>
    </dsp:sp>
    <dsp:sp modelId="{68DC9130-262B-584D-89E8-8B3548EB6EFA}">
      <dsp:nvSpPr>
        <dsp:cNvPr id="0" name=""/>
        <dsp:cNvSpPr/>
      </dsp:nvSpPr>
      <dsp:spPr>
        <a:xfrm rot="5400000">
          <a:off x="2899042" y="2884764"/>
          <a:ext cx="753029" cy="3082877"/>
        </a:xfrm>
        <a:prstGeom prst="round2SameRect">
          <a:avLst/>
        </a:prstGeom>
        <a:solidFill>
          <a:schemeClr val="accent1">
            <a:alpha val="90000"/>
            <a:tint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latin typeface="Arial"/>
              <a:cs typeface="Arial"/>
            </a:rPr>
            <a:t>C. difficile</a:t>
          </a:r>
        </a:p>
        <a:p>
          <a:pPr marL="114300" lvl="1" indent="-114300" algn="l" defTabSz="533400">
            <a:lnSpc>
              <a:spcPct val="90000"/>
            </a:lnSpc>
            <a:spcBef>
              <a:spcPct val="0"/>
            </a:spcBef>
            <a:spcAft>
              <a:spcPct val="15000"/>
            </a:spcAft>
            <a:buChar char="••"/>
          </a:pPr>
          <a:r>
            <a:rPr lang="en-US" sz="1200" b="1" i="1" kern="1200" dirty="0" smtClean="0">
              <a:latin typeface="Arial"/>
              <a:cs typeface="Arial"/>
            </a:rPr>
            <a:t>C. </a:t>
          </a:r>
          <a:r>
            <a:rPr lang="en-US" sz="1200" b="1" i="1" kern="1200" dirty="0" err="1" smtClean="0">
              <a:latin typeface="Arial"/>
              <a:cs typeface="Arial"/>
            </a:rPr>
            <a:t>perfringes</a:t>
          </a:r>
          <a:endParaRPr lang="en-US" sz="1200" b="1" i="1" kern="1200" dirty="0" smtClean="0">
            <a:latin typeface="Arial"/>
            <a:cs typeface="Arial"/>
          </a:endParaRPr>
        </a:p>
        <a:p>
          <a:pPr marL="114300" lvl="1" indent="-114300" algn="l" defTabSz="533400">
            <a:lnSpc>
              <a:spcPct val="90000"/>
            </a:lnSpc>
            <a:spcBef>
              <a:spcPct val="0"/>
            </a:spcBef>
            <a:spcAft>
              <a:spcPct val="15000"/>
            </a:spcAft>
            <a:buChar char="••"/>
          </a:pPr>
          <a:r>
            <a:rPr lang="en-US" sz="1200" b="1" i="1" kern="1200" dirty="0" smtClean="0">
              <a:latin typeface="Arial"/>
              <a:cs typeface="Arial"/>
            </a:rPr>
            <a:t>C. </a:t>
          </a:r>
          <a:r>
            <a:rPr lang="en-US" sz="1200" b="1" i="1" kern="1200" dirty="0" err="1" smtClean="0">
              <a:latin typeface="Arial"/>
              <a:cs typeface="Arial"/>
            </a:rPr>
            <a:t>tetani</a:t>
          </a:r>
          <a:endParaRPr lang="en-US" sz="1200" b="1" i="1" kern="1200" dirty="0" smtClean="0">
            <a:latin typeface="Arial"/>
            <a:cs typeface="Arial"/>
          </a:endParaRPr>
        </a:p>
      </dsp:txBody>
      <dsp:txXfrm rot="-5400000">
        <a:off x="1734118" y="4086448"/>
        <a:ext cx="3046117" cy="679509"/>
      </dsp:txXfrm>
    </dsp:sp>
    <dsp:sp modelId="{BE831A55-00D7-F148-BF85-026FEE2064FF}">
      <dsp:nvSpPr>
        <dsp:cNvPr id="0" name=""/>
        <dsp:cNvSpPr/>
      </dsp:nvSpPr>
      <dsp:spPr>
        <a:xfrm>
          <a:off x="0" y="3955559"/>
          <a:ext cx="1734118" cy="941287"/>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0" kern="1200" dirty="0" smtClean="0">
              <a:latin typeface="Arial"/>
              <a:cs typeface="Arial"/>
            </a:rPr>
            <a:t>Clostridium</a:t>
          </a:r>
        </a:p>
      </dsp:txBody>
      <dsp:txXfrm>
        <a:off x="45950" y="4001509"/>
        <a:ext cx="1642218" cy="84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F006B-094F-A44E-9FF6-14A1319F0492}">
      <dsp:nvSpPr>
        <dsp:cNvPr id="0" name=""/>
        <dsp:cNvSpPr/>
      </dsp:nvSpPr>
      <dsp:spPr>
        <a:xfrm>
          <a:off x="630179" y="0"/>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Arial"/>
              <a:cs typeface="Arial"/>
            </a:rPr>
            <a:t>E. Coli</a:t>
          </a:r>
          <a:endParaRPr lang="en-US" sz="1500" b="0" kern="1200" dirty="0">
            <a:latin typeface="Arial"/>
            <a:cs typeface="Arial"/>
          </a:endParaRPr>
        </a:p>
      </dsp:txBody>
      <dsp:txXfrm>
        <a:off x="655606" y="25427"/>
        <a:ext cx="2067508" cy="470023"/>
      </dsp:txXfrm>
    </dsp:sp>
    <dsp:sp modelId="{915FF96E-AC95-C146-B425-EAC93062FAB8}">
      <dsp:nvSpPr>
        <dsp:cNvPr id="0" name=""/>
        <dsp:cNvSpPr/>
      </dsp:nvSpPr>
      <dsp:spPr>
        <a:xfrm>
          <a:off x="630179" y="548296"/>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Arial"/>
              <a:cs typeface="Arial"/>
            </a:rPr>
            <a:t>Pseudomonas</a:t>
          </a:r>
          <a:endParaRPr lang="en-US" sz="1500" b="0" kern="1200" dirty="0">
            <a:latin typeface="Arial"/>
            <a:cs typeface="Arial"/>
          </a:endParaRPr>
        </a:p>
      </dsp:txBody>
      <dsp:txXfrm>
        <a:off x="655606" y="573723"/>
        <a:ext cx="2067508" cy="470023"/>
      </dsp:txXfrm>
    </dsp:sp>
    <dsp:sp modelId="{27FBB0AE-E2E9-1F44-B100-D73802CC7B36}">
      <dsp:nvSpPr>
        <dsp:cNvPr id="0" name=""/>
        <dsp:cNvSpPr/>
      </dsp:nvSpPr>
      <dsp:spPr>
        <a:xfrm>
          <a:off x="630179" y="1095218"/>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Arial"/>
              <a:cs typeface="Arial"/>
            </a:rPr>
            <a:t>H. </a:t>
          </a:r>
          <a:r>
            <a:rPr lang="en-US" sz="1500" b="0" kern="1200" dirty="0" err="1" smtClean="0">
              <a:latin typeface="Arial"/>
              <a:cs typeface="Arial"/>
            </a:rPr>
            <a:t>Influenzae</a:t>
          </a:r>
          <a:endParaRPr lang="en-US" sz="1500" b="0" kern="1200" dirty="0" smtClean="0">
            <a:latin typeface="Arial"/>
            <a:cs typeface="Arial"/>
          </a:endParaRPr>
        </a:p>
      </dsp:txBody>
      <dsp:txXfrm>
        <a:off x="655606" y="1120645"/>
        <a:ext cx="2067508" cy="470023"/>
      </dsp:txXfrm>
    </dsp:sp>
    <dsp:sp modelId="{33683700-60EB-3A47-B658-7E2BF6740644}">
      <dsp:nvSpPr>
        <dsp:cNvPr id="0" name=""/>
        <dsp:cNvSpPr/>
      </dsp:nvSpPr>
      <dsp:spPr>
        <a:xfrm>
          <a:off x="630179" y="1642139"/>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Arial"/>
              <a:cs typeface="Arial"/>
            </a:rPr>
            <a:t>Proteus</a:t>
          </a:r>
        </a:p>
      </dsp:txBody>
      <dsp:txXfrm>
        <a:off x="655606" y="1667566"/>
        <a:ext cx="2067508" cy="470023"/>
      </dsp:txXfrm>
    </dsp:sp>
    <dsp:sp modelId="{68DC9130-262B-584D-89E8-8B3548EB6EFA}">
      <dsp:nvSpPr>
        <dsp:cNvPr id="0" name=""/>
        <dsp:cNvSpPr/>
      </dsp:nvSpPr>
      <dsp:spPr>
        <a:xfrm rot="5400000">
          <a:off x="3816684" y="1196690"/>
          <a:ext cx="369335" cy="2505618"/>
        </a:xfrm>
        <a:prstGeom prst="round2SameRect">
          <a:avLst/>
        </a:prstGeom>
        <a:solidFill>
          <a:schemeClr val="accent1">
            <a:alpha val="90000"/>
            <a:tint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Arial"/>
              <a:cs typeface="Arial"/>
            </a:rPr>
            <a:t>N. Gonorrhea</a:t>
          </a:r>
        </a:p>
        <a:p>
          <a:pPr marL="114300" lvl="1" indent="-114300" algn="l" defTabSz="533400">
            <a:lnSpc>
              <a:spcPct val="90000"/>
            </a:lnSpc>
            <a:spcBef>
              <a:spcPct val="0"/>
            </a:spcBef>
            <a:spcAft>
              <a:spcPct val="15000"/>
            </a:spcAft>
            <a:buChar char="••"/>
          </a:pPr>
          <a:r>
            <a:rPr lang="en-US" sz="1200" b="1" kern="1200" dirty="0" smtClean="0">
              <a:latin typeface="Arial"/>
              <a:cs typeface="Arial"/>
            </a:rPr>
            <a:t>N. Meningitides</a:t>
          </a:r>
        </a:p>
      </dsp:txBody>
      <dsp:txXfrm rot="-5400000">
        <a:off x="2748543" y="2282861"/>
        <a:ext cx="2487589" cy="333277"/>
      </dsp:txXfrm>
    </dsp:sp>
    <dsp:sp modelId="{BE831A55-00D7-F148-BF85-026FEE2064FF}">
      <dsp:nvSpPr>
        <dsp:cNvPr id="0" name=""/>
        <dsp:cNvSpPr/>
      </dsp:nvSpPr>
      <dsp:spPr>
        <a:xfrm>
          <a:off x="630179" y="2189061"/>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Arial"/>
              <a:cs typeface="Arial"/>
            </a:rPr>
            <a:t>Neisseria</a:t>
          </a:r>
        </a:p>
      </dsp:txBody>
      <dsp:txXfrm>
        <a:off x="655606" y="2214488"/>
        <a:ext cx="2067508" cy="470023"/>
      </dsp:txXfrm>
    </dsp:sp>
    <dsp:sp modelId="{33866375-13BE-5F45-8480-94A3DA1A1EE7}">
      <dsp:nvSpPr>
        <dsp:cNvPr id="0" name=""/>
        <dsp:cNvSpPr/>
      </dsp:nvSpPr>
      <dsp:spPr>
        <a:xfrm>
          <a:off x="630179" y="2735982"/>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err="1" smtClean="0">
              <a:latin typeface="Arial"/>
              <a:cs typeface="Arial"/>
            </a:rPr>
            <a:t>Klebsiella</a:t>
          </a:r>
          <a:endParaRPr lang="en-US" sz="1500" b="0" kern="1200" dirty="0" smtClean="0">
            <a:latin typeface="Arial"/>
            <a:cs typeface="Arial"/>
          </a:endParaRPr>
        </a:p>
      </dsp:txBody>
      <dsp:txXfrm>
        <a:off x="655606" y="2761409"/>
        <a:ext cx="2067508" cy="470023"/>
      </dsp:txXfrm>
    </dsp:sp>
    <dsp:sp modelId="{0124CF3B-3A07-A944-A4A0-7E8600B0FE16}">
      <dsp:nvSpPr>
        <dsp:cNvPr id="0" name=""/>
        <dsp:cNvSpPr/>
      </dsp:nvSpPr>
      <dsp:spPr>
        <a:xfrm>
          <a:off x="630179" y="3282904"/>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Arial"/>
              <a:cs typeface="Arial"/>
            </a:rPr>
            <a:t>Legionella</a:t>
          </a:r>
        </a:p>
      </dsp:txBody>
      <dsp:txXfrm>
        <a:off x="655606" y="3308331"/>
        <a:ext cx="2067508" cy="470023"/>
      </dsp:txXfrm>
    </dsp:sp>
    <dsp:sp modelId="{F84AA79F-E6DF-4649-A888-52533F9AF39E}">
      <dsp:nvSpPr>
        <dsp:cNvPr id="0" name=""/>
        <dsp:cNvSpPr/>
      </dsp:nvSpPr>
      <dsp:spPr>
        <a:xfrm>
          <a:off x="630179" y="3829825"/>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err="1" smtClean="0">
              <a:latin typeface="Arial"/>
              <a:cs typeface="Arial"/>
            </a:rPr>
            <a:t>Serratia</a:t>
          </a:r>
          <a:endParaRPr lang="en-US" sz="1500" b="0" kern="1200" dirty="0" smtClean="0">
            <a:latin typeface="Arial"/>
            <a:cs typeface="Arial"/>
          </a:endParaRPr>
        </a:p>
      </dsp:txBody>
      <dsp:txXfrm>
        <a:off x="655606" y="3855252"/>
        <a:ext cx="2067508" cy="470023"/>
      </dsp:txXfrm>
    </dsp:sp>
    <dsp:sp modelId="{24E834BB-E878-744D-AB2D-F46D8CF441A9}">
      <dsp:nvSpPr>
        <dsp:cNvPr id="0" name=""/>
        <dsp:cNvSpPr/>
      </dsp:nvSpPr>
      <dsp:spPr>
        <a:xfrm>
          <a:off x="630179" y="4376746"/>
          <a:ext cx="2118362" cy="520877"/>
        </a:xfrm>
        <a:prstGeom prst="roundRect">
          <a:avLst/>
        </a:prstGeom>
        <a:solidFill>
          <a:srgbClr val="660066"/>
        </a:solidFill>
        <a:ln>
          <a:solidFill>
            <a:srgbClr val="FFFFFF"/>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Arial"/>
              <a:cs typeface="Arial"/>
            </a:rPr>
            <a:t>H. Pylori</a:t>
          </a:r>
        </a:p>
      </dsp:txBody>
      <dsp:txXfrm>
        <a:off x="655606" y="4402173"/>
        <a:ext cx="2067508" cy="4700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29228-FB1F-5845-AD63-5EA9D3364D61}" type="datetimeFigureOut">
              <a:rPr lang="en-US" smtClean="0"/>
              <a:t>4/17/2018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C07DB-FEAD-3941-A71F-8BCB72A7AB02}" type="slidenum">
              <a:rPr lang="en-US" smtClean="0"/>
              <a:t>‹#›</a:t>
            </a:fld>
            <a:endParaRPr lang="en-US"/>
          </a:p>
        </p:txBody>
      </p:sp>
    </p:spTree>
    <p:extLst>
      <p:ext uri="{BB962C8B-B14F-4D97-AF65-F5344CB8AC3E}">
        <p14:creationId xmlns:p14="http://schemas.microsoft.com/office/powerpoint/2010/main" val="33064272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www.businessgrow.com</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a:t>
            </a:fld>
            <a:endParaRPr lang="en-US"/>
          </a:p>
        </p:txBody>
      </p:sp>
    </p:spTree>
    <p:extLst>
      <p:ext uri="{BB962C8B-B14F-4D97-AF65-F5344CB8AC3E}">
        <p14:creationId xmlns:p14="http://schemas.microsoft.com/office/powerpoint/2010/main" val="163628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14</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143</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144</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146</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home about aerobes?</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15</a:t>
            </a:fld>
            <a:endParaRPr lang="en-US"/>
          </a:p>
        </p:txBody>
      </p:sp>
    </p:spTree>
    <p:extLst>
      <p:ext uri="{BB962C8B-B14F-4D97-AF65-F5344CB8AC3E}">
        <p14:creationId xmlns:p14="http://schemas.microsoft.com/office/powerpoint/2010/main" val="304378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www.sigmaaldrich.com</a:t>
            </a:r>
            <a:r>
              <a:rPr lang="en-US" dirty="0" smtClean="0"/>
              <a:t>/technical-documents/articles/biology/</a:t>
            </a:r>
            <a:r>
              <a:rPr lang="en-US" dirty="0" err="1" smtClean="0"/>
              <a:t>glycobiology</a:t>
            </a:r>
            <a:r>
              <a:rPr lang="en-US" dirty="0" smtClean="0"/>
              <a:t>/</a:t>
            </a:r>
            <a:r>
              <a:rPr lang="en-US" dirty="0" err="1" smtClean="0"/>
              <a:t>peptidoglycans.html</a:t>
            </a:r>
            <a:r>
              <a:rPr lang="en-US" dirty="0" smtClean="0"/>
              <a:t>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18</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19</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www.otcbiotech.com</a:t>
            </a:r>
            <a:r>
              <a:rPr lang="en-US" dirty="0" smtClean="0"/>
              <a:t>/</a:t>
            </a:r>
            <a:r>
              <a:rPr lang="en-US" dirty="0" err="1" smtClean="0"/>
              <a:t>aptamers</a:t>
            </a:r>
            <a:r>
              <a:rPr lang="en-US" dirty="0" smtClean="0"/>
              <a:t>/</a:t>
            </a:r>
            <a:r>
              <a:rPr lang="en-US" dirty="0" err="1" smtClean="0"/>
              <a:t>index.php?cPath</a:t>
            </a:r>
            <a:r>
              <a:rPr lang="en-US" dirty="0" smtClean="0"/>
              <a:t>=42_55_46</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20</a:t>
            </a:fld>
            <a:endParaRPr lang="en-US"/>
          </a:p>
        </p:txBody>
      </p:sp>
    </p:spTree>
    <p:extLst>
      <p:ext uri="{BB962C8B-B14F-4D97-AF65-F5344CB8AC3E}">
        <p14:creationId xmlns:p14="http://schemas.microsoft.com/office/powerpoint/2010/main" val="3659430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25</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26</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none" kern="1200" dirty="0" err="1" smtClean="0">
                <a:solidFill>
                  <a:schemeClr val="tx1"/>
                </a:solidFill>
                <a:effectLst/>
                <a:latin typeface="+mn-lt"/>
                <a:ea typeface="+mn-ea"/>
                <a:cs typeface="+mn-cs"/>
              </a:rPr>
              <a:t>Jarisch-Herxheimer</a:t>
            </a:r>
            <a:r>
              <a:rPr lang="en-US" sz="1200" b="0" u="none"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reaction </a:t>
            </a:r>
            <a:r>
              <a:rPr lang="en-US" sz="1200" kern="1200" dirty="0" smtClean="0">
                <a:solidFill>
                  <a:schemeClr val="tx1"/>
                </a:solidFill>
                <a:effectLst/>
                <a:latin typeface="+mn-lt"/>
                <a:ea typeface="+mn-ea"/>
                <a:cs typeface="+mn-cs"/>
              </a:rPr>
              <a:t>when treating syphilis (</a:t>
            </a:r>
            <a:r>
              <a:rPr lang="en-US" sz="1200" kern="1200" dirty="0" err="1" smtClean="0">
                <a:solidFill>
                  <a:schemeClr val="tx1"/>
                </a:solidFill>
                <a:effectLst/>
                <a:latin typeface="+mn-lt"/>
                <a:ea typeface="+mn-ea"/>
                <a:cs typeface="+mn-cs"/>
              </a:rPr>
              <a:t>benzathine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peniciilin</a:t>
            </a:r>
            <a:r>
              <a:rPr lang="en-US" sz="1200" kern="1200" dirty="0" smtClean="0">
                <a:solidFill>
                  <a:schemeClr val="tx1"/>
                </a:solidFill>
                <a:effectLst/>
                <a:latin typeface="+mn-lt"/>
                <a:ea typeface="+mn-ea"/>
                <a:cs typeface="+mn-cs"/>
              </a:rPr>
              <a:t>, Gen1 penicillin). Break structure of </a:t>
            </a:r>
            <a:r>
              <a:rPr lang="en-US" sz="1200" kern="1200" dirty="0" err="1" smtClean="0">
                <a:solidFill>
                  <a:schemeClr val="tx1"/>
                </a:solidFill>
                <a:effectLst/>
                <a:latin typeface="+mn-lt"/>
                <a:ea typeface="+mn-ea"/>
                <a:cs typeface="+mn-cs"/>
              </a:rPr>
              <a:t>treponema</a:t>
            </a:r>
            <a:r>
              <a:rPr lang="en-US" sz="1200" kern="1200" dirty="0" smtClean="0">
                <a:solidFill>
                  <a:schemeClr val="tx1"/>
                </a:solidFill>
                <a:effectLst/>
                <a:latin typeface="+mn-lt"/>
                <a:ea typeface="+mn-ea"/>
                <a:cs typeface="+mn-cs"/>
              </a:rPr>
              <a:t> and release antigenic proteins into the blood. Causes immune inflammatory response with fever, joint pain and swelling. FTA-ABS testing now used as diagnosis, so this is more of a side effect than a tool to diagnose</a:t>
            </a:r>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30</a:t>
            </a:fld>
            <a:endParaRPr lang="en-US"/>
          </a:p>
        </p:txBody>
      </p:sp>
    </p:spTree>
    <p:extLst>
      <p:ext uri="{BB962C8B-B14F-4D97-AF65-F5344CB8AC3E}">
        <p14:creationId xmlns:p14="http://schemas.microsoft.com/office/powerpoint/2010/main" val="21632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“HELPSS</a:t>
            </a:r>
            <a:r>
              <a:rPr lang="en-US" baseline="0" dirty="0" smtClean="0"/>
              <a:t> kill Enterococcus” = H. Influenza, E. Coli, Listeria, Proteus, </a:t>
            </a:r>
            <a:r>
              <a:rPr lang="en-US" baseline="0" dirty="0" err="1" smtClean="0"/>
              <a:t>Shigella</a:t>
            </a:r>
            <a:r>
              <a:rPr lang="en-US" baseline="0" dirty="0" smtClean="0"/>
              <a:t>/Salmonella, Enterococcus</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38</a:t>
            </a:fld>
            <a:endParaRPr lang="en-US"/>
          </a:p>
        </p:txBody>
      </p:sp>
    </p:spTree>
    <p:extLst>
      <p:ext uri="{BB962C8B-B14F-4D97-AF65-F5344CB8AC3E}">
        <p14:creationId xmlns:p14="http://schemas.microsoft.com/office/powerpoint/2010/main" val="1061595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42</a:t>
            </a:fld>
            <a:endParaRPr lang="en-US"/>
          </a:p>
        </p:txBody>
      </p:sp>
    </p:spTree>
    <p:extLst>
      <p:ext uri="{BB962C8B-B14F-4D97-AF65-F5344CB8AC3E}">
        <p14:creationId xmlns:p14="http://schemas.microsoft.com/office/powerpoint/2010/main" val="106159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www.sigmaaldrich.com</a:t>
            </a:r>
            <a:r>
              <a:rPr lang="en-US" dirty="0" smtClean="0"/>
              <a:t>/technical-documents/articles/biology/</a:t>
            </a:r>
            <a:r>
              <a:rPr lang="en-US" dirty="0" err="1" smtClean="0"/>
              <a:t>glycobiology</a:t>
            </a:r>
            <a:r>
              <a:rPr lang="en-US" dirty="0" smtClean="0"/>
              <a:t>/</a:t>
            </a:r>
            <a:r>
              <a:rPr lang="en-US" dirty="0" err="1" smtClean="0"/>
              <a:t>peptidoglycans.html</a:t>
            </a:r>
            <a:r>
              <a:rPr lang="en-US" dirty="0" smtClean="0"/>
              <a:t>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43</a:t>
            </a:fld>
            <a:endParaRPr lang="en-US"/>
          </a:p>
        </p:txBody>
      </p:sp>
    </p:spTree>
    <p:extLst>
      <p:ext uri="{BB962C8B-B14F-4D97-AF65-F5344CB8AC3E}">
        <p14:creationId xmlns:p14="http://schemas.microsoft.com/office/powerpoint/2010/main" val="1061595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second type of PCNs to be made, synthesized when beta-lactamases started to develop and cause resistance. Used</a:t>
            </a:r>
            <a:r>
              <a:rPr lang="en-US" baseline="0" dirty="0" smtClean="0"/>
              <a:t> this </a:t>
            </a:r>
            <a:r>
              <a:rPr lang="en-US" baseline="0" dirty="0" err="1" smtClean="0"/>
              <a:t>monotherapy</a:t>
            </a:r>
            <a:r>
              <a:rPr lang="en-US" baseline="0" dirty="0" smtClean="0"/>
              <a:t>, which is beta-lactamase resistant, but then developed MRSA </a:t>
            </a:r>
            <a:r>
              <a:rPr lang="en-US" baseline="0" dirty="0" err="1" smtClean="0"/>
              <a:t>bc</a:t>
            </a:r>
            <a:r>
              <a:rPr lang="en-US" baseline="0" dirty="0" smtClean="0"/>
              <a:t> changed PBP.</a:t>
            </a:r>
          </a:p>
          <a:p>
            <a:endParaRPr lang="en-US" baseline="0" dirty="0" smtClean="0"/>
          </a:p>
          <a:p>
            <a:r>
              <a:rPr lang="en-US" sz="1200" kern="1200" dirty="0" err="1" smtClean="0">
                <a:solidFill>
                  <a:schemeClr val="tx1"/>
                </a:solidFill>
                <a:latin typeface="+mn-lt"/>
                <a:ea typeface="+mn-ea"/>
                <a:cs typeface="+mn-cs"/>
              </a:rPr>
              <a:t>Antistaphylococcals</a:t>
            </a:r>
            <a:r>
              <a:rPr lang="en-US" sz="1200" kern="1200" dirty="0" smtClean="0">
                <a:solidFill>
                  <a:schemeClr val="tx1"/>
                </a:solidFill>
                <a:latin typeface="+mn-lt"/>
                <a:ea typeface="+mn-ea"/>
                <a:cs typeface="+mn-cs"/>
              </a:rPr>
              <a:t> are the only </a:t>
            </a:r>
            <a:r>
              <a:rPr lang="en-US" sz="1200" kern="1200" dirty="0" err="1" smtClean="0">
                <a:solidFill>
                  <a:schemeClr val="tx1"/>
                </a:solidFill>
                <a:latin typeface="+mn-lt"/>
                <a:ea typeface="+mn-ea"/>
                <a:cs typeface="+mn-cs"/>
              </a:rPr>
              <a:t>penicillins</a:t>
            </a:r>
            <a:r>
              <a:rPr lang="en-US" sz="1200" kern="1200" dirty="0" smtClean="0">
                <a:solidFill>
                  <a:schemeClr val="tx1"/>
                </a:solidFill>
                <a:latin typeface="+mn-lt"/>
                <a:ea typeface="+mn-ea"/>
                <a:cs typeface="+mn-cs"/>
              </a:rPr>
              <a:t> that by themselves are resistant to </a:t>
            </a:r>
            <a:r>
              <a:rPr lang="en-US" sz="1200" kern="1200" dirty="0" err="1" smtClean="0">
                <a:solidFill>
                  <a:schemeClr val="tx1"/>
                </a:solidFill>
                <a:latin typeface="+mn-lt"/>
                <a:ea typeface="+mn-ea"/>
                <a:cs typeface="+mn-cs"/>
              </a:rPr>
              <a:t>penicillinases</a:t>
            </a:r>
            <a:r>
              <a:rPr lang="en-US" sz="1200" kern="1200" dirty="0" smtClean="0">
                <a:solidFill>
                  <a:schemeClr val="tx1"/>
                </a:solidFill>
                <a:latin typeface="+mn-lt"/>
                <a:ea typeface="+mn-ea"/>
                <a:cs typeface="+mn-cs"/>
              </a:rPr>
              <a:t>. Their rank order of resistance is methicillin &gt; </a:t>
            </a:r>
            <a:r>
              <a:rPr lang="en-US" sz="1200" kern="1200" dirty="0" err="1" smtClean="0">
                <a:solidFill>
                  <a:schemeClr val="tx1"/>
                </a:solidFill>
                <a:latin typeface="+mn-lt"/>
                <a:ea typeface="+mn-ea"/>
                <a:cs typeface="+mn-cs"/>
              </a:rPr>
              <a:t>cloxacillin</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dicloxacillin</a:t>
            </a:r>
            <a:r>
              <a:rPr lang="en-US" sz="1200" kern="1200" dirty="0" smtClean="0">
                <a:solidFill>
                  <a:schemeClr val="tx1"/>
                </a:solidFill>
                <a:latin typeface="+mn-lt"/>
                <a:ea typeface="+mn-ea"/>
                <a:cs typeface="+mn-cs"/>
              </a:rPr>
              <a:t> &gt; </a:t>
            </a:r>
            <a:r>
              <a:rPr lang="en-US" sz="1200" kern="1200" dirty="0" err="1" smtClean="0">
                <a:solidFill>
                  <a:schemeClr val="tx1"/>
                </a:solidFill>
                <a:latin typeface="+mn-lt"/>
                <a:ea typeface="+mn-ea"/>
                <a:cs typeface="+mn-cs"/>
              </a:rPr>
              <a:t>oxacillin</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46</a:t>
            </a:fld>
            <a:endParaRPr lang="en-US"/>
          </a:p>
        </p:txBody>
      </p:sp>
    </p:spTree>
    <p:extLst>
      <p:ext uri="{BB962C8B-B14F-4D97-AF65-F5344CB8AC3E}">
        <p14:creationId xmlns:p14="http://schemas.microsoft.com/office/powerpoint/2010/main" val="1061595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47</a:t>
            </a:fld>
            <a:endParaRPr lang="en-US"/>
          </a:p>
        </p:txBody>
      </p:sp>
    </p:spTree>
    <p:extLst>
      <p:ext uri="{BB962C8B-B14F-4D97-AF65-F5344CB8AC3E}">
        <p14:creationId xmlns:p14="http://schemas.microsoft.com/office/powerpoint/2010/main" val="1061595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a:t>
            </a:r>
            <a:r>
              <a:rPr lang="en-US" baseline="0" dirty="0" smtClean="0"/>
              <a:t> chain prevents </a:t>
            </a:r>
            <a:r>
              <a:rPr lang="en-US" baseline="0" dirty="0" err="1" smtClean="0"/>
              <a:t>porins</a:t>
            </a:r>
            <a:r>
              <a:rPr lang="en-US" baseline="0" dirty="0" smtClean="0"/>
              <a:t> from GN to block, beta-lactamase to make beta-lactam producing organisms susceptible</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50</a:t>
            </a:fld>
            <a:endParaRPr lang="en-US"/>
          </a:p>
        </p:txBody>
      </p:sp>
    </p:spTree>
    <p:extLst>
      <p:ext uri="{BB962C8B-B14F-4D97-AF65-F5344CB8AC3E}">
        <p14:creationId xmlns:p14="http://schemas.microsoft.com/office/powerpoint/2010/main" val="106159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51</a:t>
            </a:fld>
            <a:endParaRPr lang="en-US"/>
          </a:p>
        </p:txBody>
      </p:sp>
    </p:spTree>
    <p:extLst>
      <p:ext uri="{BB962C8B-B14F-4D97-AF65-F5344CB8AC3E}">
        <p14:creationId xmlns:p14="http://schemas.microsoft.com/office/powerpoint/2010/main" val="1061595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59</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60</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www.proprofs.com</a:t>
            </a:r>
            <a:r>
              <a:rPr lang="en-US" dirty="0" smtClean="0"/>
              <a:t>/flashcards/</a:t>
            </a:r>
            <a:r>
              <a:rPr lang="en-US" dirty="0" err="1" smtClean="0"/>
              <a:t>story.php?title</a:t>
            </a:r>
            <a:r>
              <a:rPr lang="en-US" dirty="0" smtClean="0"/>
              <a:t>=cephalosporins_1</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62</a:t>
            </a:fld>
            <a:endParaRPr lang="en-US"/>
          </a:p>
        </p:txBody>
      </p:sp>
    </p:spTree>
    <p:extLst>
      <p:ext uri="{BB962C8B-B14F-4D97-AF65-F5344CB8AC3E}">
        <p14:creationId xmlns:p14="http://schemas.microsoft.com/office/powerpoint/2010/main" val="70685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www.sheffield.ac.uk</a:t>
            </a:r>
            <a:r>
              <a:rPr lang="en-US" dirty="0" smtClean="0"/>
              <a:t>/news/nr/psychological-interventions-psoriasis-atopic-dermatitis-british-journal-dermatology-1.202870 </a:t>
            </a:r>
          </a:p>
          <a:p>
            <a:endParaRPr lang="en-US" dirty="0" smtClean="0"/>
          </a:p>
          <a:p>
            <a:r>
              <a:rPr lang="en-US" dirty="0" smtClean="0"/>
              <a:t>1</a:t>
            </a:r>
            <a:r>
              <a:rPr lang="en-US" baseline="30000" dirty="0" smtClean="0"/>
              <a:t>st</a:t>
            </a:r>
            <a:r>
              <a:rPr lang="en-US" dirty="0" smtClean="0"/>
              <a:t> generation</a:t>
            </a:r>
            <a:r>
              <a:rPr lang="en-US" baseline="0" dirty="0" smtClean="0"/>
              <a:t> G- = </a:t>
            </a:r>
            <a:r>
              <a:rPr lang="en-US" dirty="0" err="1" smtClean="0"/>
              <a:t>PEcK</a:t>
            </a:r>
            <a:r>
              <a:rPr lang="en-US" dirty="0" smtClean="0"/>
              <a:t> (</a:t>
            </a:r>
            <a:r>
              <a:rPr lang="en-US" dirty="0" err="1" smtClean="0"/>
              <a:t>proteus</a:t>
            </a:r>
            <a:r>
              <a:rPr lang="en-US" dirty="0" smtClean="0"/>
              <a:t>, E. Coli, </a:t>
            </a:r>
            <a:r>
              <a:rPr lang="en-US" dirty="0" err="1" smtClean="0"/>
              <a:t>Klebsiella</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Surgical Prophylaxis-because long duration of action and work on gram (+). Tend</a:t>
            </a:r>
            <a:r>
              <a:rPr lang="en-US" sz="1200" kern="1200" baseline="0" dirty="0" smtClean="0">
                <a:solidFill>
                  <a:schemeClr val="tx1"/>
                </a:solidFill>
                <a:effectLst/>
                <a:latin typeface="+mn-lt"/>
                <a:ea typeface="+mn-ea"/>
                <a:cs typeface="+mn-cs"/>
              </a:rPr>
              <a:t> to use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Cefazolin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63</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64</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www.sigmaaldrich.com</a:t>
            </a:r>
            <a:r>
              <a:rPr lang="en-US" dirty="0" smtClean="0"/>
              <a:t>/technical-documents/articles/biology/</a:t>
            </a:r>
            <a:r>
              <a:rPr lang="en-US" dirty="0" err="1" smtClean="0"/>
              <a:t>glycobiology</a:t>
            </a:r>
            <a:r>
              <a:rPr lang="en-US" dirty="0" smtClean="0"/>
              <a:t>/</a:t>
            </a:r>
            <a:r>
              <a:rPr lang="en-US" dirty="0" err="1" smtClean="0"/>
              <a:t>peptidoglycans.html</a:t>
            </a:r>
            <a:r>
              <a:rPr lang="en-US" dirty="0" smtClean="0"/>
              <a:t>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7</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generation: HEN </a:t>
            </a:r>
            <a:r>
              <a:rPr lang="en-US" dirty="0" err="1" smtClean="0"/>
              <a:t>PEcKs</a:t>
            </a:r>
            <a:r>
              <a:rPr lang="en-US" baseline="0" dirty="0" smtClean="0"/>
              <a:t> (H. </a:t>
            </a:r>
            <a:r>
              <a:rPr lang="en-US" baseline="0" dirty="0" err="1" smtClean="0"/>
              <a:t>Infl</a:t>
            </a:r>
            <a:r>
              <a:rPr lang="en-US" baseline="0" dirty="0" smtClean="0"/>
              <a:t>, </a:t>
            </a:r>
            <a:r>
              <a:rPr lang="en-US" baseline="0" dirty="0" err="1" smtClean="0"/>
              <a:t>Enterobacter</a:t>
            </a:r>
            <a:r>
              <a:rPr lang="en-US" baseline="0" dirty="0" smtClean="0"/>
              <a:t>, Neisseria spp. Proteus, E. Coli, </a:t>
            </a:r>
            <a:r>
              <a:rPr lang="en-US" baseline="0" dirty="0" err="1" smtClean="0"/>
              <a:t>Klebsiella</a:t>
            </a:r>
            <a:r>
              <a:rPr lang="en-US" baseline="0" dirty="0" smtClean="0"/>
              <a:t>, </a:t>
            </a:r>
            <a:r>
              <a:rPr lang="en-US" baseline="0" dirty="0" err="1" smtClean="0"/>
              <a:t>Serratia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65</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Disulfiram</a:t>
            </a:r>
            <a:r>
              <a:rPr lang="en-US" dirty="0" smtClean="0"/>
              <a:t>-like</a:t>
            </a:r>
            <a:r>
              <a:rPr lang="en-US" baseline="0" dirty="0" smtClean="0"/>
              <a:t> </a:t>
            </a:r>
            <a:r>
              <a:rPr lang="en-US" baseline="0" dirty="0" err="1" smtClean="0"/>
              <a:t>rxn</a:t>
            </a:r>
            <a:r>
              <a:rPr lang="en-US" baseline="0" dirty="0" smtClean="0"/>
              <a:t> with </a:t>
            </a:r>
            <a:r>
              <a:rPr lang="en-US" baseline="0" dirty="0" err="1" smtClean="0"/>
              <a:t>cefotetan</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66</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Broad</a:t>
            </a:r>
            <a:r>
              <a:rPr lang="en-US" sz="1200" b="0" kern="1200" baseline="0" dirty="0" smtClean="0">
                <a:solidFill>
                  <a:schemeClr val="tx1"/>
                </a:solidFill>
                <a:effectLst/>
                <a:latin typeface="+mn-lt"/>
                <a:ea typeface="+mn-ea"/>
                <a:cs typeface="+mn-cs"/>
              </a:rPr>
              <a:t> spectrum—things it </a:t>
            </a:r>
            <a:r>
              <a:rPr lang="en-US" sz="1200" b="0" kern="1200" baseline="0" dirty="0" err="1" smtClean="0">
                <a:solidFill>
                  <a:schemeClr val="tx1"/>
                </a:solidFill>
                <a:effectLst/>
                <a:latin typeface="+mn-lt"/>
                <a:ea typeface="+mn-ea"/>
                <a:cs typeface="+mn-cs"/>
              </a:rPr>
              <a:t>doesn</a:t>
            </a:r>
            <a:r>
              <a:rPr lang="fr-FR" sz="1200" b="0" kern="1200" baseline="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t cover= </a:t>
            </a:r>
            <a:r>
              <a:rPr lang="en-US" sz="1200" b="1" kern="1200" dirty="0" smtClean="0">
                <a:solidFill>
                  <a:schemeClr val="tx1"/>
                </a:solidFill>
                <a:effectLst/>
                <a:latin typeface="+mn-lt"/>
                <a:ea typeface="+mn-ea"/>
                <a:cs typeface="+mn-cs"/>
              </a:rPr>
              <a:t>“LAME”--</a:t>
            </a:r>
            <a:r>
              <a:rPr lang="en-US" sz="1200" kern="1200" dirty="0" smtClean="0">
                <a:solidFill>
                  <a:schemeClr val="tx1"/>
                </a:solidFill>
                <a:effectLst/>
                <a:latin typeface="+mn-lt"/>
                <a:ea typeface="+mn-ea"/>
                <a:cs typeface="+mn-cs"/>
              </a:rPr>
              <a:t> No activity against: </a:t>
            </a:r>
          </a:p>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isteria (use </a:t>
            </a:r>
            <a:r>
              <a:rPr lang="en-US" sz="1200" kern="1200" dirty="0" err="1" smtClean="0">
                <a:solidFill>
                  <a:schemeClr val="tx1"/>
                </a:solidFill>
                <a:effectLst/>
                <a:latin typeface="+mn-lt"/>
                <a:ea typeface="+mn-ea"/>
                <a:cs typeface="+mn-cs"/>
              </a:rPr>
              <a:t>penicillins</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amox</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A</a:t>
            </a:r>
            <a:r>
              <a:rPr lang="en-US" sz="1200" kern="1200" dirty="0" err="1" smtClean="0">
                <a:solidFill>
                  <a:schemeClr val="tx1"/>
                </a:solidFill>
                <a:effectLst/>
                <a:latin typeface="+mn-lt"/>
                <a:ea typeface="+mn-ea"/>
                <a:cs typeface="+mn-cs"/>
              </a:rPr>
              <a:t>typicals</a:t>
            </a:r>
            <a:r>
              <a:rPr lang="en-US" sz="1200" kern="1200" dirty="0" smtClean="0">
                <a:solidFill>
                  <a:schemeClr val="tx1"/>
                </a:solidFill>
                <a:effectLst/>
                <a:latin typeface="+mn-lt"/>
                <a:ea typeface="+mn-ea"/>
                <a:cs typeface="+mn-cs"/>
              </a:rPr>
              <a:t> (use macrolides)</a:t>
            </a:r>
          </a:p>
          <a:p>
            <a:r>
              <a:rPr lang="en-US" sz="1200" b="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RSA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kern="1200" dirty="0" err="1" smtClean="0">
                <a:solidFill>
                  <a:schemeClr val="tx1"/>
                </a:solidFill>
                <a:effectLst/>
                <a:latin typeface="+mn-lt"/>
                <a:ea typeface="+mn-ea"/>
                <a:cs typeface="+mn-cs"/>
              </a:rPr>
              <a:t>vanco</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nterococci</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67</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68</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69</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70</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71</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72</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73</a:t>
            </a:fld>
            <a:endParaRPr lang="en-US"/>
          </a:p>
        </p:txBody>
      </p:sp>
    </p:spTree>
    <p:extLst>
      <p:ext uri="{BB962C8B-B14F-4D97-AF65-F5344CB8AC3E}">
        <p14:creationId xmlns:p14="http://schemas.microsoft.com/office/powerpoint/2010/main" val="2129452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74</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www.sigmaaldrich.com</a:t>
            </a:r>
            <a:r>
              <a:rPr lang="en-US" dirty="0" smtClean="0"/>
              <a:t>/technical-documents/articles/biology/</a:t>
            </a:r>
            <a:r>
              <a:rPr lang="en-US" dirty="0" err="1" smtClean="0"/>
              <a:t>glycobiology</a:t>
            </a:r>
            <a:r>
              <a:rPr lang="en-US" dirty="0" smtClean="0"/>
              <a:t>/</a:t>
            </a:r>
            <a:r>
              <a:rPr lang="en-US" dirty="0" err="1" smtClean="0"/>
              <a:t>peptidoglycans.html</a:t>
            </a:r>
            <a:r>
              <a:rPr lang="en-US" dirty="0" smtClean="0"/>
              <a:t>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75</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76</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77</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78</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79</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80</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81</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9039-37E0-4D8E-9A36-D8B2505458CA}" type="slidenum">
              <a:rPr lang="en-US" smtClean="0"/>
              <a:t>82</a:t>
            </a:fld>
            <a:endParaRPr lang="en-US"/>
          </a:p>
        </p:txBody>
      </p:sp>
    </p:spTree>
    <p:extLst>
      <p:ext uri="{BB962C8B-B14F-4D97-AF65-F5344CB8AC3E}">
        <p14:creationId xmlns:p14="http://schemas.microsoft.com/office/powerpoint/2010/main" val="1821500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83</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84</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Mechanism:</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Bactericidal, interferes with DNA synthesis by inhibiting topoisomerase II (DNA </a:t>
            </a:r>
            <a:r>
              <a:rPr lang="en-US" sz="1200" b="0" kern="1200" dirty="0" err="1" smtClean="0">
                <a:solidFill>
                  <a:schemeClr val="tx1"/>
                </a:solidFill>
                <a:effectLst/>
                <a:latin typeface="+mn-lt"/>
                <a:ea typeface="+mn-ea"/>
                <a:cs typeface="+mn-cs"/>
              </a:rPr>
              <a:t>gyrase</a:t>
            </a:r>
            <a:r>
              <a:rPr lang="en-US" sz="1200" b="0" kern="1200" dirty="0" smtClean="0">
                <a:solidFill>
                  <a:schemeClr val="tx1"/>
                </a:solidFill>
                <a:effectLst/>
                <a:latin typeface="+mn-lt"/>
                <a:ea typeface="+mn-ea"/>
                <a:cs typeface="+mn-cs"/>
              </a:rPr>
              <a:t>; prevents supercoiling, can both relax and introduce negative supercoil to open DNA for replication) and topoisomerase IV (prevents sister chromatid from getting twisted and recombined. Helps in next step of G2 and mitosis)</a:t>
            </a:r>
          </a:p>
          <a:p>
            <a:r>
              <a:rPr lang="en-US" sz="1200" b="0" kern="1200" dirty="0" smtClean="0">
                <a:solidFill>
                  <a:schemeClr val="tx1"/>
                </a:solidFill>
                <a:effectLst/>
                <a:latin typeface="+mn-lt"/>
                <a:ea typeface="+mn-ea"/>
                <a:cs typeface="+mn-cs"/>
              </a:rPr>
              <a:t>Pharmacokinetics: </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Iron, Ca2+ limit absorption,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Eliminated mainly by kidney,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Reduced dose in renal dysfunction</a:t>
            </a:r>
            <a:r>
              <a:rPr lang="en-US" dirty="0" smtClean="0">
                <a:effectLst/>
              </a:rPr>
              <a:t> </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85</a:t>
            </a:fld>
            <a:endParaRPr lang="en-US"/>
          </a:p>
        </p:txBody>
      </p:sp>
    </p:spTree>
    <p:extLst>
      <p:ext uri="{BB962C8B-B14F-4D97-AF65-F5344CB8AC3E}">
        <p14:creationId xmlns:p14="http://schemas.microsoft.com/office/powerpoint/2010/main" val="684544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86</a:t>
            </a:fld>
            <a:endParaRPr lang="en-US"/>
          </a:p>
        </p:txBody>
      </p:sp>
    </p:spTree>
    <p:extLst>
      <p:ext uri="{BB962C8B-B14F-4D97-AF65-F5344CB8AC3E}">
        <p14:creationId xmlns:p14="http://schemas.microsoft.com/office/powerpoint/2010/main" val="684544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Tendonitis and tendon rupture Since distribute in bones and soft tissues, blocks our topoisomerases, </a:t>
            </a:r>
            <a:r>
              <a:rPr lang="en-US" sz="1200" kern="1200" dirty="0" err="1" smtClean="0">
                <a:solidFill>
                  <a:schemeClr val="tx1"/>
                </a:solidFill>
                <a:effectLst/>
                <a:latin typeface="+mn-lt"/>
                <a:ea typeface="+mn-ea"/>
                <a:cs typeface="+mn-cs"/>
              </a:rPr>
              <a:t>dec</a:t>
            </a:r>
            <a:r>
              <a:rPr lang="en-US" sz="1200" kern="1200" dirty="0" smtClean="0">
                <a:solidFill>
                  <a:schemeClr val="tx1"/>
                </a:solidFill>
                <a:effectLst/>
                <a:latin typeface="+mn-lt"/>
                <a:ea typeface="+mn-ea"/>
                <a:cs typeface="+mn-cs"/>
              </a:rPr>
              <a:t> turnover rate of cartilage, generally </a:t>
            </a:r>
            <a:r>
              <a:rPr lang="en-US" sz="1200" kern="1200" dirty="0" err="1" smtClean="0">
                <a:solidFill>
                  <a:schemeClr val="tx1"/>
                </a:solidFill>
                <a:effectLst/>
                <a:latin typeface="+mn-lt"/>
                <a:ea typeface="+mn-ea"/>
                <a:cs typeface="+mn-cs"/>
              </a:rPr>
              <a:t>achilles</a:t>
            </a:r>
            <a:r>
              <a:rPr lang="en-US" sz="1200" kern="1200" dirty="0" smtClean="0">
                <a:solidFill>
                  <a:schemeClr val="tx1"/>
                </a:solidFill>
                <a:effectLst/>
                <a:latin typeface="+mn-lt"/>
                <a:ea typeface="+mn-ea"/>
                <a:cs typeface="+mn-cs"/>
              </a:rPr>
              <a:t> tendon</a:t>
            </a:r>
          </a:p>
          <a:p>
            <a:endParaRPr lang="en-US" dirty="0" smtClean="0"/>
          </a:p>
          <a:p>
            <a:pPr marL="0" marR="0">
              <a:spcBef>
                <a:spcPts val="0"/>
              </a:spcBef>
              <a:spcAft>
                <a:spcPts val="0"/>
              </a:spcAft>
            </a:pPr>
            <a:r>
              <a:rPr lang="en-US" sz="1400" dirty="0" smtClean="0">
                <a:effectLst/>
                <a:latin typeface="Cambria"/>
                <a:ea typeface="ＭＳ 明朝"/>
                <a:cs typeface="Times New Roman"/>
              </a:rPr>
              <a:t>INCREASED QT: </a:t>
            </a:r>
            <a:r>
              <a:rPr lang="en-US" sz="1200" dirty="0" err="1" smtClean="0">
                <a:solidFill>
                  <a:srgbClr val="7F7F7F"/>
                </a:solidFill>
                <a:effectLst/>
                <a:latin typeface="Cambria"/>
                <a:ea typeface="ＭＳ 明朝"/>
                <a:cs typeface="Times New Roman"/>
              </a:rPr>
              <a:t>Torsades</a:t>
            </a:r>
            <a:r>
              <a:rPr lang="en-US" sz="1200" dirty="0" smtClean="0">
                <a:solidFill>
                  <a:srgbClr val="7F7F7F"/>
                </a:solidFill>
                <a:effectLst/>
                <a:latin typeface="Cambria"/>
                <a:ea typeface="ＭＳ 明朝"/>
                <a:cs typeface="Times New Roman"/>
              </a:rPr>
              <a:t> rhythm due to calcium and ions in our tissues</a:t>
            </a:r>
            <a:endParaRPr lang="en-US" sz="2400" dirty="0" smtClean="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87</a:t>
            </a:fld>
            <a:endParaRPr lang="en-US"/>
          </a:p>
        </p:txBody>
      </p:sp>
    </p:spTree>
    <p:extLst>
      <p:ext uri="{BB962C8B-B14F-4D97-AF65-F5344CB8AC3E}">
        <p14:creationId xmlns:p14="http://schemas.microsoft.com/office/powerpoint/2010/main" val="684544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88</a:t>
            </a:fld>
            <a:endParaRPr lang="en-US"/>
          </a:p>
        </p:txBody>
      </p:sp>
    </p:spTree>
    <p:extLst>
      <p:ext uri="{BB962C8B-B14F-4D97-AF65-F5344CB8AC3E}">
        <p14:creationId xmlns:p14="http://schemas.microsoft.com/office/powerpoint/2010/main" val="684544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89</a:t>
            </a:fld>
            <a:endParaRPr lang="en-US"/>
          </a:p>
        </p:txBody>
      </p:sp>
    </p:spTree>
    <p:extLst>
      <p:ext uri="{BB962C8B-B14F-4D97-AF65-F5344CB8AC3E}">
        <p14:creationId xmlns:p14="http://schemas.microsoft.com/office/powerpoint/2010/main" val="684544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90</a:t>
            </a:fld>
            <a:endParaRPr lang="en-US"/>
          </a:p>
        </p:txBody>
      </p:sp>
    </p:spTree>
    <p:extLst>
      <p:ext uri="{BB962C8B-B14F-4D97-AF65-F5344CB8AC3E}">
        <p14:creationId xmlns:p14="http://schemas.microsoft.com/office/powerpoint/2010/main" val="684544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92</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93</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faculty.ccbcmd.edu</a:t>
            </a:r>
            <a:r>
              <a:rPr lang="en-US" dirty="0" smtClean="0"/>
              <a:t>/courses/bio141/</a:t>
            </a:r>
            <a:r>
              <a:rPr lang="en-US" dirty="0" err="1" smtClean="0"/>
              <a:t>lecguide</a:t>
            </a:r>
            <a:r>
              <a:rPr lang="en-US" dirty="0" smtClean="0"/>
              <a:t>/unit2/control/</a:t>
            </a:r>
            <a:r>
              <a:rPr lang="en-US" dirty="0" err="1" smtClean="0"/>
              <a:t>macresp_illus.html</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94</a:t>
            </a:fld>
            <a:endParaRPr lang="en-US"/>
          </a:p>
        </p:txBody>
      </p:sp>
    </p:spTree>
    <p:extLst>
      <p:ext uri="{BB962C8B-B14F-4D97-AF65-F5344CB8AC3E}">
        <p14:creationId xmlns:p14="http://schemas.microsoft.com/office/powerpoint/2010/main" val="2944471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www.medicalgrapevineasia.com</a:t>
            </a:r>
            <a:r>
              <a:rPr lang="en-US" dirty="0" smtClean="0"/>
              <a:t>/mg/2012/11/20/the-mycoplasma-story/</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95</a:t>
            </a:fld>
            <a:endParaRPr lang="en-US"/>
          </a:p>
        </p:txBody>
      </p:sp>
    </p:spTree>
    <p:extLst>
      <p:ext uri="{BB962C8B-B14F-4D97-AF65-F5344CB8AC3E}">
        <p14:creationId xmlns:p14="http://schemas.microsoft.com/office/powerpoint/2010/main" val="294447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https://www.google.com/search?q=gram+positive&amp;rlz=1C1NHXL_enUS700US700&amp;espv=2&amp;biw=1600&amp;bih=771&amp;source=lnms&amp;tbm=isch&amp;sa=X&amp;ved=0ahUKEwjHkabflqbOAhVBw4MKHQOIA7wQ_AUIBigB#imgrc=Bx4m5jBNZ4p3PM%3A</a:t>
            </a:r>
          </a:p>
          <a:p>
            <a:endParaRPr lang="en-US" dirty="0" smtClean="0"/>
          </a:p>
          <a:p>
            <a:endParaRPr lang="en-US" dirty="0" smtClean="0"/>
          </a:p>
          <a:p>
            <a:endParaRPr lang="en-US" dirty="0" smtClean="0"/>
          </a:p>
          <a:p>
            <a:r>
              <a:rPr lang="en-US" dirty="0" smtClean="0"/>
              <a:t>https://www.google.com/search?q=gram+negative&amp;espv=2&amp;biw=1600&amp;bih=771&amp;site=webhp&amp;source=lnms&amp;tbm=isch&amp;sa=X&amp;ved=0ahUKEwiF8IfylqbOAhVq54MKHf-VAB0Q_AUIBigB#imgrc=cKEL8Znco8VASM%3A</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10</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www.medicalgrapevineasia.com</a:t>
            </a:r>
            <a:r>
              <a:rPr lang="en-US" smtClean="0"/>
              <a:t>/mg/2012/11/20/the-mycoplasma-story/</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96</a:t>
            </a:fld>
            <a:endParaRPr lang="en-US"/>
          </a:p>
        </p:txBody>
      </p:sp>
    </p:spTree>
    <p:extLst>
      <p:ext uri="{BB962C8B-B14F-4D97-AF65-F5344CB8AC3E}">
        <p14:creationId xmlns:p14="http://schemas.microsoft.com/office/powerpoint/2010/main" val="2944471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beasurvivor-colorectal.com</a:t>
            </a:r>
            <a:r>
              <a:rPr lang="en-US" dirty="0" smtClean="0"/>
              <a:t>/anatomy-of-the-bowel/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97</a:t>
            </a:fld>
            <a:endParaRPr lang="en-US"/>
          </a:p>
        </p:txBody>
      </p:sp>
    </p:spTree>
    <p:extLst>
      <p:ext uri="{BB962C8B-B14F-4D97-AF65-F5344CB8AC3E}">
        <p14:creationId xmlns:p14="http://schemas.microsoft.com/office/powerpoint/2010/main" val="2944471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www.girlishh.com</a:t>
            </a:r>
            <a:r>
              <a:rPr lang="en-US" dirty="0" smtClean="0"/>
              <a:t>/simple-natural-cure-for-pylori-bacteria/</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98</a:t>
            </a:fld>
            <a:endParaRPr lang="en-US"/>
          </a:p>
        </p:txBody>
      </p:sp>
    </p:spTree>
    <p:extLst>
      <p:ext uri="{BB962C8B-B14F-4D97-AF65-F5344CB8AC3E}">
        <p14:creationId xmlns:p14="http://schemas.microsoft.com/office/powerpoint/2010/main" val="2944471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99</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100</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Tooth Enamel dysplasia: accumulation in bones and teeth because of Ca2+ chelation. </a:t>
            </a:r>
          </a:p>
          <a:p>
            <a:r>
              <a:rPr lang="en-US" sz="1200" kern="1200" dirty="0" smtClean="0">
                <a:solidFill>
                  <a:schemeClr val="tx1"/>
                </a:solidFill>
                <a:effectLst/>
                <a:latin typeface="+mn-lt"/>
                <a:ea typeface="+mn-ea"/>
                <a:cs typeface="+mn-cs"/>
              </a:rPr>
              <a:t>Decreased bone growth: don't give to children</a:t>
            </a:r>
          </a:p>
          <a:p>
            <a:r>
              <a:rPr lang="en-US" sz="1200" kern="1200" dirty="0" err="1" smtClean="0">
                <a:solidFill>
                  <a:schemeClr val="tx1"/>
                </a:solidFill>
                <a:effectLst/>
                <a:latin typeface="+mn-lt"/>
                <a:ea typeface="+mn-ea"/>
                <a:cs typeface="+mn-cs"/>
              </a:rPr>
              <a:t>Teratogenic</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Phototoxicity</a:t>
            </a:r>
            <a:r>
              <a:rPr lang="en-US" sz="1200" kern="1200" dirty="0" smtClean="0">
                <a:solidFill>
                  <a:schemeClr val="tx1"/>
                </a:solidFill>
                <a:effectLst/>
                <a:latin typeface="+mn-lt"/>
                <a:ea typeface="+mn-ea"/>
                <a:cs typeface="+mn-cs"/>
              </a:rPr>
              <a:t>: rash in sun, often in patients on Doxy for Acne</a:t>
            </a:r>
          </a:p>
        </p:txBody>
      </p:sp>
      <p:sp>
        <p:nvSpPr>
          <p:cNvPr id="4" name="Slide Number Placeholder 3"/>
          <p:cNvSpPr>
            <a:spLocks noGrp="1"/>
          </p:cNvSpPr>
          <p:nvPr>
            <p:ph type="sldNum" sz="quarter" idx="10"/>
          </p:nvPr>
        </p:nvSpPr>
        <p:spPr/>
        <p:txBody>
          <a:bodyPr/>
          <a:lstStyle/>
          <a:p>
            <a:fld id="{239C07DB-FEAD-3941-A71F-8BCB72A7AB02}" type="slidenum">
              <a:rPr lang="en-US" smtClean="0"/>
              <a:t>103</a:t>
            </a:fld>
            <a:endParaRPr lang="en-US"/>
          </a:p>
        </p:txBody>
      </p:sp>
    </p:spTree>
    <p:extLst>
      <p:ext uri="{BB962C8B-B14F-4D97-AF65-F5344CB8AC3E}">
        <p14:creationId xmlns:p14="http://schemas.microsoft.com/office/powerpoint/2010/main" val="29872985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9C07DB-FEAD-3941-A71F-8BCB72A7AB02}" type="slidenum">
              <a:rPr lang="en-US" smtClean="0"/>
              <a:t>104</a:t>
            </a:fld>
            <a:endParaRPr lang="en-US"/>
          </a:p>
        </p:txBody>
      </p:sp>
    </p:spTree>
    <p:extLst>
      <p:ext uri="{BB962C8B-B14F-4D97-AF65-F5344CB8AC3E}">
        <p14:creationId xmlns:p14="http://schemas.microsoft.com/office/powerpoint/2010/main" val="29872985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105</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106</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freshmanmonroe.blogs.wm.edu</a:t>
            </a:r>
            <a:r>
              <a:rPr lang="en-US" sz="1200" kern="1200" dirty="0" smtClean="0">
                <a:solidFill>
                  <a:schemeClr val="tx1"/>
                </a:solidFill>
                <a:effectLst/>
                <a:latin typeface="+mn-lt"/>
                <a:ea typeface="+mn-ea"/>
                <a:cs typeface="+mn-cs"/>
              </a:rPr>
              <a:t>/2011/04/24/abstract-clinical-effects-of-vancomycin-resistant-strains-of-mrsa/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Binds at </a:t>
            </a:r>
            <a:r>
              <a:rPr lang="en-US" sz="1200" b="0" kern="1200" dirty="0" smtClean="0">
                <a:solidFill>
                  <a:schemeClr val="tx1"/>
                </a:solidFill>
                <a:effectLst/>
                <a:latin typeface="+mn-lt"/>
                <a:ea typeface="+mn-ea"/>
                <a:cs typeface="+mn-cs"/>
              </a:rPr>
              <a:t>the D-</a:t>
            </a:r>
            <a:r>
              <a:rPr lang="en-US" sz="1200" b="0" kern="1200" dirty="0" err="1" smtClean="0">
                <a:solidFill>
                  <a:schemeClr val="tx1"/>
                </a:solidFill>
                <a:effectLst/>
                <a:latin typeface="+mn-lt"/>
                <a:ea typeface="+mn-ea"/>
                <a:cs typeface="+mn-cs"/>
              </a:rPr>
              <a:t>ala</a:t>
            </a:r>
            <a:r>
              <a:rPr lang="en-US" sz="1200" b="0" kern="1200" dirty="0" smtClean="0">
                <a:solidFill>
                  <a:schemeClr val="tx1"/>
                </a:solidFill>
                <a:effectLst/>
                <a:latin typeface="+mn-lt"/>
                <a:ea typeface="+mn-ea"/>
                <a:cs typeface="+mn-cs"/>
              </a:rPr>
              <a:t>-D-</a:t>
            </a:r>
            <a:r>
              <a:rPr lang="en-US" sz="1200" b="0" kern="1200" dirty="0" err="1" smtClean="0">
                <a:solidFill>
                  <a:schemeClr val="tx1"/>
                </a:solidFill>
                <a:effectLst/>
                <a:latin typeface="+mn-lt"/>
                <a:ea typeface="+mn-ea"/>
                <a:cs typeface="+mn-cs"/>
              </a:rPr>
              <a:t>ala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muramyl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pentapeptide</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PBP) to </a:t>
            </a:r>
            <a:r>
              <a:rPr lang="en-US" sz="1200" kern="1200" dirty="0" err="1" smtClean="0">
                <a:solidFill>
                  <a:schemeClr val="tx1"/>
                </a:solidFill>
                <a:effectLst/>
                <a:latin typeface="+mn-lt"/>
                <a:ea typeface="+mn-ea"/>
                <a:cs typeface="+mn-cs"/>
              </a:rPr>
              <a:t>sterically</a:t>
            </a:r>
            <a:r>
              <a:rPr lang="en-US" sz="1200" kern="1200" dirty="0" smtClean="0">
                <a:solidFill>
                  <a:schemeClr val="tx1"/>
                </a:solidFill>
                <a:effectLst/>
                <a:latin typeface="+mn-lt"/>
                <a:ea typeface="+mn-ea"/>
                <a:cs typeface="+mn-cs"/>
              </a:rPr>
              <a:t> hinder the </a:t>
            </a:r>
            <a:r>
              <a:rPr lang="en-US" sz="1200" b="0" kern="1200" dirty="0" err="1" smtClean="0">
                <a:solidFill>
                  <a:schemeClr val="tx1"/>
                </a:solidFill>
                <a:effectLst/>
                <a:latin typeface="+mn-lt"/>
                <a:ea typeface="+mn-ea"/>
                <a:cs typeface="+mn-cs"/>
              </a:rPr>
              <a:t>transglycosylation</a:t>
            </a:r>
            <a:r>
              <a:rPr lang="en-US" sz="1200" kern="1200" dirty="0" smtClean="0">
                <a:solidFill>
                  <a:schemeClr val="tx1"/>
                </a:solidFill>
                <a:effectLst/>
                <a:latin typeface="+mn-lt"/>
                <a:ea typeface="+mn-ea"/>
                <a:cs typeface="+mn-cs"/>
              </a:rPr>
              <a:t> (not cross linking, but </a:t>
            </a:r>
            <a:r>
              <a:rPr lang="en-US" sz="1200" i="1" kern="1200" dirty="0" smtClean="0">
                <a:solidFill>
                  <a:schemeClr val="tx1"/>
                </a:solidFill>
                <a:effectLst/>
                <a:latin typeface="+mn-lt"/>
                <a:ea typeface="+mn-ea"/>
                <a:cs typeface="+mn-cs"/>
              </a:rPr>
              <a:t>elongation</a:t>
            </a:r>
            <a:r>
              <a:rPr lang="en-US" sz="1200" kern="1200" dirty="0" smtClean="0">
                <a:solidFill>
                  <a:schemeClr val="tx1"/>
                </a:solidFill>
                <a:effectLst/>
                <a:latin typeface="+mn-lt"/>
                <a:ea typeface="+mn-ea"/>
                <a:cs typeface="+mn-cs"/>
              </a:rPr>
              <a:t> of the peptidoglycan chains) reactions involved in elongation of peptidoglycan chains.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Doesn't interfere with PBP’s,</a:t>
            </a:r>
            <a:r>
              <a:rPr lang="en-US" sz="1200" kern="1200" baseline="0" dirty="0" smtClean="0">
                <a:solidFill>
                  <a:schemeClr val="tx1"/>
                </a:solidFill>
                <a:effectLst/>
                <a:latin typeface="+mn-lt"/>
                <a:ea typeface="+mn-ea"/>
                <a:cs typeface="+mn-cs"/>
              </a:rPr>
              <a:t> which is what we target with methicillin etc.</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108</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strangesyndromes.blogspot.com</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Did the</a:t>
            </a:r>
            <a:r>
              <a:rPr lang="en-US" sz="1200" kern="1200" baseline="0" dirty="0" smtClean="0">
                <a:solidFill>
                  <a:schemeClr val="tx1"/>
                </a:solidFill>
                <a:effectLst/>
                <a:latin typeface="+mn-lt"/>
                <a:ea typeface="+mn-ea"/>
                <a:cs typeface="+mn-cs"/>
              </a:rPr>
              <a:t> red man make you LOL?</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109</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110</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111</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guardianlv.com</a:t>
            </a:r>
            <a:r>
              <a:rPr lang="en-US" dirty="0" smtClean="0"/>
              <a:t>/2014/02/human-lungs-being-grown-in-fish-tanks-state-</a:t>
            </a:r>
            <a:r>
              <a:rPr lang="en-US" dirty="0" err="1" smtClean="0"/>
              <a:t>texas</a:t>
            </a:r>
            <a:r>
              <a:rPr lang="en-US" dirty="0" smtClean="0"/>
              <a:t>-scientists/</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112</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113</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lifesun.info</a:t>
            </a:r>
            <a:r>
              <a:rPr lang="en-US" dirty="0" smtClean="0"/>
              <a:t>/tag/bone/page/3/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114</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115</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www.pharmacy</a:t>
            </a:r>
            <a:r>
              <a:rPr lang="en-US" dirty="0" smtClean="0"/>
              <a:t>-and-</a:t>
            </a:r>
            <a:r>
              <a:rPr lang="en-US" dirty="0" err="1" smtClean="0"/>
              <a:t>drugs.com</a:t>
            </a:r>
            <a:r>
              <a:rPr lang="en-US" dirty="0" smtClean="0"/>
              <a:t>/</a:t>
            </a:r>
            <a:r>
              <a:rPr lang="en-US" dirty="0" err="1" smtClean="0"/>
              <a:t>Lung_diseases</a:t>
            </a:r>
            <a:r>
              <a:rPr lang="en-US" dirty="0" smtClean="0"/>
              <a:t>/</a:t>
            </a:r>
            <a:r>
              <a:rPr lang="en-US" dirty="0" err="1" smtClean="0"/>
              <a:t>Aspiration_pneumonia.html</a:t>
            </a:r>
            <a:endParaRPr lang="en-US" dirty="0" smtClean="0"/>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116</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Folate</a:t>
            </a:r>
            <a:r>
              <a:rPr lang="en-US" dirty="0" smtClean="0"/>
              <a:t> is needed to convert U to T,</a:t>
            </a:r>
            <a:r>
              <a:rPr lang="en-US" baseline="0" dirty="0" smtClean="0"/>
              <a:t> and thus A and G (methylate it). Bacteria can’t make folic acid from scratch. We share some of these enzymes (not </a:t>
            </a:r>
            <a:r>
              <a:rPr lang="en-US" baseline="0" dirty="0" err="1" smtClean="0"/>
              <a:t>dihydropteroate</a:t>
            </a:r>
            <a:r>
              <a:rPr lang="en-US" baseline="0" dirty="0" smtClean="0"/>
              <a:t> </a:t>
            </a:r>
            <a:r>
              <a:rPr lang="en-US" baseline="0" dirty="0" err="1" smtClean="0"/>
              <a:t>synthetase</a:t>
            </a:r>
            <a:r>
              <a:rPr lang="en-US" baseline="0" dirty="0" smtClean="0"/>
              <a:t>, yes DHFR---this is why we get a chemo-type effect, inhibited also by methotrexate)</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117</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PCP prophylaxis at CD4 &lt;200</a:t>
            </a:r>
          </a:p>
          <a:p>
            <a:endParaRPr lang="en-US" dirty="0" smtClean="0"/>
          </a:p>
          <a:p>
            <a:r>
              <a:rPr lang="en-US" dirty="0" smtClean="0"/>
              <a:t>http://</a:t>
            </a:r>
            <a:r>
              <a:rPr lang="en-US" dirty="0" err="1" smtClean="0"/>
              <a:t>radiopaedia.org</a:t>
            </a:r>
            <a:r>
              <a:rPr lang="en-US" dirty="0" smtClean="0"/>
              <a:t>/articles/pneumocystis-pneumonia </a:t>
            </a:r>
          </a:p>
          <a:p>
            <a:endParaRPr lang="en-US" dirty="0" smtClean="0"/>
          </a:p>
          <a:p>
            <a:r>
              <a:rPr lang="en-US" dirty="0" smtClean="0"/>
              <a:t>(mayo foundation—rash)=</a:t>
            </a:r>
            <a:r>
              <a:rPr lang="en-US" baseline="0" dirty="0" smtClean="0"/>
              <a:t> </a:t>
            </a:r>
            <a:r>
              <a:rPr lang="en-US" dirty="0" err="1" smtClean="0"/>
              <a:t>Totalpict.com</a:t>
            </a:r>
            <a:r>
              <a:rPr lang="en-US" dirty="0" smtClean="0"/>
              <a:t>/</a:t>
            </a:r>
            <a:r>
              <a:rPr lang="en-US" dirty="0" err="1" smtClean="0"/>
              <a:t>bactrim</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118</a:t>
            </a:fld>
            <a:endParaRPr lang="en-US"/>
          </a:p>
        </p:txBody>
      </p:sp>
    </p:spTree>
    <p:extLst>
      <p:ext uri="{BB962C8B-B14F-4D97-AF65-F5344CB8AC3E}">
        <p14:creationId xmlns:p14="http://schemas.microsoft.com/office/powerpoint/2010/main" val="169194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119</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120</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Mechanism: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-Same as </a:t>
            </a:r>
            <a:r>
              <a:rPr lang="en-US" sz="1200" kern="1200" dirty="0" err="1" smtClean="0">
                <a:solidFill>
                  <a:schemeClr val="tx1"/>
                </a:solidFill>
                <a:effectLst/>
                <a:latin typeface="+mn-lt"/>
                <a:ea typeface="+mn-ea"/>
                <a:cs typeface="+mn-cs"/>
              </a:rPr>
              <a:t>penicillins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cephalosporins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-Resistant to beta-lactamases</a:t>
            </a:r>
          </a:p>
          <a:p>
            <a:r>
              <a:rPr lang="en-US" sz="1200" kern="1200" dirty="0" smtClean="0">
                <a:solidFill>
                  <a:schemeClr val="tx1"/>
                </a:solidFill>
                <a:effectLst/>
                <a:latin typeface="+mn-lt"/>
                <a:ea typeface="+mn-ea"/>
                <a:cs typeface="+mn-cs"/>
              </a:rPr>
              <a:t>	-no effect on anaerobes!</a:t>
            </a:r>
          </a:p>
          <a:p>
            <a:r>
              <a:rPr lang="en-US" sz="1200" b="1" kern="1200" dirty="0" smtClean="0">
                <a:solidFill>
                  <a:schemeClr val="tx1"/>
                </a:solidFill>
                <a:effectLst/>
                <a:latin typeface="+mn-lt"/>
                <a:ea typeface="+mn-ea"/>
                <a:cs typeface="+mn-cs"/>
              </a:rPr>
              <a:t>Uses: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-IV drug mainly active against </a:t>
            </a:r>
            <a:r>
              <a:rPr lang="en-US" sz="1200" u="sng" kern="1200" dirty="0" smtClean="0">
                <a:solidFill>
                  <a:schemeClr val="tx1"/>
                </a:solidFill>
                <a:effectLst/>
                <a:latin typeface="+mn-lt"/>
                <a:ea typeface="+mn-ea"/>
                <a:cs typeface="+mn-cs"/>
              </a:rPr>
              <a:t>gram-negative rods</a:t>
            </a:r>
            <a:r>
              <a:rPr lang="en-US" sz="1200" kern="1200" dirty="0" smtClean="0">
                <a:solidFill>
                  <a:schemeClr val="tx1"/>
                </a:solidFill>
                <a:effectLst/>
                <a:latin typeface="+mn-lt"/>
                <a:ea typeface="+mn-ea"/>
                <a:cs typeface="+mn-cs"/>
              </a:rPr>
              <a:t> because binds PBP only found in </a:t>
            </a:r>
            <a:r>
              <a:rPr lang="en-US" sz="1200" kern="1200" dirty="0" err="1" smtClean="0">
                <a:solidFill>
                  <a:schemeClr val="tx1"/>
                </a:solidFill>
                <a:effectLst/>
                <a:latin typeface="+mn-lt"/>
                <a:ea typeface="+mn-ea"/>
                <a:cs typeface="+mn-cs"/>
              </a:rPr>
              <a:t>bacterias</a:t>
            </a:r>
            <a:r>
              <a:rPr lang="en-US" sz="1200" kern="1200" dirty="0" smtClean="0">
                <a:solidFill>
                  <a:schemeClr val="tx1"/>
                </a:solidFill>
                <a:effectLst/>
                <a:latin typeface="+mn-lt"/>
                <a:ea typeface="+mn-ea"/>
                <a:cs typeface="+mn-cs"/>
              </a:rPr>
              <a:t> (PBP3) that have the shape of a rod and are aerobic. Use with </a:t>
            </a:r>
            <a:r>
              <a:rPr lang="en-US" sz="1200" kern="1200" dirty="0" err="1" smtClean="0">
                <a:solidFill>
                  <a:schemeClr val="tx1"/>
                </a:solidFill>
                <a:effectLst/>
                <a:latin typeface="+mn-lt"/>
                <a:ea typeface="+mn-ea"/>
                <a:cs typeface="+mn-cs"/>
              </a:rPr>
              <a:t>enterobacteria</a:t>
            </a:r>
            <a:r>
              <a:rPr lang="en-US" sz="1200" kern="1200" dirty="0" smtClean="0">
                <a:solidFill>
                  <a:schemeClr val="tx1"/>
                </a:solidFill>
                <a:effectLst/>
                <a:latin typeface="+mn-lt"/>
                <a:ea typeface="+mn-ea"/>
                <a:cs typeface="+mn-cs"/>
              </a:rPr>
              <a:t>, including Pseudomonas </a:t>
            </a:r>
            <a:r>
              <a:rPr lang="en-US" sz="1200" kern="1200" dirty="0" err="1" smtClean="0">
                <a:solidFill>
                  <a:schemeClr val="tx1"/>
                </a:solidFill>
                <a:effectLst/>
                <a:latin typeface="+mn-lt"/>
                <a:ea typeface="+mn-ea"/>
                <a:cs typeface="+mn-cs"/>
              </a:rPr>
              <a:t>aeruginosa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-No cross </a:t>
            </a:r>
            <a:r>
              <a:rPr lang="en-US" sz="1200" kern="1200" dirty="0" err="1" smtClean="0">
                <a:solidFill>
                  <a:schemeClr val="tx1"/>
                </a:solidFill>
                <a:effectLst/>
                <a:latin typeface="+mn-lt"/>
                <a:ea typeface="+mn-ea"/>
                <a:cs typeface="+mn-cs"/>
              </a:rPr>
              <a:t>allergenicity</a:t>
            </a:r>
            <a:r>
              <a:rPr lang="en-US" sz="1200" kern="1200" dirty="0" smtClean="0">
                <a:solidFill>
                  <a:schemeClr val="tx1"/>
                </a:solidFill>
                <a:effectLst/>
                <a:latin typeface="+mn-lt"/>
                <a:ea typeface="+mn-ea"/>
                <a:cs typeface="+mn-cs"/>
              </a:rPr>
              <a:t> with </a:t>
            </a:r>
            <a:r>
              <a:rPr lang="en-US" sz="1200" kern="1200" dirty="0" err="1" smtClean="0">
                <a:solidFill>
                  <a:schemeClr val="tx1"/>
                </a:solidFill>
                <a:effectLst/>
                <a:latin typeface="+mn-lt"/>
                <a:ea typeface="+mn-ea"/>
                <a:cs typeface="+mn-cs"/>
              </a:rPr>
              <a:t>penicillins</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cephalosporins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Give to people with </a:t>
            </a:r>
            <a:r>
              <a:rPr lang="en-US" sz="1200" kern="1200" dirty="0" err="1" smtClean="0">
                <a:solidFill>
                  <a:schemeClr val="tx1"/>
                </a:solidFill>
                <a:effectLst/>
                <a:latin typeface="+mn-lt"/>
                <a:ea typeface="+mn-ea"/>
                <a:cs typeface="+mn-cs"/>
              </a:rPr>
              <a:t>pseusodomonas</a:t>
            </a:r>
            <a:r>
              <a:rPr lang="en-US" sz="1200" kern="1200" dirty="0" smtClean="0">
                <a:solidFill>
                  <a:schemeClr val="tx1"/>
                </a:solidFill>
                <a:effectLst/>
                <a:latin typeface="+mn-lt"/>
                <a:ea typeface="+mn-ea"/>
                <a:cs typeface="+mn-cs"/>
              </a:rPr>
              <a:t> with allergies to penicillin or </a:t>
            </a:r>
            <a:r>
              <a:rPr lang="en-US" sz="1200" kern="1200" dirty="0" err="1" smtClean="0">
                <a:solidFill>
                  <a:schemeClr val="tx1"/>
                </a:solidFill>
                <a:effectLst/>
                <a:latin typeface="+mn-lt"/>
                <a:ea typeface="+mn-ea"/>
                <a:cs typeface="+mn-cs"/>
              </a:rPr>
              <a:t>cephalosporins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121</a:t>
            </a:fld>
            <a:endParaRPr lang="en-US"/>
          </a:p>
        </p:txBody>
      </p:sp>
    </p:spTree>
    <p:extLst>
      <p:ext uri="{BB962C8B-B14F-4D97-AF65-F5344CB8AC3E}">
        <p14:creationId xmlns:p14="http://schemas.microsoft.com/office/powerpoint/2010/main" val="20024119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122</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123</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always used in combination with cell wall synthesis inhibitor</a:t>
            </a:r>
          </a:p>
          <a:p>
            <a:r>
              <a:rPr lang="en-US" dirty="0" smtClean="0"/>
              <a:t>Oral neomycin before elective bowel surgery </a:t>
            </a:r>
            <a:r>
              <a:rPr lang="en-US" dirty="0" err="1" smtClean="0"/>
              <a:t>bc</a:t>
            </a:r>
            <a:r>
              <a:rPr lang="en-US" dirty="0" smtClean="0"/>
              <a:t> not absorbed</a:t>
            </a:r>
          </a:p>
          <a:p>
            <a:r>
              <a:rPr lang="en-US" dirty="0" smtClean="0"/>
              <a:t>Aerobes only!!</a:t>
            </a:r>
          </a:p>
          <a:p>
            <a:endParaRPr lang="en-US" dirty="0" smtClean="0"/>
          </a:p>
          <a:p>
            <a:r>
              <a:rPr lang="en-US" dirty="0" smtClean="0"/>
              <a:t>http://</a:t>
            </a:r>
            <a:r>
              <a:rPr lang="en-US" dirty="0" err="1" smtClean="0"/>
              <a:t>naturalunseenhazards.wordpress.com</a:t>
            </a:r>
            <a:r>
              <a:rPr lang="en-US" dirty="0" smtClean="0"/>
              <a:t>/2012/07/31/wild-rabbits-in-arizona-dying-from-tularemia-west-nile-virus-approaching-emergency-risk-level-in-dallas-fort-worth-area-of-texas-west-nile-virus-reports-from-ga-il-nj-oh-cdc-reports-zo/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124</a:t>
            </a:fld>
            <a:endParaRPr lang="en-US"/>
          </a:p>
        </p:txBody>
      </p:sp>
    </p:spTree>
    <p:extLst>
      <p:ext uri="{BB962C8B-B14F-4D97-AF65-F5344CB8AC3E}">
        <p14:creationId xmlns:p14="http://schemas.microsoft.com/office/powerpoint/2010/main" val="5525186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always used in combination with cell wall synthesis inhibitor</a:t>
            </a:r>
          </a:p>
          <a:p>
            <a:r>
              <a:rPr lang="en-US" dirty="0" smtClean="0"/>
              <a:t>Oral neomycin before elective bowel surgery </a:t>
            </a:r>
            <a:r>
              <a:rPr lang="en-US" dirty="0" err="1" smtClean="0"/>
              <a:t>bc</a:t>
            </a:r>
            <a:r>
              <a:rPr lang="en-US" dirty="0" smtClean="0"/>
              <a:t> not absorbed</a:t>
            </a:r>
          </a:p>
          <a:p>
            <a:r>
              <a:rPr lang="en-US" dirty="0" smtClean="0"/>
              <a:t>Aerobes only!!</a:t>
            </a:r>
          </a:p>
          <a:p>
            <a:endParaRPr lang="en-US" dirty="0" smtClean="0"/>
          </a:p>
          <a:p>
            <a:r>
              <a:rPr lang="en-US" dirty="0" smtClean="0"/>
              <a:t>http://</a:t>
            </a:r>
            <a:r>
              <a:rPr lang="en-US" dirty="0" err="1" smtClean="0"/>
              <a:t>naturalunseenhazards.wordpress.com</a:t>
            </a:r>
            <a:r>
              <a:rPr lang="en-US" dirty="0" smtClean="0"/>
              <a:t>/2012/07/31/wild-rabbits-in-arizona-dying-from-tularemia-west-nile-virus-approaching-emergency-risk-level-in-dallas-fort-worth-area-of-texas-west-nile-virus-reports-from-ga-il-nj-oh-cdc-reports-zo/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125</a:t>
            </a:fld>
            <a:endParaRPr lang="en-US"/>
          </a:p>
        </p:txBody>
      </p:sp>
    </p:spTree>
    <p:extLst>
      <p:ext uri="{BB962C8B-B14F-4D97-AF65-F5344CB8AC3E}">
        <p14:creationId xmlns:p14="http://schemas.microsoft.com/office/powerpoint/2010/main" val="5525186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always used in combination with cell wall synthesis inhibitor</a:t>
            </a:r>
          </a:p>
          <a:p>
            <a:r>
              <a:rPr lang="en-US" dirty="0" smtClean="0"/>
              <a:t>Oral neomycin before elective bowel surgery </a:t>
            </a:r>
            <a:r>
              <a:rPr lang="en-US" dirty="0" err="1" smtClean="0"/>
              <a:t>bc</a:t>
            </a:r>
            <a:r>
              <a:rPr lang="en-US" dirty="0" smtClean="0"/>
              <a:t> not absorbed</a:t>
            </a:r>
          </a:p>
          <a:p>
            <a:r>
              <a:rPr lang="en-US" dirty="0" smtClean="0"/>
              <a:t>Aerobes only!!</a:t>
            </a:r>
          </a:p>
          <a:p>
            <a:endParaRPr lang="en-US" dirty="0" smtClean="0"/>
          </a:p>
          <a:p>
            <a:r>
              <a:rPr lang="en-US" dirty="0" smtClean="0"/>
              <a:t>http://</a:t>
            </a:r>
            <a:r>
              <a:rPr lang="en-US" dirty="0" err="1" smtClean="0"/>
              <a:t>naturalunseenhazards.wordpress.com</a:t>
            </a:r>
            <a:r>
              <a:rPr lang="en-US" dirty="0" smtClean="0"/>
              <a:t>/2012/07/31/wild-rabbits-in-arizona-dying-from-tularemia-west-nile-virus-approaching-emergency-risk-level-in-dallas-fort-worth-area-of-texas-west-nile-virus-reports-from-ga-il-nj-oh-cdc-reports-zo/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126</a:t>
            </a:fld>
            <a:endParaRPr lang="en-US"/>
          </a:p>
        </p:txBody>
      </p:sp>
    </p:spTree>
    <p:extLst>
      <p:ext uri="{BB962C8B-B14F-4D97-AF65-F5344CB8AC3E}">
        <p14:creationId xmlns:p14="http://schemas.microsoft.com/office/powerpoint/2010/main" val="5525186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127</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128</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tudosobrecachorros.com.br</a:t>
            </a:r>
            <a:r>
              <a:rPr lang="en-US" dirty="0" smtClean="0"/>
              <a:t>/2014/03/giardia-</a:t>
            </a:r>
            <a:r>
              <a:rPr lang="en-US" dirty="0" err="1" smtClean="0"/>
              <a:t>giardiase.html</a:t>
            </a:r>
            <a:endParaRPr lang="en-US" dirty="0" smtClean="0"/>
          </a:p>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129</a:t>
            </a:fld>
            <a:endParaRPr lang="en-US"/>
          </a:p>
        </p:txBody>
      </p:sp>
    </p:spTree>
    <p:extLst>
      <p:ext uri="{BB962C8B-B14F-4D97-AF65-F5344CB8AC3E}">
        <p14:creationId xmlns:p14="http://schemas.microsoft.com/office/powerpoint/2010/main" val="27240460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131</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132</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mahler-chiropractic.com</a:t>
            </a:r>
            <a:r>
              <a:rPr lang="en-US" dirty="0" smtClean="0"/>
              <a:t>/2012/04/17/causes-of-</a:t>
            </a:r>
            <a:r>
              <a:rPr lang="en-US" dirty="0" err="1" smtClean="0"/>
              <a:t>uti</a:t>
            </a:r>
            <a:r>
              <a:rPr lang="en-US" dirty="0" smtClean="0"/>
              <a:t>/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133</a:t>
            </a:fld>
            <a:endParaRPr lang="en-US"/>
          </a:p>
        </p:txBody>
      </p:sp>
    </p:spTree>
    <p:extLst>
      <p:ext uri="{BB962C8B-B14F-4D97-AF65-F5344CB8AC3E}">
        <p14:creationId xmlns:p14="http://schemas.microsoft.com/office/powerpoint/2010/main" val="27240460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mahler-chiropractic.com</a:t>
            </a:r>
            <a:r>
              <a:rPr lang="en-US" dirty="0" smtClean="0"/>
              <a:t>/2012/04/17/causes-of-</a:t>
            </a:r>
            <a:r>
              <a:rPr lang="en-US" dirty="0" err="1" smtClean="0"/>
              <a:t>uti</a:t>
            </a:r>
            <a:r>
              <a:rPr lang="en-US" smtClean="0"/>
              <a:t>/ </a:t>
            </a:r>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134</a:t>
            </a:fld>
            <a:endParaRPr lang="en-US"/>
          </a:p>
        </p:txBody>
      </p:sp>
    </p:spTree>
    <p:extLst>
      <p:ext uri="{BB962C8B-B14F-4D97-AF65-F5344CB8AC3E}">
        <p14:creationId xmlns:p14="http://schemas.microsoft.com/office/powerpoint/2010/main" val="27240460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135</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136</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137</a:t>
            </a:fld>
            <a:endParaRPr lang="en-US"/>
          </a:p>
        </p:txBody>
      </p:sp>
    </p:spTree>
    <p:extLst>
      <p:ext uri="{BB962C8B-B14F-4D97-AF65-F5344CB8AC3E}">
        <p14:creationId xmlns:p14="http://schemas.microsoft.com/office/powerpoint/2010/main" val="27240460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138</a:t>
            </a:fld>
            <a:endParaRPr lang="en-US"/>
          </a:p>
        </p:txBody>
      </p:sp>
    </p:spTree>
    <p:extLst>
      <p:ext uri="{BB962C8B-B14F-4D97-AF65-F5344CB8AC3E}">
        <p14:creationId xmlns:p14="http://schemas.microsoft.com/office/powerpoint/2010/main" val="29057656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C07DB-FEAD-3941-A71F-8BCB72A7AB02}" type="slidenum">
              <a:rPr lang="en-US" smtClean="0"/>
              <a:t>139</a:t>
            </a:fld>
            <a:endParaRPr lang="en-US"/>
          </a:p>
        </p:txBody>
      </p:sp>
    </p:spTree>
    <p:extLst>
      <p:ext uri="{BB962C8B-B14F-4D97-AF65-F5344CB8AC3E}">
        <p14:creationId xmlns:p14="http://schemas.microsoft.com/office/powerpoint/2010/main" val="290576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F642DB-4215-364D-9F59-0AD565262401}"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08B9E-1A6C-C84C-BE66-16DE2DA37D40}"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642DB-4215-364D-9F59-0AD565262401}"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08B9E-1A6C-C84C-BE66-16DE2DA37D40}"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642DB-4215-364D-9F59-0AD565262401}"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642DB-4215-364D-9F59-0AD565262401}"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DF642DB-4215-364D-9F59-0AD565262401}"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08B9E-1A6C-C84C-BE66-16DE2DA37D40}"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642DB-4215-364D-9F59-0AD565262401}"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08B9E-1A6C-C84C-BE66-16DE2DA37D40}"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DF642DB-4215-364D-9F59-0AD565262401}"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DF642DB-4215-364D-9F59-0AD565262401}"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08B9E-1A6C-C84C-BE66-16DE2DA37D40}"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DF642DB-4215-364D-9F59-0AD565262401}"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1DF642DB-4215-364D-9F59-0AD565262401}"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08B9E-1A6C-C84C-BE66-16DE2DA37D40}"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1DF642DB-4215-364D-9F59-0AD565262401}"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1DF642DB-4215-364D-9F59-0AD565262401}"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08B9E-1A6C-C84C-BE66-16DE2DA37D40}"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DF642DB-4215-364D-9F59-0AD565262401}"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DF642DB-4215-364D-9F59-0AD565262401}"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DF642DB-4215-364D-9F59-0AD565262401}"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08B9E-1A6C-C84C-BE66-16DE2DA37D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642DB-4215-364D-9F59-0AD565262401}"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08B9E-1A6C-C84C-BE66-16DE2DA37D40}"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1DF642DB-4215-364D-9F59-0AD565262401}" type="datetimeFigureOut">
              <a:rPr lang="en-US" smtClean="0"/>
              <a:t>4/17/2018</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BE08B9E-1A6C-C84C-BE66-16DE2DA37D40}"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67.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7.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4.wdp"/><Relationship Id="rId4" Type="http://schemas.openxmlformats.org/officeDocument/2006/relationships/image" Target="../media/image49.png"/></Relationships>
</file>

<file path=ppt/slides/_rels/slide119.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80.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83.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cid.oxfordjournals.org/content/48/6/713.full.pdf+htm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88.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0.xml"/><Relationship Id="rId1" Type="http://schemas.openxmlformats.org/officeDocument/2006/relationships/slideLayout" Target="../slideLayouts/slideLayout9.xml"/><Relationship Id="rId5" Type="http://schemas.openxmlformats.org/officeDocument/2006/relationships/image" Target="../media/image53.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9.xml"/><Relationship Id="rId4" Type="http://schemas.microsoft.com/office/2007/relationships/hdphoto" Target="../media/hdphoto5.wdp"/></Relationships>
</file>

<file path=ppt/slides/_rels/slide131.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91.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3.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1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4.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135.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95.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98.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100.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102.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14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hyperlink" Target="https://docs.google.com/forms/d/e/1FAIpQLSdBIsaQBpBLukQFJbw_3Ef3taH_Xv8vrEe3w_Hcf2SMaF45IQ/viewfor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e/1FAIpQLSd0cuaWNhrZXfmUJiVcHsNn1UkD5c_c-mXQ4L2cUZiMmhLLVQ/viewfor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1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14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15.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file:///\\localhost\upload.wikimedia.org\wikipedia\commons\a\a8\Sample_of_penicillin_mould_presented_by_Alexander_Fleming_to_Douglas_Macleod,_1935_(9672239344).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PenicillinPSAedit.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file:///\\localhost\upload.wikimedia.org\wikipedia\commons\8\86\Penicillin_Past,_Present_and_Future-_the_Development_and_Production_of_Penicillin,_England,_1943_D16959.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File:Ampicillin_Structural_Formulae_V.1.svg"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n.wikipedia.org/wiki/File:Ampicillin_Structural_Formulae_V.1.sv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47.xml"/><Relationship Id="rId4" Type="http://schemas.openxmlformats.org/officeDocument/2006/relationships/slide" Target="slide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slide" Target="slide147.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File:Piperacillin.svg"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hyperlink" Target="http://en.wikipedia.org/wiki/File:Tazobactam.svg" TargetMode="Externa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25.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48.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56.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39.xml"/><Relationship Id="rId3" Type="http://schemas.openxmlformats.org/officeDocument/2006/relationships/slide" Target="slide26.xml"/><Relationship Id="rId7" Type="http://schemas.openxmlformats.org/officeDocument/2006/relationships/slide" Target="slide100.xml"/><Relationship Id="rId12" Type="http://schemas.openxmlformats.org/officeDocument/2006/relationships/slide" Target="slide136.xml"/><Relationship Id="rId2" Type="http://schemas.openxmlformats.org/officeDocument/2006/relationships/notesSlide" Target="../notesSlides/notesSlide63.xml"/><Relationship Id="rId16" Type="http://schemas.openxmlformats.org/officeDocument/2006/relationships/slide" Target="slide147.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2.xml"/><Relationship Id="rId5" Type="http://schemas.openxmlformats.org/officeDocument/2006/relationships/slide" Target="slide84.xml"/><Relationship Id="rId15" Type="http://schemas.openxmlformats.org/officeDocument/2006/relationships/slide" Target="slide106.xml"/><Relationship Id="rId10" Type="http://schemas.openxmlformats.org/officeDocument/2006/relationships/slide" Target="slide128.xml"/><Relationship Id="rId4" Type="http://schemas.openxmlformats.org/officeDocument/2006/relationships/slide" Target="slide60.xml"/><Relationship Id="rId9" Type="http://schemas.openxmlformats.org/officeDocument/2006/relationships/slide" Target="slide123.xml"/><Relationship Id="rId14" Type="http://schemas.openxmlformats.org/officeDocument/2006/relationships/slide" Target="slide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0" y="449004"/>
            <a:ext cx="8488327" cy="1445637"/>
          </a:xfrm>
        </p:spPr>
        <p:txBody>
          <a:bodyPr>
            <a:normAutofit/>
          </a:bodyPr>
          <a:lstStyle/>
          <a:p>
            <a:r>
              <a:rPr lang="en-US" dirty="0" smtClean="0"/>
              <a:t>ANTIBIOTICS REVIEW </a:t>
            </a:r>
            <a:endParaRPr lang="en-US" dirty="0"/>
          </a:p>
        </p:txBody>
      </p:sp>
      <p:sp>
        <p:nvSpPr>
          <p:cNvPr id="4" name="TextBox 3"/>
          <p:cNvSpPr txBox="1"/>
          <p:nvPr/>
        </p:nvSpPr>
        <p:spPr>
          <a:xfrm>
            <a:off x="280234" y="2055888"/>
            <a:ext cx="5126147" cy="369332"/>
          </a:xfrm>
          <a:prstGeom prst="rect">
            <a:avLst/>
          </a:prstGeom>
          <a:noFill/>
        </p:spPr>
        <p:txBody>
          <a:bodyPr wrap="none" rtlCol="0">
            <a:spAutoFit/>
          </a:bodyPr>
          <a:lstStyle/>
          <a:p>
            <a:r>
              <a:rPr lang="en-US" b="1" dirty="0" smtClean="0">
                <a:latin typeface="Arial"/>
                <a:cs typeface="Arial"/>
              </a:rPr>
              <a:t>FOR STUDENTS, INTERNS, AND RESIDENTS</a:t>
            </a:r>
          </a:p>
        </p:txBody>
      </p:sp>
      <p:pic>
        <p:nvPicPr>
          <p:cNvPr id="1028" name="Picture 4" descr="https://bestappetitesuppressantpills.files.wordpress.com/2013/09/types-of-weight-loss-p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633" y="2365158"/>
            <a:ext cx="3749671" cy="350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8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3412" y="2151063"/>
            <a:ext cx="3931920" cy="1517287"/>
          </a:xfrm>
          <a:ln w="38100" cmpd="sng"/>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u="sng" dirty="0" smtClean="0">
                <a:latin typeface="Arial"/>
                <a:cs typeface="Arial"/>
              </a:rPr>
              <a:t>GRAM NEGATIVE</a:t>
            </a:r>
          </a:p>
          <a:p>
            <a:pPr lvl="1">
              <a:buFont typeface="Courier New"/>
              <a:buChar char="o"/>
            </a:pPr>
            <a:r>
              <a:rPr lang="en-US" dirty="0" smtClean="0">
                <a:latin typeface="Arial"/>
                <a:cs typeface="Arial"/>
              </a:rPr>
              <a:t>2 CELL MEMBRANES</a:t>
            </a:r>
          </a:p>
          <a:p>
            <a:pPr lvl="1">
              <a:buFont typeface="Courier New"/>
              <a:buChar char="o"/>
            </a:pPr>
            <a:r>
              <a:rPr lang="en-US" dirty="0" smtClean="0">
                <a:latin typeface="Arial"/>
                <a:cs typeface="Arial"/>
              </a:rPr>
              <a:t>THIN CELL WALL</a:t>
            </a:r>
            <a:endParaRPr lang="en-US" dirty="0">
              <a:latin typeface="Arial"/>
              <a:cs typeface="Arial"/>
            </a:endParaRPr>
          </a:p>
        </p:txBody>
      </p:sp>
      <p:sp>
        <p:nvSpPr>
          <p:cNvPr id="4" name="Content Placeholder 3"/>
          <p:cNvSpPr>
            <a:spLocks noGrp="1"/>
          </p:cNvSpPr>
          <p:nvPr>
            <p:ph sz="half" idx="2"/>
          </p:nvPr>
        </p:nvSpPr>
        <p:spPr>
          <a:xfrm>
            <a:off x="4778188" y="2151063"/>
            <a:ext cx="3931920" cy="1517287"/>
          </a:xfrm>
          <a:ln w="38100" cmpd="sng">
            <a:solidFill>
              <a:srgbClr val="660066"/>
            </a:solidFill>
          </a:ln>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u="sng" dirty="0" smtClean="0">
                <a:latin typeface="Arial"/>
                <a:cs typeface="Arial"/>
              </a:rPr>
              <a:t>GRAM POSITIVE</a:t>
            </a:r>
          </a:p>
          <a:p>
            <a:pPr lvl="1">
              <a:buFont typeface="Courier New"/>
              <a:buChar char="o"/>
            </a:pPr>
            <a:r>
              <a:rPr lang="en-US" dirty="0" smtClean="0">
                <a:latin typeface="Arial"/>
                <a:cs typeface="Arial"/>
              </a:rPr>
              <a:t>1 CELL MEMBRANE</a:t>
            </a:r>
          </a:p>
          <a:p>
            <a:pPr lvl="1">
              <a:buFont typeface="Courier New"/>
              <a:buChar char="o"/>
            </a:pPr>
            <a:r>
              <a:rPr lang="en-US" dirty="0" smtClean="0">
                <a:latin typeface="Arial"/>
                <a:cs typeface="Arial"/>
              </a:rPr>
              <a:t>THICK CELL WALL</a:t>
            </a:r>
          </a:p>
          <a:p>
            <a:pPr lvl="1">
              <a:buFont typeface="Courier New"/>
              <a:buChar char="o"/>
            </a:pPr>
            <a:endParaRPr lang="en-US" dirty="0">
              <a:latin typeface="Arial"/>
              <a:cs typeface="Arial"/>
            </a:endParaRPr>
          </a:p>
        </p:txBody>
      </p:sp>
      <p:sp>
        <p:nvSpPr>
          <p:cNvPr id="21"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smtClean="0"/>
              <a:t>Gram Positive vs. Gram Negative</a:t>
            </a:r>
            <a:endParaRPr lang="en-US" sz="2800" dirty="0"/>
          </a:p>
        </p:txBody>
      </p:sp>
      <p:pic>
        <p:nvPicPr>
          <p:cNvPr id="2050" name="Picture 2" descr="https://secure.static.tumblr.com/b3e2703c2979a34a5f3ecfd258f3b5ec/5yan5i3/4Kro11ts7/tumblr_static_tumblr_static_emu2pi6a9ioskkgcwc884c48c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310" y="3962398"/>
            <a:ext cx="4224458" cy="23762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2/2d/Pseudomonas_aeruginosa_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86" y="3890257"/>
            <a:ext cx="3431741" cy="257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3516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rgbClr val="7F7F7F"/>
                </a:solidFill>
                <a:latin typeface="Arial"/>
                <a:cs typeface="Arial"/>
              </a:rPr>
              <a:t>VANCOMYCIN</a:t>
            </a:r>
          </a:p>
          <a:p>
            <a:r>
              <a:rPr lang="en-US" sz="2000" b="1" dirty="0">
                <a:solidFill>
                  <a:srgbClr val="7F7F7F"/>
                </a:solidFill>
                <a:latin typeface="Arial"/>
                <a:cs typeface="Arial"/>
              </a:rPr>
              <a:t/>
            </a:r>
            <a:br>
              <a:rPr lang="en-US" sz="2000" b="1" dirty="0">
                <a:solidFill>
                  <a:srgbClr val="7F7F7F"/>
                </a:solidFill>
                <a:latin typeface="Arial"/>
                <a:cs typeface="Arial"/>
              </a:rPr>
            </a:br>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LINEZOLID</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CLINDAMYCIN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BACTRIM</a:t>
            </a:r>
            <a:endParaRPr lang="en-US" sz="2000" b="1" dirty="0">
              <a:solidFill>
                <a:srgbClr val="7F7F7F"/>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284162" y="5577744"/>
            <a:ext cx="2714449" cy="722657"/>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1723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45"/>
            <a:ext cx="8229600" cy="1143000"/>
          </a:xfrm>
        </p:spPr>
        <p:txBody>
          <a:bodyPr/>
          <a:lstStyle/>
          <a:p>
            <a:r>
              <a:rPr lang="en-US" dirty="0" smtClean="0"/>
              <a:t>TETRACYCLINE FAMILY</a:t>
            </a:r>
            <a:endParaRPr lang="en-US" dirty="0"/>
          </a:p>
        </p:txBody>
      </p:sp>
      <p:sp>
        <p:nvSpPr>
          <p:cNvPr id="3" name="Content Placeholder 2"/>
          <p:cNvSpPr>
            <a:spLocks noGrp="1"/>
          </p:cNvSpPr>
          <p:nvPr>
            <p:ph idx="1"/>
          </p:nvPr>
        </p:nvSpPr>
        <p:spPr>
          <a:xfrm>
            <a:off x="5036931" y="2748731"/>
            <a:ext cx="4469942" cy="4525963"/>
          </a:xfrm>
        </p:spPr>
        <p:txBody>
          <a:bodyPr>
            <a:normAutofit/>
          </a:bodyPr>
          <a:lstStyle/>
          <a:p>
            <a:pPr marL="0" indent="0">
              <a:buNone/>
            </a:pPr>
            <a:r>
              <a:rPr lang="en-US" sz="2000" b="1" dirty="0" smtClean="0">
                <a:solidFill>
                  <a:schemeClr val="tx1"/>
                </a:solidFill>
                <a:latin typeface="Arial"/>
                <a:cs typeface="Arial"/>
              </a:rPr>
              <a:t>MECHANISM OF ACTION:</a:t>
            </a:r>
          </a:p>
          <a:p>
            <a:pPr marL="0" indent="0">
              <a:buNone/>
            </a:pPr>
            <a:r>
              <a:rPr lang="en-US" sz="1800" dirty="0">
                <a:solidFill>
                  <a:schemeClr val="tx1"/>
                </a:solidFill>
                <a:latin typeface="Arial"/>
                <a:cs typeface="Arial"/>
              </a:rPr>
              <a:t>B</a:t>
            </a:r>
            <a:r>
              <a:rPr lang="en-US" sz="1800" dirty="0" smtClean="0">
                <a:solidFill>
                  <a:schemeClr val="tx1"/>
                </a:solidFill>
                <a:latin typeface="Arial"/>
                <a:cs typeface="Arial"/>
              </a:rPr>
              <a:t>ind to 30S subunit of bacterial ribosomes, inhibiting translation and protein synthesis</a:t>
            </a:r>
          </a:p>
          <a:p>
            <a:pPr marL="0" indent="0">
              <a:buNone/>
            </a:pPr>
            <a:r>
              <a:rPr lang="en-US" sz="1800" dirty="0" smtClean="0">
                <a:solidFill>
                  <a:schemeClr val="tx1"/>
                </a:solidFill>
                <a:latin typeface="Arial"/>
                <a:cs typeface="Arial"/>
              </a:rPr>
              <a:t>Tetracycline has more side-effects than doxycycline, so not used frequently anymore </a:t>
            </a:r>
          </a:p>
          <a:p>
            <a:pPr marL="0" indent="0">
              <a:buNone/>
            </a:pPr>
            <a:r>
              <a:rPr lang="en-US" sz="2000" dirty="0" smtClean="0">
                <a:solidFill>
                  <a:schemeClr val="tx1"/>
                </a:solidFill>
                <a:latin typeface="Arial"/>
                <a:cs typeface="Arial"/>
              </a:rPr>
              <a:t> </a:t>
            </a:r>
            <a:endParaRPr lang="en-US" sz="2000" dirty="0">
              <a:solidFill>
                <a:schemeClr val="tx1"/>
              </a:solidFill>
              <a:latin typeface="Arial"/>
              <a:cs typeface="Arial"/>
            </a:endParaRPr>
          </a:p>
        </p:txBody>
      </p:sp>
      <p:sp>
        <p:nvSpPr>
          <p:cNvPr id="5" name="TextBox 4"/>
          <p:cNvSpPr txBox="1"/>
          <p:nvPr/>
        </p:nvSpPr>
        <p:spPr>
          <a:xfrm>
            <a:off x="296364" y="1827784"/>
            <a:ext cx="8549185" cy="461665"/>
          </a:xfrm>
          <a:prstGeom prst="rect">
            <a:avLst/>
          </a:prstGeom>
          <a:noFill/>
        </p:spPr>
        <p:txBody>
          <a:bodyPr wrap="none" rtlCol="0">
            <a:spAutoFit/>
          </a:bodyPr>
          <a:lstStyle/>
          <a:p>
            <a:r>
              <a:rPr lang="en-US" sz="2400" b="1" dirty="0" smtClean="0">
                <a:solidFill>
                  <a:srgbClr val="FF6600"/>
                </a:solidFill>
                <a:latin typeface="Wingdings"/>
                <a:ea typeface="Wingdings"/>
                <a:cs typeface="Wingdings"/>
                <a:sym typeface="Wingdings"/>
              </a:rPr>
              <a:t></a:t>
            </a:r>
            <a:r>
              <a:rPr lang="en-US" sz="2400" b="1" dirty="0" smtClean="0">
                <a:solidFill>
                  <a:srgbClr val="FF6600"/>
                </a:solidFill>
                <a:latin typeface="Arial"/>
                <a:ea typeface="Wingdings"/>
                <a:cs typeface="Arial"/>
                <a:sym typeface="Wingdings"/>
              </a:rPr>
              <a:t> </a:t>
            </a:r>
            <a:r>
              <a:rPr lang="en-US" sz="2400" b="1" dirty="0" smtClean="0">
                <a:solidFill>
                  <a:srgbClr val="FF6600"/>
                </a:solidFill>
                <a:latin typeface="Arial"/>
                <a:cs typeface="Arial"/>
              </a:rPr>
              <a:t>DOXYCYCLINE  </a:t>
            </a:r>
            <a:r>
              <a:rPr lang="en-US" sz="2400" b="1" dirty="0" smtClean="0">
                <a:solidFill>
                  <a:srgbClr val="FF6600"/>
                </a:solidFill>
                <a:latin typeface="Wingdings"/>
                <a:ea typeface="Wingdings"/>
                <a:cs typeface="Wingdings"/>
                <a:sym typeface="Wingdings"/>
              </a:rPr>
              <a:t></a:t>
            </a:r>
            <a:r>
              <a:rPr lang="en-US" sz="2400" b="1" dirty="0" smtClean="0">
                <a:solidFill>
                  <a:srgbClr val="FF6600"/>
                </a:solidFill>
                <a:latin typeface="Arial"/>
                <a:ea typeface="Wingdings"/>
                <a:cs typeface="Arial"/>
                <a:sym typeface="Wingdings"/>
              </a:rPr>
              <a:t> </a:t>
            </a:r>
            <a:r>
              <a:rPr lang="en-US" sz="2400" b="1" dirty="0" smtClean="0">
                <a:solidFill>
                  <a:srgbClr val="FF6600"/>
                </a:solidFill>
                <a:latin typeface="Arial"/>
                <a:cs typeface="Arial"/>
              </a:rPr>
              <a:t>MINOCYCLINE </a:t>
            </a:r>
            <a:r>
              <a:rPr lang="en-US" sz="2400" b="1" dirty="0" smtClean="0">
                <a:solidFill>
                  <a:srgbClr val="FF6600"/>
                </a:solidFill>
                <a:latin typeface="Wingdings"/>
                <a:ea typeface="Wingdings"/>
                <a:cs typeface="Wingdings"/>
                <a:sym typeface="Wingdings"/>
              </a:rPr>
              <a:t></a:t>
            </a:r>
            <a:r>
              <a:rPr lang="en-US" sz="2400" b="1" dirty="0" smtClean="0">
                <a:solidFill>
                  <a:srgbClr val="FF6600"/>
                </a:solidFill>
                <a:latin typeface="Arial"/>
                <a:cs typeface="Arial"/>
                <a:sym typeface="Wingdings"/>
              </a:rPr>
              <a:t>  TI</a:t>
            </a:r>
            <a:r>
              <a:rPr lang="en-US" sz="2400" b="1" dirty="0" smtClean="0">
                <a:solidFill>
                  <a:srgbClr val="FF6600"/>
                </a:solidFill>
                <a:latin typeface="Arial"/>
                <a:cs typeface="Arial"/>
              </a:rPr>
              <a:t>GECYCLINE </a:t>
            </a:r>
            <a:r>
              <a:rPr lang="en-US" sz="2400" b="1" dirty="0" smtClean="0">
                <a:solidFill>
                  <a:srgbClr val="FF6600"/>
                </a:solidFill>
                <a:latin typeface="Wingdings"/>
                <a:ea typeface="Wingdings"/>
                <a:cs typeface="Wingdings"/>
                <a:sym typeface="Wingdings"/>
              </a:rPr>
              <a:t></a:t>
            </a:r>
            <a:endParaRPr lang="en-US" sz="2400" b="1" dirty="0">
              <a:solidFill>
                <a:srgbClr val="FF6600"/>
              </a:solidFill>
              <a:latin typeface="Arial"/>
              <a:cs typeface="Arial"/>
            </a:endParaRPr>
          </a:p>
        </p:txBody>
      </p:sp>
      <p:pic>
        <p:nvPicPr>
          <p:cNvPr id="6" name="Picture 5"/>
          <p:cNvPicPr>
            <a:picLocks noChangeAspect="1"/>
          </p:cNvPicPr>
          <p:nvPr/>
        </p:nvPicPr>
        <p:blipFill>
          <a:blip r:embed="rId2"/>
          <a:stretch>
            <a:fillRect/>
          </a:stretch>
        </p:blipFill>
        <p:spPr>
          <a:xfrm>
            <a:off x="1314900" y="4771543"/>
            <a:ext cx="2577744" cy="1759185"/>
          </a:xfrm>
          <a:prstGeom prst="rect">
            <a:avLst/>
          </a:prstGeom>
          <a:ln w="38100" cmpd="sng">
            <a:solidFill>
              <a:schemeClr val="accent2"/>
            </a:solidFill>
          </a:ln>
          <a:effectLst>
            <a:outerShdw blurRad="76200" dir="13500000" sy="23000" kx="1200000" algn="br" rotWithShape="0">
              <a:prstClr val="black">
                <a:alpha val="20000"/>
              </a:prstClr>
            </a:outerShdw>
          </a:effectLst>
        </p:spPr>
      </p:pic>
      <p:pic>
        <p:nvPicPr>
          <p:cNvPr id="7" name="Picture 6"/>
          <p:cNvPicPr>
            <a:picLocks noChangeAspect="1"/>
          </p:cNvPicPr>
          <p:nvPr/>
        </p:nvPicPr>
        <p:blipFill>
          <a:blip r:embed="rId3">
            <a:duotone>
              <a:schemeClr val="accent2">
                <a:shade val="45000"/>
                <a:satMod val="135000"/>
              </a:schemeClr>
              <a:prstClr val="white"/>
            </a:duotone>
          </a:blip>
          <a:stretch>
            <a:fillRect/>
          </a:stretch>
        </p:blipFill>
        <p:spPr>
          <a:xfrm>
            <a:off x="968517" y="2487389"/>
            <a:ext cx="3748826" cy="2155574"/>
          </a:xfrm>
          <a:prstGeom prst="rect">
            <a:avLst/>
          </a:prstGeom>
        </p:spPr>
      </p:pic>
    </p:spTree>
    <p:extLst>
      <p:ext uri="{BB962C8B-B14F-4D97-AF65-F5344CB8AC3E}">
        <p14:creationId xmlns:p14="http://schemas.microsoft.com/office/powerpoint/2010/main" val="33392188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45"/>
            <a:ext cx="8229600" cy="1143000"/>
          </a:xfrm>
        </p:spPr>
        <p:txBody>
          <a:bodyPr/>
          <a:lstStyle/>
          <a:p>
            <a:r>
              <a:rPr lang="en-US" dirty="0" smtClean="0"/>
              <a:t>TETRACYCLINE FAMILY</a:t>
            </a:r>
            <a:endParaRPr lang="en-US" dirty="0"/>
          </a:p>
        </p:txBody>
      </p:sp>
      <p:sp>
        <p:nvSpPr>
          <p:cNvPr id="5" name="TextBox 4"/>
          <p:cNvSpPr txBox="1"/>
          <p:nvPr/>
        </p:nvSpPr>
        <p:spPr>
          <a:xfrm>
            <a:off x="296364" y="1827784"/>
            <a:ext cx="3951378" cy="630942"/>
          </a:xfrm>
          <a:prstGeom prst="rect">
            <a:avLst/>
          </a:prstGeom>
          <a:noFill/>
        </p:spPr>
        <p:txBody>
          <a:bodyPr wrap="none" rtlCol="0">
            <a:spAutoFit/>
          </a:bodyPr>
          <a:lstStyle/>
          <a:p>
            <a:r>
              <a:rPr lang="en-US" sz="3500" b="1" dirty="0" smtClean="0">
                <a:solidFill>
                  <a:srgbClr val="FF6600"/>
                </a:solidFill>
                <a:latin typeface="Wingdings"/>
                <a:ea typeface="Wingdings"/>
                <a:cs typeface="Wingdings"/>
                <a:sym typeface="Wingdings"/>
              </a:rPr>
              <a:t></a:t>
            </a:r>
            <a:r>
              <a:rPr lang="en-US" sz="3500" b="1" dirty="0" smtClean="0">
                <a:solidFill>
                  <a:srgbClr val="FF6600"/>
                </a:solidFill>
                <a:latin typeface="Arial"/>
                <a:ea typeface="Wingdings"/>
                <a:cs typeface="Arial"/>
                <a:sym typeface="Wingdings"/>
              </a:rPr>
              <a:t> </a:t>
            </a:r>
            <a:r>
              <a:rPr lang="en-US" sz="3500" b="1" dirty="0" smtClean="0">
                <a:solidFill>
                  <a:srgbClr val="FF6600"/>
                </a:solidFill>
                <a:latin typeface="Arial"/>
                <a:cs typeface="Arial"/>
              </a:rPr>
              <a:t>DOXYCYCLINE</a:t>
            </a:r>
            <a:endParaRPr lang="en-US" sz="3500" b="1" dirty="0">
              <a:solidFill>
                <a:srgbClr val="FF6600"/>
              </a:solidFill>
              <a:latin typeface="Arial"/>
              <a:cs typeface="Arial"/>
            </a:endParaRPr>
          </a:p>
        </p:txBody>
      </p:sp>
      <p:sp>
        <p:nvSpPr>
          <p:cNvPr id="4" name="Rectangle 3"/>
          <p:cNvSpPr/>
          <p:nvPr/>
        </p:nvSpPr>
        <p:spPr>
          <a:xfrm>
            <a:off x="296364" y="2525606"/>
            <a:ext cx="6229130" cy="4031873"/>
          </a:xfrm>
          <a:prstGeom prst="rect">
            <a:avLst/>
          </a:prstGeom>
        </p:spPr>
        <p:txBody>
          <a:bodyPr wrap="square">
            <a:spAutoFit/>
          </a:bodyPr>
          <a:lstStyle/>
          <a:p>
            <a:r>
              <a:rPr lang="en-US" sz="2000" b="1" dirty="0" smtClean="0">
                <a:solidFill>
                  <a:srgbClr val="000000"/>
                </a:solidFill>
                <a:latin typeface="Arial"/>
                <a:cs typeface="Arial"/>
              </a:rPr>
              <a:t>MECHANISM OF ACTION: </a:t>
            </a:r>
          </a:p>
          <a:p>
            <a:r>
              <a:rPr lang="en-US" dirty="0" smtClean="0">
                <a:solidFill>
                  <a:srgbClr val="000000"/>
                </a:solidFill>
                <a:latin typeface="Arial"/>
                <a:cs typeface="Arial"/>
              </a:rPr>
              <a:t>30S </a:t>
            </a:r>
            <a:r>
              <a:rPr lang="en-US" dirty="0">
                <a:solidFill>
                  <a:srgbClr val="000000"/>
                </a:solidFill>
                <a:latin typeface="Arial"/>
                <a:cs typeface="Arial"/>
              </a:rPr>
              <a:t>ribosomal inhibition</a:t>
            </a:r>
          </a:p>
          <a:p>
            <a:endParaRPr lang="en-US" sz="2000" b="1" dirty="0" smtClean="0">
              <a:solidFill>
                <a:srgbClr val="000000"/>
              </a:solidFill>
              <a:latin typeface="Arial"/>
              <a:cs typeface="Arial"/>
            </a:endParaRPr>
          </a:p>
          <a:p>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r>
              <a:rPr lang="en-US" sz="1600" dirty="0" smtClean="0">
                <a:solidFill>
                  <a:srgbClr val="000000"/>
                </a:solidFill>
                <a:latin typeface="Arial"/>
                <a:cs typeface="Arial"/>
              </a:rPr>
              <a:t>Strep </a:t>
            </a:r>
            <a:r>
              <a:rPr lang="en-US" sz="1600" dirty="0" err="1">
                <a:solidFill>
                  <a:srgbClr val="000000"/>
                </a:solidFill>
                <a:latin typeface="Arial"/>
                <a:cs typeface="Arial"/>
              </a:rPr>
              <a:t>pneumo</a:t>
            </a:r>
            <a:r>
              <a:rPr lang="en-US" sz="1600" dirty="0">
                <a:solidFill>
                  <a:srgbClr val="000000"/>
                </a:solidFill>
                <a:latin typeface="Arial"/>
                <a:cs typeface="Arial"/>
              </a:rPr>
              <a:t>, sometimes staph and MRSA, and many </a:t>
            </a:r>
            <a:r>
              <a:rPr lang="en-US" sz="1600" dirty="0" err="1">
                <a:solidFill>
                  <a:srgbClr val="000000"/>
                </a:solidFill>
                <a:latin typeface="Arial"/>
                <a:cs typeface="Arial"/>
              </a:rPr>
              <a:t>atypicals</a:t>
            </a:r>
            <a:endParaRPr lang="en-US" sz="1600" dirty="0">
              <a:solidFill>
                <a:srgbClr val="000000"/>
              </a:solidFill>
              <a:latin typeface="Arial"/>
              <a:cs typeface="Arial"/>
            </a:endParaRPr>
          </a:p>
          <a:p>
            <a:pPr lvl="1"/>
            <a:endParaRPr lang="en-US" b="1" dirty="0" smtClean="0">
              <a:solidFill>
                <a:srgbClr val="000000"/>
              </a:solidFill>
              <a:latin typeface="Arial"/>
              <a:cs typeface="Arial"/>
            </a:endParaRPr>
          </a:p>
          <a:p>
            <a:pPr lvl="1"/>
            <a:r>
              <a:rPr lang="en-US" sz="1600" b="1" dirty="0" smtClean="0">
                <a:solidFill>
                  <a:schemeClr val="accent1"/>
                </a:solidFill>
                <a:latin typeface="Arial"/>
                <a:cs typeface="Arial"/>
              </a:rPr>
              <a:t>Gram +</a:t>
            </a:r>
            <a:r>
              <a:rPr lang="en-US" sz="1600" b="1" dirty="0" smtClean="0">
                <a:solidFill>
                  <a:srgbClr val="000000"/>
                </a:solidFill>
                <a:latin typeface="Arial"/>
                <a:cs typeface="Arial"/>
              </a:rPr>
              <a:t>: </a:t>
            </a:r>
            <a:r>
              <a:rPr lang="en-US" sz="1600" dirty="0">
                <a:solidFill>
                  <a:srgbClr val="000000"/>
                </a:solidFill>
                <a:latin typeface="Arial"/>
                <a:cs typeface="Arial"/>
              </a:rPr>
              <a:t>Strep </a:t>
            </a:r>
            <a:r>
              <a:rPr lang="en-US" sz="1600" dirty="0" err="1">
                <a:solidFill>
                  <a:srgbClr val="000000"/>
                </a:solidFill>
                <a:latin typeface="Arial"/>
                <a:cs typeface="Arial"/>
              </a:rPr>
              <a:t>pneumo</a:t>
            </a:r>
            <a:r>
              <a:rPr lang="en-US" sz="1600" dirty="0">
                <a:solidFill>
                  <a:srgbClr val="000000"/>
                </a:solidFill>
                <a:latin typeface="Arial"/>
                <a:cs typeface="Arial"/>
              </a:rPr>
              <a:t>, some MSSA and MRSA</a:t>
            </a:r>
          </a:p>
          <a:p>
            <a:pPr lvl="1"/>
            <a:endParaRPr lang="en-US" sz="1600" b="1" dirty="0" smtClean="0">
              <a:solidFill>
                <a:srgbClr val="000000"/>
              </a:solidFill>
              <a:latin typeface="Arial"/>
              <a:cs typeface="Arial"/>
            </a:endParaRPr>
          </a:p>
          <a:p>
            <a:pPr lvl="1"/>
            <a:r>
              <a:rPr lang="en-US" sz="1600" b="1" dirty="0" smtClean="0">
                <a:solidFill>
                  <a:srgbClr val="990000"/>
                </a:solidFill>
                <a:latin typeface="Arial"/>
                <a:cs typeface="Arial"/>
              </a:rPr>
              <a:t>Gram -: </a:t>
            </a:r>
            <a:r>
              <a:rPr lang="en-US" sz="1600" dirty="0">
                <a:solidFill>
                  <a:srgbClr val="000000"/>
                </a:solidFill>
                <a:latin typeface="Arial"/>
                <a:cs typeface="Arial"/>
              </a:rPr>
              <a:t>M</a:t>
            </a:r>
            <a:r>
              <a:rPr lang="en-US" sz="1600" dirty="0" smtClean="0">
                <a:solidFill>
                  <a:srgbClr val="000000"/>
                </a:solidFill>
                <a:latin typeface="Arial"/>
                <a:cs typeface="Arial"/>
              </a:rPr>
              <a:t>inimal</a:t>
            </a:r>
          </a:p>
          <a:p>
            <a:pPr lvl="1"/>
            <a:endParaRPr lang="en-US" sz="1600" b="1" dirty="0" smtClean="0">
              <a:solidFill>
                <a:srgbClr val="000000"/>
              </a:solidFill>
              <a:latin typeface="Arial"/>
              <a:cs typeface="Arial"/>
            </a:endParaRPr>
          </a:p>
          <a:p>
            <a:pPr lvl="1"/>
            <a:r>
              <a:rPr lang="en-US" sz="1600" b="1" dirty="0" smtClean="0">
                <a:solidFill>
                  <a:srgbClr val="990000"/>
                </a:solidFill>
                <a:latin typeface="Arial"/>
                <a:cs typeface="Arial"/>
              </a:rPr>
              <a:t>Anaerobes</a:t>
            </a:r>
            <a:r>
              <a:rPr lang="en-US" sz="1600" dirty="0" smtClean="0">
                <a:solidFill>
                  <a:srgbClr val="000000"/>
                </a:solidFill>
                <a:latin typeface="Arial"/>
                <a:cs typeface="Arial"/>
              </a:rPr>
              <a:t>: Minimal</a:t>
            </a:r>
            <a:endParaRPr lang="en-US" sz="1600" i="1" dirty="0">
              <a:solidFill>
                <a:srgbClr val="000000"/>
              </a:solidFill>
              <a:latin typeface="Arial"/>
              <a:cs typeface="Arial"/>
            </a:endParaRPr>
          </a:p>
          <a:p>
            <a:pPr lvl="1"/>
            <a:endParaRPr lang="en-US" sz="1600" b="1" dirty="0" smtClean="0">
              <a:solidFill>
                <a:srgbClr val="000000"/>
              </a:solidFill>
              <a:latin typeface="Arial"/>
              <a:cs typeface="Arial"/>
            </a:endParaRPr>
          </a:p>
          <a:p>
            <a:pPr lvl="1"/>
            <a:r>
              <a:rPr lang="en-US" sz="1600" b="1" dirty="0" err="1" smtClean="0">
                <a:solidFill>
                  <a:srgbClr val="990000"/>
                </a:solidFill>
                <a:latin typeface="Arial"/>
                <a:cs typeface="Arial"/>
              </a:rPr>
              <a:t>Atypicals</a:t>
            </a:r>
            <a:r>
              <a:rPr lang="en-US" sz="1600" b="1" dirty="0">
                <a:solidFill>
                  <a:srgbClr val="000000"/>
                </a:solidFill>
                <a:latin typeface="Arial"/>
                <a:cs typeface="Arial"/>
              </a:rPr>
              <a:t>:  </a:t>
            </a:r>
            <a:r>
              <a:rPr lang="en-US" sz="1600" dirty="0">
                <a:solidFill>
                  <a:srgbClr val="000000"/>
                </a:solidFill>
                <a:latin typeface="Arial"/>
                <a:cs typeface="Arial"/>
              </a:rPr>
              <a:t>Broad. Spirochetes (</a:t>
            </a:r>
            <a:r>
              <a:rPr lang="en-US" sz="1600" dirty="0" err="1">
                <a:solidFill>
                  <a:srgbClr val="000000"/>
                </a:solidFill>
                <a:latin typeface="Arial"/>
                <a:cs typeface="Arial"/>
              </a:rPr>
              <a:t>lyme</a:t>
            </a:r>
            <a:r>
              <a:rPr lang="en-US" sz="1600" dirty="0">
                <a:solidFill>
                  <a:srgbClr val="000000"/>
                </a:solidFill>
                <a:latin typeface="Arial"/>
                <a:cs typeface="Arial"/>
              </a:rPr>
              <a:t>, syphilis, </a:t>
            </a:r>
            <a:r>
              <a:rPr lang="en-US" sz="1600" dirty="0" err="1">
                <a:solidFill>
                  <a:srgbClr val="000000"/>
                </a:solidFill>
                <a:latin typeface="Arial"/>
                <a:cs typeface="Arial"/>
              </a:rPr>
              <a:t>leptospira</a:t>
            </a:r>
            <a:r>
              <a:rPr lang="en-US" sz="1600" dirty="0">
                <a:solidFill>
                  <a:srgbClr val="000000"/>
                </a:solidFill>
                <a:latin typeface="Arial"/>
                <a:cs typeface="Arial"/>
              </a:rPr>
              <a:t>), </a:t>
            </a:r>
            <a:r>
              <a:rPr lang="en-US" sz="1600" dirty="0" err="1" smtClean="0">
                <a:solidFill>
                  <a:srgbClr val="000000"/>
                </a:solidFill>
                <a:latin typeface="Arial"/>
                <a:cs typeface="Arial"/>
              </a:rPr>
              <a:t>Rickettsial</a:t>
            </a:r>
            <a:r>
              <a:rPr lang="en-US" sz="1600" dirty="0" smtClean="0">
                <a:solidFill>
                  <a:srgbClr val="000000"/>
                </a:solidFill>
                <a:latin typeface="Arial"/>
                <a:cs typeface="Arial"/>
              </a:rPr>
              <a:t> </a:t>
            </a:r>
            <a:r>
              <a:rPr lang="en-US" sz="1600" dirty="0">
                <a:solidFill>
                  <a:srgbClr val="000000"/>
                </a:solidFill>
                <a:latin typeface="Arial"/>
                <a:cs typeface="Arial"/>
              </a:rPr>
              <a:t>disease (Rocky Mountain Spotted Fever), </a:t>
            </a:r>
            <a:r>
              <a:rPr lang="en-US" sz="1600" dirty="0" smtClean="0">
                <a:solidFill>
                  <a:srgbClr val="000000"/>
                </a:solidFill>
                <a:latin typeface="Arial"/>
                <a:cs typeface="Arial"/>
              </a:rPr>
              <a:t>Chlamydia</a:t>
            </a:r>
            <a:r>
              <a:rPr lang="en-US" sz="1600" dirty="0">
                <a:solidFill>
                  <a:srgbClr val="000000"/>
                </a:solidFill>
                <a:latin typeface="Arial"/>
                <a:cs typeface="Arial"/>
              </a:rPr>
              <a:t>, </a:t>
            </a:r>
            <a:r>
              <a:rPr lang="en-US" sz="1600" dirty="0" smtClean="0">
                <a:solidFill>
                  <a:srgbClr val="000000"/>
                </a:solidFill>
                <a:latin typeface="Arial"/>
                <a:cs typeface="Arial"/>
              </a:rPr>
              <a:t>Malaria, Mycoplasma</a:t>
            </a:r>
            <a:endParaRPr lang="en-US" sz="1600" dirty="0">
              <a:solidFill>
                <a:srgbClr val="000000"/>
              </a:solidFill>
              <a:latin typeface="Arial"/>
              <a:cs typeface="Arial"/>
            </a:endParaRPr>
          </a:p>
        </p:txBody>
      </p:sp>
      <p:sp>
        <p:nvSpPr>
          <p:cNvPr id="10" name="Rectangle 9"/>
          <p:cNvSpPr/>
          <p:nvPr/>
        </p:nvSpPr>
        <p:spPr>
          <a:xfrm>
            <a:off x="5651295" y="2143255"/>
            <a:ext cx="1655027" cy="70788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000" b="1" dirty="0" smtClean="0">
                <a:solidFill>
                  <a:srgbClr val="000000"/>
                </a:solidFill>
                <a:latin typeface="Arial"/>
                <a:cs typeface="Arial"/>
              </a:rPr>
              <a:t>“ATYPICAL BACTERIA”</a:t>
            </a:r>
            <a:endParaRPr lang="en-US" sz="2000" b="1" dirty="0">
              <a:solidFill>
                <a:srgbClr val="000000"/>
              </a:solidFill>
              <a:latin typeface="Arial"/>
              <a:cs typeface="Arial"/>
            </a:endParaRPr>
          </a:p>
        </p:txBody>
      </p:sp>
    </p:spTree>
    <p:extLst>
      <p:ext uri="{BB962C8B-B14F-4D97-AF65-F5344CB8AC3E}">
        <p14:creationId xmlns:p14="http://schemas.microsoft.com/office/powerpoint/2010/main" val="9539691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45"/>
            <a:ext cx="8229600" cy="1143000"/>
          </a:xfrm>
        </p:spPr>
        <p:txBody>
          <a:bodyPr/>
          <a:lstStyle/>
          <a:p>
            <a:r>
              <a:rPr lang="en-US" dirty="0" smtClean="0"/>
              <a:t>TETRACYCLINE FAMILY</a:t>
            </a:r>
            <a:endParaRPr lang="en-US" dirty="0"/>
          </a:p>
        </p:txBody>
      </p:sp>
      <p:sp>
        <p:nvSpPr>
          <p:cNvPr id="5" name="TextBox 4"/>
          <p:cNvSpPr txBox="1"/>
          <p:nvPr/>
        </p:nvSpPr>
        <p:spPr>
          <a:xfrm>
            <a:off x="296364" y="1827784"/>
            <a:ext cx="3951378" cy="630942"/>
          </a:xfrm>
          <a:prstGeom prst="rect">
            <a:avLst/>
          </a:prstGeom>
          <a:noFill/>
        </p:spPr>
        <p:txBody>
          <a:bodyPr wrap="none" rtlCol="0">
            <a:spAutoFit/>
          </a:bodyPr>
          <a:lstStyle/>
          <a:p>
            <a:r>
              <a:rPr lang="en-US" sz="3500" b="1" dirty="0" smtClean="0">
                <a:solidFill>
                  <a:srgbClr val="FF6600"/>
                </a:solidFill>
                <a:latin typeface="Wingdings"/>
                <a:ea typeface="Wingdings"/>
                <a:cs typeface="Wingdings"/>
                <a:sym typeface="Wingdings"/>
              </a:rPr>
              <a:t></a:t>
            </a:r>
            <a:r>
              <a:rPr lang="en-US" sz="3500" b="1" dirty="0" smtClean="0">
                <a:solidFill>
                  <a:srgbClr val="FF6600"/>
                </a:solidFill>
                <a:latin typeface="Arial"/>
                <a:ea typeface="Wingdings"/>
                <a:cs typeface="Arial"/>
                <a:sym typeface="Wingdings"/>
              </a:rPr>
              <a:t> </a:t>
            </a:r>
            <a:r>
              <a:rPr lang="en-US" sz="3500" b="1" dirty="0" smtClean="0">
                <a:solidFill>
                  <a:srgbClr val="FF6600"/>
                </a:solidFill>
                <a:latin typeface="Arial"/>
                <a:cs typeface="Arial"/>
              </a:rPr>
              <a:t>DOXYCYCLINE</a:t>
            </a:r>
            <a:endParaRPr lang="en-US" sz="3500" b="1" dirty="0">
              <a:solidFill>
                <a:srgbClr val="FF6600"/>
              </a:solidFill>
              <a:latin typeface="Arial"/>
              <a:cs typeface="Arial"/>
            </a:endParaRPr>
          </a:p>
        </p:txBody>
      </p:sp>
      <p:sp>
        <p:nvSpPr>
          <p:cNvPr id="4" name="Rectangle 3"/>
          <p:cNvSpPr/>
          <p:nvPr/>
        </p:nvSpPr>
        <p:spPr>
          <a:xfrm>
            <a:off x="296363" y="2443131"/>
            <a:ext cx="6598233" cy="2400657"/>
          </a:xfrm>
          <a:prstGeom prst="rect">
            <a:avLst/>
          </a:prstGeom>
        </p:spPr>
        <p:txBody>
          <a:bodyPr wrap="square">
            <a:spAutoFit/>
          </a:bodyPr>
          <a:lstStyle/>
          <a:p>
            <a:r>
              <a:rPr lang="en-US" sz="2000" b="1" dirty="0" smtClean="0">
                <a:latin typeface="Arial"/>
                <a:cs typeface="Arial"/>
              </a:rPr>
              <a:t>DOSING: </a:t>
            </a:r>
          </a:p>
          <a:p>
            <a:r>
              <a:rPr lang="en-US" dirty="0" smtClean="0">
                <a:latin typeface="Arial"/>
                <a:cs typeface="Arial"/>
              </a:rPr>
              <a:t>IV </a:t>
            </a:r>
            <a:r>
              <a:rPr lang="en-US" dirty="0">
                <a:latin typeface="Arial"/>
                <a:cs typeface="Arial"/>
              </a:rPr>
              <a:t>or </a:t>
            </a:r>
            <a:r>
              <a:rPr lang="en-US" dirty="0" smtClean="0">
                <a:latin typeface="Arial"/>
                <a:cs typeface="Arial"/>
              </a:rPr>
              <a:t>PO</a:t>
            </a:r>
          </a:p>
          <a:p>
            <a:r>
              <a:rPr lang="en-US" sz="2000" b="1" dirty="0" smtClean="0">
                <a:latin typeface="Arial"/>
                <a:cs typeface="Arial"/>
              </a:rPr>
              <a:t>SIDE EFFECTS:</a:t>
            </a:r>
          </a:p>
          <a:p>
            <a:r>
              <a:rPr lang="en-US" dirty="0">
                <a:latin typeface="Arial"/>
                <a:cs typeface="Arial"/>
              </a:rPr>
              <a:t>S</a:t>
            </a:r>
            <a:r>
              <a:rPr lang="en-US" dirty="0" smtClean="0">
                <a:latin typeface="Arial"/>
                <a:cs typeface="Arial"/>
              </a:rPr>
              <a:t>un</a:t>
            </a:r>
            <a:r>
              <a:rPr lang="en-US" dirty="0">
                <a:latin typeface="Arial"/>
                <a:cs typeface="Arial"/>
              </a:rPr>
              <a:t>-sensitivity, teeth discoloration, liver toxicity. </a:t>
            </a:r>
            <a:endParaRPr lang="en-US" dirty="0" smtClean="0">
              <a:latin typeface="Arial"/>
              <a:cs typeface="Arial"/>
            </a:endParaRPr>
          </a:p>
          <a:p>
            <a:r>
              <a:rPr lang="en-US" dirty="0" smtClean="0">
                <a:latin typeface="Arial"/>
                <a:cs typeface="Arial"/>
              </a:rPr>
              <a:t>If </a:t>
            </a:r>
            <a:r>
              <a:rPr lang="en-US" dirty="0">
                <a:latin typeface="Arial"/>
                <a:cs typeface="Arial"/>
              </a:rPr>
              <a:t>treating spirochetes, watch for </a:t>
            </a:r>
            <a:r>
              <a:rPr lang="en-US" dirty="0" err="1">
                <a:latin typeface="Arial"/>
                <a:cs typeface="Arial"/>
              </a:rPr>
              <a:t>Jarisch-Herxheimer</a:t>
            </a:r>
            <a:r>
              <a:rPr lang="en-US" dirty="0">
                <a:latin typeface="Arial"/>
                <a:cs typeface="Arial"/>
              </a:rPr>
              <a:t> </a:t>
            </a:r>
            <a:r>
              <a:rPr lang="en-US" dirty="0" smtClean="0">
                <a:latin typeface="Arial"/>
                <a:cs typeface="Arial"/>
              </a:rPr>
              <a:t>reaction</a:t>
            </a:r>
          </a:p>
          <a:p>
            <a:r>
              <a:rPr lang="en-US" sz="2000" b="1" dirty="0" smtClean="0">
                <a:latin typeface="Arial"/>
                <a:cs typeface="Arial"/>
              </a:rPr>
              <a:t>COMMENTS:</a:t>
            </a:r>
          </a:p>
          <a:p>
            <a:r>
              <a:rPr lang="en-US" dirty="0">
                <a:latin typeface="Arial"/>
                <a:cs typeface="Arial"/>
              </a:rPr>
              <a:t>S</a:t>
            </a:r>
            <a:r>
              <a:rPr lang="en-US" dirty="0" smtClean="0">
                <a:latin typeface="Arial"/>
                <a:cs typeface="Arial"/>
              </a:rPr>
              <a:t>ometimes </a:t>
            </a:r>
            <a:r>
              <a:rPr lang="en-US" dirty="0">
                <a:latin typeface="Arial"/>
                <a:cs typeface="Arial"/>
              </a:rPr>
              <a:t>a PO MRSA option. </a:t>
            </a:r>
            <a:endParaRPr lang="en-US" dirty="0" smtClean="0">
              <a:latin typeface="Arial"/>
              <a:cs typeface="Arial"/>
            </a:endParaRPr>
          </a:p>
          <a:p>
            <a:r>
              <a:rPr lang="en-US" dirty="0" smtClean="0">
                <a:latin typeface="Arial"/>
                <a:cs typeface="Arial"/>
              </a:rPr>
              <a:t>Broadly </a:t>
            </a:r>
            <a:r>
              <a:rPr lang="en-US" dirty="0">
                <a:latin typeface="Arial"/>
                <a:cs typeface="Arial"/>
              </a:rPr>
              <a:t>used for atypical infections. </a:t>
            </a:r>
          </a:p>
        </p:txBody>
      </p:sp>
      <p:sp>
        <p:nvSpPr>
          <p:cNvPr id="7" name="Rectangle 6"/>
          <p:cNvSpPr/>
          <p:nvPr/>
        </p:nvSpPr>
        <p:spPr>
          <a:xfrm>
            <a:off x="7364685" y="1812395"/>
            <a:ext cx="1500971" cy="646331"/>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rgbClr val="000000"/>
                </a:solidFill>
                <a:latin typeface="Arial"/>
                <a:cs typeface="Arial"/>
              </a:rPr>
              <a:t>“ATYPICAL BACTERIA”</a:t>
            </a:r>
            <a:endParaRPr lang="en-US" b="1" dirty="0">
              <a:solidFill>
                <a:srgbClr val="000000"/>
              </a:solidFill>
              <a:latin typeface="Arial"/>
              <a:cs typeface="Arial"/>
            </a:endParaRPr>
          </a:p>
        </p:txBody>
      </p:sp>
      <p:pic>
        <p:nvPicPr>
          <p:cNvPr id="3" name="Picture 2"/>
          <p:cNvPicPr>
            <a:picLocks noChangeAspect="1"/>
          </p:cNvPicPr>
          <p:nvPr/>
        </p:nvPicPr>
        <p:blipFill rotWithShape="1">
          <a:blip r:embed="rId3"/>
          <a:srcRect l="12438" r="9560"/>
          <a:stretch/>
        </p:blipFill>
        <p:spPr>
          <a:xfrm>
            <a:off x="6682407" y="2655774"/>
            <a:ext cx="2226724" cy="1941626"/>
          </a:xfrm>
          <a:prstGeom prst="rect">
            <a:avLst/>
          </a:prstGeom>
        </p:spPr>
      </p:pic>
      <p:sp>
        <p:nvSpPr>
          <p:cNvPr id="8" name="TextBox 7"/>
          <p:cNvSpPr txBox="1"/>
          <p:nvPr/>
        </p:nvSpPr>
        <p:spPr>
          <a:xfrm>
            <a:off x="6592027" y="4564411"/>
            <a:ext cx="2558845" cy="261610"/>
          </a:xfrm>
          <a:prstGeom prst="rect">
            <a:avLst/>
          </a:prstGeom>
          <a:noFill/>
        </p:spPr>
        <p:txBody>
          <a:bodyPr wrap="square" rtlCol="0">
            <a:spAutoFit/>
          </a:bodyPr>
          <a:lstStyle/>
          <a:p>
            <a:r>
              <a:rPr lang="en-US" sz="1100" i="1" dirty="0" smtClean="0"/>
              <a:t>Doxycycline induced photosensitive rash</a:t>
            </a:r>
            <a:endParaRPr lang="en-US" sz="1100" i="1" dirty="0"/>
          </a:p>
        </p:txBody>
      </p:sp>
      <p:graphicFrame>
        <p:nvGraphicFramePr>
          <p:cNvPr id="9" name="Table 8"/>
          <p:cNvGraphicFramePr>
            <a:graphicFrameLocks noGrp="1"/>
          </p:cNvGraphicFramePr>
          <p:nvPr>
            <p:extLst>
              <p:ext uri="{D42A27DB-BD31-4B8C-83A1-F6EECF244321}">
                <p14:modId xmlns:p14="http://schemas.microsoft.com/office/powerpoint/2010/main" val="1814777017"/>
              </p:ext>
            </p:extLst>
          </p:nvPr>
        </p:nvGraphicFramePr>
        <p:xfrm>
          <a:off x="117538" y="5028888"/>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Doxycycline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aseline="0" dirty="0" smtClean="0">
                          <a:latin typeface="Arial"/>
                          <a:cs typeface="Arial"/>
                        </a:rPr>
                        <a:t>CAP, atypical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71885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45"/>
            <a:ext cx="8229600" cy="1143000"/>
          </a:xfrm>
        </p:spPr>
        <p:txBody>
          <a:bodyPr/>
          <a:lstStyle/>
          <a:p>
            <a:r>
              <a:rPr lang="en-US" dirty="0" smtClean="0"/>
              <a:t>TETRACYCLINE FAMILY</a:t>
            </a:r>
            <a:endParaRPr lang="en-US" dirty="0"/>
          </a:p>
        </p:txBody>
      </p:sp>
      <p:sp>
        <p:nvSpPr>
          <p:cNvPr id="5" name="TextBox 4"/>
          <p:cNvSpPr txBox="1"/>
          <p:nvPr/>
        </p:nvSpPr>
        <p:spPr>
          <a:xfrm>
            <a:off x="296364" y="1827784"/>
            <a:ext cx="3726739" cy="630942"/>
          </a:xfrm>
          <a:prstGeom prst="rect">
            <a:avLst/>
          </a:prstGeom>
          <a:noFill/>
        </p:spPr>
        <p:txBody>
          <a:bodyPr wrap="none" rtlCol="0">
            <a:spAutoFit/>
          </a:bodyPr>
          <a:lstStyle/>
          <a:p>
            <a:r>
              <a:rPr lang="en-US" sz="3500" b="1" dirty="0" smtClean="0">
                <a:solidFill>
                  <a:srgbClr val="FF6600"/>
                </a:solidFill>
                <a:latin typeface="Wingdings"/>
                <a:ea typeface="Wingdings"/>
                <a:cs typeface="Wingdings"/>
                <a:sym typeface="Wingdings"/>
              </a:rPr>
              <a:t></a:t>
            </a:r>
            <a:r>
              <a:rPr lang="en-US" sz="3500" b="1" dirty="0" smtClean="0">
                <a:solidFill>
                  <a:srgbClr val="FF6600"/>
                </a:solidFill>
                <a:latin typeface="Arial"/>
                <a:ea typeface="Wingdings"/>
                <a:cs typeface="Arial"/>
                <a:sym typeface="Wingdings"/>
              </a:rPr>
              <a:t> </a:t>
            </a:r>
            <a:r>
              <a:rPr lang="en-US" sz="3500" b="1" dirty="0" smtClean="0">
                <a:solidFill>
                  <a:srgbClr val="FF6600"/>
                </a:solidFill>
                <a:latin typeface="Arial"/>
                <a:cs typeface="Arial"/>
                <a:sym typeface="Wingdings"/>
              </a:rPr>
              <a:t>TIGE</a:t>
            </a:r>
            <a:r>
              <a:rPr lang="en-US" sz="3500" b="1" dirty="0" smtClean="0">
                <a:solidFill>
                  <a:srgbClr val="FF6600"/>
                </a:solidFill>
                <a:latin typeface="Arial"/>
                <a:cs typeface="Arial"/>
              </a:rPr>
              <a:t>CYCLINE</a:t>
            </a:r>
            <a:endParaRPr lang="en-US" sz="3500" b="1" dirty="0">
              <a:solidFill>
                <a:srgbClr val="FF6600"/>
              </a:solidFill>
              <a:latin typeface="Arial"/>
              <a:cs typeface="Arial"/>
            </a:endParaRPr>
          </a:p>
        </p:txBody>
      </p:sp>
      <p:sp>
        <p:nvSpPr>
          <p:cNvPr id="4" name="Rectangle 3"/>
          <p:cNvSpPr/>
          <p:nvPr/>
        </p:nvSpPr>
        <p:spPr>
          <a:xfrm>
            <a:off x="296362" y="2443131"/>
            <a:ext cx="6680705" cy="1692771"/>
          </a:xfrm>
          <a:prstGeom prst="rect">
            <a:avLst/>
          </a:prstGeom>
        </p:spPr>
        <p:txBody>
          <a:bodyPr wrap="square">
            <a:spAutoFit/>
          </a:bodyPr>
          <a:lstStyle/>
          <a:p>
            <a:r>
              <a:rPr lang="en-US" dirty="0">
                <a:solidFill>
                  <a:srgbClr val="000000"/>
                </a:solidFill>
                <a:latin typeface="Arial"/>
                <a:cs typeface="Arial"/>
              </a:rPr>
              <a:t>Not strictly speaking a tetracycline-derivative, </a:t>
            </a:r>
            <a:endParaRPr lang="en-US" dirty="0" smtClean="0">
              <a:solidFill>
                <a:srgbClr val="000000"/>
              </a:solidFill>
              <a:latin typeface="Arial"/>
              <a:cs typeface="Arial"/>
            </a:endParaRPr>
          </a:p>
          <a:p>
            <a:r>
              <a:rPr lang="en-US" dirty="0" smtClean="0">
                <a:solidFill>
                  <a:srgbClr val="000000"/>
                </a:solidFill>
                <a:latin typeface="Arial"/>
                <a:cs typeface="Arial"/>
              </a:rPr>
              <a:t>but </a:t>
            </a:r>
            <a:r>
              <a:rPr lang="en-US" dirty="0">
                <a:solidFill>
                  <a:srgbClr val="000000"/>
                </a:solidFill>
                <a:latin typeface="Arial"/>
                <a:cs typeface="Arial"/>
              </a:rPr>
              <a:t>a close relative</a:t>
            </a:r>
          </a:p>
          <a:p>
            <a:endParaRPr lang="en-US" dirty="0" smtClean="0">
              <a:solidFill>
                <a:srgbClr val="000000"/>
              </a:solidFill>
              <a:latin typeface="Arial"/>
              <a:cs typeface="Arial"/>
            </a:endParaRPr>
          </a:p>
          <a:p>
            <a:r>
              <a:rPr lang="en-US" b="1" dirty="0" smtClean="0">
                <a:solidFill>
                  <a:srgbClr val="000000"/>
                </a:solidFill>
                <a:latin typeface="Arial"/>
                <a:cs typeface="Arial"/>
              </a:rPr>
              <a:t>SPECTRUM OF COVERAGE:</a:t>
            </a:r>
          </a:p>
          <a:p>
            <a:r>
              <a:rPr lang="en-US" sz="1600" dirty="0" smtClean="0">
                <a:solidFill>
                  <a:srgbClr val="000000"/>
                </a:solidFill>
                <a:latin typeface="Arial"/>
                <a:cs typeface="Arial"/>
              </a:rPr>
              <a:t>Broader </a:t>
            </a:r>
            <a:r>
              <a:rPr lang="en-US" sz="1600" dirty="0">
                <a:solidFill>
                  <a:srgbClr val="000000"/>
                </a:solidFill>
                <a:latin typeface="Arial"/>
                <a:cs typeface="Arial"/>
              </a:rPr>
              <a:t>spectrum </a:t>
            </a:r>
            <a:r>
              <a:rPr lang="en-US" sz="1600" dirty="0" smtClean="0">
                <a:solidFill>
                  <a:srgbClr val="000000"/>
                </a:solidFill>
                <a:latin typeface="Arial"/>
                <a:cs typeface="Arial"/>
              </a:rPr>
              <a:t>than doxy</a:t>
            </a:r>
            <a:r>
              <a:rPr lang="en-US" sz="1600" dirty="0">
                <a:solidFill>
                  <a:srgbClr val="000000"/>
                </a:solidFill>
                <a:latin typeface="Arial"/>
                <a:cs typeface="Arial"/>
              </a:rPr>
              <a:t>: </a:t>
            </a:r>
            <a:r>
              <a:rPr lang="en-US" sz="1600" dirty="0" smtClean="0">
                <a:solidFill>
                  <a:srgbClr val="000000"/>
                </a:solidFill>
                <a:latin typeface="Arial"/>
                <a:cs typeface="Arial"/>
              </a:rPr>
              <a:t>Includes </a:t>
            </a:r>
            <a:r>
              <a:rPr lang="en-US" sz="1600" dirty="0">
                <a:solidFill>
                  <a:srgbClr val="000000"/>
                </a:solidFill>
                <a:latin typeface="Arial"/>
                <a:cs typeface="Arial"/>
              </a:rPr>
              <a:t>enterococcus, VRE, strep, staph, c </a:t>
            </a:r>
            <a:r>
              <a:rPr lang="en-US" sz="1600" dirty="0" err="1">
                <a:solidFill>
                  <a:srgbClr val="000000"/>
                </a:solidFill>
                <a:latin typeface="Arial"/>
                <a:cs typeface="Arial"/>
              </a:rPr>
              <a:t>dif</a:t>
            </a:r>
            <a:r>
              <a:rPr lang="en-US" sz="1600" dirty="0">
                <a:solidFill>
                  <a:srgbClr val="000000"/>
                </a:solidFill>
                <a:latin typeface="Arial"/>
                <a:cs typeface="Arial"/>
              </a:rPr>
              <a:t>, gram (-) bacteria </a:t>
            </a:r>
            <a:r>
              <a:rPr lang="en-US" sz="1600" dirty="0" smtClean="0">
                <a:solidFill>
                  <a:srgbClr val="000000"/>
                </a:solidFill>
                <a:latin typeface="Arial"/>
                <a:cs typeface="Arial"/>
              </a:rPr>
              <a:t>[not </a:t>
            </a:r>
            <a:r>
              <a:rPr lang="en-US" sz="1600" dirty="0">
                <a:solidFill>
                  <a:srgbClr val="000000"/>
                </a:solidFill>
                <a:latin typeface="Arial"/>
                <a:cs typeface="Arial"/>
              </a:rPr>
              <a:t>including </a:t>
            </a:r>
            <a:r>
              <a:rPr lang="en-US" sz="1600" dirty="0" smtClean="0">
                <a:solidFill>
                  <a:srgbClr val="000000"/>
                </a:solidFill>
                <a:latin typeface="Arial"/>
                <a:cs typeface="Arial"/>
              </a:rPr>
              <a:t>pseudomonas]</a:t>
            </a:r>
            <a:endParaRPr lang="en-US" sz="1600" dirty="0">
              <a:solidFill>
                <a:srgbClr val="000000"/>
              </a:solidFill>
              <a:latin typeface="Arial"/>
              <a:cs typeface="Arial"/>
            </a:endParaRPr>
          </a:p>
        </p:txBody>
      </p:sp>
      <p:sp>
        <p:nvSpPr>
          <p:cNvPr id="7" name="Rectangle 6"/>
          <p:cNvSpPr/>
          <p:nvPr/>
        </p:nvSpPr>
        <p:spPr>
          <a:xfrm>
            <a:off x="6119367" y="1827784"/>
            <a:ext cx="2872234" cy="120032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tx1"/>
                </a:solidFill>
                <a:latin typeface="Arial"/>
                <a:cs typeface="Arial"/>
              </a:rPr>
              <a:t>“CONSIDER IF OTHER ANTIBIOTICS ARE NOT INDICATED OR NOT WORKING</a:t>
            </a:r>
            <a:r>
              <a:rPr lang="en-US" b="1" dirty="0" smtClean="0">
                <a:solidFill>
                  <a:srgbClr val="000000"/>
                </a:solidFill>
                <a:latin typeface="Arial"/>
                <a:cs typeface="Arial"/>
              </a:rPr>
              <a:t>”</a:t>
            </a:r>
            <a:endParaRPr lang="en-US" b="1" dirty="0">
              <a:solidFill>
                <a:srgbClr val="000000"/>
              </a:solidFill>
              <a:latin typeface="Arial"/>
              <a:cs typeface="Arial"/>
            </a:endParaRPr>
          </a:p>
        </p:txBody>
      </p:sp>
      <p:sp>
        <p:nvSpPr>
          <p:cNvPr id="10" name="Rectangle 9"/>
          <p:cNvSpPr/>
          <p:nvPr/>
        </p:nvSpPr>
        <p:spPr>
          <a:xfrm>
            <a:off x="296361" y="4226837"/>
            <a:ext cx="8695239" cy="830997"/>
          </a:xfrm>
          <a:prstGeom prst="rect">
            <a:avLst/>
          </a:prstGeom>
          <a:noFill/>
          <a:ln>
            <a:solidFill>
              <a:schemeClr val="accent1"/>
            </a:solidFill>
          </a:ln>
        </p:spPr>
        <p:txBody>
          <a:bodyPr wrap="square">
            <a:spAutoFit/>
          </a:bodyPr>
          <a:lstStyle/>
          <a:p>
            <a:r>
              <a:rPr lang="en-US" sz="1600" b="1" dirty="0" smtClean="0">
                <a:latin typeface="Arial"/>
                <a:cs typeface="Arial"/>
              </a:rPr>
              <a:t>NOTE: </a:t>
            </a:r>
            <a:r>
              <a:rPr lang="en-US" sz="1600" b="1" dirty="0" err="1" smtClean="0">
                <a:latin typeface="Arial"/>
                <a:cs typeface="Arial"/>
              </a:rPr>
              <a:t>Tigecycline</a:t>
            </a:r>
            <a:r>
              <a:rPr lang="en-US" sz="1600" b="1" dirty="0" smtClean="0">
                <a:latin typeface="Arial"/>
                <a:cs typeface="Arial"/>
              </a:rPr>
              <a:t> </a:t>
            </a:r>
            <a:r>
              <a:rPr lang="en-US" sz="1600" b="1" dirty="0">
                <a:latin typeface="Arial"/>
                <a:cs typeface="Arial"/>
              </a:rPr>
              <a:t>has been associated with </a:t>
            </a:r>
            <a:r>
              <a:rPr lang="en-US" sz="1600" b="1" u="sng" dirty="0">
                <a:latin typeface="Arial"/>
                <a:cs typeface="Arial"/>
              </a:rPr>
              <a:t>increased mortality </a:t>
            </a:r>
            <a:r>
              <a:rPr lang="en-US" sz="1600" b="1" dirty="0">
                <a:latin typeface="Arial"/>
                <a:cs typeface="Arial"/>
              </a:rPr>
              <a:t>relative to other antimicrobials.  </a:t>
            </a:r>
            <a:r>
              <a:rPr lang="en-US" sz="1600" b="1" dirty="0" smtClean="0">
                <a:latin typeface="Arial"/>
                <a:cs typeface="Arial"/>
              </a:rPr>
              <a:t>Reserve </a:t>
            </a:r>
            <a:r>
              <a:rPr lang="en-US" sz="1600" b="1" dirty="0">
                <a:latin typeface="Arial"/>
                <a:cs typeface="Arial"/>
              </a:rPr>
              <a:t>its use for when other antibiotics are not indicated or not working. This is an “ID consult” </a:t>
            </a:r>
            <a:r>
              <a:rPr lang="en-US" sz="1600" b="1" dirty="0" smtClean="0">
                <a:latin typeface="Arial"/>
                <a:cs typeface="Arial"/>
              </a:rPr>
              <a:t>drug!</a:t>
            </a:r>
            <a:endParaRPr lang="en-US" sz="1600" b="1" dirty="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845632421"/>
              </p:ext>
            </p:extLst>
          </p:nvPr>
        </p:nvGraphicFramePr>
        <p:xfrm>
          <a:off x="117538" y="5179808"/>
          <a:ext cx="8877670" cy="161696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Tigecycline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a:t>
                      </a:r>
                      <a:r>
                        <a:rPr lang="en-US" sz="1050" b="1" baseline="0" dirty="0" smtClean="0"/>
                        <a:t> </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aseline="0" dirty="0" smtClean="0">
                          <a:latin typeface="Arial"/>
                          <a:cs typeface="Arial"/>
                        </a:rPr>
                        <a:t>3</a:t>
                      </a:r>
                      <a:r>
                        <a:rPr lang="en-US" sz="1050" baseline="30000" dirty="0" smtClean="0">
                          <a:latin typeface="Arial"/>
                          <a:cs typeface="Arial"/>
                        </a:rPr>
                        <a:t>rd</a:t>
                      </a:r>
                      <a:r>
                        <a:rPr lang="en-US" sz="1050" baseline="0" dirty="0" smtClean="0">
                          <a:latin typeface="Arial"/>
                          <a:cs typeface="Arial"/>
                        </a:rPr>
                        <a:t> line, may increase mortality</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628158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rPr>
              <a:t>VANCOMYCIN</a:t>
            </a: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rPr>
              <a:t>DAPTOMYCIN</a:t>
            </a: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rPr>
              <a:t>LINEZOLID</a:t>
            </a: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rPr>
              <a:t>CLINDAMYCIN</a:t>
            </a: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3331840" y="2071344"/>
            <a:ext cx="2243218" cy="4247821"/>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279564" y="2392760"/>
            <a:ext cx="2276434" cy="461665"/>
          </a:xfrm>
          <a:prstGeom prst="rect">
            <a:avLst/>
          </a:prstGeom>
          <a:solidFill>
            <a:schemeClr val="accent1"/>
          </a:solidFill>
        </p:spPr>
        <p:txBody>
          <a:bodyPr wrap="none" rtlCol="0">
            <a:spAutoFit/>
          </a:bodyPr>
          <a:lstStyle/>
          <a:p>
            <a:r>
              <a:rPr lang="en-US" sz="2400" b="1" dirty="0" smtClean="0">
                <a:solidFill>
                  <a:srgbClr val="FFFFFF"/>
                </a:solidFill>
                <a:latin typeface="Arial"/>
                <a:cs typeface="Arial"/>
              </a:rPr>
              <a:t>MRSA DRUGS</a:t>
            </a:r>
            <a:endParaRPr lang="en-US" sz="2400" b="1" dirty="0">
              <a:solidFill>
                <a:srgbClr val="FFFFFF"/>
              </a:solidFill>
              <a:latin typeface="Arial"/>
              <a:cs typeface="Arial"/>
            </a:endParaRPr>
          </a:p>
        </p:txBody>
      </p:sp>
    </p:spTree>
    <p:extLst>
      <p:ext uri="{BB962C8B-B14F-4D97-AF65-F5344CB8AC3E}">
        <p14:creationId xmlns:p14="http://schemas.microsoft.com/office/powerpoint/2010/main" val="7864683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MRSA DRUGS</a:t>
            </a:r>
            <a:endParaRPr lang="en-US" dirty="0"/>
          </a:p>
        </p:txBody>
      </p:sp>
      <p:sp>
        <p:nvSpPr>
          <p:cNvPr id="4" name="Text Placeholder 3"/>
          <p:cNvSpPr>
            <a:spLocks noGrp="1"/>
          </p:cNvSpPr>
          <p:nvPr>
            <p:ph type="body" idx="1"/>
          </p:nvPr>
        </p:nvSpPr>
        <p:spPr>
          <a:xfrm>
            <a:off x="403412" y="1966068"/>
            <a:ext cx="3931920" cy="833250"/>
          </a:xfrm>
          <a:ln w="38100" cmpd="sng">
            <a:solidFill>
              <a:srgbClr val="990000"/>
            </a:solidFill>
          </a:ln>
        </p:spPr>
        <p:txBody>
          <a:bodyPr/>
          <a:lstStyle/>
          <a:p>
            <a:r>
              <a:rPr lang="en-US" b="1" dirty="0" smtClean="0"/>
              <a:t>IV</a:t>
            </a:r>
            <a:endParaRPr lang="en-US" b="1" dirty="0"/>
          </a:p>
        </p:txBody>
      </p:sp>
      <p:sp>
        <p:nvSpPr>
          <p:cNvPr id="5" name="Content Placeholder 4"/>
          <p:cNvSpPr>
            <a:spLocks noGrp="1"/>
          </p:cNvSpPr>
          <p:nvPr>
            <p:ph sz="half" idx="2"/>
          </p:nvPr>
        </p:nvSpPr>
        <p:spPr>
          <a:xfrm>
            <a:off x="403412" y="2821730"/>
            <a:ext cx="3931920" cy="3535362"/>
          </a:xfrm>
        </p:spPr>
        <p:txBody>
          <a:bodyPr/>
          <a:lstStyle/>
          <a:p>
            <a:pPr marL="0" indent="0" algn="ctr">
              <a:buNone/>
            </a:pPr>
            <a:r>
              <a:rPr lang="en-US" b="1" dirty="0" err="1" smtClean="0">
                <a:solidFill>
                  <a:schemeClr val="accent1"/>
                </a:solidFill>
                <a:latin typeface="Arial"/>
                <a:cs typeface="Arial"/>
              </a:rPr>
              <a:t>Vancomycin</a:t>
            </a:r>
            <a:endParaRPr lang="en-US" b="1" dirty="0" smtClean="0">
              <a:solidFill>
                <a:schemeClr val="accent1"/>
              </a:solidFill>
              <a:latin typeface="Arial"/>
              <a:cs typeface="Arial"/>
            </a:endParaRPr>
          </a:p>
          <a:p>
            <a:pPr marL="0" indent="0" algn="ctr">
              <a:buNone/>
            </a:pPr>
            <a:r>
              <a:rPr lang="en-US" b="1" dirty="0" err="1" smtClean="0">
                <a:solidFill>
                  <a:schemeClr val="accent1"/>
                </a:solidFill>
                <a:latin typeface="Arial"/>
                <a:cs typeface="Arial"/>
              </a:rPr>
              <a:t>Daptomycin</a:t>
            </a:r>
            <a:endParaRPr lang="en-US" b="1" dirty="0" smtClean="0">
              <a:solidFill>
                <a:schemeClr val="accent1"/>
              </a:solidFill>
              <a:latin typeface="Arial"/>
              <a:cs typeface="Arial"/>
            </a:endParaRPr>
          </a:p>
          <a:p>
            <a:pPr marL="0" indent="0" algn="ctr">
              <a:buNone/>
            </a:pPr>
            <a:r>
              <a:rPr lang="en-US" b="1" dirty="0" smtClean="0">
                <a:solidFill>
                  <a:schemeClr val="accent1"/>
                </a:solidFill>
                <a:latin typeface="Arial"/>
                <a:cs typeface="Arial"/>
              </a:rPr>
              <a:t>Linezolid</a:t>
            </a:r>
          </a:p>
          <a:p>
            <a:pPr marL="0" indent="0" algn="ctr">
              <a:buNone/>
            </a:pPr>
            <a:r>
              <a:rPr lang="en-US" b="1" dirty="0" err="1" smtClean="0">
                <a:solidFill>
                  <a:schemeClr val="accent1"/>
                </a:solidFill>
                <a:latin typeface="Arial"/>
                <a:cs typeface="Arial"/>
              </a:rPr>
              <a:t>Ceftaroline</a:t>
            </a:r>
            <a:endParaRPr lang="en-US" b="1" dirty="0">
              <a:solidFill>
                <a:schemeClr val="accent1"/>
              </a:solidFill>
              <a:latin typeface="Arial"/>
              <a:cs typeface="Arial"/>
            </a:endParaRPr>
          </a:p>
        </p:txBody>
      </p:sp>
      <p:sp>
        <p:nvSpPr>
          <p:cNvPr id="6" name="Text Placeholder 5"/>
          <p:cNvSpPr>
            <a:spLocks noGrp="1"/>
          </p:cNvSpPr>
          <p:nvPr>
            <p:ph type="body" sz="quarter" idx="3"/>
          </p:nvPr>
        </p:nvSpPr>
        <p:spPr>
          <a:xfrm>
            <a:off x="4779495" y="1966068"/>
            <a:ext cx="3931920" cy="833250"/>
          </a:xfrm>
          <a:ln w="38100" cmpd="sng">
            <a:solidFill>
              <a:schemeClr val="accent2"/>
            </a:solidFill>
          </a:ln>
        </p:spPr>
        <p:txBody>
          <a:bodyPr/>
          <a:lstStyle/>
          <a:p>
            <a:r>
              <a:rPr lang="en-US" b="1" dirty="0" smtClean="0"/>
              <a:t>PO</a:t>
            </a:r>
            <a:endParaRPr lang="en-US" b="1" dirty="0"/>
          </a:p>
        </p:txBody>
      </p:sp>
      <p:sp>
        <p:nvSpPr>
          <p:cNvPr id="7" name="Content Placeholder 6"/>
          <p:cNvSpPr>
            <a:spLocks noGrp="1"/>
          </p:cNvSpPr>
          <p:nvPr>
            <p:ph sz="quarter" idx="4"/>
          </p:nvPr>
        </p:nvSpPr>
        <p:spPr>
          <a:xfrm>
            <a:off x="4779495" y="2821730"/>
            <a:ext cx="3931920" cy="3535362"/>
          </a:xfrm>
        </p:spPr>
        <p:txBody>
          <a:bodyPr/>
          <a:lstStyle/>
          <a:p>
            <a:pPr marL="0" indent="0" algn="ctr">
              <a:buNone/>
            </a:pPr>
            <a:r>
              <a:rPr lang="en-US" b="1" dirty="0" smtClean="0">
                <a:solidFill>
                  <a:schemeClr val="accent2"/>
                </a:solidFill>
                <a:latin typeface="Arial"/>
                <a:cs typeface="Arial"/>
              </a:rPr>
              <a:t>Linezolid</a:t>
            </a:r>
          </a:p>
          <a:p>
            <a:pPr marL="0" indent="0" algn="ctr">
              <a:buNone/>
            </a:pPr>
            <a:r>
              <a:rPr lang="en-US" b="1" dirty="0" smtClean="0">
                <a:solidFill>
                  <a:schemeClr val="accent2"/>
                </a:solidFill>
                <a:latin typeface="Arial"/>
                <a:cs typeface="Arial"/>
              </a:rPr>
              <a:t>Doxycycline</a:t>
            </a:r>
          </a:p>
          <a:p>
            <a:pPr marL="0" indent="0" algn="ctr">
              <a:buNone/>
            </a:pPr>
            <a:r>
              <a:rPr lang="en-US" b="1" dirty="0" smtClean="0">
                <a:solidFill>
                  <a:schemeClr val="accent2"/>
                </a:solidFill>
                <a:latin typeface="Arial"/>
                <a:cs typeface="Arial"/>
              </a:rPr>
              <a:t>Bactrim</a:t>
            </a:r>
          </a:p>
          <a:p>
            <a:pPr marL="0" indent="0" algn="ctr">
              <a:buNone/>
            </a:pPr>
            <a:r>
              <a:rPr lang="en-US" b="1" dirty="0" smtClean="0">
                <a:solidFill>
                  <a:schemeClr val="accent2"/>
                </a:solidFill>
                <a:latin typeface="Arial"/>
                <a:cs typeface="Arial"/>
              </a:rPr>
              <a:t>Clindamycin</a:t>
            </a:r>
            <a:endParaRPr lang="en-US" b="1" dirty="0">
              <a:solidFill>
                <a:schemeClr val="accent2"/>
              </a:solidFill>
              <a:latin typeface="Arial"/>
              <a:cs typeface="Arial"/>
            </a:endParaRPr>
          </a:p>
        </p:txBody>
      </p:sp>
    </p:spTree>
    <p:extLst>
      <p:ext uri="{BB962C8B-B14F-4D97-AF65-F5344CB8AC3E}">
        <p14:creationId xmlns:p14="http://schemas.microsoft.com/office/powerpoint/2010/main" val="10152596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VANCOMYCIN</a:t>
            </a:r>
            <a:endParaRPr lang="en-US" dirty="0"/>
          </a:p>
        </p:txBody>
      </p:sp>
      <p:sp>
        <p:nvSpPr>
          <p:cNvPr id="12" name="Rectangle 11"/>
          <p:cNvSpPr/>
          <p:nvPr/>
        </p:nvSpPr>
        <p:spPr>
          <a:xfrm>
            <a:off x="2589598" y="2039788"/>
            <a:ext cx="6554402" cy="4339650"/>
          </a:xfrm>
          <a:prstGeom prst="rect">
            <a:avLst/>
          </a:prstGeom>
        </p:spPr>
        <p:txBody>
          <a:bodyPr wrap="square">
            <a:spAutoFit/>
          </a:bodyPr>
          <a:lstStyle/>
          <a:p>
            <a:r>
              <a:rPr lang="en-US" sz="2000" b="1" dirty="0" smtClean="0">
                <a:latin typeface="Arial"/>
                <a:cs typeface="Arial"/>
              </a:rPr>
              <a:t>MECHANISM OF ACTION</a:t>
            </a:r>
            <a:r>
              <a:rPr lang="en-US" sz="2000" dirty="0" smtClean="0">
                <a:latin typeface="Arial"/>
                <a:cs typeface="Arial"/>
              </a:rPr>
              <a:t>: </a:t>
            </a:r>
            <a:endParaRPr lang="en-US" dirty="0" smtClean="0">
              <a:latin typeface="Arial"/>
              <a:cs typeface="Arial"/>
            </a:endParaRPr>
          </a:p>
          <a:p>
            <a:r>
              <a:rPr lang="en-US" dirty="0" smtClean="0">
                <a:latin typeface="Arial"/>
                <a:cs typeface="Arial"/>
              </a:rPr>
              <a:t>Binds </a:t>
            </a:r>
            <a:r>
              <a:rPr lang="en-US" dirty="0">
                <a:latin typeface="Arial"/>
                <a:cs typeface="Arial"/>
              </a:rPr>
              <a:t>to peptidoglycan and prevents </a:t>
            </a:r>
            <a:r>
              <a:rPr lang="en-US" dirty="0" smtClean="0">
                <a:latin typeface="Arial"/>
                <a:cs typeface="Arial"/>
              </a:rPr>
              <a:t>cell-wall cross linking, </a:t>
            </a:r>
            <a:r>
              <a:rPr lang="en-US" dirty="0">
                <a:latin typeface="Arial"/>
                <a:cs typeface="Arial"/>
              </a:rPr>
              <a:t>thus causing osmotic cell </a:t>
            </a:r>
            <a:r>
              <a:rPr lang="en-US" dirty="0" smtClean="0">
                <a:latin typeface="Arial"/>
                <a:cs typeface="Arial"/>
              </a:rPr>
              <a:t>death. Different binding than PCN’s. </a:t>
            </a:r>
            <a:endParaRPr lang="en-US" dirty="0">
              <a:latin typeface="Arial"/>
              <a:cs typeface="Arial"/>
            </a:endParaRPr>
          </a:p>
          <a:p>
            <a:endParaRPr lang="en-US" sz="2000" b="1" dirty="0" smtClean="0">
              <a:latin typeface="Arial"/>
              <a:cs typeface="Arial"/>
            </a:endParaRPr>
          </a:p>
          <a:p>
            <a:endParaRPr lang="en-US" sz="2000" b="1" dirty="0" smtClean="0">
              <a:latin typeface="Arial"/>
              <a:cs typeface="Arial"/>
            </a:endParaRPr>
          </a:p>
          <a:p>
            <a:r>
              <a:rPr lang="en-US" sz="2000" b="1" dirty="0" smtClean="0">
                <a:latin typeface="Arial"/>
                <a:cs typeface="Arial"/>
              </a:rPr>
              <a:t>SPECTRUM OF COVERAGE:</a:t>
            </a:r>
            <a:endParaRPr lang="en-US" sz="2000" dirty="0" smtClean="0">
              <a:latin typeface="Arial"/>
              <a:cs typeface="Arial"/>
            </a:endParaRPr>
          </a:p>
          <a:p>
            <a:r>
              <a:rPr lang="en-US" sz="1600" dirty="0">
                <a:latin typeface="Arial"/>
                <a:cs typeface="Arial"/>
              </a:rPr>
              <a:t>A</a:t>
            </a:r>
            <a:r>
              <a:rPr lang="en-US" sz="1600" dirty="0" smtClean="0">
                <a:latin typeface="Arial"/>
                <a:cs typeface="Arial"/>
              </a:rPr>
              <a:t>lmost </a:t>
            </a:r>
            <a:r>
              <a:rPr lang="en-US" sz="1600" dirty="0">
                <a:latin typeface="Arial"/>
                <a:cs typeface="Arial"/>
              </a:rPr>
              <a:t>all gram (+) bacteria, and nothing else. </a:t>
            </a:r>
            <a:endParaRPr lang="en-US" sz="1600" dirty="0" smtClean="0">
              <a:latin typeface="Arial"/>
              <a:cs typeface="Arial"/>
            </a:endParaRPr>
          </a:p>
          <a:p>
            <a:r>
              <a:rPr lang="en-US" sz="1600" dirty="0" smtClean="0">
                <a:latin typeface="Arial"/>
                <a:cs typeface="Arial"/>
              </a:rPr>
              <a:t>Enterococcus </a:t>
            </a:r>
            <a:r>
              <a:rPr lang="en-US" sz="1600" dirty="0">
                <a:latin typeface="Arial"/>
                <a:cs typeface="Arial"/>
              </a:rPr>
              <a:t>is becoming resistant (VRE), and VRSA is on the </a:t>
            </a:r>
            <a:r>
              <a:rPr lang="en-US" sz="1600" dirty="0" smtClean="0">
                <a:latin typeface="Arial"/>
                <a:cs typeface="Arial"/>
              </a:rPr>
              <a:t>rise. </a:t>
            </a:r>
          </a:p>
          <a:p>
            <a:endParaRPr lang="en-US" sz="1600" dirty="0">
              <a:latin typeface="Arial"/>
              <a:cs typeface="Arial"/>
            </a:endParaRPr>
          </a:p>
          <a:p>
            <a:pPr lvl="1"/>
            <a:r>
              <a:rPr lang="en-US" sz="1600" b="1" dirty="0">
                <a:solidFill>
                  <a:schemeClr val="accent1"/>
                </a:solidFill>
                <a:latin typeface="Arial"/>
                <a:cs typeface="Arial"/>
              </a:rPr>
              <a:t>Gram </a:t>
            </a:r>
            <a:r>
              <a:rPr lang="en-US" sz="1600" b="1" dirty="0" smtClean="0">
                <a:solidFill>
                  <a:schemeClr val="accent1"/>
                </a:solidFill>
                <a:latin typeface="Arial"/>
                <a:cs typeface="Arial"/>
              </a:rPr>
              <a:t>+</a:t>
            </a:r>
            <a:r>
              <a:rPr lang="en-US" sz="1600" dirty="0" smtClean="0">
                <a:latin typeface="Arial"/>
                <a:cs typeface="Arial"/>
              </a:rPr>
              <a:t>: Almost all, </a:t>
            </a:r>
            <a:r>
              <a:rPr lang="en-US" sz="1600" dirty="0">
                <a:latin typeface="Arial"/>
                <a:cs typeface="Arial"/>
              </a:rPr>
              <a:t>including MRSA</a:t>
            </a:r>
            <a:r>
              <a:rPr lang="en-US" sz="1600" dirty="0" smtClean="0">
                <a:latin typeface="Arial"/>
                <a:cs typeface="Arial"/>
              </a:rPr>
              <a:t>.</a:t>
            </a:r>
          </a:p>
          <a:p>
            <a:pPr lvl="1"/>
            <a:endParaRPr lang="en-US" sz="1600" dirty="0">
              <a:latin typeface="Arial"/>
              <a:cs typeface="Arial"/>
            </a:endParaRPr>
          </a:p>
          <a:p>
            <a:pPr lvl="1"/>
            <a:r>
              <a:rPr lang="en-US" sz="1600" b="1" dirty="0">
                <a:solidFill>
                  <a:srgbClr val="990000"/>
                </a:solidFill>
                <a:latin typeface="Arial"/>
                <a:cs typeface="Arial"/>
              </a:rPr>
              <a:t>Gram </a:t>
            </a:r>
            <a:r>
              <a:rPr lang="en-US" sz="1600" b="1" dirty="0" smtClean="0">
                <a:solidFill>
                  <a:srgbClr val="990000"/>
                </a:solidFill>
                <a:latin typeface="Arial"/>
                <a:cs typeface="Arial"/>
              </a:rPr>
              <a:t>-</a:t>
            </a:r>
            <a:r>
              <a:rPr lang="en-US" sz="1600" dirty="0" smtClean="0">
                <a:latin typeface="Arial"/>
                <a:cs typeface="Arial"/>
              </a:rPr>
              <a:t>: None</a:t>
            </a:r>
            <a:endParaRPr lang="en-US" sz="1600" dirty="0">
              <a:latin typeface="Arial"/>
              <a:cs typeface="Arial"/>
            </a:endParaRP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Anaerobes</a:t>
            </a:r>
            <a:r>
              <a:rPr lang="en-US" sz="1600" dirty="0" smtClean="0">
                <a:latin typeface="Arial"/>
                <a:cs typeface="Arial"/>
              </a:rPr>
              <a:t>: Kills gram </a:t>
            </a:r>
            <a:r>
              <a:rPr lang="en-US" sz="1600" dirty="0">
                <a:latin typeface="Arial"/>
                <a:cs typeface="Arial"/>
              </a:rPr>
              <a:t>(+) anaerobes, like </a:t>
            </a:r>
            <a:r>
              <a:rPr lang="en-US" sz="1600" dirty="0" smtClean="0">
                <a:latin typeface="Arial"/>
                <a:cs typeface="Arial"/>
              </a:rPr>
              <a:t>C. </a:t>
            </a:r>
            <a:r>
              <a:rPr lang="en-US" sz="1600" dirty="0">
                <a:latin typeface="Arial"/>
                <a:cs typeface="Arial"/>
              </a:rPr>
              <a:t>difficile </a:t>
            </a:r>
            <a:endParaRPr lang="en-US" sz="1600" i="1" dirty="0">
              <a:latin typeface="Arial"/>
              <a:cs typeface="Arial"/>
            </a:endParaRPr>
          </a:p>
          <a:p>
            <a:pPr lvl="1"/>
            <a:endParaRPr lang="en-US" sz="1600" b="1" dirty="0" smtClean="0">
              <a:solidFill>
                <a:srgbClr val="990000"/>
              </a:solidFill>
              <a:latin typeface="Arial"/>
              <a:cs typeface="Arial"/>
            </a:endParaRPr>
          </a:p>
          <a:p>
            <a:pPr lvl="1"/>
            <a:r>
              <a:rPr lang="en-US" sz="1600" b="1" dirty="0" err="1" smtClean="0">
                <a:solidFill>
                  <a:srgbClr val="990000"/>
                </a:solidFill>
                <a:latin typeface="Arial"/>
                <a:cs typeface="Arial"/>
              </a:rPr>
              <a:t>Atypicals</a:t>
            </a:r>
            <a:r>
              <a:rPr lang="en-US" sz="1600" dirty="0">
                <a:latin typeface="Arial"/>
                <a:cs typeface="Arial"/>
              </a:rPr>
              <a:t>:  </a:t>
            </a:r>
            <a:r>
              <a:rPr lang="en-US" sz="1600" dirty="0" smtClean="0">
                <a:latin typeface="Arial"/>
                <a:cs typeface="Arial"/>
              </a:rPr>
              <a:t>None</a:t>
            </a:r>
            <a:endParaRPr lang="en-US" sz="1600" dirty="0">
              <a:latin typeface="Arial"/>
              <a:cs typeface="Arial"/>
            </a:endParaRPr>
          </a:p>
        </p:txBody>
      </p:sp>
      <p:sp>
        <p:nvSpPr>
          <p:cNvPr id="13" name="Rectangle 12"/>
          <p:cNvSpPr/>
          <p:nvPr/>
        </p:nvSpPr>
        <p:spPr>
          <a:xfrm>
            <a:off x="284163" y="1868839"/>
            <a:ext cx="2012297" cy="92333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“GRAM POSITIVES, MRSA</a:t>
            </a:r>
            <a:r>
              <a:rPr lang="en-US" b="1" dirty="0" smtClean="0">
                <a:solidFill>
                  <a:srgbClr val="000000"/>
                </a:solidFill>
                <a:latin typeface="Arial"/>
                <a:cs typeface="Arial"/>
              </a:rPr>
              <a:t>”</a:t>
            </a:r>
            <a:endParaRPr lang="en-US" b="1" dirty="0">
              <a:solidFill>
                <a:srgbClr val="000000"/>
              </a:solidFill>
              <a:latin typeface="Arial"/>
              <a:cs typeface="Arial"/>
            </a:endParaRPr>
          </a:p>
        </p:txBody>
      </p:sp>
      <p:pic>
        <p:nvPicPr>
          <p:cNvPr id="14" name="Picture 13"/>
          <p:cNvPicPr>
            <a:picLocks noChangeAspect="1"/>
          </p:cNvPicPr>
          <p:nvPr/>
        </p:nvPicPr>
        <p:blipFill>
          <a:blip r:embed="rId3"/>
          <a:stretch>
            <a:fillRect/>
          </a:stretch>
        </p:blipFill>
        <p:spPr>
          <a:xfrm>
            <a:off x="0" y="3596017"/>
            <a:ext cx="2296460" cy="3261983"/>
          </a:xfrm>
          <a:prstGeom prst="rect">
            <a:avLst/>
          </a:prstGeom>
        </p:spPr>
      </p:pic>
    </p:spTree>
    <p:extLst>
      <p:ext uri="{BB962C8B-B14F-4D97-AF65-F5344CB8AC3E}">
        <p14:creationId xmlns:p14="http://schemas.microsoft.com/office/powerpoint/2010/main" val="626370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VANCOMYCIN</a:t>
            </a:r>
            <a:endParaRPr lang="en-US" dirty="0"/>
          </a:p>
        </p:txBody>
      </p:sp>
      <p:sp>
        <p:nvSpPr>
          <p:cNvPr id="12" name="Rectangle 11"/>
          <p:cNvSpPr/>
          <p:nvPr/>
        </p:nvSpPr>
        <p:spPr>
          <a:xfrm>
            <a:off x="2589598" y="1995398"/>
            <a:ext cx="6554402" cy="3077766"/>
          </a:xfrm>
          <a:prstGeom prst="rect">
            <a:avLst/>
          </a:prstGeom>
        </p:spPr>
        <p:txBody>
          <a:bodyPr wrap="square">
            <a:spAutoFit/>
          </a:bodyPr>
          <a:lstStyle/>
          <a:p>
            <a:r>
              <a:rPr lang="en-US" sz="2000" b="1" dirty="0" smtClean="0">
                <a:latin typeface="Arial"/>
                <a:cs typeface="Arial"/>
              </a:rPr>
              <a:t>DOSING</a:t>
            </a:r>
            <a:r>
              <a:rPr lang="en-US" sz="2000" dirty="0" smtClean="0">
                <a:latin typeface="Arial"/>
                <a:cs typeface="Arial"/>
              </a:rPr>
              <a:t>: </a:t>
            </a:r>
          </a:p>
          <a:p>
            <a:r>
              <a:rPr lang="en-US" dirty="0" smtClean="0">
                <a:latin typeface="Arial"/>
                <a:cs typeface="Arial"/>
              </a:rPr>
              <a:t>IV </a:t>
            </a:r>
            <a:r>
              <a:rPr lang="en-US" dirty="0">
                <a:latin typeface="Arial"/>
                <a:cs typeface="Arial"/>
              </a:rPr>
              <a:t>only. </a:t>
            </a:r>
            <a:endParaRPr lang="en-US" dirty="0" smtClean="0">
              <a:latin typeface="Arial"/>
              <a:cs typeface="Arial"/>
            </a:endParaRPr>
          </a:p>
          <a:p>
            <a:r>
              <a:rPr lang="en-US" sz="1600" dirty="0" smtClean="0">
                <a:latin typeface="Arial"/>
                <a:cs typeface="Arial"/>
              </a:rPr>
              <a:t>Bioavailability </a:t>
            </a:r>
            <a:r>
              <a:rPr lang="en-US" sz="1600" dirty="0">
                <a:latin typeface="Arial"/>
                <a:cs typeface="Arial"/>
              </a:rPr>
              <a:t>is ~0%, so when given orally or PR it stays in the </a:t>
            </a:r>
            <a:r>
              <a:rPr lang="en-US" sz="1600" dirty="0" smtClean="0">
                <a:latin typeface="Arial"/>
                <a:cs typeface="Arial"/>
              </a:rPr>
              <a:t>GUT</a:t>
            </a:r>
          </a:p>
          <a:p>
            <a:endParaRPr lang="en-US" sz="2000" b="1" dirty="0" smtClean="0">
              <a:latin typeface="Arial"/>
              <a:cs typeface="Arial"/>
            </a:endParaRPr>
          </a:p>
          <a:p>
            <a:r>
              <a:rPr lang="en-US" sz="2000" b="1" dirty="0" smtClean="0">
                <a:latin typeface="Arial"/>
                <a:cs typeface="Arial"/>
              </a:rPr>
              <a:t>SIDE EFFECTS</a:t>
            </a:r>
            <a:r>
              <a:rPr lang="en-US" sz="2000" dirty="0" smtClean="0">
                <a:latin typeface="Arial"/>
                <a:cs typeface="Arial"/>
              </a:rPr>
              <a:t>: </a:t>
            </a:r>
          </a:p>
          <a:p>
            <a:r>
              <a:rPr lang="en-US" sz="1600" dirty="0" smtClean="0">
                <a:latin typeface="Arial"/>
                <a:cs typeface="Arial"/>
              </a:rPr>
              <a:t>Red </a:t>
            </a:r>
            <a:r>
              <a:rPr lang="en-US" sz="1600" dirty="0">
                <a:latin typeface="Arial"/>
                <a:cs typeface="Arial"/>
              </a:rPr>
              <a:t>Man syndrome </a:t>
            </a:r>
            <a:r>
              <a:rPr lang="en-US" sz="1600" dirty="0" smtClean="0">
                <a:latin typeface="Arial"/>
                <a:cs typeface="Arial"/>
              </a:rPr>
              <a:t>(not </a:t>
            </a:r>
            <a:r>
              <a:rPr lang="en-US" sz="1600" dirty="0">
                <a:latin typeface="Arial"/>
                <a:cs typeface="Arial"/>
              </a:rPr>
              <a:t>a true </a:t>
            </a:r>
            <a:r>
              <a:rPr lang="en-US" sz="1600" dirty="0" smtClean="0">
                <a:latin typeface="Arial"/>
                <a:cs typeface="Arial"/>
              </a:rPr>
              <a:t>allergy)</a:t>
            </a:r>
          </a:p>
          <a:p>
            <a:r>
              <a:rPr lang="en-US" sz="1600" dirty="0" smtClean="0">
                <a:latin typeface="Arial"/>
                <a:cs typeface="Arial"/>
              </a:rPr>
              <a:t>Nephrotoxicity</a:t>
            </a:r>
            <a:r>
              <a:rPr lang="en-US" sz="1600" dirty="0">
                <a:latin typeface="Arial"/>
                <a:cs typeface="Arial"/>
              </a:rPr>
              <a:t>. </a:t>
            </a:r>
            <a:r>
              <a:rPr lang="en-US" sz="1600" dirty="0" smtClean="0">
                <a:latin typeface="Arial"/>
                <a:cs typeface="Arial"/>
              </a:rPr>
              <a:t>Ototoxicity</a:t>
            </a:r>
            <a:r>
              <a:rPr lang="en-US" sz="1600" dirty="0">
                <a:latin typeface="Arial"/>
                <a:cs typeface="Arial"/>
              </a:rPr>
              <a:t>. </a:t>
            </a:r>
          </a:p>
          <a:p>
            <a:r>
              <a:rPr lang="en-US" sz="2000" b="1" dirty="0" smtClean="0">
                <a:latin typeface="Arial"/>
                <a:cs typeface="Arial"/>
              </a:rPr>
              <a:t>COMMENTS</a:t>
            </a:r>
            <a:r>
              <a:rPr lang="en-US" sz="2000" dirty="0" smtClean="0">
                <a:latin typeface="Arial"/>
                <a:cs typeface="Arial"/>
              </a:rPr>
              <a:t>: </a:t>
            </a:r>
            <a:endParaRPr lang="en-US" dirty="0">
              <a:latin typeface="Arial"/>
              <a:cs typeface="Arial"/>
            </a:endParaRPr>
          </a:p>
          <a:p>
            <a:r>
              <a:rPr lang="en-US" sz="1600" dirty="0" smtClean="0">
                <a:latin typeface="Arial"/>
                <a:cs typeface="Arial"/>
              </a:rPr>
              <a:t>For </a:t>
            </a:r>
            <a:r>
              <a:rPr lang="en-US" sz="1600" dirty="0">
                <a:latin typeface="Arial"/>
                <a:cs typeface="Arial"/>
              </a:rPr>
              <a:t>most infections, </a:t>
            </a:r>
            <a:r>
              <a:rPr lang="en-US" sz="1600" dirty="0" err="1" smtClean="0">
                <a:latin typeface="Arial"/>
                <a:cs typeface="Arial"/>
              </a:rPr>
              <a:t>Vanc</a:t>
            </a:r>
            <a:r>
              <a:rPr lang="en-US" sz="1600" dirty="0" smtClean="0">
                <a:latin typeface="Arial"/>
                <a:cs typeface="Arial"/>
              </a:rPr>
              <a:t> </a:t>
            </a:r>
            <a:r>
              <a:rPr lang="en-US" sz="1600" dirty="0">
                <a:latin typeface="Arial"/>
                <a:cs typeface="Arial"/>
              </a:rPr>
              <a:t>trough </a:t>
            </a:r>
            <a:r>
              <a:rPr lang="en-US" sz="1600" dirty="0" smtClean="0">
                <a:latin typeface="Arial"/>
                <a:cs typeface="Arial"/>
              </a:rPr>
              <a:t>(before 4</a:t>
            </a:r>
            <a:r>
              <a:rPr lang="en-US" sz="1600" baseline="30000" dirty="0" smtClean="0">
                <a:latin typeface="Arial"/>
                <a:cs typeface="Arial"/>
              </a:rPr>
              <a:t>th</a:t>
            </a:r>
            <a:r>
              <a:rPr lang="en-US" sz="1600" dirty="0" smtClean="0">
                <a:latin typeface="Arial"/>
                <a:cs typeface="Arial"/>
              </a:rPr>
              <a:t> dose) goal </a:t>
            </a:r>
            <a:r>
              <a:rPr lang="en-US" sz="1600" dirty="0">
                <a:latin typeface="Arial"/>
                <a:cs typeface="Arial"/>
              </a:rPr>
              <a:t>is </a:t>
            </a:r>
            <a:r>
              <a:rPr lang="en-US" sz="1600" b="1" dirty="0">
                <a:latin typeface="Arial"/>
                <a:cs typeface="Arial"/>
              </a:rPr>
              <a:t>15-20</a:t>
            </a:r>
            <a:r>
              <a:rPr lang="en-US" sz="1600" dirty="0">
                <a:latin typeface="Arial"/>
                <a:cs typeface="Arial"/>
              </a:rPr>
              <a:t>. </a:t>
            </a:r>
            <a:endParaRPr lang="en-US" sz="1600" dirty="0" smtClean="0">
              <a:latin typeface="Arial"/>
              <a:cs typeface="Arial"/>
            </a:endParaRPr>
          </a:p>
          <a:p>
            <a:r>
              <a:rPr lang="en-US" sz="1600" dirty="0" smtClean="0">
                <a:latin typeface="Arial"/>
                <a:cs typeface="Arial"/>
              </a:rPr>
              <a:t>For </a:t>
            </a:r>
            <a:r>
              <a:rPr lang="en-US" sz="1600" dirty="0">
                <a:latin typeface="Arial"/>
                <a:cs typeface="Arial"/>
              </a:rPr>
              <a:t>skin and soft-tissue it is </a:t>
            </a:r>
            <a:r>
              <a:rPr lang="en-US" sz="1600" b="1" dirty="0">
                <a:latin typeface="Arial"/>
                <a:cs typeface="Arial"/>
              </a:rPr>
              <a:t>10-20</a:t>
            </a:r>
            <a:r>
              <a:rPr lang="en-US" sz="1600" dirty="0">
                <a:latin typeface="Arial"/>
                <a:cs typeface="Arial"/>
              </a:rPr>
              <a:t>. </a:t>
            </a:r>
            <a:endParaRPr lang="en-US" sz="1600" dirty="0" smtClean="0">
              <a:latin typeface="Arial"/>
              <a:cs typeface="Arial"/>
            </a:endParaRPr>
          </a:p>
          <a:p>
            <a:r>
              <a:rPr lang="en-US" sz="1600" dirty="0" smtClean="0">
                <a:latin typeface="Arial"/>
                <a:cs typeface="Arial"/>
              </a:rPr>
              <a:t>Very </a:t>
            </a:r>
            <a:r>
              <a:rPr lang="en-US" sz="1600" dirty="0">
                <a:latin typeface="Arial"/>
                <a:cs typeface="Arial"/>
              </a:rPr>
              <a:t>important to get to trough goal 15-20 for bacteremia </a:t>
            </a:r>
          </a:p>
        </p:txBody>
      </p:sp>
      <p:sp>
        <p:nvSpPr>
          <p:cNvPr id="13" name="Rectangle 12"/>
          <p:cNvSpPr/>
          <p:nvPr/>
        </p:nvSpPr>
        <p:spPr>
          <a:xfrm>
            <a:off x="284163" y="1868839"/>
            <a:ext cx="2012297" cy="92333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“GRAM POSITIVES, MRSA</a:t>
            </a:r>
            <a:r>
              <a:rPr lang="en-US" b="1" dirty="0" smtClean="0">
                <a:solidFill>
                  <a:srgbClr val="000000"/>
                </a:solidFill>
                <a:latin typeface="Arial"/>
                <a:cs typeface="Arial"/>
              </a:rPr>
              <a:t>”</a:t>
            </a:r>
            <a:endParaRPr lang="en-US" b="1"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939971" y="2858391"/>
            <a:ext cx="853317" cy="2187239"/>
          </a:xfrm>
          <a:prstGeom prst="rect">
            <a:avLst/>
          </a:prstGeom>
        </p:spPr>
      </p:pic>
      <p:sp>
        <p:nvSpPr>
          <p:cNvPr id="5" name="Rectangle 4"/>
          <p:cNvSpPr/>
          <p:nvPr/>
        </p:nvSpPr>
        <p:spPr>
          <a:xfrm>
            <a:off x="6758611" y="1759730"/>
            <a:ext cx="2031926" cy="584776"/>
          </a:xfrm>
          <a:prstGeom prst="rect">
            <a:avLst/>
          </a:prstGeom>
        </p:spPr>
        <p:txBody>
          <a:bodyPr wrap="none">
            <a:spAutoFit/>
          </a:bodyPr>
          <a:lstStyle/>
          <a:p>
            <a:r>
              <a:rPr lang="en-US" sz="1600" b="1" dirty="0" smtClean="0">
                <a:solidFill>
                  <a:schemeClr val="accent1"/>
                </a:solidFill>
                <a:latin typeface="Arial"/>
                <a:cs typeface="Arial"/>
              </a:rPr>
              <a:t>This </a:t>
            </a:r>
            <a:r>
              <a:rPr lang="en-US" sz="1600" b="1" dirty="0">
                <a:solidFill>
                  <a:schemeClr val="accent1"/>
                </a:solidFill>
                <a:latin typeface="Arial"/>
                <a:cs typeface="Arial"/>
              </a:rPr>
              <a:t>is why we use </a:t>
            </a:r>
            <a:endParaRPr lang="en-US" sz="1600" b="1" dirty="0" smtClean="0">
              <a:solidFill>
                <a:schemeClr val="accent1"/>
              </a:solidFill>
              <a:latin typeface="Arial"/>
              <a:cs typeface="Arial"/>
            </a:endParaRPr>
          </a:p>
          <a:p>
            <a:r>
              <a:rPr lang="en-US" sz="1600" b="1" dirty="0" smtClean="0">
                <a:solidFill>
                  <a:schemeClr val="accent1"/>
                </a:solidFill>
                <a:latin typeface="Arial"/>
                <a:cs typeface="Arial"/>
              </a:rPr>
              <a:t>PO </a:t>
            </a:r>
            <a:r>
              <a:rPr lang="en-US" sz="1600" b="1" dirty="0" err="1">
                <a:solidFill>
                  <a:schemeClr val="accent1"/>
                </a:solidFill>
                <a:latin typeface="Arial"/>
                <a:cs typeface="Arial"/>
              </a:rPr>
              <a:t>V</a:t>
            </a:r>
            <a:r>
              <a:rPr lang="en-US" sz="1600" b="1" dirty="0" err="1" smtClean="0">
                <a:solidFill>
                  <a:schemeClr val="accent1"/>
                </a:solidFill>
                <a:latin typeface="Arial"/>
                <a:cs typeface="Arial"/>
              </a:rPr>
              <a:t>anc</a:t>
            </a:r>
            <a:r>
              <a:rPr lang="en-US" sz="1600" b="1" dirty="0" smtClean="0">
                <a:solidFill>
                  <a:schemeClr val="accent1"/>
                </a:solidFill>
                <a:latin typeface="Arial"/>
                <a:cs typeface="Arial"/>
              </a:rPr>
              <a:t> </a:t>
            </a:r>
            <a:r>
              <a:rPr lang="en-US" sz="1600" b="1" dirty="0">
                <a:solidFill>
                  <a:schemeClr val="accent1"/>
                </a:solidFill>
                <a:latin typeface="Arial"/>
                <a:cs typeface="Arial"/>
              </a:rPr>
              <a:t>for </a:t>
            </a:r>
            <a:r>
              <a:rPr lang="en-US" sz="1600" b="1" dirty="0" smtClean="0">
                <a:solidFill>
                  <a:schemeClr val="accent1"/>
                </a:solidFill>
                <a:latin typeface="Arial"/>
                <a:cs typeface="Arial"/>
              </a:rPr>
              <a:t>C. </a:t>
            </a:r>
            <a:r>
              <a:rPr lang="en-US" sz="1600" b="1" dirty="0" err="1" smtClean="0">
                <a:solidFill>
                  <a:schemeClr val="accent1"/>
                </a:solidFill>
                <a:latin typeface="Arial"/>
                <a:cs typeface="Arial"/>
              </a:rPr>
              <a:t>dif</a:t>
            </a:r>
            <a:endParaRPr lang="en-US" sz="1600" b="1" dirty="0">
              <a:solidFill>
                <a:schemeClr val="accent1"/>
              </a:solidFill>
              <a:latin typeface="Arial"/>
              <a:cs typeface="Arial"/>
            </a:endParaRPr>
          </a:p>
        </p:txBody>
      </p:sp>
      <p:cxnSp>
        <p:nvCxnSpPr>
          <p:cNvPr id="7" name="Straight Arrow Connector 6"/>
          <p:cNvCxnSpPr/>
          <p:nvPr/>
        </p:nvCxnSpPr>
        <p:spPr>
          <a:xfrm>
            <a:off x="7645091" y="2335628"/>
            <a:ext cx="1" cy="335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031776" y="3464000"/>
            <a:ext cx="2293659" cy="584776"/>
          </a:xfrm>
          <a:prstGeom prst="rect">
            <a:avLst/>
          </a:prstGeom>
        </p:spPr>
        <p:txBody>
          <a:bodyPr wrap="square">
            <a:spAutoFit/>
          </a:bodyPr>
          <a:lstStyle/>
          <a:p>
            <a:r>
              <a:rPr lang="en-US" sz="1600" b="1" dirty="0" err="1" smtClean="0">
                <a:solidFill>
                  <a:schemeClr val="accent1"/>
                </a:solidFill>
                <a:latin typeface="Arial"/>
                <a:cs typeface="Arial"/>
              </a:rPr>
              <a:t>Vanc</a:t>
            </a:r>
            <a:r>
              <a:rPr lang="en-US" sz="1600" b="1" dirty="0" smtClean="0">
                <a:solidFill>
                  <a:schemeClr val="accent1"/>
                </a:solidFill>
                <a:latin typeface="Arial"/>
                <a:cs typeface="Arial"/>
              </a:rPr>
              <a:t> causes</a:t>
            </a:r>
          </a:p>
          <a:p>
            <a:r>
              <a:rPr lang="en-US" sz="1600" b="1" dirty="0" smtClean="0">
                <a:solidFill>
                  <a:schemeClr val="accent1"/>
                </a:solidFill>
                <a:latin typeface="Arial"/>
                <a:cs typeface="Arial"/>
              </a:rPr>
              <a:t> histamine release</a:t>
            </a:r>
            <a:endParaRPr lang="en-US" sz="1600" b="1" dirty="0">
              <a:solidFill>
                <a:schemeClr val="accent1"/>
              </a:solidFill>
              <a:latin typeface="Arial"/>
              <a:cs typeface="Arial"/>
            </a:endParaRPr>
          </a:p>
        </p:txBody>
      </p:sp>
      <p:cxnSp>
        <p:nvCxnSpPr>
          <p:cNvPr id="16" name="Straight Arrow Connector 15"/>
          <p:cNvCxnSpPr/>
          <p:nvPr/>
        </p:nvCxnSpPr>
        <p:spPr>
          <a:xfrm flipH="1">
            <a:off x="6287247" y="3695238"/>
            <a:ext cx="6762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4125547215"/>
              </p:ext>
            </p:extLst>
          </p:nvPr>
        </p:nvGraphicFramePr>
        <p:xfrm>
          <a:off x="167948" y="5157192"/>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Vancomycin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C. </a:t>
                      </a:r>
                      <a:r>
                        <a:rPr lang="en-US" sz="1050" b="1" dirty="0" err="1" smtClean="0"/>
                        <a:t>Dif</a:t>
                      </a:r>
                      <a:r>
                        <a:rPr lang="en-US" sz="1050" b="1" dirty="0" smtClean="0"/>
                        <a:t> if PO</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aseline="0" dirty="0" smtClean="0">
                          <a:latin typeface="Arial"/>
                          <a:cs typeface="Arial"/>
                        </a:rPr>
                        <a:t>Measure troughs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2749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76621" y="3482999"/>
            <a:ext cx="2333504" cy="1015663"/>
          </a:xfrm>
          <a:prstGeom prst="rect">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sz="3000" b="1" dirty="0" smtClean="0"/>
              <a:t>GRAM </a:t>
            </a:r>
          </a:p>
          <a:p>
            <a:pPr algn="ctr"/>
            <a:r>
              <a:rPr lang="en-US" sz="3000" b="1" dirty="0" smtClean="0"/>
              <a:t> POSITIVES</a:t>
            </a:r>
            <a:endParaRPr lang="en-US" sz="3000" b="1" dirty="0"/>
          </a:p>
        </p:txBody>
      </p:sp>
      <p:graphicFrame>
        <p:nvGraphicFramePr>
          <p:cNvPr id="17" name="Diagram 16"/>
          <p:cNvGraphicFramePr/>
          <p:nvPr>
            <p:extLst>
              <p:ext uri="{D42A27DB-BD31-4B8C-83A1-F6EECF244321}">
                <p14:modId xmlns:p14="http://schemas.microsoft.com/office/powerpoint/2010/main" val="3305043226"/>
              </p:ext>
            </p:extLst>
          </p:nvPr>
        </p:nvGraphicFramePr>
        <p:xfrm>
          <a:off x="4073010" y="1853167"/>
          <a:ext cx="4816996" cy="48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smtClean="0"/>
              <a:t>Gram Positive vs. Gram Negative</a:t>
            </a:r>
            <a:endParaRPr lang="en-US" sz="2800" dirty="0"/>
          </a:p>
        </p:txBody>
      </p:sp>
      <p:sp>
        <p:nvSpPr>
          <p:cNvPr id="18" name="TextBox 17"/>
          <p:cNvSpPr txBox="1"/>
          <p:nvPr/>
        </p:nvSpPr>
        <p:spPr>
          <a:xfrm>
            <a:off x="0" y="2259111"/>
            <a:ext cx="3921583" cy="430887"/>
          </a:xfrm>
          <a:prstGeom prst="rect">
            <a:avLst/>
          </a:prstGeom>
          <a:noFill/>
        </p:spPr>
        <p:txBody>
          <a:bodyPr wrap="none" rtlCol="0">
            <a:spAutoFit/>
          </a:bodyPr>
          <a:lstStyle/>
          <a:p>
            <a:r>
              <a:rPr lang="en-US" sz="2200" b="1" i="1" dirty="0" smtClean="0">
                <a:latin typeface="Arial"/>
                <a:cs typeface="Arial"/>
              </a:rPr>
              <a:t>Some common examples…</a:t>
            </a:r>
            <a:endParaRPr lang="en-US" sz="2200" b="1" i="1" dirty="0">
              <a:latin typeface="Arial"/>
              <a:cs typeface="Arial"/>
            </a:endParaRPr>
          </a:p>
        </p:txBody>
      </p:sp>
    </p:spTree>
    <p:extLst>
      <p:ext uri="{BB962C8B-B14F-4D97-AF65-F5344CB8AC3E}">
        <p14:creationId xmlns:p14="http://schemas.microsoft.com/office/powerpoint/2010/main" val="37599283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VANCOMYCIN</a:t>
            </a:r>
            <a:endParaRPr lang="en-US" dirty="0"/>
          </a:p>
        </p:txBody>
      </p:sp>
      <p:sp>
        <p:nvSpPr>
          <p:cNvPr id="6" name="Rectangle 5"/>
          <p:cNvSpPr/>
          <p:nvPr/>
        </p:nvSpPr>
        <p:spPr>
          <a:xfrm>
            <a:off x="284163" y="2573296"/>
            <a:ext cx="4572000" cy="3170099"/>
          </a:xfrm>
          <a:prstGeom prst="rect">
            <a:avLst/>
          </a:prstGeom>
        </p:spPr>
        <p:txBody>
          <a:bodyPr>
            <a:spAutoFit/>
          </a:bodyPr>
          <a:lstStyle/>
          <a:p>
            <a:r>
              <a:rPr lang="en-US" sz="2000" b="1" dirty="0" err="1" smtClean="0">
                <a:latin typeface="Arial"/>
                <a:cs typeface="Arial"/>
              </a:rPr>
              <a:t>Vanc</a:t>
            </a:r>
            <a:r>
              <a:rPr lang="en-US" sz="2000" b="1" dirty="0" smtClean="0">
                <a:latin typeface="Arial"/>
                <a:cs typeface="Arial"/>
              </a:rPr>
              <a:t> is </a:t>
            </a:r>
            <a:r>
              <a:rPr lang="en-US" sz="2000" b="1" dirty="0">
                <a:latin typeface="Arial"/>
                <a:cs typeface="Arial"/>
              </a:rPr>
              <a:t>a very </a:t>
            </a:r>
            <a:r>
              <a:rPr lang="en-US" sz="2000" b="1" dirty="0" smtClean="0">
                <a:latin typeface="Arial"/>
                <a:cs typeface="Arial"/>
              </a:rPr>
              <a:t>LARGE </a:t>
            </a:r>
            <a:r>
              <a:rPr lang="en-US" sz="2000" b="1" dirty="0">
                <a:latin typeface="Arial"/>
                <a:cs typeface="Arial"/>
              </a:rPr>
              <a:t>molecule, so </a:t>
            </a:r>
            <a:r>
              <a:rPr lang="en-US" sz="2000" b="1" dirty="0" smtClean="0">
                <a:latin typeface="Arial"/>
                <a:cs typeface="Arial"/>
              </a:rPr>
              <a:t>it doesn’t </a:t>
            </a:r>
            <a:r>
              <a:rPr lang="en-US" sz="2000" b="1" dirty="0">
                <a:latin typeface="Arial"/>
                <a:cs typeface="Arial"/>
              </a:rPr>
              <a:t>penetrate gram (+) cell </a:t>
            </a:r>
            <a:r>
              <a:rPr lang="en-US" sz="2000" b="1" dirty="0" smtClean="0">
                <a:latin typeface="Arial"/>
                <a:cs typeface="Arial"/>
              </a:rPr>
              <a:t>walls </a:t>
            </a:r>
            <a:r>
              <a:rPr lang="en-US" sz="2000" b="1" dirty="0">
                <a:latin typeface="Arial"/>
                <a:cs typeface="Arial"/>
              </a:rPr>
              <a:t>as well as </a:t>
            </a:r>
            <a:r>
              <a:rPr lang="en-US" sz="2000" b="1" dirty="0" err="1" smtClean="0">
                <a:latin typeface="Arial"/>
                <a:cs typeface="Arial"/>
              </a:rPr>
              <a:t>penicillins</a:t>
            </a:r>
            <a:r>
              <a:rPr lang="en-US" sz="2000" b="1" dirty="0" smtClean="0">
                <a:latin typeface="Arial"/>
                <a:cs typeface="Arial"/>
              </a:rPr>
              <a:t> do, as they are much smaller</a:t>
            </a:r>
            <a:r>
              <a:rPr lang="en-US" sz="2000" b="1" dirty="0">
                <a:latin typeface="Arial"/>
                <a:cs typeface="Arial"/>
              </a:rPr>
              <a:t>. </a:t>
            </a:r>
            <a:endParaRPr lang="en-US" sz="2000" b="1" dirty="0" smtClean="0">
              <a:latin typeface="Arial"/>
              <a:cs typeface="Arial"/>
            </a:endParaRPr>
          </a:p>
          <a:p>
            <a:endParaRPr lang="en-US" sz="2000" b="1" dirty="0">
              <a:latin typeface="Arial"/>
              <a:cs typeface="Arial"/>
            </a:endParaRPr>
          </a:p>
          <a:p>
            <a:r>
              <a:rPr lang="en-US" sz="2000" b="1" dirty="0">
                <a:latin typeface="Arial"/>
                <a:cs typeface="Arial"/>
              </a:rPr>
              <a:t>For MSSA infections, </a:t>
            </a:r>
            <a:r>
              <a:rPr lang="en-US" sz="2000" b="1" dirty="0" err="1">
                <a:solidFill>
                  <a:srgbClr val="990000"/>
                </a:solidFill>
                <a:latin typeface="Arial"/>
                <a:cs typeface="Arial"/>
              </a:rPr>
              <a:t>nafcillin</a:t>
            </a:r>
            <a:r>
              <a:rPr lang="en-US" sz="2000" b="1" dirty="0">
                <a:solidFill>
                  <a:srgbClr val="990000"/>
                </a:solidFill>
                <a:latin typeface="Arial"/>
                <a:cs typeface="Arial"/>
              </a:rPr>
              <a:t> or </a:t>
            </a:r>
            <a:r>
              <a:rPr lang="en-US" sz="2000" b="1" dirty="0" err="1">
                <a:solidFill>
                  <a:srgbClr val="990000"/>
                </a:solidFill>
                <a:latin typeface="Arial"/>
                <a:cs typeface="Arial"/>
              </a:rPr>
              <a:t>oxacillin</a:t>
            </a:r>
            <a:r>
              <a:rPr lang="en-US" sz="2000" b="1" dirty="0">
                <a:solidFill>
                  <a:srgbClr val="990000"/>
                </a:solidFill>
                <a:latin typeface="Arial"/>
                <a:cs typeface="Arial"/>
              </a:rPr>
              <a:t> are preferred. </a:t>
            </a:r>
            <a:r>
              <a:rPr lang="en-US" sz="2000" b="1" dirty="0">
                <a:latin typeface="Arial"/>
                <a:cs typeface="Arial"/>
              </a:rPr>
              <a:t>They have better </a:t>
            </a:r>
            <a:r>
              <a:rPr lang="en-US" sz="2000" b="1" i="1" dirty="0">
                <a:latin typeface="Arial"/>
                <a:cs typeface="Arial"/>
              </a:rPr>
              <a:t>in-vitro</a:t>
            </a:r>
            <a:r>
              <a:rPr lang="en-US" sz="2000" b="1" dirty="0">
                <a:latin typeface="Arial"/>
                <a:cs typeface="Arial"/>
              </a:rPr>
              <a:t> activity against MSSA than </a:t>
            </a:r>
            <a:r>
              <a:rPr lang="en-US" sz="2000" b="1" dirty="0" err="1">
                <a:latin typeface="Arial"/>
                <a:cs typeface="Arial"/>
              </a:rPr>
              <a:t>vanc</a:t>
            </a:r>
            <a:r>
              <a:rPr lang="en-US" sz="2000" b="1" dirty="0">
                <a:latin typeface="Arial"/>
                <a:cs typeface="Arial"/>
              </a:rPr>
              <a:t>, and clinic trials have also shown </a:t>
            </a:r>
            <a:r>
              <a:rPr lang="en-US" sz="2000" b="1" dirty="0" smtClean="0">
                <a:latin typeface="Arial"/>
                <a:cs typeface="Arial"/>
              </a:rPr>
              <a:t>superiority!</a:t>
            </a:r>
            <a:endParaRPr lang="en-US" sz="2000" b="1" dirty="0">
              <a:latin typeface="Arial"/>
              <a:cs typeface="Arial"/>
            </a:endParaRPr>
          </a:p>
        </p:txBody>
      </p:sp>
      <p:pic>
        <p:nvPicPr>
          <p:cNvPr id="14" name="Picture 2" descr="http://upload.wikimedia.org/wikipedia/commons/thumb/f/f4/Vancomycin.svg/300px-Vancomycin.svg.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7053" y="1749001"/>
            <a:ext cx="3768210" cy="3529556"/>
          </a:xfrm>
          <a:prstGeom prst="rect">
            <a:avLst/>
          </a:prstGeom>
          <a:solidFill>
            <a:schemeClr val="bg1"/>
          </a:solidFill>
          <a:extLst/>
        </p:spPr>
      </p:pic>
      <p:pic>
        <p:nvPicPr>
          <p:cNvPr id="18" name="Picture 4" descr="http://upload.wikimedia.org/wikipedia/commons/thumb/8/82/Nafcillin.svg/220px-Nafcilli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216" y="5448050"/>
            <a:ext cx="1714637" cy="1301565"/>
          </a:xfrm>
          <a:prstGeom prst="rect">
            <a:avLst/>
          </a:prstGeom>
          <a:solidFill>
            <a:schemeClr val="bg1"/>
          </a:solidFill>
          <a:extLst/>
        </p:spPr>
      </p:pic>
      <p:sp>
        <p:nvSpPr>
          <p:cNvPr id="8" name="TextBox 7"/>
          <p:cNvSpPr txBox="1"/>
          <p:nvPr/>
        </p:nvSpPr>
        <p:spPr>
          <a:xfrm>
            <a:off x="8036566" y="3942422"/>
            <a:ext cx="821684" cy="369332"/>
          </a:xfrm>
          <a:prstGeom prst="rect">
            <a:avLst/>
          </a:prstGeom>
          <a:noFill/>
        </p:spPr>
        <p:txBody>
          <a:bodyPr wrap="none" rtlCol="0">
            <a:spAutoFit/>
          </a:bodyPr>
          <a:lstStyle/>
          <a:p>
            <a:r>
              <a:rPr lang="en-US" dirty="0" smtClean="0">
                <a:solidFill>
                  <a:schemeClr val="accent1"/>
                </a:solidFill>
                <a:latin typeface="Arial"/>
                <a:cs typeface="Arial"/>
              </a:rPr>
              <a:t>VANC</a:t>
            </a:r>
            <a:endParaRPr lang="en-US" dirty="0">
              <a:solidFill>
                <a:schemeClr val="accent1"/>
              </a:solidFill>
              <a:latin typeface="Arial"/>
              <a:cs typeface="Arial"/>
            </a:endParaRPr>
          </a:p>
        </p:txBody>
      </p:sp>
      <p:sp>
        <p:nvSpPr>
          <p:cNvPr id="19" name="TextBox 18"/>
          <p:cNvSpPr txBox="1"/>
          <p:nvPr/>
        </p:nvSpPr>
        <p:spPr>
          <a:xfrm>
            <a:off x="7578327" y="5536854"/>
            <a:ext cx="646331" cy="369332"/>
          </a:xfrm>
          <a:prstGeom prst="rect">
            <a:avLst/>
          </a:prstGeom>
          <a:noFill/>
        </p:spPr>
        <p:txBody>
          <a:bodyPr wrap="none" rtlCol="0">
            <a:spAutoFit/>
          </a:bodyPr>
          <a:lstStyle/>
          <a:p>
            <a:r>
              <a:rPr lang="en-US" dirty="0" smtClean="0">
                <a:latin typeface="Arial"/>
                <a:cs typeface="Arial"/>
              </a:rPr>
              <a:t>NAF</a:t>
            </a:r>
            <a:endParaRPr lang="en-US" dirty="0">
              <a:latin typeface="Arial"/>
              <a:cs typeface="Arial"/>
            </a:endParaRPr>
          </a:p>
        </p:txBody>
      </p:sp>
    </p:spTree>
    <p:extLst>
      <p:ext uri="{BB962C8B-B14F-4D97-AF65-F5344CB8AC3E}">
        <p14:creationId xmlns:p14="http://schemas.microsoft.com/office/powerpoint/2010/main" val="36888820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DAPTOMYCIN</a:t>
            </a:r>
            <a:endParaRPr lang="en-US" dirty="0"/>
          </a:p>
        </p:txBody>
      </p:sp>
      <p:sp>
        <p:nvSpPr>
          <p:cNvPr id="12" name="Rectangle 11"/>
          <p:cNvSpPr/>
          <p:nvPr/>
        </p:nvSpPr>
        <p:spPr>
          <a:xfrm>
            <a:off x="2589598" y="1973808"/>
            <a:ext cx="6554402" cy="4647427"/>
          </a:xfrm>
          <a:prstGeom prst="rect">
            <a:avLst/>
          </a:prstGeom>
        </p:spPr>
        <p:txBody>
          <a:bodyPr wrap="square">
            <a:spAutoFit/>
          </a:bodyPr>
          <a:lstStyle/>
          <a:p>
            <a:r>
              <a:rPr lang="en-US" sz="2000" b="1" dirty="0" smtClean="0">
                <a:latin typeface="Arial"/>
                <a:cs typeface="Arial"/>
              </a:rPr>
              <a:t>MECHANISM OF ACTION</a:t>
            </a:r>
            <a:r>
              <a:rPr lang="en-US" sz="2000" dirty="0" smtClean="0">
                <a:latin typeface="Arial"/>
                <a:cs typeface="Arial"/>
              </a:rPr>
              <a:t>: </a:t>
            </a:r>
            <a:endParaRPr lang="en-US" dirty="0" smtClean="0">
              <a:latin typeface="Arial"/>
              <a:cs typeface="Arial"/>
            </a:endParaRPr>
          </a:p>
          <a:p>
            <a:r>
              <a:rPr lang="en-US" dirty="0" smtClean="0">
                <a:solidFill>
                  <a:srgbClr val="000000"/>
                </a:solidFill>
                <a:latin typeface="Arial"/>
                <a:cs typeface="Arial"/>
              </a:rPr>
              <a:t>Puts </a:t>
            </a:r>
            <a:r>
              <a:rPr lang="en-US" dirty="0">
                <a:solidFill>
                  <a:srgbClr val="000000"/>
                </a:solidFill>
                <a:latin typeface="Arial"/>
                <a:cs typeface="Arial"/>
              </a:rPr>
              <a:t>holes in bacterial cell membrane, causing depolarization and then inhibition of DNA synthesis and RNA </a:t>
            </a:r>
            <a:r>
              <a:rPr lang="en-US" dirty="0" smtClean="0">
                <a:solidFill>
                  <a:srgbClr val="000000"/>
                </a:solidFill>
                <a:latin typeface="Arial"/>
                <a:cs typeface="Arial"/>
              </a:rPr>
              <a:t>translation.</a:t>
            </a:r>
            <a:endParaRPr lang="en-US" sz="2000" b="1" dirty="0" smtClean="0">
              <a:latin typeface="Arial"/>
              <a:cs typeface="Arial"/>
            </a:endParaRPr>
          </a:p>
          <a:p>
            <a:endParaRPr lang="en-US" sz="2000" b="1" dirty="0" smtClean="0">
              <a:latin typeface="Arial"/>
              <a:cs typeface="Arial"/>
            </a:endParaRPr>
          </a:p>
          <a:p>
            <a:r>
              <a:rPr lang="en-US" sz="2000" b="1" dirty="0" smtClean="0">
                <a:latin typeface="Arial"/>
                <a:cs typeface="Arial"/>
              </a:rPr>
              <a:t>SPECTRUM OF COVERAGE:</a:t>
            </a:r>
            <a:endParaRPr lang="en-US" sz="2000" dirty="0" smtClean="0">
              <a:latin typeface="Arial"/>
              <a:cs typeface="Arial"/>
            </a:endParaRPr>
          </a:p>
          <a:p>
            <a:r>
              <a:rPr lang="en-US" dirty="0" smtClean="0">
                <a:solidFill>
                  <a:srgbClr val="000000"/>
                </a:solidFill>
                <a:latin typeface="Arial"/>
                <a:cs typeface="Arial"/>
              </a:rPr>
              <a:t>Broadly </a:t>
            </a:r>
            <a:r>
              <a:rPr lang="en-US" dirty="0">
                <a:solidFill>
                  <a:srgbClr val="000000"/>
                </a:solidFill>
                <a:latin typeface="Arial"/>
                <a:cs typeface="Arial"/>
              </a:rPr>
              <a:t>covers gram (+)’s, including MRSA and VRE. Indicated for skin and soft tissue, and for endocarditis/bacteremia.  </a:t>
            </a:r>
            <a:endParaRPr lang="en-US" dirty="0" smtClean="0">
              <a:solidFill>
                <a:srgbClr val="000000"/>
              </a:solidFill>
              <a:latin typeface="Arial"/>
              <a:cs typeface="Arial"/>
            </a:endParaRPr>
          </a:p>
          <a:p>
            <a:endParaRPr lang="en-US" dirty="0">
              <a:solidFill>
                <a:srgbClr val="000000"/>
              </a:solidFill>
              <a:latin typeface="Arial"/>
              <a:cs typeface="Arial"/>
            </a:endParaRPr>
          </a:p>
          <a:p>
            <a:pPr lvl="1"/>
            <a:r>
              <a:rPr lang="en-US" b="1" dirty="0">
                <a:solidFill>
                  <a:schemeClr val="accent1"/>
                </a:solidFill>
                <a:latin typeface="Arial"/>
                <a:cs typeface="Arial"/>
              </a:rPr>
              <a:t>Gram </a:t>
            </a:r>
            <a:r>
              <a:rPr lang="en-US" b="1" dirty="0" smtClean="0">
                <a:solidFill>
                  <a:schemeClr val="accent1"/>
                </a:solidFill>
                <a:latin typeface="Arial"/>
                <a:cs typeface="Arial"/>
              </a:rPr>
              <a:t>+</a:t>
            </a:r>
            <a:r>
              <a:rPr lang="en-US" dirty="0" smtClean="0">
                <a:solidFill>
                  <a:srgbClr val="000000"/>
                </a:solidFill>
                <a:latin typeface="Arial"/>
                <a:cs typeface="Arial"/>
              </a:rPr>
              <a:t>: Pretty much all, </a:t>
            </a:r>
            <a:r>
              <a:rPr lang="en-US" dirty="0">
                <a:solidFill>
                  <a:srgbClr val="000000"/>
                </a:solidFill>
                <a:latin typeface="Arial"/>
                <a:cs typeface="Arial"/>
              </a:rPr>
              <a:t>including MRSA and </a:t>
            </a:r>
            <a:r>
              <a:rPr lang="en-US" dirty="0" smtClean="0">
                <a:solidFill>
                  <a:srgbClr val="000000"/>
                </a:solidFill>
                <a:latin typeface="Arial"/>
                <a:cs typeface="Arial"/>
              </a:rPr>
              <a:t>VRE</a:t>
            </a:r>
          </a:p>
          <a:p>
            <a:pPr lvl="1"/>
            <a:endParaRPr lang="en-US" dirty="0">
              <a:solidFill>
                <a:srgbClr val="000000"/>
              </a:solidFill>
              <a:latin typeface="Arial"/>
              <a:cs typeface="Arial"/>
            </a:endParaRPr>
          </a:p>
          <a:p>
            <a:pPr lvl="1"/>
            <a:r>
              <a:rPr lang="en-US" b="1" dirty="0">
                <a:solidFill>
                  <a:srgbClr val="990000"/>
                </a:solidFill>
                <a:latin typeface="Arial"/>
                <a:cs typeface="Arial"/>
              </a:rPr>
              <a:t>Gram </a:t>
            </a:r>
            <a:r>
              <a:rPr lang="en-US" b="1" dirty="0" smtClean="0">
                <a:solidFill>
                  <a:srgbClr val="990000"/>
                </a:solidFill>
                <a:latin typeface="Arial"/>
                <a:cs typeface="Arial"/>
              </a:rPr>
              <a:t>-: </a:t>
            </a:r>
            <a:r>
              <a:rPr lang="en-US" dirty="0" smtClean="0">
                <a:solidFill>
                  <a:srgbClr val="000000"/>
                </a:solidFill>
                <a:latin typeface="Arial"/>
                <a:cs typeface="Arial"/>
              </a:rPr>
              <a:t>None</a:t>
            </a:r>
            <a:endParaRPr lang="en-US" dirty="0">
              <a:solidFill>
                <a:srgbClr val="000000"/>
              </a:solidFill>
              <a:latin typeface="Arial"/>
              <a:cs typeface="Arial"/>
            </a:endParaRPr>
          </a:p>
          <a:p>
            <a:pPr lvl="1"/>
            <a:endParaRPr lang="en-US" b="1" dirty="0" smtClean="0">
              <a:solidFill>
                <a:srgbClr val="990000"/>
              </a:solidFill>
              <a:latin typeface="Arial"/>
              <a:cs typeface="Arial"/>
            </a:endParaRPr>
          </a:p>
          <a:p>
            <a:pPr lvl="1"/>
            <a:r>
              <a:rPr lang="en-US" b="1" dirty="0" smtClean="0">
                <a:solidFill>
                  <a:srgbClr val="990000"/>
                </a:solidFill>
                <a:latin typeface="Arial"/>
                <a:cs typeface="Arial"/>
              </a:rPr>
              <a:t>Anaerobes</a:t>
            </a:r>
            <a:r>
              <a:rPr lang="en-US" dirty="0" smtClean="0">
                <a:solidFill>
                  <a:srgbClr val="000000"/>
                </a:solidFill>
                <a:latin typeface="Arial"/>
                <a:cs typeface="Arial"/>
              </a:rPr>
              <a:t>: None </a:t>
            </a:r>
            <a:endParaRPr lang="en-US" i="1" dirty="0">
              <a:solidFill>
                <a:srgbClr val="000000"/>
              </a:solidFill>
              <a:latin typeface="Arial"/>
              <a:cs typeface="Arial"/>
            </a:endParaRPr>
          </a:p>
          <a:p>
            <a:pPr lvl="1"/>
            <a:endParaRPr lang="en-US" b="1" dirty="0" smtClean="0">
              <a:solidFill>
                <a:srgbClr val="990000"/>
              </a:solidFill>
              <a:latin typeface="Arial"/>
              <a:cs typeface="Arial"/>
            </a:endParaRPr>
          </a:p>
          <a:p>
            <a:pPr lvl="1"/>
            <a:r>
              <a:rPr lang="en-US" b="1" dirty="0" err="1" smtClean="0">
                <a:solidFill>
                  <a:srgbClr val="990000"/>
                </a:solidFill>
                <a:latin typeface="Arial"/>
                <a:cs typeface="Arial"/>
              </a:rPr>
              <a:t>Atypicals</a:t>
            </a:r>
            <a:r>
              <a:rPr lang="en-US" b="1" dirty="0">
                <a:solidFill>
                  <a:srgbClr val="990000"/>
                </a:solidFill>
                <a:latin typeface="Arial"/>
                <a:cs typeface="Arial"/>
              </a:rPr>
              <a:t>:  </a:t>
            </a:r>
            <a:r>
              <a:rPr lang="en-US" dirty="0" smtClean="0">
                <a:solidFill>
                  <a:srgbClr val="000000"/>
                </a:solidFill>
                <a:latin typeface="Arial"/>
                <a:cs typeface="Arial"/>
              </a:rPr>
              <a:t>None</a:t>
            </a:r>
            <a:endParaRPr lang="en-US" dirty="0">
              <a:solidFill>
                <a:srgbClr val="000000"/>
              </a:solidFill>
              <a:latin typeface="Arial"/>
              <a:cs typeface="Arial"/>
            </a:endParaRPr>
          </a:p>
        </p:txBody>
      </p:sp>
      <p:sp>
        <p:nvSpPr>
          <p:cNvPr id="13" name="Rectangle 12"/>
          <p:cNvSpPr/>
          <p:nvPr/>
        </p:nvSpPr>
        <p:spPr>
          <a:xfrm>
            <a:off x="284163" y="1868838"/>
            <a:ext cx="2012297" cy="120032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“LIKE VANC BUT FOR VRE AND MORE EXPENSIVE</a:t>
            </a:r>
            <a:r>
              <a:rPr lang="en-US" b="1" dirty="0" smtClean="0">
                <a:solidFill>
                  <a:srgbClr val="000000"/>
                </a:solidFill>
                <a:latin typeface="Arial"/>
                <a:cs typeface="Arial"/>
              </a:rPr>
              <a:t>”</a:t>
            </a:r>
            <a:endParaRPr lang="en-US" b="1" dirty="0">
              <a:solidFill>
                <a:srgbClr val="000000"/>
              </a:solidFill>
              <a:latin typeface="Arial"/>
              <a:cs typeface="Arial"/>
            </a:endParaRPr>
          </a:p>
        </p:txBody>
      </p:sp>
      <p:pic>
        <p:nvPicPr>
          <p:cNvPr id="9" name="Picture 2" descr="File:Daptomycin Ball et al.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77227" y="4105361"/>
            <a:ext cx="3524868" cy="1802089"/>
          </a:xfrm>
          <a:prstGeom prst="rect">
            <a:avLst/>
          </a:prstGeom>
          <a:solidFill>
            <a:schemeClr val="bg1"/>
          </a:solidFill>
        </p:spPr>
      </p:pic>
    </p:spTree>
    <p:extLst>
      <p:ext uri="{BB962C8B-B14F-4D97-AF65-F5344CB8AC3E}">
        <p14:creationId xmlns:p14="http://schemas.microsoft.com/office/powerpoint/2010/main" val="24667109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DAPTOMYCIN</a:t>
            </a:r>
            <a:endParaRPr lang="en-US" dirty="0"/>
          </a:p>
        </p:txBody>
      </p:sp>
      <p:sp>
        <p:nvSpPr>
          <p:cNvPr id="12" name="Rectangle 11"/>
          <p:cNvSpPr/>
          <p:nvPr/>
        </p:nvSpPr>
        <p:spPr>
          <a:xfrm>
            <a:off x="3133908" y="1940818"/>
            <a:ext cx="5888447" cy="2400657"/>
          </a:xfrm>
          <a:prstGeom prst="rect">
            <a:avLst/>
          </a:prstGeom>
        </p:spPr>
        <p:txBody>
          <a:bodyPr wrap="square">
            <a:spAutoFit/>
          </a:bodyPr>
          <a:lstStyle/>
          <a:p>
            <a:r>
              <a:rPr lang="en-US" sz="2000" b="1" dirty="0" smtClean="0">
                <a:latin typeface="Arial"/>
                <a:cs typeface="Arial"/>
              </a:rPr>
              <a:t>DOSING</a:t>
            </a:r>
            <a:r>
              <a:rPr lang="en-US" sz="2000" dirty="0" smtClean="0">
                <a:latin typeface="Arial"/>
                <a:cs typeface="Arial"/>
              </a:rPr>
              <a:t>: </a:t>
            </a:r>
          </a:p>
          <a:p>
            <a:r>
              <a:rPr lang="en-US" dirty="0" smtClean="0">
                <a:latin typeface="Arial"/>
                <a:cs typeface="Arial"/>
              </a:rPr>
              <a:t>IV </a:t>
            </a:r>
            <a:r>
              <a:rPr lang="en-US" dirty="0">
                <a:latin typeface="Arial"/>
                <a:cs typeface="Arial"/>
              </a:rPr>
              <a:t>only</a:t>
            </a:r>
          </a:p>
          <a:p>
            <a:endParaRPr lang="en-US" b="1" dirty="0" smtClean="0">
              <a:latin typeface="Arial"/>
              <a:cs typeface="Arial"/>
            </a:endParaRPr>
          </a:p>
          <a:p>
            <a:r>
              <a:rPr lang="en-US" sz="2000" b="1" dirty="0" smtClean="0">
                <a:latin typeface="Arial"/>
                <a:cs typeface="Arial"/>
              </a:rPr>
              <a:t>SIDE EFFECTS</a:t>
            </a:r>
            <a:r>
              <a:rPr lang="en-US" sz="2000" dirty="0" smtClean="0">
                <a:latin typeface="Arial"/>
                <a:cs typeface="Arial"/>
              </a:rPr>
              <a:t>: </a:t>
            </a:r>
          </a:p>
          <a:p>
            <a:r>
              <a:rPr lang="en-US" dirty="0">
                <a:latin typeface="Arial"/>
                <a:cs typeface="Arial"/>
              </a:rPr>
              <a:t>N</a:t>
            </a:r>
            <a:r>
              <a:rPr lang="en-US" dirty="0" smtClean="0">
                <a:latin typeface="Arial"/>
                <a:cs typeface="Arial"/>
              </a:rPr>
              <a:t>europathy </a:t>
            </a:r>
            <a:r>
              <a:rPr lang="en-US" dirty="0">
                <a:latin typeface="Arial"/>
                <a:cs typeface="Arial"/>
              </a:rPr>
              <a:t>and myopathy. </a:t>
            </a:r>
            <a:endParaRPr lang="en-US" dirty="0" smtClean="0">
              <a:latin typeface="Arial"/>
              <a:cs typeface="Arial"/>
            </a:endParaRPr>
          </a:p>
          <a:p>
            <a:endParaRPr lang="en-US" b="1" dirty="0" smtClean="0">
              <a:latin typeface="Arial"/>
              <a:cs typeface="Arial"/>
            </a:endParaRPr>
          </a:p>
          <a:p>
            <a:r>
              <a:rPr lang="en-US" sz="2000" b="1" dirty="0" smtClean="0">
                <a:latin typeface="Arial"/>
                <a:cs typeface="Arial"/>
              </a:rPr>
              <a:t>COMMENTS</a:t>
            </a:r>
            <a:r>
              <a:rPr lang="en-US" b="1" dirty="0" smtClean="0">
                <a:latin typeface="Arial"/>
                <a:cs typeface="Arial"/>
              </a:rPr>
              <a:t>: </a:t>
            </a:r>
          </a:p>
          <a:p>
            <a:r>
              <a:rPr lang="en-US" dirty="0" smtClean="0">
                <a:latin typeface="Arial"/>
                <a:cs typeface="Arial"/>
              </a:rPr>
              <a:t>Do </a:t>
            </a:r>
            <a:r>
              <a:rPr lang="en-US" dirty="0">
                <a:latin typeface="Arial"/>
                <a:cs typeface="Arial"/>
              </a:rPr>
              <a:t>NOT use in lung infections. </a:t>
            </a:r>
            <a:r>
              <a:rPr lang="en-US" i="1" dirty="0">
                <a:latin typeface="Arial"/>
                <a:cs typeface="Arial"/>
              </a:rPr>
              <a:t>Inactivated by surfactant</a:t>
            </a:r>
            <a:r>
              <a:rPr lang="en-US" dirty="0">
                <a:latin typeface="Arial"/>
                <a:cs typeface="Arial"/>
              </a:rPr>
              <a:t>. </a:t>
            </a:r>
            <a:r>
              <a:rPr lang="en-US" dirty="0" smtClean="0">
                <a:latin typeface="Arial"/>
                <a:cs typeface="Arial"/>
              </a:rPr>
              <a:t> </a:t>
            </a:r>
            <a:endParaRPr lang="en-US" dirty="0">
              <a:latin typeface="Arial"/>
              <a:cs typeface="Arial"/>
            </a:endParaRPr>
          </a:p>
        </p:txBody>
      </p:sp>
      <p:sp>
        <p:nvSpPr>
          <p:cNvPr id="13" name="Rectangle 12"/>
          <p:cNvSpPr/>
          <p:nvPr/>
        </p:nvSpPr>
        <p:spPr>
          <a:xfrm>
            <a:off x="284163" y="1868838"/>
            <a:ext cx="2012297" cy="120032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“LIKE VANC BUT FOR VRE AND MORE EXPENSIVE</a:t>
            </a:r>
            <a:r>
              <a:rPr lang="en-US" b="1" dirty="0" smtClean="0">
                <a:solidFill>
                  <a:srgbClr val="000000"/>
                </a:solidFill>
                <a:latin typeface="Arial"/>
                <a:cs typeface="Arial"/>
              </a:rPr>
              <a:t>”</a:t>
            </a:r>
            <a:endParaRPr lang="en-US" b="1" dirty="0">
              <a:solidFill>
                <a:srgbClr val="000000"/>
              </a:solidFill>
              <a:latin typeface="Arial"/>
              <a:cs typeface="Arial"/>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31" b="100000" l="0" r="99228">
                        <a14:foregroundMark x1="9653" y1="79897" x2="9653" y2="79897"/>
                        <a14:foregroundMark x1="12355" y1="74227" x2="12355" y2="74227"/>
                        <a14:foregroundMark x1="62162" y1="90206" x2="62162" y2="90206"/>
                        <a14:foregroundMark x1="94208" y1="94330" x2="94208" y2="94330"/>
                      </a14:backgroundRemoval>
                    </a14:imgEffect>
                    <a14:imgEffect>
                      <a14:saturation sat="33000"/>
                    </a14:imgEffect>
                  </a14:imgLayer>
                </a14:imgProps>
              </a:ext>
            </a:extLst>
          </a:blip>
          <a:srcRect t="5096" b="14562"/>
          <a:stretch/>
        </p:blipFill>
        <p:spPr>
          <a:xfrm>
            <a:off x="0" y="3245928"/>
            <a:ext cx="3133908" cy="1979459"/>
          </a:xfrm>
          <a:prstGeom prst="rect">
            <a:avLst/>
          </a:prstGeom>
        </p:spPr>
      </p:pic>
      <p:sp>
        <p:nvSpPr>
          <p:cNvPr id="4" name="Multiply 3"/>
          <p:cNvSpPr/>
          <p:nvPr/>
        </p:nvSpPr>
        <p:spPr>
          <a:xfrm>
            <a:off x="626781" y="3575838"/>
            <a:ext cx="1946322" cy="1649549"/>
          </a:xfrm>
          <a:prstGeom prst="mathMultiply">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156550" y="2513255"/>
            <a:ext cx="2123498" cy="584776"/>
          </a:xfrm>
          <a:prstGeom prst="rect">
            <a:avLst/>
          </a:prstGeom>
        </p:spPr>
        <p:txBody>
          <a:bodyPr wrap="none">
            <a:spAutoFit/>
          </a:bodyPr>
          <a:lstStyle/>
          <a:p>
            <a:r>
              <a:rPr lang="en-US" sz="1600" b="1" dirty="0">
                <a:solidFill>
                  <a:srgbClr val="990000"/>
                </a:solidFill>
                <a:latin typeface="Arial"/>
                <a:cs typeface="Arial"/>
              </a:rPr>
              <a:t>Serum CK </a:t>
            </a:r>
            <a:r>
              <a:rPr lang="en-US" sz="1600" dirty="0">
                <a:solidFill>
                  <a:srgbClr val="990000"/>
                </a:solidFill>
                <a:latin typeface="Arial"/>
                <a:cs typeface="Arial"/>
              </a:rPr>
              <a:t>should be </a:t>
            </a:r>
            <a:endParaRPr lang="en-US" sz="1600" dirty="0" smtClean="0">
              <a:solidFill>
                <a:srgbClr val="990000"/>
              </a:solidFill>
              <a:latin typeface="Arial"/>
              <a:cs typeface="Arial"/>
            </a:endParaRPr>
          </a:p>
          <a:p>
            <a:r>
              <a:rPr lang="en-US" sz="1600" dirty="0" smtClean="0">
                <a:solidFill>
                  <a:srgbClr val="990000"/>
                </a:solidFill>
                <a:latin typeface="Arial"/>
                <a:cs typeface="Arial"/>
              </a:rPr>
              <a:t>checked regularly </a:t>
            </a:r>
            <a:endParaRPr lang="en-US" sz="1600" dirty="0">
              <a:solidFill>
                <a:srgbClr val="990000"/>
              </a:solidFill>
              <a:latin typeface="Arial"/>
              <a:cs typeface="Arial"/>
            </a:endParaRPr>
          </a:p>
        </p:txBody>
      </p:sp>
      <p:cxnSp>
        <p:nvCxnSpPr>
          <p:cNvPr id="7" name="Straight Arrow Connector 6"/>
          <p:cNvCxnSpPr/>
          <p:nvPr/>
        </p:nvCxnSpPr>
        <p:spPr>
          <a:xfrm flipH="1">
            <a:off x="5674022" y="2738251"/>
            <a:ext cx="482528" cy="421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824725944"/>
              </p:ext>
            </p:extLst>
          </p:nvPr>
        </p:nvGraphicFramePr>
        <p:xfrm>
          <a:off x="144685" y="5225387"/>
          <a:ext cx="8877670" cy="161696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Daptomycin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aseline="0" dirty="0" smtClean="0">
                          <a:latin typeface="Arial"/>
                          <a:cs typeface="Arial"/>
                        </a:rPr>
                        <a:t>MRSA, VRE. Don’t use for lung infection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645695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LINEZOLID</a:t>
            </a:r>
            <a:endParaRPr lang="en-US" dirty="0"/>
          </a:p>
        </p:txBody>
      </p:sp>
      <p:sp>
        <p:nvSpPr>
          <p:cNvPr id="12" name="Rectangle 11"/>
          <p:cNvSpPr/>
          <p:nvPr/>
        </p:nvSpPr>
        <p:spPr>
          <a:xfrm>
            <a:off x="2837012" y="1797207"/>
            <a:ext cx="6554402" cy="3739485"/>
          </a:xfrm>
          <a:prstGeom prst="rect">
            <a:avLst/>
          </a:prstGeom>
        </p:spPr>
        <p:txBody>
          <a:bodyPr wrap="square">
            <a:spAutoFit/>
          </a:bodyPr>
          <a:lstStyle/>
          <a:p>
            <a:r>
              <a:rPr lang="en-US" sz="2000" b="1" dirty="0" smtClean="0">
                <a:latin typeface="Arial"/>
                <a:cs typeface="Arial"/>
              </a:rPr>
              <a:t>MECHANISM OF ACTION</a:t>
            </a:r>
            <a:r>
              <a:rPr lang="en-US" sz="2000" dirty="0" smtClean="0">
                <a:latin typeface="Arial"/>
                <a:cs typeface="Arial"/>
              </a:rPr>
              <a:t>: </a:t>
            </a:r>
          </a:p>
          <a:p>
            <a:r>
              <a:rPr lang="en-US" dirty="0">
                <a:latin typeface="Arial"/>
                <a:cs typeface="Arial"/>
              </a:rPr>
              <a:t>I</a:t>
            </a:r>
            <a:r>
              <a:rPr lang="en-US" dirty="0" smtClean="0">
                <a:latin typeface="Arial"/>
                <a:cs typeface="Arial"/>
              </a:rPr>
              <a:t>nhibit </a:t>
            </a:r>
            <a:r>
              <a:rPr lang="en-US" dirty="0">
                <a:latin typeface="Arial"/>
                <a:cs typeface="Arial"/>
              </a:rPr>
              <a:t>50S subunit of bacterial ribosome</a:t>
            </a:r>
          </a:p>
          <a:p>
            <a:endParaRPr lang="en-US" sz="2000" b="1" dirty="0" smtClean="0">
              <a:latin typeface="Arial"/>
              <a:cs typeface="Arial"/>
            </a:endParaRPr>
          </a:p>
          <a:p>
            <a:r>
              <a:rPr lang="en-US" sz="2000" b="1" dirty="0" smtClean="0">
                <a:latin typeface="Arial"/>
                <a:cs typeface="Arial"/>
              </a:rPr>
              <a:t>SPECTRUM OF COVERAGE</a:t>
            </a:r>
            <a:r>
              <a:rPr lang="en-US" sz="2000" dirty="0" smtClean="0">
                <a:latin typeface="Arial"/>
                <a:cs typeface="Arial"/>
              </a:rPr>
              <a:t>: </a:t>
            </a:r>
          </a:p>
          <a:p>
            <a:r>
              <a:rPr lang="en-US" dirty="0" smtClean="0">
                <a:latin typeface="Arial"/>
                <a:cs typeface="Arial"/>
              </a:rPr>
              <a:t>Broadly </a:t>
            </a:r>
            <a:r>
              <a:rPr lang="en-US" dirty="0">
                <a:latin typeface="Arial"/>
                <a:cs typeface="Arial"/>
              </a:rPr>
              <a:t>covers gram (+)’s, including MRSA and VRE.   </a:t>
            </a:r>
          </a:p>
          <a:p>
            <a:pPr lvl="1"/>
            <a:endParaRPr lang="en-US" sz="1700" dirty="0" smtClean="0">
              <a:latin typeface="Arial"/>
              <a:cs typeface="Arial"/>
            </a:endParaRPr>
          </a:p>
          <a:p>
            <a:pPr lvl="1"/>
            <a:r>
              <a:rPr lang="en-US" sz="1700" b="1" dirty="0" smtClean="0">
                <a:solidFill>
                  <a:schemeClr val="accent1"/>
                </a:solidFill>
                <a:latin typeface="Arial"/>
                <a:cs typeface="Arial"/>
              </a:rPr>
              <a:t>Gram +: </a:t>
            </a:r>
            <a:r>
              <a:rPr lang="en-US" sz="1700" dirty="0" smtClean="0">
                <a:latin typeface="Arial"/>
                <a:cs typeface="Arial"/>
              </a:rPr>
              <a:t>Almost all, </a:t>
            </a:r>
            <a:r>
              <a:rPr lang="en-US" sz="1700" dirty="0">
                <a:latin typeface="Arial"/>
                <a:cs typeface="Arial"/>
              </a:rPr>
              <a:t>including MRSA and VRE</a:t>
            </a:r>
          </a:p>
          <a:p>
            <a:pPr lvl="1"/>
            <a:endParaRPr lang="en-US" sz="1700" b="1" dirty="0" smtClean="0">
              <a:solidFill>
                <a:srgbClr val="990000"/>
              </a:solidFill>
              <a:latin typeface="Arial"/>
              <a:cs typeface="Arial"/>
            </a:endParaRPr>
          </a:p>
          <a:p>
            <a:pPr lvl="1"/>
            <a:r>
              <a:rPr lang="en-US" sz="1700" b="1" dirty="0" smtClean="0">
                <a:solidFill>
                  <a:srgbClr val="990000"/>
                </a:solidFill>
                <a:latin typeface="Arial"/>
                <a:cs typeface="Arial"/>
              </a:rPr>
              <a:t>Gram -</a:t>
            </a:r>
            <a:r>
              <a:rPr lang="en-US" sz="1700" dirty="0" smtClean="0">
                <a:latin typeface="Arial"/>
                <a:cs typeface="Arial"/>
              </a:rPr>
              <a:t>: </a:t>
            </a:r>
            <a:r>
              <a:rPr lang="en-US" sz="1700" dirty="0">
                <a:latin typeface="Arial"/>
                <a:cs typeface="Arial"/>
              </a:rPr>
              <a:t>none</a:t>
            </a:r>
          </a:p>
          <a:p>
            <a:pPr lvl="1"/>
            <a:endParaRPr lang="en-US" sz="1700" b="1" dirty="0" smtClean="0">
              <a:solidFill>
                <a:srgbClr val="990000"/>
              </a:solidFill>
              <a:latin typeface="Arial"/>
              <a:cs typeface="Arial"/>
            </a:endParaRPr>
          </a:p>
          <a:p>
            <a:pPr lvl="1"/>
            <a:r>
              <a:rPr lang="en-US" sz="1700" b="1" dirty="0" smtClean="0">
                <a:solidFill>
                  <a:srgbClr val="990000"/>
                </a:solidFill>
                <a:latin typeface="Arial"/>
                <a:cs typeface="Arial"/>
              </a:rPr>
              <a:t>Anaerobes</a:t>
            </a:r>
            <a:r>
              <a:rPr lang="en-US" sz="1700" dirty="0" smtClean="0">
                <a:latin typeface="Arial"/>
                <a:cs typeface="Arial"/>
              </a:rPr>
              <a:t>: </a:t>
            </a:r>
            <a:r>
              <a:rPr lang="en-US" sz="1700" dirty="0">
                <a:latin typeface="Arial"/>
                <a:cs typeface="Arial"/>
              </a:rPr>
              <a:t>none </a:t>
            </a:r>
            <a:endParaRPr lang="en-US" sz="1700" i="1" dirty="0">
              <a:latin typeface="Arial"/>
              <a:cs typeface="Arial"/>
            </a:endParaRPr>
          </a:p>
          <a:p>
            <a:pPr lvl="1"/>
            <a:endParaRPr lang="en-US" sz="1700" b="1" dirty="0" smtClean="0">
              <a:solidFill>
                <a:srgbClr val="990000"/>
              </a:solidFill>
              <a:latin typeface="Arial"/>
              <a:cs typeface="Arial"/>
            </a:endParaRPr>
          </a:p>
          <a:p>
            <a:pPr lvl="1"/>
            <a:r>
              <a:rPr lang="en-US" sz="1700" b="1" dirty="0" err="1" smtClean="0">
                <a:solidFill>
                  <a:srgbClr val="990000"/>
                </a:solidFill>
                <a:latin typeface="Arial"/>
                <a:cs typeface="Arial"/>
              </a:rPr>
              <a:t>Atypicals</a:t>
            </a:r>
            <a:r>
              <a:rPr lang="en-US" sz="1700" dirty="0">
                <a:latin typeface="Arial"/>
                <a:cs typeface="Arial"/>
              </a:rPr>
              <a:t>:  </a:t>
            </a:r>
            <a:r>
              <a:rPr lang="en-US" dirty="0">
                <a:latin typeface="Arial"/>
                <a:cs typeface="Arial"/>
              </a:rPr>
              <a:t>none</a:t>
            </a:r>
            <a:endParaRPr lang="en-US" sz="1700" dirty="0">
              <a:latin typeface="Arial"/>
              <a:cs typeface="Arial"/>
            </a:endParaRPr>
          </a:p>
        </p:txBody>
      </p:sp>
      <p:sp>
        <p:nvSpPr>
          <p:cNvPr id="13" name="Rectangle 12"/>
          <p:cNvSpPr/>
          <p:nvPr/>
        </p:nvSpPr>
        <p:spPr>
          <a:xfrm>
            <a:off x="102726" y="1819353"/>
            <a:ext cx="2569342" cy="92333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“POWERFUL GRAM POSITIVE, BUT $$ AND TOXIC TO BM</a:t>
            </a:r>
            <a:r>
              <a:rPr lang="en-US" b="1" dirty="0" smtClean="0">
                <a:solidFill>
                  <a:srgbClr val="000000"/>
                </a:solidFill>
                <a:latin typeface="Arial"/>
                <a:cs typeface="Arial"/>
              </a:rPr>
              <a:t>”</a:t>
            </a:r>
            <a:endParaRPr lang="en-US" b="1" dirty="0">
              <a:solidFill>
                <a:srgbClr val="000000"/>
              </a:solidFill>
              <a:latin typeface="Arial"/>
              <a:cs typeface="Arial"/>
            </a:endParaRPr>
          </a:p>
        </p:txBody>
      </p:sp>
      <p:pic>
        <p:nvPicPr>
          <p:cNvPr id="6" name="Picture 2" descr="Skeletal formula of linezol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5297858"/>
            <a:ext cx="2786154" cy="1405743"/>
          </a:xfrm>
          <a:prstGeom prst="rect">
            <a:avLst/>
          </a:prstGeom>
          <a:solidFill>
            <a:schemeClr val="bg1"/>
          </a:solidFill>
          <a:ln>
            <a:solidFill>
              <a:schemeClr val="accent4"/>
            </a:solidFill>
          </a:ln>
        </p:spPr>
      </p:pic>
    </p:spTree>
    <p:extLst>
      <p:ext uri="{BB962C8B-B14F-4D97-AF65-F5344CB8AC3E}">
        <p14:creationId xmlns:p14="http://schemas.microsoft.com/office/powerpoint/2010/main" val="25964271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LINEZOLID</a:t>
            </a:r>
            <a:endParaRPr lang="en-US" dirty="0"/>
          </a:p>
        </p:txBody>
      </p:sp>
      <p:sp>
        <p:nvSpPr>
          <p:cNvPr id="12" name="Rectangle 11"/>
          <p:cNvSpPr/>
          <p:nvPr/>
        </p:nvSpPr>
        <p:spPr>
          <a:xfrm>
            <a:off x="2935976" y="1797207"/>
            <a:ext cx="6153190" cy="3231654"/>
          </a:xfrm>
          <a:prstGeom prst="rect">
            <a:avLst/>
          </a:prstGeom>
        </p:spPr>
        <p:txBody>
          <a:bodyPr wrap="square">
            <a:spAutoFit/>
          </a:bodyPr>
          <a:lstStyle/>
          <a:p>
            <a:r>
              <a:rPr lang="en-US" b="1" dirty="0" smtClean="0">
                <a:latin typeface="Arial"/>
                <a:cs typeface="Arial"/>
              </a:rPr>
              <a:t>DOSING:</a:t>
            </a:r>
          </a:p>
          <a:p>
            <a:r>
              <a:rPr lang="en-US" sz="1600" dirty="0" smtClean="0">
                <a:latin typeface="Arial"/>
                <a:cs typeface="Arial"/>
              </a:rPr>
              <a:t>IV </a:t>
            </a:r>
            <a:r>
              <a:rPr lang="en-US" sz="1600" dirty="0">
                <a:latin typeface="Arial"/>
                <a:cs typeface="Arial"/>
              </a:rPr>
              <a:t>or PO. </a:t>
            </a:r>
            <a:endParaRPr lang="en-US" sz="1600" dirty="0" smtClean="0">
              <a:latin typeface="Arial"/>
              <a:cs typeface="Arial"/>
            </a:endParaRPr>
          </a:p>
          <a:p>
            <a:r>
              <a:rPr lang="en-US" sz="1600" dirty="0" smtClean="0">
                <a:latin typeface="Arial"/>
                <a:cs typeface="Arial"/>
              </a:rPr>
              <a:t>This </a:t>
            </a:r>
            <a:r>
              <a:rPr lang="en-US" sz="1600" dirty="0">
                <a:latin typeface="Arial"/>
                <a:cs typeface="Arial"/>
              </a:rPr>
              <a:t>is nice because it’s a strong MRSA oral option (of which there are not many)  </a:t>
            </a:r>
            <a:endParaRPr lang="en-US" sz="1600" dirty="0" smtClean="0">
              <a:latin typeface="Arial"/>
              <a:cs typeface="Arial"/>
            </a:endParaRPr>
          </a:p>
          <a:p>
            <a:endParaRPr lang="en-US" dirty="0">
              <a:latin typeface="Arial"/>
              <a:cs typeface="Arial"/>
            </a:endParaRPr>
          </a:p>
          <a:p>
            <a:r>
              <a:rPr lang="en-US" b="1" dirty="0" smtClean="0">
                <a:latin typeface="Arial"/>
                <a:cs typeface="Arial"/>
              </a:rPr>
              <a:t>SIDE EFFECTS</a:t>
            </a:r>
            <a:r>
              <a:rPr lang="en-US" dirty="0" smtClean="0">
                <a:latin typeface="Arial"/>
                <a:cs typeface="Arial"/>
              </a:rPr>
              <a:t>: </a:t>
            </a:r>
          </a:p>
          <a:p>
            <a:r>
              <a:rPr lang="en-US" sz="1600" dirty="0">
                <a:latin typeface="Arial"/>
                <a:cs typeface="Arial"/>
              </a:rPr>
              <a:t>M</a:t>
            </a:r>
            <a:r>
              <a:rPr lang="en-US" sz="1600" dirty="0" smtClean="0">
                <a:latin typeface="Arial"/>
                <a:cs typeface="Arial"/>
              </a:rPr>
              <a:t>arrow</a:t>
            </a:r>
            <a:r>
              <a:rPr lang="en-US" sz="1600" dirty="0">
                <a:latin typeface="Arial"/>
                <a:cs typeface="Arial"/>
              </a:rPr>
              <a:t>-toxicity (neutropenia, thrombocytopenia) and MAO inhibition, so can cause serotonin syndrome (care with SSRI’s or other similar drugs). </a:t>
            </a:r>
          </a:p>
          <a:p>
            <a:r>
              <a:rPr lang="en-US" b="1" dirty="0" smtClean="0">
                <a:latin typeface="Arial"/>
                <a:cs typeface="Arial"/>
              </a:rPr>
              <a:t>COMMENTS:</a:t>
            </a:r>
            <a:r>
              <a:rPr lang="en-US" dirty="0" smtClean="0">
                <a:latin typeface="Arial"/>
                <a:cs typeface="Arial"/>
              </a:rPr>
              <a:t> </a:t>
            </a:r>
          </a:p>
          <a:p>
            <a:r>
              <a:rPr lang="en-US" dirty="0">
                <a:latin typeface="Arial"/>
                <a:cs typeface="Arial"/>
              </a:rPr>
              <a:t>U</a:t>
            </a:r>
            <a:r>
              <a:rPr lang="en-US" dirty="0" smtClean="0">
                <a:latin typeface="Arial"/>
                <a:cs typeface="Arial"/>
              </a:rPr>
              <a:t>nlike </a:t>
            </a:r>
            <a:r>
              <a:rPr lang="en-US" dirty="0" err="1" smtClean="0">
                <a:latin typeface="Arial"/>
                <a:cs typeface="Arial"/>
              </a:rPr>
              <a:t>Daptomycin</a:t>
            </a:r>
            <a:r>
              <a:rPr lang="en-US" dirty="0">
                <a:latin typeface="Arial"/>
                <a:cs typeface="Arial"/>
              </a:rPr>
              <a:t>, can be used in the lungs. </a:t>
            </a:r>
            <a:endParaRPr lang="en-US" dirty="0" smtClean="0">
              <a:latin typeface="Arial"/>
              <a:cs typeface="Arial"/>
            </a:endParaRPr>
          </a:p>
          <a:p>
            <a:r>
              <a:rPr lang="en-US" dirty="0" smtClean="0">
                <a:latin typeface="Arial"/>
                <a:cs typeface="Arial"/>
              </a:rPr>
              <a:t>Expensive $$$$</a:t>
            </a:r>
            <a:endParaRPr lang="en-US" dirty="0">
              <a:latin typeface="Arial"/>
              <a:cs typeface="Arial"/>
            </a:endParaRPr>
          </a:p>
        </p:txBody>
      </p:sp>
      <p:sp>
        <p:nvSpPr>
          <p:cNvPr id="13" name="Rectangle 12"/>
          <p:cNvSpPr/>
          <p:nvPr/>
        </p:nvSpPr>
        <p:spPr>
          <a:xfrm>
            <a:off x="102726" y="1819353"/>
            <a:ext cx="2569342" cy="92333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“POWERFUL GRAM POSITIVE, BUT $$ AND TOXIC TO BM</a:t>
            </a:r>
            <a:r>
              <a:rPr lang="en-US" b="1" dirty="0" smtClean="0">
                <a:solidFill>
                  <a:srgbClr val="000000"/>
                </a:solidFill>
                <a:latin typeface="Arial"/>
                <a:cs typeface="Arial"/>
              </a:rPr>
              <a:t>”</a:t>
            </a:r>
            <a:endParaRPr lang="en-US" b="1" dirty="0">
              <a:solidFill>
                <a:srgbClr val="000000"/>
              </a:solidFill>
              <a:latin typeface="Arial"/>
              <a:cs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rot="19904052">
            <a:off x="52966" y="3464118"/>
            <a:ext cx="2768016" cy="134583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67919922"/>
              </p:ext>
            </p:extLst>
          </p:nvPr>
        </p:nvGraphicFramePr>
        <p:xfrm>
          <a:off x="144685" y="5225387"/>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Linezolid </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aseline="0" dirty="0" smtClean="0">
                          <a:latin typeface="Arial"/>
                          <a:cs typeface="Arial"/>
                        </a:rPr>
                        <a:t>MRSA, VRE. Marrow toxicity</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945080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CLINDAMYCIN</a:t>
            </a:r>
            <a:endParaRPr lang="en-US" dirty="0"/>
          </a:p>
        </p:txBody>
      </p:sp>
      <p:sp>
        <p:nvSpPr>
          <p:cNvPr id="12" name="Rectangle 11"/>
          <p:cNvSpPr/>
          <p:nvPr/>
        </p:nvSpPr>
        <p:spPr>
          <a:xfrm>
            <a:off x="2837012" y="1797207"/>
            <a:ext cx="6554402" cy="3570208"/>
          </a:xfrm>
          <a:prstGeom prst="rect">
            <a:avLst/>
          </a:prstGeom>
        </p:spPr>
        <p:txBody>
          <a:bodyPr wrap="square">
            <a:spAutoFit/>
          </a:bodyPr>
          <a:lstStyle/>
          <a:p>
            <a:r>
              <a:rPr lang="en-US" sz="2000" b="1" dirty="0" smtClean="0">
                <a:solidFill>
                  <a:srgbClr val="000000"/>
                </a:solidFill>
                <a:latin typeface="Arial"/>
                <a:cs typeface="Arial"/>
              </a:rPr>
              <a:t>MECHANISM OF ACTION</a:t>
            </a:r>
            <a:r>
              <a:rPr lang="en-US" sz="2000" dirty="0" smtClean="0">
                <a:solidFill>
                  <a:srgbClr val="000000"/>
                </a:solidFill>
                <a:latin typeface="Arial"/>
                <a:cs typeface="Arial"/>
              </a:rPr>
              <a:t>: </a:t>
            </a:r>
          </a:p>
          <a:p>
            <a:r>
              <a:rPr lang="en-US" dirty="0">
                <a:solidFill>
                  <a:srgbClr val="000000"/>
                </a:solidFill>
                <a:latin typeface="Arial"/>
                <a:cs typeface="Arial"/>
              </a:rPr>
              <a:t>I</a:t>
            </a:r>
            <a:r>
              <a:rPr lang="en-US" dirty="0" smtClean="0">
                <a:solidFill>
                  <a:srgbClr val="000000"/>
                </a:solidFill>
                <a:latin typeface="Arial"/>
                <a:cs typeface="Arial"/>
              </a:rPr>
              <a:t>nhibit </a:t>
            </a:r>
            <a:r>
              <a:rPr lang="en-US" dirty="0">
                <a:solidFill>
                  <a:srgbClr val="000000"/>
                </a:solidFill>
                <a:latin typeface="Arial"/>
                <a:cs typeface="Arial"/>
              </a:rPr>
              <a:t>50S subunit of bacterial ribosome</a:t>
            </a:r>
          </a:p>
          <a:p>
            <a:endParaRPr lang="en-US" sz="2000" b="1" dirty="0" smtClean="0">
              <a:solidFill>
                <a:srgbClr val="000000"/>
              </a:solidFill>
              <a:latin typeface="Arial"/>
              <a:cs typeface="Arial"/>
            </a:endParaRPr>
          </a:p>
          <a:p>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r>
              <a:rPr lang="en-US" dirty="0" smtClean="0">
                <a:solidFill>
                  <a:srgbClr val="000000"/>
                </a:solidFill>
                <a:latin typeface="Arial"/>
                <a:cs typeface="Arial"/>
              </a:rPr>
              <a:t>Strep</a:t>
            </a:r>
            <a:r>
              <a:rPr lang="en-US" dirty="0">
                <a:solidFill>
                  <a:srgbClr val="000000"/>
                </a:solidFill>
                <a:latin typeface="Arial"/>
                <a:cs typeface="Arial"/>
              </a:rPr>
              <a:t>, Staph (occasionally MRSA), and </a:t>
            </a:r>
            <a:r>
              <a:rPr lang="en-US" dirty="0" smtClean="0">
                <a:solidFill>
                  <a:srgbClr val="000000"/>
                </a:solidFill>
                <a:latin typeface="Arial"/>
                <a:cs typeface="Arial"/>
              </a:rPr>
              <a:t>anaerobes</a:t>
            </a:r>
          </a:p>
          <a:p>
            <a:r>
              <a:rPr lang="en-US" dirty="0" smtClean="0">
                <a:solidFill>
                  <a:srgbClr val="000000"/>
                </a:solidFill>
                <a:latin typeface="Arial"/>
                <a:cs typeface="Arial"/>
              </a:rPr>
              <a:t>   </a:t>
            </a:r>
            <a:endParaRPr lang="en-US" dirty="0">
              <a:solidFill>
                <a:srgbClr val="000000"/>
              </a:solidFill>
              <a:latin typeface="Arial"/>
              <a:cs typeface="Arial"/>
            </a:endParaRPr>
          </a:p>
          <a:p>
            <a:pPr lvl="1"/>
            <a:r>
              <a:rPr lang="en-US" sz="1600" b="1" dirty="0">
                <a:solidFill>
                  <a:schemeClr val="accent1"/>
                </a:solidFill>
                <a:latin typeface="Arial"/>
                <a:cs typeface="Arial"/>
              </a:rPr>
              <a:t>Gram </a:t>
            </a:r>
            <a:r>
              <a:rPr lang="en-US" sz="1600" b="1" dirty="0" smtClean="0">
                <a:solidFill>
                  <a:schemeClr val="accent1"/>
                </a:solidFill>
                <a:latin typeface="Arial"/>
                <a:cs typeface="Arial"/>
              </a:rPr>
              <a:t>+</a:t>
            </a:r>
            <a:r>
              <a:rPr lang="en-US" sz="1600" dirty="0" smtClean="0">
                <a:solidFill>
                  <a:srgbClr val="000000"/>
                </a:solidFill>
                <a:latin typeface="Arial"/>
                <a:cs typeface="Arial"/>
              </a:rPr>
              <a:t>: Strep </a:t>
            </a:r>
            <a:r>
              <a:rPr lang="en-US" sz="1600" dirty="0">
                <a:solidFill>
                  <a:srgbClr val="000000"/>
                </a:solidFill>
                <a:latin typeface="Arial"/>
                <a:cs typeface="Arial"/>
              </a:rPr>
              <a:t>and </a:t>
            </a:r>
            <a:r>
              <a:rPr lang="en-US" sz="1600" dirty="0" smtClean="0">
                <a:solidFill>
                  <a:srgbClr val="000000"/>
                </a:solidFill>
                <a:latin typeface="Arial"/>
                <a:cs typeface="Arial"/>
              </a:rPr>
              <a:t>Staph</a:t>
            </a:r>
            <a:r>
              <a:rPr lang="en-US" sz="1600" dirty="0">
                <a:solidFill>
                  <a:srgbClr val="000000"/>
                </a:solidFill>
                <a:latin typeface="Arial"/>
                <a:cs typeface="Arial"/>
              </a:rPr>
              <a:t>, though resistance on the rise</a:t>
            </a: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Gram -</a:t>
            </a:r>
            <a:r>
              <a:rPr lang="en-US" sz="1600" dirty="0" smtClean="0">
                <a:solidFill>
                  <a:srgbClr val="000000"/>
                </a:solidFill>
                <a:latin typeface="Arial"/>
                <a:cs typeface="Arial"/>
              </a:rPr>
              <a:t>: </a:t>
            </a:r>
            <a:r>
              <a:rPr lang="en-US" sz="1600" dirty="0">
                <a:solidFill>
                  <a:srgbClr val="000000"/>
                </a:solidFill>
                <a:latin typeface="Arial"/>
                <a:cs typeface="Arial"/>
              </a:rPr>
              <a:t>minimal</a:t>
            </a: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Anaerobes</a:t>
            </a:r>
            <a:r>
              <a:rPr lang="en-US" sz="1600" dirty="0" smtClean="0">
                <a:solidFill>
                  <a:srgbClr val="000000"/>
                </a:solidFill>
                <a:latin typeface="Arial"/>
                <a:cs typeface="Arial"/>
              </a:rPr>
              <a:t>: </a:t>
            </a:r>
            <a:r>
              <a:rPr lang="en-US" sz="1600" dirty="0">
                <a:solidFill>
                  <a:srgbClr val="000000"/>
                </a:solidFill>
                <a:latin typeface="Arial"/>
                <a:cs typeface="Arial"/>
              </a:rPr>
              <a:t>fairly broad spectrum for anaerobes</a:t>
            </a:r>
            <a:endParaRPr lang="en-US" sz="1600" i="1" dirty="0">
              <a:solidFill>
                <a:srgbClr val="000000"/>
              </a:solidFill>
              <a:latin typeface="Arial"/>
              <a:cs typeface="Arial"/>
            </a:endParaRPr>
          </a:p>
          <a:p>
            <a:pPr lvl="1"/>
            <a:endParaRPr lang="en-US" sz="1600" b="1" dirty="0" smtClean="0">
              <a:solidFill>
                <a:srgbClr val="990000"/>
              </a:solidFill>
              <a:latin typeface="Arial"/>
              <a:cs typeface="Arial"/>
            </a:endParaRPr>
          </a:p>
          <a:p>
            <a:pPr lvl="1"/>
            <a:r>
              <a:rPr lang="en-US" sz="1600" b="1" dirty="0" err="1" smtClean="0">
                <a:solidFill>
                  <a:srgbClr val="990000"/>
                </a:solidFill>
                <a:latin typeface="Arial"/>
                <a:cs typeface="Arial"/>
              </a:rPr>
              <a:t>Atypicals</a:t>
            </a:r>
            <a:r>
              <a:rPr lang="en-US" sz="1600" dirty="0">
                <a:solidFill>
                  <a:srgbClr val="000000"/>
                </a:solidFill>
                <a:latin typeface="Arial"/>
                <a:cs typeface="Arial"/>
              </a:rPr>
              <a:t>:  </a:t>
            </a:r>
            <a:r>
              <a:rPr lang="en-US" sz="1600" dirty="0" smtClean="0">
                <a:solidFill>
                  <a:srgbClr val="000000"/>
                </a:solidFill>
                <a:latin typeface="Arial"/>
                <a:cs typeface="Arial"/>
              </a:rPr>
              <a:t>babesiosis </a:t>
            </a:r>
            <a:endParaRPr lang="en-US" sz="1600" dirty="0">
              <a:solidFill>
                <a:srgbClr val="000000"/>
              </a:solidFill>
              <a:latin typeface="Arial"/>
              <a:cs typeface="Arial"/>
            </a:endParaRPr>
          </a:p>
        </p:txBody>
      </p:sp>
      <p:sp>
        <p:nvSpPr>
          <p:cNvPr id="13" name="Rectangle 12"/>
          <p:cNvSpPr/>
          <p:nvPr/>
        </p:nvSpPr>
        <p:spPr>
          <a:xfrm>
            <a:off x="102726" y="1819353"/>
            <a:ext cx="2569342" cy="646331"/>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“STREP, STAPH, AND ANAEROBES</a:t>
            </a:r>
            <a:r>
              <a:rPr lang="en-US" b="1" dirty="0" smtClean="0">
                <a:solidFill>
                  <a:srgbClr val="000000"/>
                </a:solidFill>
                <a:latin typeface="Arial"/>
                <a:cs typeface="Arial"/>
              </a:rPr>
              <a:t>”</a:t>
            </a:r>
            <a:endParaRPr lang="en-US" b="1" dirty="0">
              <a:solidFill>
                <a:srgbClr val="000000"/>
              </a:solidFill>
              <a:latin typeface="Arial"/>
              <a:cs typeface="Arial"/>
            </a:endParaRPr>
          </a:p>
        </p:txBody>
      </p:sp>
      <p:pic>
        <p:nvPicPr>
          <p:cNvPr id="7" name="Picture 2" descr="Clindamycin skeletal improv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8" y="4362972"/>
            <a:ext cx="2177240" cy="2098861"/>
          </a:xfrm>
          <a:prstGeom prst="rect">
            <a:avLst/>
          </a:prstGeom>
          <a:solidFill>
            <a:schemeClr val="bg1"/>
          </a:solidFill>
          <a:ln>
            <a:solidFill>
              <a:schemeClr val="accent2"/>
            </a:solidFill>
          </a:ln>
        </p:spPr>
      </p:pic>
    </p:spTree>
    <p:extLst>
      <p:ext uri="{BB962C8B-B14F-4D97-AF65-F5344CB8AC3E}">
        <p14:creationId xmlns:p14="http://schemas.microsoft.com/office/powerpoint/2010/main" val="36406095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CLINDAMYCIN</a:t>
            </a:r>
            <a:endParaRPr lang="en-US" dirty="0"/>
          </a:p>
        </p:txBody>
      </p:sp>
      <p:sp>
        <p:nvSpPr>
          <p:cNvPr id="13" name="Rectangle 12"/>
          <p:cNvSpPr/>
          <p:nvPr/>
        </p:nvSpPr>
        <p:spPr>
          <a:xfrm>
            <a:off x="102726" y="1819353"/>
            <a:ext cx="2569342" cy="646331"/>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chemeClr val="tx1"/>
                </a:solidFill>
                <a:latin typeface="Arial"/>
                <a:cs typeface="Arial"/>
              </a:rPr>
              <a:t>“STREP, STAPH, AND ANAEROBES</a:t>
            </a:r>
            <a:r>
              <a:rPr lang="en-US" b="1" dirty="0" smtClean="0">
                <a:solidFill>
                  <a:srgbClr val="000000"/>
                </a:solidFill>
                <a:latin typeface="Arial"/>
                <a:cs typeface="Arial"/>
              </a:rPr>
              <a:t>”</a:t>
            </a:r>
            <a:endParaRPr lang="en-US" b="1" dirty="0">
              <a:solidFill>
                <a:srgbClr val="000000"/>
              </a:solidFill>
              <a:latin typeface="Arial"/>
              <a:cs typeface="Arial"/>
            </a:endParaRPr>
          </a:p>
        </p:txBody>
      </p:sp>
      <p:sp>
        <p:nvSpPr>
          <p:cNvPr id="3" name="Rectangle 2"/>
          <p:cNvSpPr/>
          <p:nvPr/>
        </p:nvSpPr>
        <p:spPr>
          <a:xfrm>
            <a:off x="2672068" y="1967959"/>
            <a:ext cx="6471932" cy="3231654"/>
          </a:xfrm>
          <a:prstGeom prst="rect">
            <a:avLst/>
          </a:prstGeom>
        </p:spPr>
        <p:txBody>
          <a:bodyPr wrap="square">
            <a:spAutoFit/>
          </a:bodyPr>
          <a:lstStyle/>
          <a:p>
            <a:r>
              <a:rPr lang="en-US" sz="2000" b="1" dirty="0" smtClean="0">
                <a:latin typeface="Arial"/>
                <a:cs typeface="Arial"/>
              </a:rPr>
              <a:t>DOSING</a:t>
            </a:r>
            <a:r>
              <a:rPr lang="en-US" sz="2000" dirty="0" smtClean="0">
                <a:latin typeface="Arial"/>
                <a:cs typeface="Arial"/>
              </a:rPr>
              <a:t>: </a:t>
            </a:r>
          </a:p>
          <a:p>
            <a:r>
              <a:rPr lang="en-US" dirty="0" smtClean="0">
                <a:latin typeface="Arial"/>
                <a:cs typeface="Arial"/>
              </a:rPr>
              <a:t>IV </a:t>
            </a:r>
            <a:r>
              <a:rPr lang="en-US" dirty="0">
                <a:latin typeface="Arial"/>
                <a:cs typeface="Arial"/>
              </a:rPr>
              <a:t>or PO. </a:t>
            </a:r>
          </a:p>
          <a:p>
            <a:endParaRPr lang="en-US" b="1" dirty="0" smtClean="0">
              <a:latin typeface="Arial"/>
              <a:cs typeface="Arial"/>
            </a:endParaRPr>
          </a:p>
          <a:p>
            <a:r>
              <a:rPr lang="en-US" sz="2000" b="1" dirty="0" smtClean="0">
                <a:latin typeface="Arial"/>
                <a:cs typeface="Arial"/>
              </a:rPr>
              <a:t>SIDE EFFECTS</a:t>
            </a:r>
            <a:r>
              <a:rPr lang="en-US" sz="2000" dirty="0" smtClean="0">
                <a:latin typeface="Arial"/>
                <a:cs typeface="Arial"/>
              </a:rPr>
              <a:t>: </a:t>
            </a:r>
          </a:p>
          <a:p>
            <a:r>
              <a:rPr lang="en-US" dirty="0">
                <a:latin typeface="Arial"/>
                <a:cs typeface="Arial"/>
              </a:rPr>
              <a:t>D</a:t>
            </a:r>
            <a:r>
              <a:rPr lang="en-US" dirty="0" smtClean="0">
                <a:latin typeface="Arial"/>
                <a:cs typeface="Arial"/>
              </a:rPr>
              <a:t>iarrhea </a:t>
            </a:r>
            <a:r>
              <a:rPr lang="en-US" dirty="0">
                <a:latin typeface="Arial"/>
                <a:cs typeface="Arial"/>
              </a:rPr>
              <a:t>up to 20%. Increased C </a:t>
            </a:r>
            <a:r>
              <a:rPr lang="en-US" dirty="0" err="1">
                <a:latin typeface="Arial"/>
                <a:cs typeface="Arial"/>
              </a:rPr>
              <a:t>dif</a:t>
            </a:r>
            <a:r>
              <a:rPr lang="en-US" dirty="0">
                <a:latin typeface="Arial"/>
                <a:cs typeface="Arial"/>
              </a:rPr>
              <a:t> risk. </a:t>
            </a:r>
          </a:p>
          <a:p>
            <a:endParaRPr lang="en-US" dirty="0" smtClean="0">
              <a:latin typeface="Arial"/>
              <a:cs typeface="Arial"/>
            </a:endParaRPr>
          </a:p>
          <a:p>
            <a:r>
              <a:rPr lang="en-US" sz="2000" b="1" dirty="0" smtClean="0">
                <a:latin typeface="Arial"/>
                <a:cs typeface="Arial"/>
              </a:rPr>
              <a:t>COMMENTS: </a:t>
            </a:r>
          </a:p>
          <a:p>
            <a:r>
              <a:rPr lang="en-US" dirty="0">
                <a:latin typeface="Arial"/>
                <a:cs typeface="Arial"/>
              </a:rPr>
              <a:t>U</a:t>
            </a:r>
            <a:r>
              <a:rPr lang="en-US" dirty="0" smtClean="0">
                <a:latin typeface="Arial"/>
                <a:cs typeface="Arial"/>
              </a:rPr>
              <a:t>seful </a:t>
            </a:r>
            <a:r>
              <a:rPr lang="en-US" dirty="0">
                <a:latin typeface="Arial"/>
                <a:cs typeface="Arial"/>
              </a:rPr>
              <a:t>for skin and soft-tissue infections, PO MRSA coverage. </a:t>
            </a:r>
            <a:endParaRPr lang="en-US" dirty="0" smtClean="0">
              <a:latin typeface="Arial"/>
              <a:cs typeface="Arial"/>
            </a:endParaRPr>
          </a:p>
          <a:p>
            <a:r>
              <a:rPr lang="en-US" dirty="0" smtClean="0">
                <a:latin typeface="Arial"/>
                <a:cs typeface="Arial"/>
              </a:rPr>
              <a:t>Aspiration pneumonia—covers anaerobes.</a:t>
            </a:r>
          </a:p>
          <a:p>
            <a:r>
              <a:rPr lang="en-US" dirty="0" smtClean="0">
                <a:latin typeface="Arial"/>
                <a:cs typeface="Arial"/>
              </a:rPr>
              <a:t>Can </a:t>
            </a:r>
            <a:r>
              <a:rPr lang="en-US" dirty="0">
                <a:latin typeface="Arial"/>
                <a:cs typeface="Arial"/>
              </a:rPr>
              <a:t>“shut down” toxin production in GAS (Strep </a:t>
            </a:r>
            <a:r>
              <a:rPr lang="en-US" dirty="0" err="1">
                <a:latin typeface="Arial"/>
                <a:cs typeface="Arial"/>
              </a:rPr>
              <a:t>pyogenes</a:t>
            </a:r>
            <a:r>
              <a:rPr lang="en-US" dirty="0">
                <a:latin typeface="Arial"/>
                <a:cs typeface="Arial"/>
              </a:rPr>
              <a:t>) disease such as </a:t>
            </a:r>
            <a:r>
              <a:rPr lang="en-US" i="1" dirty="0">
                <a:latin typeface="Arial"/>
                <a:cs typeface="Arial"/>
              </a:rPr>
              <a:t>necrotizing fasciitis</a:t>
            </a:r>
          </a:p>
        </p:txBody>
      </p:sp>
      <p:pic>
        <p:nvPicPr>
          <p:cNvPr id="4" name="Picture 3"/>
          <p:cNvPicPr>
            <a:picLocks noChangeAspect="1"/>
          </p:cNvPicPr>
          <p:nvPr/>
        </p:nvPicPr>
        <p:blipFill rotWithShape="1">
          <a:blip r:embed="rId3"/>
          <a:srcRect r="38359"/>
          <a:stretch/>
        </p:blipFill>
        <p:spPr>
          <a:xfrm>
            <a:off x="7109022" y="1694378"/>
            <a:ext cx="1866085" cy="2170561"/>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4862" l="1508" r="53266"/>
                    </a14:imgEffect>
                  </a14:imgLayer>
                </a14:imgProps>
              </a:ext>
            </a:extLst>
          </a:blip>
          <a:stretch>
            <a:fillRect/>
          </a:stretch>
        </p:blipFill>
        <p:spPr>
          <a:xfrm rot="19662712">
            <a:off x="522034" y="2226684"/>
            <a:ext cx="2295010" cy="2917777"/>
          </a:xfrm>
          <a:prstGeom prst="rect">
            <a:avLst/>
          </a:prstGeom>
        </p:spPr>
      </p:pic>
      <p:cxnSp>
        <p:nvCxnSpPr>
          <p:cNvPr id="9" name="Straight Arrow Connector 8"/>
          <p:cNvCxnSpPr/>
          <p:nvPr/>
        </p:nvCxnSpPr>
        <p:spPr>
          <a:xfrm flipH="1" flipV="1">
            <a:off x="1491449" y="4065973"/>
            <a:ext cx="1294954" cy="6098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4029202570"/>
              </p:ext>
            </p:extLst>
          </p:nvPr>
        </p:nvGraphicFramePr>
        <p:xfrm>
          <a:off x="144685" y="5225387"/>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Clinda</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err="1" smtClean="0"/>
                        <a:t>Babesia</a:t>
                      </a:r>
                      <a:endParaRPr lang="en-US" sz="1050" b="1" dirty="0"/>
                    </a:p>
                  </a:txBody>
                  <a:tcPr marL="146304" marR="146304" marT="54864" marB="54864"/>
                </a:tc>
                <a:tc>
                  <a:txBody>
                    <a:bodyPr/>
                    <a:lstStyle/>
                    <a:p>
                      <a:r>
                        <a:rPr lang="en-US" sz="1050" baseline="0" dirty="0" smtClean="0">
                          <a:latin typeface="Arial"/>
                          <a:cs typeface="Arial"/>
                        </a:rPr>
                        <a:t>GI side effects common</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31692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514917"/>
            <a:ext cx="8574087" cy="967840"/>
          </a:xfrm>
        </p:spPr>
        <p:txBody>
          <a:bodyPr>
            <a:normAutofit fontScale="90000"/>
          </a:bodyPr>
          <a:lstStyle/>
          <a:p>
            <a:r>
              <a:rPr lang="en-US" dirty="0" smtClean="0"/>
              <a:t>BACTRIM: </a:t>
            </a:r>
            <a:br>
              <a:rPr lang="en-US" dirty="0" smtClean="0"/>
            </a:br>
            <a:r>
              <a:rPr lang="en-US" dirty="0" smtClean="0"/>
              <a:t>Trimethoprim-</a:t>
            </a:r>
            <a:r>
              <a:rPr lang="en-US" dirty="0" err="1" smtClean="0"/>
              <a:t>Sulfmethoxazole</a:t>
            </a:r>
            <a:endParaRPr lang="en-US" dirty="0"/>
          </a:p>
        </p:txBody>
      </p:sp>
      <p:sp>
        <p:nvSpPr>
          <p:cNvPr id="3" name="Rectangle 2"/>
          <p:cNvSpPr/>
          <p:nvPr/>
        </p:nvSpPr>
        <p:spPr>
          <a:xfrm>
            <a:off x="197935" y="1967959"/>
            <a:ext cx="5113217" cy="4339650"/>
          </a:xfrm>
          <a:prstGeom prst="rect">
            <a:avLst/>
          </a:prstGeom>
        </p:spPr>
        <p:txBody>
          <a:bodyPr wrap="square">
            <a:spAutoFit/>
          </a:bodyPr>
          <a:lstStyle/>
          <a:p>
            <a:r>
              <a:rPr lang="en-US" sz="2000" b="1" dirty="0" smtClean="0">
                <a:solidFill>
                  <a:srgbClr val="000000"/>
                </a:solidFill>
                <a:latin typeface="Arial"/>
                <a:cs typeface="Arial"/>
              </a:rPr>
              <a:t>MECHANISM OF ACTION</a:t>
            </a:r>
            <a:r>
              <a:rPr lang="en-US" sz="2000" dirty="0" smtClean="0">
                <a:solidFill>
                  <a:srgbClr val="000000"/>
                </a:solidFill>
                <a:latin typeface="Arial"/>
                <a:cs typeface="Arial"/>
              </a:rPr>
              <a:t>: </a:t>
            </a:r>
          </a:p>
          <a:p>
            <a:r>
              <a:rPr lang="en-US" sz="1600" dirty="0">
                <a:solidFill>
                  <a:srgbClr val="000000"/>
                </a:solidFill>
                <a:latin typeface="Arial"/>
                <a:cs typeface="Arial"/>
              </a:rPr>
              <a:t>I</a:t>
            </a:r>
            <a:r>
              <a:rPr lang="en-US" sz="1600" dirty="0" smtClean="0">
                <a:solidFill>
                  <a:srgbClr val="000000"/>
                </a:solidFill>
                <a:latin typeface="Arial"/>
                <a:cs typeface="Arial"/>
              </a:rPr>
              <a:t>nhibit </a:t>
            </a:r>
            <a:r>
              <a:rPr lang="en-US" sz="1600" dirty="0">
                <a:solidFill>
                  <a:srgbClr val="000000"/>
                </a:solidFill>
                <a:latin typeface="Arial"/>
                <a:cs typeface="Arial"/>
              </a:rPr>
              <a:t>synthesis of </a:t>
            </a:r>
            <a:r>
              <a:rPr lang="en-US" sz="1600" dirty="0" err="1">
                <a:solidFill>
                  <a:srgbClr val="000000"/>
                </a:solidFill>
                <a:latin typeface="Arial"/>
                <a:cs typeface="Arial"/>
              </a:rPr>
              <a:t>tetrahydrofolic</a:t>
            </a:r>
            <a:r>
              <a:rPr lang="en-US" sz="1600" dirty="0">
                <a:solidFill>
                  <a:srgbClr val="000000"/>
                </a:solidFill>
                <a:latin typeface="Arial"/>
                <a:cs typeface="Arial"/>
              </a:rPr>
              <a:t> acid, </a:t>
            </a:r>
            <a:r>
              <a:rPr lang="en-US" sz="1600" dirty="0" smtClean="0">
                <a:solidFill>
                  <a:srgbClr val="000000"/>
                </a:solidFill>
                <a:latin typeface="Arial"/>
                <a:cs typeface="Arial"/>
              </a:rPr>
              <a:t>so can’t make </a:t>
            </a:r>
            <a:r>
              <a:rPr lang="en-US" sz="1600" dirty="0" err="1" smtClean="0">
                <a:solidFill>
                  <a:srgbClr val="000000"/>
                </a:solidFill>
                <a:latin typeface="Arial"/>
                <a:cs typeface="Arial"/>
              </a:rPr>
              <a:t>folate</a:t>
            </a:r>
            <a:r>
              <a:rPr lang="en-US" sz="1600" dirty="0" smtClean="0">
                <a:solidFill>
                  <a:srgbClr val="000000"/>
                </a:solidFill>
                <a:latin typeface="Arial"/>
                <a:cs typeface="Arial"/>
              </a:rPr>
              <a:t>, which is necessary </a:t>
            </a:r>
            <a:r>
              <a:rPr lang="en-US" sz="1600" dirty="0">
                <a:solidFill>
                  <a:srgbClr val="000000"/>
                </a:solidFill>
                <a:latin typeface="Arial"/>
                <a:cs typeface="Arial"/>
              </a:rPr>
              <a:t>for DNA </a:t>
            </a:r>
            <a:r>
              <a:rPr lang="en-US" sz="1600" dirty="0" smtClean="0">
                <a:solidFill>
                  <a:srgbClr val="000000"/>
                </a:solidFill>
                <a:latin typeface="Arial"/>
                <a:cs typeface="Arial"/>
              </a:rPr>
              <a:t>synthesis</a:t>
            </a:r>
          </a:p>
          <a:p>
            <a:endParaRPr lang="en-US" sz="2000" dirty="0">
              <a:solidFill>
                <a:srgbClr val="000000"/>
              </a:solidFill>
              <a:latin typeface="Arial"/>
              <a:cs typeface="Arial"/>
            </a:endParaRPr>
          </a:p>
          <a:p>
            <a:r>
              <a:rPr lang="en-US" sz="2000" b="1" dirty="0" smtClean="0">
                <a:solidFill>
                  <a:srgbClr val="000000"/>
                </a:solidFill>
                <a:latin typeface="Arial"/>
                <a:cs typeface="Arial"/>
              </a:rPr>
              <a:t>SPECTRUM OF COVERAGE</a:t>
            </a:r>
          </a:p>
          <a:p>
            <a:r>
              <a:rPr lang="en-US" sz="1600" dirty="0">
                <a:solidFill>
                  <a:srgbClr val="000000"/>
                </a:solidFill>
                <a:latin typeface="Arial"/>
                <a:cs typeface="Arial"/>
              </a:rPr>
              <a:t>F</a:t>
            </a:r>
            <a:r>
              <a:rPr lang="en-US" sz="1600" dirty="0" smtClean="0">
                <a:solidFill>
                  <a:srgbClr val="000000"/>
                </a:solidFill>
                <a:latin typeface="Arial"/>
                <a:cs typeface="Arial"/>
              </a:rPr>
              <a:t>airly </a:t>
            </a:r>
            <a:r>
              <a:rPr lang="en-US" sz="1600" dirty="0">
                <a:solidFill>
                  <a:srgbClr val="000000"/>
                </a:solidFill>
                <a:latin typeface="Arial"/>
                <a:cs typeface="Arial"/>
              </a:rPr>
              <a:t>broad, though resistance is also wide-spread. </a:t>
            </a:r>
            <a:endParaRPr lang="en-US" sz="1600" dirty="0" smtClean="0">
              <a:solidFill>
                <a:srgbClr val="000000"/>
              </a:solidFill>
              <a:latin typeface="Arial"/>
              <a:cs typeface="Arial"/>
            </a:endParaRPr>
          </a:p>
          <a:p>
            <a:endParaRPr lang="en-US" dirty="0">
              <a:solidFill>
                <a:srgbClr val="000000"/>
              </a:solidFill>
              <a:latin typeface="Arial"/>
              <a:cs typeface="Arial"/>
            </a:endParaRPr>
          </a:p>
          <a:p>
            <a:pPr lvl="1"/>
            <a:r>
              <a:rPr lang="en-US" sz="1600" b="1" dirty="0">
                <a:solidFill>
                  <a:schemeClr val="accent1"/>
                </a:solidFill>
                <a:latin typeface="Arial"/>
                <a:cs typeface="Arial"/>
              </a:rPr>
              <a:t>Gram </a:t>
            </a:r>
            <a:r>
              <a:rPr lang="en-US" sz="1600" b="1" dirty="0" smtClean="0">
                <a:solidFill>
                  <a:schemeClr val="accent1"/>
                </a:solidFill>
                <a:latin typeface="Arial"/>
                <a:cs typeface="Arial"/>
              </a:rPr>
              <a:t>+</a:t>
            </a:r>
            <a:r>
              <a:rPr lang="en-US" sz="1600" dirty="0" smtClean="0">
                <a:solidFill>
                  <a:srgbClr val="000000"/>
                </a:solidFill>
                <a:latin typeface="Arial"/>
                <a:cs typeface="Arial"/>
              </a:rPr>
              <a:t>: Staph</a:t>
            </a:r>
            <a:r>
              <a:rPr lang="en-US" sz="1600" dirty="0">
                <a:solidFill>
                  <a:srgbClr val="000000"/>
                </a:solidFill>
                <a:latin typeface="Arial"/>
                <a:cs typeface="Arial"/>
              </a:rPr>
              <a:t>, and MRSA; </a:t>
            </a:r>
            <a:r>
              <a:rPr lang="en-US" sz="1600" u="sng" dirty="0" smtClean="0">
                <a:solidFill>
                  <a:srgbClr val="000000"/>
                </a:solidFill>
                <a:latin typeface="Arial"/>
                <a:cs typeface="Arial"/>
              </a:rPr>
              <a:t>NOT good</a:t>
            </a:r>
            <a:r>
              <a:rPr lang="en-US" sz="1600" dirty="0" smtClean="0">
                <a:solidFill>
                  <a:srgbClr val="000000"/>
                </a:solidFill>
                <a:latin typeface="Arial"/>
                <a:cs typeface="Arial"/>
              </a:rPr>
              <a:t> for </a:t>
            </a:r>
            <a:r>
              <a:rPr lang="en-US" sz="1600" dirty="0">
                <a:solidFill>
                  <a:srgbClr val="000000"/>
                </a:solidFill>
                <a:latin typeface="Arial"/>
                <a:cs typeface="Arial"/>
              </a:rPr>
              <a:t>strep </a:t>
            </a: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Gram -</a:t>
            </a:r>
            <a:r>
              <a:rPr lang="en-US" sz="1600" dirty="0" smtClean="0">
                <a:solidFill>
                  <a:srgbClr val="000000"/>
                </a:solidFill>
                <a:latin typeface="Arial"/>
                <a:cs typeface="Arial"/>
              </a:rPr>
              <a:t>: Will </a:t>
            </a:r>
            <a:r>
              <a:rPr lang="en-US" sz="1600" dirty="0">
                <a:solidFill>
                  <a:srgbClr val="000000"/>
                </a:solidFill>
                <a:latin typeface="Arial"/>
                <a:cs typeface="Arial"/>
              </a:rPr>
              <a:t>cover typical gram (-)’s that cause UTI’s and some GI bacteria</a:t>
            </a: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Anaerobes</a:t>
            </a:r>
            <a:r>
              <a:rPr lang="en-US" sz="1600" dirty="0" smtClean="0">
                <a:solidFill>
                  <a:srgbClr val="000000"/>
                </a:solidFill>
                <a:latin typeface="Arial"/>
                <a:cs typeface="Arial"/>
              </a:rPr>
              <a:t>: Minimal</a:t>
            </a:r>
            <a:endParaRPr lang="en-US" sz="1600" i="1" dirty="0">
              <a:solidFill>
                <a:srgbClr val="000000"/>
              </a:solidFill>
              <a:latin typeface="Arial"/>
              <a:cs typeface="Arial"/>
            </a:endParaRPr>
          </a:p>
          <a:p>
            <a:pPr lvl="1"/>
            <a:endParaRPr lang="en-US" sz="1600" b="1" dirty="0" smtClean="0">
              <a:solidFill>
                <a:srgbClr val="990000"/>
              </a:solidFill>
              <a:latin typeface="Arial"/>
              <a:cs typeface="Arial"/>
            </a:endParaRPr>
          </a:p>
          <a:p>
            <a:pPr lvl="1"/>
            <a:r>
              <a:rPr lang="en-US" sz="1600" b="1" dirty="0" err="1" smtClean="0">
                <a:solidFill>
                  <a:srgbClr val="990000"/>
                </a:solidFill>
                <a:latin typeface="Arial"/>
                <a:cs typeface="Arial"/>
              </a:rPr>
              <a:t>Atypicals</a:t>
            </a:r>
            <a:r>
              <a:rPr lang="en-US" sz="1600" dirty="0">
                <a:solidFill>
                  <a:srgbClr val="000000"/>
                </a:solidFill>
                <a:latin typeface="Arial"/>
                <a:cs typeface="Arial"/>
              </a:rPr>
              <a:t>:  Pneumocystis </a:t>
            </a:r>
            <a:r>
              <a:rPr lang="en-US" sz="1600" dirty="0" err="1">
                <a:solidFill>
                  <a:srgbClr val="000000"/>
                </a:solidFill>
                <a:latin typeface="Arial"/>
                <a:cs typeface="Arial"/>
              </a:rPr>
              <a:t>jirovecii</a:t>
            </a:r>
            <a:r>
              <a:rPr lang="en-US" sz="1600" dirty="0">
                <a:solidFill>
                  <a:srgbClr val="000000"/>
                </a:solidFill>
                <a:latin typeface="Arial"/>
                <a:cs typeface="Arial"/>
              </a:rPr>
              <a:t> (formerly PCP), </a:t>
            </a:r>
            <a:r>
              <a:rPr lang="en-US" sz="1600" dirty="0" err="1" smtClean="0">
                <a:solidFill>
                  <a:srgbClr val="000000"/>
                </a:solidFill>
                <a:latin typeface="Arial"/>
                <a:cs typeface="Arial"/>
              </a:rPr>
              <a:t>Nocardia</a:t>
            </a:r>
            <a:r>
              <a:rPr lang="en-US" sz="1600" dirty="0">
                <a:solidFill>
                  <a:srgbClr val="000000"/>
                </a:solidFill>
                <a:latin typeface="Arial"/>
                <a:cs typeface="Arial"/>
              </a:rPr>
              <a:t>, </a:t>
            </a:r>
            <a:r>
              <a:rPr lang="en-US" sz="1600" dirty="0" smtClean="0">
                <a:solidFill>
                  <a:srgbClr val="000000"/>
                </a:solidFill>
                <a:latin typeface="Arial"/>
                <a:cs typeface="Arial"/>
              </a:rPr>
              <a:t>Listeria</a:t>
            </a:r>
            <a:endParaRPr lang="en-US" sz="1600" dirty="0">
              <a:solidFill>
                <a:srgbClr val="000000"/>
              </a:solidFill>
              <a:latin typeface="Arial"/>
              <a:cs typeface="Arial"/>
            </a:endParaRPr>
          </a:p>
        </p:txBody>
      </p:sp>
      <p:sp>
        <p:nvSpPr>
          <p:cNvPr id="4" name="TextBox 3"/>
          <p:cNvSpPr txBox="1"/>
          <p:nvPr/>
        </p:nvSpPr>
        <p:spPr>
          <a:xfrm>
            <a:off x="6251325" y="2226900"/>
            <a:ext cx="2137925" cy="4031873"/>
          </a:xfrm>
          <a:prstGeom prst="rect">
            <a:avLst/>
          </a:prstGeom>
          <a:noFill/>
        </p:spPr>
        <p:txBody>
          <a:bodyPr wrap="none" rtlCol="0">
            <a:spAutoFit/>
          </a:bodyPr>
          <a:lstStyle/>
          <a:p>
            <a:r>
              <a:rPr lang="en-US" sz="1600" b="1" dirty="0" err="1" smtClean="0">
                <a:latin typeface="Arial"/>
                <a:cs typeface="Arial"/>
              </a:rPr>
              <a:t>Pteridine</a:t>
            </a:r>
            <a:r>
              <a:rPr lang="en-US" sz="1600" b="1" dirty="0" smtClean="0">
                <a:latin typeface="Arial"/>
                <a:cs typeface="Arial"/>
              </a:rPr>
              <a:t> + PABA</a:t>
            </a:r>
          </a:p>
          <a:p>
            <a:endParaRPr lang="en-US" sz="1600" b="1" dirty="0">
              <a:latin typeface="Arial"/>
              <a:cs typeface="Arial"/>
            </a:endParaRPr>
          </a:p>
          <a:p>
            <a:endParaRPr lang="en-US" sz="1600" b="1" dirty="0" smtClean="0">
              <a:latin typeface="Arial"/>
              <a:cs typeface="Arial"/>
            </a:endParaRPr>
          </a:p>
          <a:p>
            <a:endParaRPr lang="en-US" sz="1600" b="1" dirty="0" smtClean="0">
              <a:latin typeface="Arial"/>
              <a:cs typeface="Arial"/>
            </a:endParaRPr>
          </a:p>
          <a:p>
            <a:endParaRPr lang="en-US" sz="1600" b="1" dirty="0">
              <a:latin typeface="Arial"/>
              <a:cs typeface="Arial"/>
            </a:endParaRPr>
          </a:p>
          <a:p>
            <a:r>
              <a:rPr lang="en-US" sz="1600" b="1" dirty="0" err="1" smtClean="0">
                <a:latin typeface="Arial"/>
                <a:cs typeface="Arial"/>
              </a:rPr>
              <a:t>Dihydropteroic</a:t>
            </a:r>
            <a:r>
              <a:rPr lang="en-US" sz="1600" b="1" dirty="0" smtClean="0">
                <a:latin typeface="Arial"/>
                <a:cs typeface="Arial"/>
              </a:rPr>
              <a:t> Acid</a:t>
            </a:r>
          </a:p>
          <a:p>
            <a:endParaRPr lang="en-US" sz="1600" b="1" dirty="0" smtClean="0">
              <a:latin typeface="Arial"/>
              <a:cs typeface="Arial"/>
            </a:endParaRPr>
          </a:p>
          <a:p>
            <a:endParaRPr lang="en-US" sz="1600" b="1" dirty="0">
              <a:latin typeface="Arial"/>
              <a:cs typeface="Arial"/>
            </a:endParaRPr>
          </a:p>
          <a:p>
            <a:endParaRPr lang="en-US" sz="1600" b="1" dirty="0" smtClean="0">
              <a:latin typeface="Arial"/>
              <a:cs typeface="Arial"/>
            </a:endParaRPr>
          </a:p>
          <a:p>
            <a:endParaRPr lang="en-US" sz="1600" b="1" dirty="0" smtClean="0">
              <a:latin typeface="Arial"/>
              <a:cs typeface="Arial"/>
            </a:endParaRPr>
          </a:p>
          <a:p>
            <a:r>
              <a:rPr lang="en-US" sz="1600" b="1" dirty="0" err="1" smtClean="0">
                <a:latin typeface="Arial"/>
                <a:cs typeface="Arial"/>
              </a:rPr>
              <a:t>Dihydrofolic</a:t>
            </a:r>
            <a:r>
              <a:rPr lang="en-US" sz="1600" b="1" dirty="0" smtClean="0">
                <a:latin typeface="Arial"/>
                <a:cs typeface="Arial"/>
              </a:rPr>
              <a:t> Acid</a:t>
            </a:r>
            <a:endParaRPr lang="en-US" sz="1600" b="1" dirty="0">
              <a:latin typeface="Arial"/>
              <a:cs typeface="Arial"/>
            </a:endParaRPr>
          </a:p>
          <a:p>
            <a:endParaRPr lang="en-US" sz="1600" b="1" dirty="0" smtClean="0">
              <a:latin typeface="Arial"/>
              <a:cs typeface="Arial"/>
            </a:endParaRPr>
          </a:p>
          <a:p>
            <a:endParaRPr lang="en-US" sz="1600" b="1" dirty="0">
              <a:latin typeface="Arial"/>
              <a:cs typeface="Arial"/>
            </a:endParaRPr>
          </a:p>
          <a:p>
            <a:endParaRPr lang="en-US" sz="1600" b="1" dirty="0" smtClean="0">
              <a:latin typeface="Arial"/>
              <a:cs typeface="Arial"/>
            </a:endParaRPr>
          </a:p>
          <a:p>
            <a:endParaRPr lang="en-US" sz="1600" b="1" dirty="0" smtClean="0">
              <a:latin typeface="Arial"/>
              <a:cs typeface="Arial"/>
            </a:endParaRPr>
          </a:p>
          <a:p>
            <a:r>
              <a:rPr lang="en-US" sz="1600" b="1" dirty="0" err="1" smtClean="0">
                <a:latin typeface="Arial"/>
                <a:cs typeface="Arial"/>
              </a:rPr>
              <a:t>Tetrahydofolic</a:t>
            </a:r>
            <a:r>
              <a:rPr lang="en-US" sz="1600" b="1" dirty="0" smtClean="0">
                <a:latin typeface="Arial"/>
                <a:cs typeface="Arial"/>
              </a:rPr>
              <a:t> Acid</a:t>
            </a:r>
            <a:endParaRPr lang="en-US" sz="1600" b="1" dirty="0">
              <a:latin typeface="Arial"/>
              <a:cs typeface="Arial"/>
            </a:endParaRPr>
          </a:p>
        </p:txBody>
      </p:sp>
      <p:sp>
        <p:nvSpPr>
          <p:cNvPr id="5" name="Down Arrow 4"/>
          <p:cNvSpPr/>
          <p:nvPr/>
        </p:nvSpPr>
        <p:spPr>
          <a:xfrm>
            <a:off x="7162272" y="2622790"/>
            <a:ext cx="45719" cy="824774"/>
          </a:xfrm>
          <a:prstGeom prst="downArrow">
            <a:avLst/>
          </a:prstGeom>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Down Arrow 8"/>
          <p:cNvSpPr/>
          <p:nvPr/>
        </p:nvSpPr>
        <p:spPr>
          <a:xfrm>
            <a:off x="7185131" y="3830894"/>
            <a:ext cx="45719" cy="824774"/>
          </a:xfrm>
          <a:prstGeom prst="downArrow">
            <a:avLst/>
          </a:prstGeom>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Down Arrow 9"/>
          <p:cNvSpPr/>
          <p:nvPr/>
        </p:nvSpPr>
        <p:spPr>
          <a:xfrm>
            <a:off x="7189083" y="5006015"/>
            <a:ext cx="45719" cy="824774"/>
          </a:xfrm>
          <a:prstGeom prst="downArrow">
            <a:avLst/>
          </a:prstGeom>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TextBox 5"/>
          <p:cNvSpPr txBox="1"/>
          <p:nvPr/>
        </p:nvSpPr>
        <p:spPr>
          <a:xfrm>
            <a:off x="7234802" y="2787748"/>
            <a:ext cx="1223734" cy="430887"/>
          </a:xfrm>
          <a:prstGeom prst="rect">
            <a:avLst/>
          </a:prstGeom>
          <a:noFill/>
        </p:spPr>
        <p:txBody>
          <a:bodyPr wrap="none" rtlCol="0">
            <a:spAutoFit/>
          </a:bodyPr>
          <a:lstStyle/>
          <a:p>
            <a:r>
              <a:rPr lang="en-US" sz="1100" i="1" dirty="0" err="1" smtClean="0">
                <a:latin typeface="Arial"/>
                <a:cs typeface="Arial"/>
              </a:rPr>
              <a:t>Dihydropteroate</a:t>
            </a:r>
            <a:r>
              <a:rPr lang="en-US" sz="1100" i="1" dirty="0" smtClean="0">
                <a:latin typeface="Arial"/>
                <a:cs typeface="Arial"/>
              </a:rPr>
              <a:t> </a:t>
            </a:r>
          </a:p>
          <a:p>
            <a:r>
              <a:rPr lang="en-US" sz="1100" i="1" dirty="0" err="1" smtClean="0">
                <a:latin typeface="Arial"/>
                <a:cs typeface="Arial"/>
              </a:rPr>
              <a:t>Synthetase</a:t>
            </a:r>
            <a:endParaRPr lang="en-US" sz="1100" i="1" dirty="0">
              <a:latin typeface="Arial"/>
              <a:cs typeface="Arial"/>
            </a:endParaRPr>
          </a:p>
        </p:txBody>
      </p:sp>
      <p:sp>
        <p:nvSpPr>
          <p:cNvPr id="11" name="TextBox 10"/>
          <p:cNvSpPr txBox="1"/>
          <p:nvPr/>
        </p:nvSpPr>
        <p:spPr>
          <a:xfrm>
            <a:off x="7387202" y="5233021"/>
            <a:ext cx="1051192" cy="430887"/>
          </a:xfrm>
          <a:prstGeom prst="rect">
            <a:avLst/>
          </a:prstGeom>
          <a:noFill/>
        </p:spPr>
        <p:txBody>
          <a:bodyPr wrap="none" rtlCol="0">
            <a:spAutoFit/>
          </a:bodyPr>
          <a:lstStyle/>
          <a:p>
            <a:r>
              <a:rPr lang="en-US" sz="1100" i="1" dirty="0" err="1" smtClean="0">
                <a:latin typeface="Arial"/>
                <a:cs typeface="Arial"/>
              </a:rPr>
              <a:t>Dihydrofolate</a:t>
            </a:r>
            <a:r>
              <a:rPr lang="en-US" sz="1100" i="1" dirty="0" smtClean="0">
                <a:latin typeface="Arial"/>
                <a:cs typeface="Arial"/>
              </a:rPr>
              <a:t> </a:t>
            </a:r>
          </a:p>
          <a:p>
            <a:r>
              <a:rPr lang="en-US" sz="1100" i="1" dirty="0" err="1" smtClean="0">
                <a:latin typeface="Arial"/>
                <a:cs typeface="Arial"/>
              </a:rPr>
              <a:t>reductase</a:t>
            </a:r>
            <a:endParaRPr lang="en-US" sz="1100" i="1" dirty="0">
              <a:latin typeface="Arial"/>
              <a:cs typeface="Arial"/>
            </a:endParaRPr>
          </a:p>
        </p:txBody>
      </p:sp>
      <p:sp>
        <p:nvSpPr>
          <p:cNvPr id="7" name="TextBox 6"/>
          <p:cNvSpPr txBox="1"/>
          <p:nvPr/>
        </p:nvSpPr>
        <p:spPr>
          <a:xfrm>
            <a:off x="7747480" y="3185954"/>
            <a:ext cx="1149110" cy="261610"/>
          </a:xfrm>
          <a:prstGeom prst="rect">
            <a:avLst/>
          </a:prstGeom>
          <a:noFill/>
        </p:spPr>
        <p:txBody>
          <a:bodyPr wrap="none" rtlCol="0">
            <a:spAutoFit/>
          </a:bodyPr>
          <a:lstStyle/>
          <a:p>
            <a:r>
              <a:rPr lang="en-US" sz="1100" dirty="0" smtClean="0">
                <a:solidFill>
                  <a:schemeClr val="accent1"/>
                </a:solidFill>
                <a:latin typeface="Arial"/>
                <a:cs typeface="Arial"/>
              </a:rPr>
              <a:t>*Not in humans</a:t>
            </a:r>
            <a:endParaRPr lang="en-US" sz="1100" dirty="0">
              <a:solidFill>
                <a:schemeClr val="accent1"/>
              </a:solidFill>
              <a:latin typeface="Arial"/>
              <a:cs typeface="Arial"/>
            </a:endParaRPr>
          </a:p>
        </p:txBody>
      </p:sp>
      <p:sp>
        <p:nvSpPr>
          <p:cNvPr id="14" name="TextBox 13"/>
          <p:cNvSpPr txBox="1"/>
          <p:nvPr/>
        </p:nvSpPr>
        <p:spPr>
          <a:xfrm>
            <a:off x="8170879" y="5448464"/>
            <a:ext cx="725711" cy="430887"/>
          </a:xfrm>
          <a:prstGeom prst="rect">
            <a:avLst/>
          </a:prstGeom>
          <a:noFill/>
        </p:spPr>
        <p:txBody>
          <a:bodyPr wrap="none" rtlCol="0">
            <a:spAutoFit/>
          </a:bodyPr>
          <a:lstStyle/>
          <a:p>
            <a:r>
              <a:rPr lang="en-US" sz="1100" dirty="0" smtClean="0">
                <a:solidFill>
                  <a:schemeClr val="accent1"/>
                </a:solidFill>
                <a:latin typeface="Arial"/>
                <a:cs typeface="Arial"/>
              </a:rPr>
              <a:t>*Also in</a:t>
            </a:r>
          </a:p>
          <a:p>
            <a:r>
              <a:rPr lang="en-US" sz="1100" dirty="0" smtClean="0">
                <a:solidFill>
                  <a:schemeClr val="accent1"/>
                </a:solidFill>
                <a:latin typeface="Arial"/>
                <a:cs typeface="Arial"/>
              </a:rPr>
              <a:t> humans</a:t>
            </a:r>
            <a:endParaRPr lang="en-US" sz="1100" dirty="0">
              <a:solidFill>
                <a:schemeClr val="accent1"/>
              </a:solidFill>
              <a:latin typeface="Arial"/>
              <a:cs typeface="Arial"/>
            </a:endParaRPr>
          </a:p>
        </p:txBody>
      </p:sp>
      <p:cxnSp>
        <p:nvCxnSpPr>
          <p:cNvPr id="15" name="Straight Connector 14"/>
          <p:cNvCxnSpPr/>
          <p:nvPr/>
        </p:nvCxnSpPr>
        <p:spPr>
          <a:xfrm>
            <a:off x="6284315" y="3035179"/>
            <a:ext cx="7624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251325" y="5452404"/>
            <a:ext cx="7624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7013824" y="5270953"/>
            <a:ext cx="0" cy="371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030318" y="2850054"/>
            <a:ext cx="0" cy="371783"/>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70884" y="2766219"/>
            <a:ext cx="1398866" cy="276999"/>
          </a:xfrm>
          <a:prstGeom prst="rect">
            <a:avLst/>
          </a:prstGeom>
          <a:noFill/>
        </p:spPr>
        <p:txBody>
          <a:bodyPr wrap="none" rtlCol="0">
            <a:spAutoFit/>
          </a:bodyPr>
          <a:lstStyle/>
          <a:p>
            <a:r>
              <a:rPr lang="en-US" sz="1200" dirty="0" smtClean="0">
                <a:solidFill>
                  <a:srgbClr val="990000"/>
                </a:solidFill>
                <a:latin typeface="Arial"/>
                <a:cs typeface="Arial"/>
              </a:rPr>
              <a:t>SULFONAMIDES</a:t>
            </a:r>
            <a:endParaRPr lang="en-US" sz="1200" dirty="0">
              <a:solidFill>
                <a:srgbClr val="990000"/>
              </a:solidFill>
              <a:latin typeface="Arial"/>
              <a:cs typeface="Arial"/>
            </a:endParaRPr>
          </a:p>
        </p:txBody>
      </p:sp>
      <p:sp>
        <p:nvSpPr>
          <p:cNvPr id="21" name="TextBox 20"/>
          <p:cNvSpPr txBox="1"/>
          <p:nvPr/>
        </p:nvSpPr>
        <p:spPr>
          <a:xfrm>
            <a:off x="5696808" y="5175405"/>
            <a:ext cx="1372942" cy="276999"/>
          </a:xfrm>
          <a:prstGeom prst="rect">
            <a:avLst/>
          </a:prstGeom>
          <a:noFill/>
        </p:spPr>
        <p:txBody>
          <a:bodyPr wrap="none" rtlCol="0">
            <a:spAutoFit/>
          </a:bodyPr>
          <a:lstStyle/>
          <a:p>
            <a:r>
              <a:rPr lang="en-US" sz="1200" dirty="0" smtClean="0">
                <a:solidFill>
                  <a:srgbClr val="990000"/>
                </a:solidFill>
                <a:latin typeface="Arial"/>
                <a:cs typeface="Arial"/>
              </a:rPr>
              <a:t>TRIMETHOPRIM</a:t>
            </a:r>
            <a:endParaRPr lang="en-US" sz="1200" dirty="0">
              <a:solidFill>
                <a:srgbClr val="990000"/>
              </a:solidFill>
              <a:latin typeface="Arial"/>
              <a:cs typeface="Arial"/>
            </a:endParaRPr>
          </a:p>
        </p:txBody>
      </p:sp>
      <p:sp>
        <p:nvSpPr>
          <p:cNvPr id="22" name="Rectangle 21"/>
          <p:cNvSpPr/>
          <p:nvPr/>
        </p:nvSpPr>
        <p:spPr>
          <a:xfrm>
            <a:off x="5509082" y="1967959"/>
            <a:ext cx="3404002" cy="4630237"/>
          </a:xfrm>
          <a:prstGeom prst="rect">
            <a:avLst/>
          </a:prstGeom>
          <a:no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09748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514917"/>
            <a:ext cx="8574087" cy="967840"/>
          </a:xfrm>
        </p:spPr>
        <p:txBody>
          <a:bodyPr>
            <a:normAutofit fontScale="90000"/>
          </a:bodyPr>
          <a:lstStyle/>
          <a:p>
            <a:r>
              <a:rPr lang="en-US" dirty="0" smtClean="0"/>
              <a:t>BACTRIM: </a:t>
            </a:r>
            <a:br>
              <a:rPr lang="en-US" dirty="0" smtClean="0"/>
            </a:br>
            <a:r>
              <a:rPr lang="en-US" dirty="0" smtClean="0"/>
              <a:t>Trimethoprim-</a:t>
            </a:r>
            <a:r>
              <a:rPr lang="en-US" dirty="0" err="1" smtClean="0"/>
              <a:t>Sulfmethoxazole</a:t>
            </a:r>
            <a:endParaRPr lang="en-US" dirty="0"/>
          </a:p>
        </p:txBody>
      </p:sp>
      <p:sp>
        <p:nvSpPr>
          <p:cNvPr id="3" name="Rectangle 2"/>
          <p:cNvSpPr/>
          <p:nvPr/>
        </p:nvSpPr>
        <p:spPr>
          <a:xfrm>
            <a:off x="412356" y="1967959"/>
            <a:ext cx="6003907" cy="3262432"/>
          </a:xfrm>
          <a:prstGeom prst="rect">
            <a:avLst/>
          </a:prstGeom>
        </p:spPr>
        <p:txBody>
          <a:bodyPr wrap="square">
            <a:spAutoFit/>
          </a:bodyPr>
          <a:lstStyle/>
          <a:p>
            <a:r>
              <a:rPr lang="en-US" b="1" dirty="0" smtClean="0">
                <a:latin typeface="Arial"/>
                <a:cs typeface="Arial"/>
              </a:rPr>
              <a:t>DOSING:</a:t>
            </a:r>
          </a:p>
          <a:p>
            <a:r>
              <a:rPr lang="en-US" sz="1600" dirty="0" smtClean="0">
                <a:latin typeface="Arial"/>
                <a:cs typeface="Arial"/>
              </a:rPr>
              <a:t>IV </a:t>
            </a:r>
            <a:r>
              <a:rPr lang="en-US" sz="1600" dirty="0">
                <a:latin typeface="Arial"/>
                <a:cs typeface="Arial"/>
              </a:rPr>
              <a:t>or PO</a:t>
            </a:r>
          </a:p>
          <a:p>
            <a:endParaRPr lang="en-US" b="1" dirty="0" smtClean="0">
              <a:latin typeface="Arial"/>
              <a:cs typeface="Arial"/>
            </a:endParaRPr>
          </a:p>
          <a:p>
            <a:r>
              <a:rPr lang="en-US" b="1" dirty="0" smtClean="0">
                <a:latin typeface="Arial"/>
                <a:cs typeface="Arial"/>
              </a:rPr>
              <a:t>SIDE EFFECTS</a:t>
            </a:r>
            <a:r>
              <a:rPr lang="en-US" dirty="0" smtClean="0">
                <a:latin typeface="Arial"/>
                <a:cs typeface="Arial"/>
              </a:rPr>
              <a:t>: </a:t>
            </a:r>
          </a:p>
          <a:p>
            <a:r>
              <a:rPr lang="en-US" sz="1600" dirty="0">
                <a:latin typeface="Arial"/>
                <a:cs typeface="Arial"/>
              </a:rPr>
              <a:t>I</a:t>
            </a:r>
            <a:r>
              <a:rPr lang="en-US" sz="1600" dirty="0" smtClean="0">
                <a:latin typeface="Arial"/>
                <a:cs typeface="Arial"/>
              </a:rPr>
              <a:t>nhibits Cr </a:t>
            </a:r>
            <a:r>
              <a:rPr lang="en-US" sz="1600" dirty="0">
                <a:latin typeface="Arial"/>
                <a:cs typeface="Arial"/>
              </a:rPr>
              <a:t>secretion in renal </a:t>
            </a:r>
            <a:endParaRPr lang="en-US" sz="1600" dirty="0" smtClean="0">
              <a:latin typeface="Arial"/>
              <a:cs typeface="Arial"/>
            </a:endParaRPr>
          </a:p>
          <a:p>
            <a:r>
              <a:rPr lang="en-US" sz="1600" dirty="0" smtClean="0">
                <a:latin typeface="Arial"/>
                <a:cs typeface="Arial"/>
              </a:rPr>
              <a:t>Sulfa</a:t>
            </a:r>
            <a:r>
              <a:rPr lang="en-US" sz="1600" dirty="0">
                <a:latin typeface="Arial"/>
                <a:cs typeface="Arial"/>
              </a:rPr>
              <a:t>-</a:t>
            </a:r>
            <a:r>
              <a:rPr lang="en-US" sz="1600" dirty="0" smtClean="0">
                <a:latin typeface="Arial"/>
                <a:cs typeface="Arial"/>
              </a:rPr>
              <a:t>allergy</a:t>
            </a:r>
            <a:endParaRPr lang="en-US" sz="1600" dirty="0">
              <a:latin typeface="Arial"/>
              <a:cs typeface="Arial"/>
            </a:endParaRPr>
          </a:p>
          <a:p>
            <a:r>
              <a:rPr lang="en-US" sz="1600" dirty="0" smtClean="0">
                <a:latin typeface="Arial"/>
                <a:cs typeface="Arial"/>
              </a:rPr>
              <a:t>Hyperkalemia</a:t>
            </a:r>
          </a:p>
          <a:p>
            <a:r>
              <a:rPr lang="en-US" sz="1600" dirty="0">
                <a:latin typeface="Arial"/>
                <a:cs typeface="Arial"/>
              </a:rPr>
              <a:t>S</a:t>
            </a:r>
            <a:r>
              <a:rPr lang="en-US" sz="1600" dirty="0" smtClean="0">
                <a:latin typeface="Arial"/>
                <a:cs typeface="Arial"/>
              </a:rPr>
              <a:t>kin </a:t>
            </a:r>
            <a:r>
              <a:rPr lang="en-US" sz="1600" dirty="0">
                <a:latin typeface="Arial"/>
                <a:cs typeface="Arial"/>
              </a:rPr>
              <a:t>reactions (can be </a:t>
            </a:r>
            <a:r>
              <a:rPr lang="en-US" sz="1600" dirty="0" smtClean="0">
                <a:latin typeface="Arial"/>
                <a:cs typeface="Arial"/>
              </a:rPr>
              <a:t>severe-&gt;SJS</a:t>
            </a:r>
            <a:r>
              <a:rPr lang="en-US" sz="1600" dirty="0">
                <a:latin typeface="Arial"/>
                <a:cs typeface="Arial"/>
              </a:rPr>
              <a:t>)  </a:t>
            </a:r>
            <a:endParaRPr lang="en-US" sz="1600" dirty="0" smtClean="0">
              <a:latin typeface="Arial"/>
              <a:cs typeface="Arial"/>
            </a:endParaRPr>
          </a:p>
          <a:p>
            <a:endParaRPr lang="en-US" dirty="0">
              <a:latin typeface="Arial"/>
              <a:cs typeface="Arial"/>
            </a:endParaRPr>
          </a:p>
          <a:p>
            <a:r>
              <a:rPr lang="en-US" b="1" dirty="0" smtClean="0">
                <a:latin typeface="Arial"/>
                <a:cs typeface="Arial"/>
              </a:rPr>
              <a:t>COMMENTS</a:t>
            </a:r>
            <a:r>
              <a:rPr lang="en-US" dirty="0" smtClean="0">
                <a:latin typeface="Arial"/>
                <a:cs typeface="Arial"/>
              </a:rPr>
              <a:t>: </a:t>
            </a:r>
          </a:p>
          <a:p>
            <a:r>
              <a:rPr lang="en-US" sz="1600" dirty="0">
                <a:latin typeface="Arial"/>
                <a:cs typeface="Arial"/>
              </a:rPr>
              <a:t>U</a:t>
            </a:r>
            <a:r>
              <a:rPr lang="en-US" sz="1600" dirty="0" smtClean="0">
                <a:latin typeface="Arial"/>
                <a:cs typeface="Arial"/>
              </a:rPr>
              <a:t>sed </a:t>
            </a:r>
            <a:r>
              <a:rPr lang="en-US" sz="1600" dirty="0">
                <a:latin typeface="Arial"/>
                <a:cs typeface="Arial"/>
              </a:rPr>
              <a:t>for </a:t>
            </a:r>
            <a:r>
              <a:rPr lang="en-US" sz="1600" dirty="0" smtClean="0">
                <a:latin typeface="Arial"/>
                <a:cs typeface="Arial"/>
              </a:rPr>
              <a:t>PCP </a:t>
            </a:r>
            <a:r>
              <a:rPr lang="en-US" sz="1600" dirty="0" err="1" smtClean="0">
                <a:latin typeface="Arial"/>
                <a:cs typeface="Arial"/>
              </a:rPr>
              <a:t>tx</a:t>
            </a:r>
            <a:r>
              <a:rPr lang="en-US" sz="1600" dirty="0">
                <a:latin typeface="Arial"/>
                <a:cs typeface="Arial"/>
              </a:rPr>
              <a:t>/</a:t>
            </a:r>
            <a:r>
              <a:rPr lang="en-US" sz="1600" dirty="0" smtClean="0">
                <a:latin typeface="Arial"/>
                <a:cs typeface="Arial"/>
              </a:rPr>
              <a:t>prophylaxis, </a:t>
            </a:r>
            <a:r>
              <a:rPr lang="en-US" sz="1600" dirty="0">
                <a:latin typeface="Arial"/>
                <a:cs typeface="Arial"/>
              </a:rPr>
              <a:t>UTI’s, PO MRSA option. </a:t>
            </a:r>
            <a:endParaRPr lang="en-US" sz="1600" dirty="0" smtClean="0">
              <a:latin typeface="Arial"/>
              <a:cs typeface="Arial"/>
            </a:endParaRPr>
          </a:p>
          <a:p>
            <a:r>
              <a:rPr lang="en-US" sz="1600" dirty="0" smtClean="0">
                <a:latin typeface="Arial"/>
                <a:cs typeface="Arial"/>
              </a:rPr>
              <a:t>Note </a:t>
            </a:r>
            <a:r>
              <a:rPr lang="en-US" sz="1600" dirty="0">
                <a:latin typeface="Arial"/>
                <a:cs typeface="Arial"/>
              </a:rPr>
              <a:t>that for skin infection, it doesn’t get </a:t>
            </a:r>
            <a:r>
              <a:rPr lang="en-US" sz="1600" dirty="0" smtClean="0">
                <a:latin typeface="Arial"/>
                <a:cs typeface="Arial"/>
              </a:rPr>
              <a:t>Strep </a:t>
            </a:r>
            <a:r>
              <a:rPr lang="en-US" sz="1600" dirty="0">
                <a:latin typeface="Arial"/>
                <a:cs typeface="Arial"/>
              </a:rPr>
              <a:t>well. </a:t>
            </a:r>
          </a:p>
        </p:txBody>
      </p:sp>
      <p:pic>
        <p:nvPicPr>
          <p:cNvPr id="5" name="Picture 4"/>
          <p:cNvPicPr>
            <a:picLocks noChangeAspect="1"/>
          </p:cNvPicPr>
          <p:nvPr/>
        </p:nvPicPr>
        <p:blipFill>
          <a:blip r:embed="rId3"/>
          <a:stretch>
            <a:fillRect/>
          </a:stretch>
        </p:blipFill>
        <p:spPr>
          <a:xfrm>
            <a:off x="7340319" y="1821537"/>
            <a:ext cx="1601800" cy="1939434"/>
          </a:xfrm>
          <a:prstGeom prst="rect">
            <a:avLst/>
          </a:prstGeom>
          <a:ln>
            <a:solidFill>
              <a:srgbClr val="528A02"/>
            </a:solidFill>
          </a:ln>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9890" b="100000" l="9783" r="89855"/>
                    </a14:imgEffect>
                  </a14:imgLayer>
                </a14:imgProps>
              </a:ext>
            </a:extLst>
          </a:blip>
          <a:srcRect l="16532" t="13110" r="21476"/>
          <a:stretch/>
        </p:blipFill>
        <p:spPr>
          <a:xfrm>
            <a:off x="7540569" y="3876441"/>
            <a:ext cx="1146353" cy="1059544"/>
          </a:xfrm>
          <a:prstGeom prst="rect">
            <a:avLst/>
          </a:prstGeom>
          <a:ln>
            <a:solidFill>
              <a:srgbClr val="528A02"/>
            </a:solidFill>
          </a:ln>
        </p:spPr>
      </p:pic>
      <p:sp>
        <p:nvSpPr>
          <p:cNvPr id="7" name="TextBox 6"/>
          <p:cNvSpPr txBox="1"/>
          <p:nvPr/>
        </p:nvSpPr>
        <p:spPr>
          <a:xfrm>
            <a:off x="6835052" y="1821537"/>
            <a:ext cx="533456" cy="461665"/>
          </a:xfrm>
          <a:prstGeom prst="rect">
            <a:avLst/>
          </a:prstGeom>
          <a:noFill/>
        </p:spPr>
        <p:txBody>
          <a:bodyPr wrap="none" rtlCol="0">
            <a:spAutoFit/>
          </a:bodyPr>
          <a:lstStyle/>
          <a:p>
            <a:r>
              <a:rPr lang="en-US" sz="1200" i="1" dirty="0" smtClean="0">
                <a:latin typeface="Arial"/>
                <a:cs typeface="Arial"/>
              </a:rPr>
              <a:t>PCP</a:t>
            </a:r>
          </a:p>
          <a:p>
            <a:r>
              <a:rPr lang="en-US" sz="1200" i="1" dirty="0" smtClean="0">
                <a:latin typeface="Arial"/>
                <a:cs typeface="Arial"/>
              </a:rPr>
              <a:t>PNA</a:t>
            </a:r>
            <a:endParaRPr lang="en-US" sz="1200" i="1" dirty="0">
              <a:latin typeface="Arial"/>
              <a:cs typeface="Arial"/>
            </a:endParaRPr>
          </a:p>
        </p:txBody>
      </p:sp>
      <p:sp>
        <p:nvSpPr>
          <p:cNvPr id="8" name="TextBox 7"/>
          <p:cNvSpPr txBox="1"/>
          <p:nvPr/>
        </p:nvSpPr>
        <p:spPr>
          <a:xfrm>
            <a:off x="7076030" y="4173359"/>
            <a:ext cx="484995" cy="276999"/>
          </a:xfrm>
          <a:prstGeom prst="rect">
            <a:avLst/>
          </a:prstGeom>
          <a:noFill/>
        </p:spPr>
        <p:txBody>
          <a:bodyPr wrap="none" rtlCol="0">
            <a:spAutoFit/>
          </a:bodyPr>
          <a:lstStyle/>
          <a:p>
            <a:r>
              <a:rPr lang="en-US" sz="1200" i="1" dirty="0" smtClean="0">
                <a:latin typeface="Arial"/>
                <a:cs typeface="Arial"/>
              </a:rPr>
              <a:t>UTI</a:t>
            </a:r>
            <a:endParaRPr lang="en-US" sz="1200" i="1" dirty="0">
              <a:latin typeface="Arial"/>
              <a:cs typeface="Arial"/>
            </a:endParaRPr>
          </a:p>
        </p:txBody>
      </p:sp>
      <p:pic>
        <p:nvPicPr>
          <p:cNvPr id="9" name="Picture 8"/>
          <p:cNvPicPr>
            <a:picLocks noChangeAspect="1"/>
          </p:cNvPicPr>
          <p:nvPr/>
        </p:nvPicPr>
        <p:blipFill rotWithShape="1">
          <a:blip r:embed="rId6"/>
          <a:srcRect b="8481"/>
          <a:stretch/>
        </p:blipFill>
        <p:spPr>
          <a:xfrm>
            <a:off x="5506618" y="2654365"/>
            <a:ext cx="1595432" cy="1460124"/>
          </a:xfrm>
          <a:prstGeom prst="rect">
            <a:avLst/>
          </a:prstGeom>
          <a:ln>
            <a:solidFill>
              <a:srgbClr val="528A02"/>
            </a:solidFill>
          </a:ln>
        </p:spPr>
      </p:pic>
      <p:sp>
        <p:nvSpPr>
          <p:cNvPr id="10" name="TextBox 9"/>
          <p:cNvSpPr txBox="1"/>
          <p:nvPr/>
        </p:nvSpPr>
        <p:spPr>
          <a:xfrm>
            <a:off x="5506618" y="2392755"/>
            <a:ext cx="1710708" cy="261610"/>
          </a:xfrm>
          <a:prstGeom prst="rect">
            <a:avLst/>
          </a:prstGeom>
          <a:noFill/>
        </p:spPr>
        <p:txBody>
          <a:bodyPr wrap="square" rtlCol="0">
            <a:spAutoFit/>
          </a:bodyPr>
          <a:lstStyle/>
          <a:p>
            <a:r>
              <a:rPr lang="en-US" sz="1100" i="1" dirty="0" smtClean="0">
                <a:latin typeface="Arial"/>
                <a:cs typeface="Arial"/>
              </a:rPr>
              <a:t>Bactrim-induced Rash</a:t>
            </a:r>
            <a:endParaRPr lang="en-US" sz="1100" i="1" dirty="0">
              <a:latin typeface="Arial"/>
              <a:cs typeface="Arial"/>
            </a:endParaRPr>
          </a:p>
        </p:txBody>
      </p:sp>
      <p:sp>
        <p:nvSpPr>
          <p:cNvPr id="11" name="TextBox 10"/>
          <p:cNvSpPr txBox="1"/>
          <p:nvPr/>
        </p:nvSpPr>
        <p:spPr>
          <a:xfrm>
            <a:off x="3298851" y="2443650"/>
            <a:ext cx="2120555" cy="523220"/>
          </a:xfrm>
          <a:prstGeom prst="rect">
            <a:avLst/>
          </a:prstGeom>
          <a:noFill/>
        </p:spPr>
        <p:txBody>
          <a:bodyPr wrap="none" rtlCol="0">
            <a:spAutoFit/>
          </a:bodyPr>
          <a:lstStyle/>
          <a:p>
            <a:r>
              <a:rPr lang="en-US" sz="1400" dirty="0" smtClean="0">
                <a:solidFill>
                  <a:srgbClr val="990000"/>
                </a:solidFill>
                <a:latin typeface="Arial"/>
                <a:cs typeface="Arial"/>
              </a:rPr>
              <a:t>Causes elevated Cr </a:t>
            </a:r>
          </a:p>
          <a:p>
            <a:r>
              <a:rPr lang="en-US" sz="1400" dirty="0">
                <a:solidFill>
                  <a:srgbClr val="990000"/>
                </a:solidFill>
                <a:latin typeface="Arial"/>
                <a:cs typeface="Arial"/>
              </a:rPr>
              <a:t>w</a:t>
            </a:r>
            <a:r>
              <a:rPr lang="en-US" sz="1400" dirty="0" smtClean="0">
                <a:solidFill>
                  <a:srgbClr val="990000"/>
                </a:solidFill>
                <a:latin typeface="Arial"/>
                <a:cs typeface="Arial"/>
              </a:rPr>
              <a:t>ithout decreased GFR!</a:t>
            </a:r>
            <a:endParaRPr lang="en-US" sz="1400" dirty="0">
              <a:solidFill>
                <a:srgbClr val="990000"/>
              </a:solidFill>
              <a:latin typeface="Arial"/>
              <a:cs typeface="Arial"/>
            </a:endParaRPr>
          </a:p>
        </p:txBody>
      </p:sp>
      <p:cxnSp>
        <p:nvCxnSpPr>
          <p:cNvPr id="13" name="Straight Arrow Connector 12"/>
          <p:cNvCxnSpPr/>
          <p:nvPr/>
        </p:nvCxnSpPr>
        <p:spPr>
          <a:xfrm flipH="1">
            <a:off x="2738046" y="2738251"/>
            <a:ext cx="560805" cy="4434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053456735"/>
              </p:ext>
            </p:extLst>
          </p:nvPr>
        </p:nvGraphicFramePr>
        <p:xfrm>
          <a:off x="144685" y="5230391"/>
          <a:ext cx="8877670" cy="145694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smtClean="0"/>
                        <a:t>Bactrim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PCP,</a:t>
                      </a:r>
                      <a:r>
                        <a:rPr lang="en-US" sz="1050" b="1" baseline="0" dirty="0" smtClean="0"/>
                        <a:t> </a:t>
                      </a:r>
                      <a:r>
                        <a:rPr lang="en-US" sz="1050" b="1" baseline="0" dirty="0" err="1" smtClean="0"/>
                        <a:t>nocardia</a:t>
                      </a:r>
                      <a:endParaRPr lang="en-US" sz="1050" b="1" dirty="0"/>
                    </a:p>
                  </a:txBody>
                  <a:tcPr marL="146304" marR="146304" marT="54864" marB="54864"/>
                </a:tc>
                <a:tc>
                  <a:txBody>
                    <a:bodyPr/>
                    <a:lstStyle/>
                    <a:p>
                      <a:r>
                        <a:rPr lang="en-US" sz="1050" dirty="0" smtClean="0">
                          <a:latin typeface="Arial"/>
                          <a:cs typeface="Arial"/>
                        </a:rPr>
                        <a:t>Elevates K+ and Cr</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17215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2638799760"/>
              </p:ext>
            </p:extLst>
          </p:nvPr>
        </p:nvGraphicFramePr>
        <p:xfrm>
          <a:off x="3302005" y="1853167"/>
          <a:ext cx="5884341" cy="48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84105" y="3482999"/>
            <a:ext cx="2518538" cy="1015663"/>
          </a:xfrm>
          <a:prstGeom prst="rect">
            <a:avLst/>
          </a:prstGeom>
          <a:solidFill>
            <a:srgbClr val="660066"/>
          </a:solidFill>
          <a:ln>
            <a:solidFill>
              <a:srgbClr val="FFFFFF"/>
            </a:solid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sz="3000" b="1" dirty="0" smtClean="0"/>
              <a:t>GRAM </a:t>
            </a:r>
          </a:p>
          <a:p>
            <a:pPr algn="ctr"/>
            <a:r>
              <a:rPr lang="en-US" sz="3000" b="1" dirty="0" smtClean="0"/>
              <a:t> NEGATIVES</a:t>
            </a:r>
            <a:endParaRPr lang="en-US" sz="3000" b="1" dirty="0"/>
          </a:p>
        </p:txBody>
      </p:sp>
      <p:sp>
        <p:nvSpPr>
          <p:cNvPr id="13" name="TextBox 12"/>
          <p:cNvSpPr txBox="1"/>
          <p:nvPr/>
        </p:nvSpPr>
        <p:spPr>
          <a:xfrm>
            <a:off x="0" y="2259111"/>
            <a:ext cx="3921583" cy="430887"/>
          </a:xfrm>
          <a:prstGeom prst="rect">
            <a:avLst/>
          </a:prstGeom>
          <a:noFill/>
        </p:spPr>
        <p:txBody>
          <a:bodyPr wrap="none" rtlCol="0">
            <a:spAutoFit/>
          </a:bodyPr>
          <a:lstStyle/>
          <a:p>
            <a:r>
              <a:rPr lang="en-US" sz="2200" b="1" i="1" dirty="0" smtClean="0">
                <a:latin typeface="Arial"/>
                <a:cs typeface="Arial"/>
              </a:rPr>
              <a:t>Some common examples…</a:t>
            </a:r>
            <a:endParaRPr lang="en-US" sz="2200" b="1" i="1" dirty="0">
              <a:latin typeface="Arial"/>
              <a:cs typeface="Arial"/>
            </a:endParaRPr>
          </a:p>
        </p:txBody>
      </p:sp>
      <p:sp>
        <p:nvSpPr>
          <p:cNvPr id="14"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smtClean="0"/>
              <a:t>Gram Positive vs. Gram Negative</a:t>
            </a:r>
            <a:endParaRPr lang="en-US" sz="2800" dirty="0"/>
          </a:p>
        </p:txBody>
      </p:sp>
    </p:spTree>
    <p:extLst>
      <p:ext uri="{BB962C8B-B14F-4D97-AF65-F5344CB8AC3E}">
        <p14:creationId xmlns:p14="http://schemas.microsoft.com/office/powerpoint/2010/main" val="16843205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lumMod val="50000"/>
                  </a:schemeClr>
                </a:solidFill>
                <a:latin typeface="Arial"/>
                <a:cs typeface="Arial"/>
              </a:rPr>
              <a:t>VANCOMYCIN</a:t>
            </a:r>
          </a:p>
          <a:p>
            <a:r>
              <a:rPr lang="en-US" sz="2000" b="1" dirty="0">
                <a:solidFill>
                  <a:schemeClr val="bg1">
                    <a:lumMod val="50000"/>
                  </a:schemeClr>
                </a:solidFill>
                <a:latin typeface="Arial"/>
                <a:cs typeface="Arial"/>
              </a:rPr>
              <a:t/>
            </a:r>
            <a:br>
              <a:rPr lang="en-US" sz="2000" b="1" dirty="0">
                <a:solidFill>
                  <a:schemeClr val="bg1">
                    <a:lumMod val="50000"/>
                  </a:schemeClr>
                </a:solidFill>
                <a:latin typeface="Arial"/>
                <a:cs typeface="Arial"/>
              </a:rPr>
            </a:br>
            <a:endParaRPr lang="en-US" sz="2000" b="1" dirty="0" smtClean="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LINEZOLID</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CLINDAMYCIN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BACTRIM</a:t>
            </a:r>
            <a:endParaRPr lang="en-US" sz="2000" b="1" dirty="0">
              <a:solidFill>
                <a:schemeClr val="bg1">
                  <a:lumMod val="50000"/>
                </a:schemeClr>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6003908" y="1991412"/>
            <a:ext cx="2243218" cy="43597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1293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941" y="770080"/>
            <a:ext cx="4069080" cy="931940"/>
          </a:xfrm>
          <a:ln>
            <a:solidFill>
              <a:schemeClr val="accent2"/>
            </a:solidFill>
          </a:ln>
        </p:spPr>
        <p:txBody>
          <a:bodyPr/>
          <a:lstStyle/>
          <a:p>
            <a:r>
              <a:rPr lang="en-US" dirty="0" smtClean="0"/>
              <a:t>AZTREONAM</a:t>
            </a:r>
            <a:endParaRPr lang="en-US" dirty="0"/>
          </a:p>
        </p:txBody>
      </p:sp>
      <p:sp>
        <p:nvSpPr>
          <p:cNvPr id="7" name="Rectangle 6"/>
          <p:cNvSpPr/>
          <p:nvPr/>
        </p:nvSpPr>
        <p:spPr>
          <a:xfrm>
            <a:off x="211566" y="1826963"/>
            <a:ext cx="4910929" cy="3385542"/>
          </a:xfrm>
          <a:prstGeom prst="rect">
            <a:avLst/>
          </a:prstGeom>
        </p:spPr>
        <p:txBody>
          <a:bodyPr wrap="square">
            <a:spAutoFit/>
          </a:bodyPr>
          <a:lstStyle/>
          <a:p>
            <a:r>
              <a:rPr lang="en-US" b="1" dirty="0" smtClean="0">
                <a:latin typeface="Arial"/>
                <a:cs typeface="Arial"/>
              </a:rPr>
              <a:t>MECHANISM OF ACTION: </a:t>
            </a:r>
          </a:p>
          <a:p>
            <a:r>
              <a:rPr lang="en-US" sz="1600" dirty="0" smtClean="0">
                <a:latin typeface="Arial"/>
                <a:cs typeface="Arial"/>
              </a:rPr>
              <a:t>“</a:t>
            </a:r>
            <a:r>
              <a:rPr lang="en-US" sz="1600" dirty="0" err="1" smtClean="0">
                <a:latin typeface="Arial"/>
                <a:cs typeface="Arial"/>
              </a:rPr>
              <a:t>Monobactam</a:t>
            </a:r>
            <a:r>
              <a:rPr lang="en-US" sz="1600" dirty="0" smtClean="0">
                <a:latin typeface="Arial"/>
                <a:cs typeface="Arial"/>
              </a:rPr>
              <a:t>”</a:t>
            </a:r>
          </a:p>
          <a:p>
            <a:r>
              <a:rPr lang="en-US" sz="1600" dirty="0" smtClean="0">
                <a:latin typeface="Arial"/>
                <a:cs typeface="Arial"/>
              </a:rPr>
              <a:t>B</a:t>
            </a:r>
            <a:r>
              <a:rPr lang="en-US" sz="1600" dirty="0">
                <a:latin typeface="Arial"/>
                <a:cs typeface="Arial"/>
              </a:rPr>
              <a:t>-lactam ring, similar to penicillin</a:t>
            </a:r>
          </a:p>
          <a:p>
            <a:endParaRPr lang="en-US" b="1" dirty="0" smtClean="0">
              <a:latin typeface="Arial"/>
              <a:cs typeface="Arial"/>
            </a:endParaRPr>
          </a:p>
          <a:p>
            <a:r>
              <a:rPr lang="en-US" b="1" dirty="0" smtClean="0">
                <a:latin typeface="Arial"/>
                <a:cs typeface="Arial"/>
              </a:rPr>
              <a:t>SPECTRUM OF COVERAGE:</a:t>
            </a:r>
          </a:p>
          <a:p>
            <a:r>
              <a:rPr lang="en-US" sz="1600" dirty="0">
                <a:latin typeface="Arial"/>
                <a:cs typeface="Arial"/>
              </a:rPr>
              <a:t>B</a:t>
            </a:r>
            <a:r>
              <a:rPr lang="en-US" sz="1600" dirty="0" smtClean="0">
                <a:latin typeface="Arial"/>
                <a:cs typeface="Arial"/>
              </a:rPr>
              <a:t>road </a:t>
            </a:r>
            <a:r>
              <a:rPr lang="en-US" sz="1600" dirty="0">
                <a:latin typeface="Arial"/>
                <a:cs typeface="Arial"/>
              </a:rPr>
              <a:t>gram (-) coverage, </a:t>
            </a:r>
            <a:r>
              <a:rPr lang="en-US" sz="1600" dirty="0" smtClean="0">
                <a:latin typeface="Arial"/>
                <a:cs typeface="Arial"/>
              </a:rPr>
              <a:t>including pseudomonas </a:t>
            </a:r>
            <a:endParaRPr lang="en-US" sz="1600" dirty="0">
              <a:latin typeface="Arial"/>
              <a:cs typeface="Arial"/>
            </a:endParaRP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Gram </a:t>
            </a:r>
            <a:r>
              <a:rPr lang="en-US" sz="1600" b="1" dirty="0">
                <a:solidFill>
                  <a:srgbClr val="990000"/>
                </a:solidFill>
                <a:latin typeface="Arial"/>
                <a:cs typeface="Arial"/>
              </a:rPr>
              <a:t>+</a:t>
            </a:r>
            <a:r>
              <a:rPr lang="en-US" sz="1600" dirty="0" smtClean="0">
                <a:latin typeface="Arial"/>
                <a:cs typeface="Arial"/>
              </a:rPr>
              <a:t>: Minimal</a:t>
            </a:r>
            <a:endParaRPr lang="en-US" sz="1600" dirty="0">
              <a:latin typeface="Arial"/>
              <a:cs typeface="Arial"/>
            </a:endParaRP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Gram -</a:t>
            </a:r>
            <a:r>
              <a:rPr lang="en-US" sz="1600" dirty="0" smtClean="0">
                <a:solidFill>
                  <a:srgbClr val="990000"/>
                </a:solidFill>
                <a:latin typeface="Arial"/>
                <a:cs typeface="Arial"/>
              </a:rPr>
              <a:t>: </a:t>
            </a:r>
            <a:r>
              <a:rPr lang="en-US" sz="1600" dirty="0" smtClean="0">
                <a:latin typeface="Arial"/>
                <a:cs typeface="Arial"/>
              </a:rPr>
              <a:t>Broad coverage, Pseudomonas</a:t>
            </a:r>
            <a:endParaRPr lang="en-US" sz="1600" dirty="0">
              <a:latin typeface="Arial"/>
              <a:cs typeface="Arial"/>
            </a:endParaRPr>
          </a:p>
          <a:p>
            <a:pPr lvl="1"/>
            <a:endParaRPr lang="en-US" sz="1600" b="1" dirty="0" smtClean="0">
              <a:solidFill>
                <a:srgbClr val="990000"/>
              </a:solidFill>
              <a:latin typeface="Arial"/>
              <a:cs typeface="Arial"/>
            </a:endParaRPr>
          </a:p>
          <a:p>
            <a:pPr lvl="1"/>
            <a:r>
              <a:rPr lang="en-US" sz="1600" b="1" dirty="0" smtClean="0">
                <a:solidFill>
                  <a:srgbClr val="990000"/>
                </a:solidFill>
                <a:latin typeface="Arial"/>
                <a:cs typeface="Arial"/>
              </a:rPr>
              <a:t>Anaerobes</a:t>
            </a:r>
            <a:r>
              <a:rPr lang="en-US" sz="1600" dirty="0" smtClean="0">
                <a:latin typeface="Arial"/>
                <a:cs typeface="Arial"/>
              </a:rPr>
              <a:t>: None</a:t>
            </a:r>
            <a:endParaRPr lang="en-US" sz="1600" i="1" dirty="0">
              <a:latin typeface="Arial"/>
              <a:cs typeface="Arial"/>
            </a:endParaRPr>
          </a:p>
          <a:p>
            <a:pPr lvl="1"/>
            <a:r>
              <a:rPr lang="en-US" sz="1600" b="1" dirty="0" err="1" smtClean="0">
                <a:solidFill>
                  <a:schemeClr val="accent1"/>
                </a:solidFill>
                <a:latin typeface="Arial"/>
                <a:cs typeface="Arial"/>
              </a:rPr>
              <a:t>Atypicals</a:t>
            </a:r>
            <a:r>
              <a:rPr lang="en-US" sz="1600" dirty="0">
                <a:latin typeface="Arial"/>
                <a:cs typeface="Arial"/>
              </a:rPr>
              <a:t>:  </a:t>
            </a:r>
            <a:r>
              <a:rPr lang="en-US" sz="1600" dirty="0" smtClean="0">
                <a:latin typeface="Arial"/>
                <a:cs typeface="Arial"/>
              </a:rPr>
              <a:t>Minimal</a:t>
            </a:r>
            <a:endParaRPr lang="en-US" sz="1600" dirty="0">
              <a:latin typeface="Arial"/>
              <a:cs typeface="Arial"/>
            </a:endParaRPr>
          </a:p>
        </p:txBody>
      </p:sp>
      <p:sp>
        <p:nvSpPr>
          <p:cNvPr id="8" name="Rectangle 7"/>
          <p:cNvSpPr/>
          <p:nvPr/>
        </p:nvSpPr>
        <p:spPr>
          <a:xfrm>
            <a:off x="5997359" y="770080"/>
            <a:ext cx="2684802" cy="646331"/>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tx1"/>
                </a:solidFill>
                <a:latin typeface="Arial"/>
                <a:cs typeface="Arial"/>
              </a:rPr>
              <a:t>“2</a:t>
            </a:r>
            <a:r>
              <a:rPr lang="en-US" b="1" baseline="30000" dirty="0" smtClean="0">
                <a:solidFill>
                  <a:schemeClr val="tx1"/>
                </a:solidFill>
                <a:latin typeface="Arial"/>
                <a:cs typeface="Arial"/>
              </a:rPr>
              <a:t>nd</a:t>
            </a:r>
            <a:r>
              <a:rPr lang="en-US" b="1" dirty="0" smtClean="0">
                <a:solidFill>
                  <a:schemeClr val="tx1"/>
                </a:solidFill>
                <a:latin typeface="Arial"/>
                <a:cs typeface="Arial"/>
              </a:rPr>
              <a:t> LINE BROAD GRAM (-) COVERAGE”</a:t>
            </a:r>
            <a:endParaRPr lang="en-US" b="1" dirty="0">
              <a:solidFill>
                <a:srgbClr val="000000"/>
              </a:solidFill>
              <a:latin typeface="Arial"/>
              <a:cs typeface="Arial"/>
            </a:endParaRPr>
          </a:p>
        </p:txBody>
      </p:sp>
      <p:sp>
        <p:nvSpPr>
          <p:cNvPr id="9" name="Rectangle 8"/>
          <p:cNvSpPr/>
          <p:nvPr/>
        </p:nvSpPr>
        <p:spPr>
          <a:xfrm>
            <a:off x="5122496" y="1842407"/>
            <a:ext cx="3724608" cy="3139321"/>
          </a:xfrm>
          <a:prstGeom prst="rect">
            <a:avLst/>
          </a:prstGeom>
        </p:spPr>
        <p:txBody>
          <a:bodyPr wrap="square">
            <a:spAutoFit/>
          </a:bodyPr>
          <a:lstStyle/>
          <a:p>
            <a:r>
              <a:rPr lang="en-US" b="1" dirty="0" smtClean="0">
                <a:latin typeface="Arial"/>
                <a:cs typeface="Arial"/>
              </a:rPr>
              <a:t>DOSING: </a:t>
            </a:r>
          </a:p>
          <a:p>
            <a:r>
              <a:rPr lang="en-US" sz="1600" dirty="0" smtClean="0">
                <a:latin typeface="Arial"/>
                <a:cs typeface="Arial"/>
              </a:rPr>
              <a:t>IV</a:t>
            </a:r>
            <a:endParaRPr lang="en-US" sz="1600" dirty="0">
              <a:latin typeface="Arial"/>
              <a:cs typeface="Arial"/>
            </a:endParaRPr>
          </a:p>
          <a:p>
            <a:r>
              <a:rPr lang="en-US" b="1" dirty="0" smtClean="0">
                <a:latin typeface="Arial"/>
                <a:cs typeface="Arial"/>
              </a:rPr>
              <a:t>SIDE EFFECTS</a:t>
            </a:r>
            <a:r>
              <a:rPr lang="en-US" dirty="0" smtClean="0">
                <a:latin typeface="Arial"/>
                <a:cs typeface="Arial"/>
              </a:rPr>
              <a:t>: </a:t>
            </a:r>
          </a:p>
          <a:p>
            <a:r>
              <a:rPr lang="en-US" sz="1600" dirty="0">
                <a:latin typeface="Arial"/>
                <a:cs typeface="Arial"/>
              </a:rPr>
              <a:t>D</a:t>
            </a:r>
            <a:r>
              <a:rPr lang="en-US" sz="1600" dirty="0" smtClean="0">
                <a:latin typeface="Arial"/>
                <a:cs typeface="Arial"/>
              </a:rPr>
              <a:t>iarrhea</a:t>
            </a:r>
            <a:endParaRPr lang="en-US" sz="1600" dirty="0">
              <a:latin typeface="Arial"/>
              <a:cs typeface="Arial"/>
            </a:endParaRPr>
          </a:p>
          <a:p>
            <a:r>
              <a:rPr lang="en-US" b="1" dirty="0" smtClean="0">
                <a:latin typeface="Arial"/>
                <a:cs typeface="Arial"/>
              </a:rPr>
              <a:t>COMMENTS:</a:t>
            </a:r>
            <a:r>
              <a:rPr lang="en-US" dirty="0" smtClean="0">
                <a:latin typeface="Arial"/>
                <a:cs typeface="Arial"/>
              </a:rPr>
              <a:t> </a:t>
            </a:r>
          </a:p>
          <a:p>
            <a:r>
              <a:rPr lang="en-US" sz="1600" dirty="0">
                <a:latin typeface="Arial"/>
                <a:cs typeface="Arial"/>
              </a:rPr>
              <a:t>B</a:t>
            </a:r>
            <a:r>
              <a:rPr lang="en-US" sz="1600" dirty="0" smtClean="0">
                <a:latin typeface="Arial"/>
                <a:cs typeface="Arial"/>
              </a:rPr>
              <a:t>road </a:t>
            </a:r>
            <a:r>
              <a:rPr lang="en-US" sz="1600" dirty="0">
                <a:latin typeface="Arial"/>
                <a:cs typeface="Arial"/>
              </a:rPr>
              <a:t>spectrum, but probably less effective than </a:t>
            </a:r>
            <a:r>
              <a:rPr lang="en-US" sz="1600" dirty="0" err="1">
                <a:latin typeface="Arial"/>
                <a:cs typeface="Arial"/>
              </a:rPr>
              <a:t>cephalosporins</a:t>
            </a:r>
            <a:r>
              <a:rPr lang="en-US" sz="1600" dirty="0">
                <a:latin typeface="Arial"/>
                <a:cs typeface="Arial"/>
              </a:rPr>
              <a:t> of similar coverage (like </a:t>
            </a:r>
            <a:r>
              <a:rPr lang="en-US" sz="1600" dirty="0" err="1">
                <a:latin typeface="Arial"/>
                <a:cs typeface="Arial"/>
              </a:rPr>
              <a:t>cefepime</a:t>
            </a:r>
            <a:r>
              <a:rPr lang="en-US" sz="1600" dirty="0">
                <a:latin typeface="Arial"/>
                <a:cs typeface="Arial"/>
              </a:rPr>
              <a:t>). </a:t>
            </a:r>
            <a:endParaRPr lang="en-US" sz="1600" dirty="0" smtClean="0">
              <a:latin typeface="Arial"/>
              <a:cs typeface="Arial"/>
            </a:endParaRPr>
          </a:p>
          <a:p>
            <a:endParaRPr lang="en-US" sz="1600" dirty="0" smtClean="0">
              <a:latin typeface="Arial"/>
              <a:cs typeface="Arial"/>
            </a:endParaRPr>
          </a:p>
          <a:p>
            <a:r>
              <a:rPr lang="en-US" sz="1600" dirty="0" smtClean="0">
                <a:latin typeface="Arial"/>
                <a:cs typeface="Arial"/>
              </a:rPr>
              <a:t>Used </a:t>
            </a:r>
            <a:r>
              <a:rPr lang="en-US" sz="1600" dirty="0">
                <a:latin typeface="Arial"/>
                <a:cs typeface="Arial"/>
              </a:rPr>
              <a:t>when a patient needs gram (-) coverage (febrile neutropenia) but has severe PCN allergy</a:t>
            </a:r>
          </a:p>
        </p:txBody>
      </p:sp>
      <p:cxnSp>
        <p:nvCxnSpPr>
          <p:cNvPr id="12" name="Straight Arrow Connector 11"/>
          <p:cNvCxnSpPr/>
          <p:nvPr/>
        </p:nvCxnSpPr>
        <p:spPr>
          <a:xfrm flipH="1" flipV="1">
            <a:off x="7076033" y="4790352"/>
            <a:ext cx="709253" cy="1537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34892" y="4951106"/>
            <a:ext cx="2609108" cy="307777"/>
          </a:xfrm>
          <a:prstGeom prst="rect">
            <a:avLst/>
          </a:prstGeom>
          <a:noFill/>
        </p:spPr>
        <p:txBody>
          <a:bodyPr wrap="none" rtlCol="0">
            <a:spAutoFit/>
          </a:bodyPr>
          <a:lstStyle/>
          <a:p>
            <a:r>
              <a:rPr lang="en-US" sz="1400" dirty="0" err="1" smtClean="0">
                <a:solidFill>
                  <a:schemeClr val="accent1"/>
                </a:solidFill>
                <a:latin typeface="Arial"/>
                <a:cs typeface="Arial"/>
              </a:rPr>
              <a:t>Doesn</a:t>
            </a:r>
            <a:r>
              <a:rPr lang="fr-FR" sz="1400" dirty="0" smtClean="0">
                <a:solidFill>
                  <a:schemeClr val="accent1"/>
                </a:solidFill>
                <a:latin typeface="Arial"/>
                <a:cs typeface="Arial"/>
              </a:rPr>
              <a:t>’</a:t>
            </a:r>
            <a:r>
              <a:rPr lang="en-US" sz="1400" dirty="0" smtClean="0">
                <a:solidFill>
                  <a:schemeClr val="accent1"/>
                </a:solidFill>
                <a:latin typeface="Arial"/>
                <a:cs typeface="Arial"/>
              </a:rPr>
              <a:t>t cross react with PCNs</a:t>
            </a:r>
            <a:endParaRPr lang="en-US" sz="1400" dirty="0">
              <a:solidFill>
                <a:schemeClr val="accent1"/>
              </a:solidFill>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1291920016"/>
              </p:ext>
            </p:extLst>
          </p:nvPr>
        </p:nvGraphicFramePr>
        <p:xfrm>
          <a:off x="144685" y="5335740"/>
          <a:ext cx="8877670" cy="145694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err="1" smtClean="0"/>
                        <a:t>Aztreonam</a:t>
                      </a:r>
                      <a:endParaRPr lang="en-US" sz="12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OK</a:t>
                      </a:r>
                      <a:r>
                        <a:rPr lang="en-US" sz="1050" baseline="0" dirty="0" smtClean="0">
                          <a:latin typeface="Arial"/>
                          <a:cs typeface="Arial"/>
                        </a:rPr>
                        <a:t> in severe penicillin allergy</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76256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lumMod val="50000"/>
                  </a:schemeClr>
                </a:solidFill>
                <a:latin typeface="Arial"/>
                <a:cs typeface="Arial"/>
              </a:rPr>
              <a:t>VANCOMYCIN</a:t>
            </a:r>
          </a:p>
          <a:p>
            <a:r>
              <a:rPr lang="en-US" sz="2000" b="1" dirty="0">
                <a:solidFill>
                  <a:schemeClr val="bg1">
                    <a:lumMod val="50000"/>
                  </a:schemeClr>
                </a:solidFill>
                <a:latin typeface="Arial"/>
                <a:cs typeface="Arial"/>
              </a:rPr>
              <a:t/>
            </a:r>
            <a:br>
              <a:rPr lang="en-US" sz="2000" b="1" dirty="0">
                <a:solidFill>
                  <a:schemeClr val="bg1">
                    <a:lumMod val="50000"/>
                  </a:schemeClr>
                </a:solidFill>
                <a:latin typeface="Arial"/>
                <a:cs typeface="Arial"/>
              </a:rPr>
            </a:br>
            <a:endParaRPr lang="en-US" sz="2000" b="1" dirty="0" smtClean="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LINEZOLID</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CLINDAMYCIN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BACTRIM</a:t>
            </a:r>
            <a:endParaRPr lang="en-US" sz="2000" b="1" dirty="0">
              <a:solidFill>
                <a:schemeClr val="bg1">
                  <a:lumMod val="50000"/>
                </a:schemeClr>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6003908" y="2601745"/>
            <a:ext cx="2854342" cy="43597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164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AMINOGLYCOSIDES</a:t>
            </a:r>
            <a:endParaRPr lang="en-US" dirty="0"/>
          </a:p>
        </p:txBody>
      </p:sp>
      <p:sp>
        <p:nvSpPr>
          <p:cNvPr id="4" name="Rectangle 3"/>
          <p:cNvSpPr/>
          <p:nvPr/>
        </p:nvSpPr>
        <p:spPr>
          <a:xfrm>
            <a:off x="284163" y="2133510"/>
            <a:ext cx="5882087" cy="4647427"/>
          </a:xfrm>
          <a:prstGeom prst="rect">
            <a:avLst/>
          </a:prstGeom>
        </p:spPr>
        <p:txBody>
          <a:bodyPr wrap="square">
            <a:spAutoFit/>
          </a:bodyPr>
          <a:lstStyle/>
          <a:p>
            <a:r>
              <a:rPr lang="en-US" sz="2000" b="1" dirty="0" smtClean="0">
                <a:latin typeface="Arial"/>
                <a:cs typeface="Arial"/>
              </a:rPr>
              <a:t>MECHANISM OF ACTION</a:t>
            </a:r>
            <a:r>
              <a:rPr lang="en-US" b="1" dirty="0" smtClean="0">
                <a:latin typeface="Arial"/>
                <a:cs typeface="Arial"/>
              </a:rPr>
              <a:t>: </a:t>
            </a:r>
            <a:endParaRPr lang="en-US" dirty="0" smtClean="0">
              <a:latin typeface="Arial"/>
              <a:cs typeface="Arial"/>
            </a:endParaRPr>
          </a:p>
          <a:p>
            <a:r>
              <a:rPr lang="en-US" dirty="0" smtClean="0">
                <a:latin typeface="Arial"/>
                <a:cs typeface="Arial"/>
              </a:rPr>
              <a:t>Inhibits </a:t>
            </a:r>
            <a:r>
              <a:rPr lang="en-US" dirty="0">
                <a:latin typeface="Arial"/>
                <a:cs typeface="Arial"/>
              </a:rPr>
              <a:t>30S subunit of bacterial ribosome</a:t>
            </a:r>
          </a:p>
          <a:p>
            <a:endParaRPr lang="en-US" dirty="0" smtClean="0">
              <a:latin typeface="Arial"/>
              <a:cs typeface="Arial"/>
            </a:endParaRPr>
          </a:p>
          <a:p>
            <a:r>
              <a:rPr lang="en-US" sz="2000" b="1" dirty="0" smtClean="0">
                <a:latin typeface="Arial"/>
                <a:cs typeface="Arial"/>
              </a:rPr>
              <a:t>SPECTRUM OF COVERAGE: </a:t>
            </a:r>
            <a:endParaRPr lang="en-US" sz="2000" dirty="0" smtClean="0">
              <a:latin typeface="Arial"/>
              <a:cs typeface="Arial"/>
            </a:endParaRPr>
          </a:p>
          <a:p>
            <a:r>
              <a:rPr lang="en-US" dirty="0" smtClean="0">
                <a:latin typeface="Arial"/>
                <a:cs typeface="Arial"/>
              </a:rPr>
              <a:t>In </a:t>
            </a:r>
            <a:r>
              <a:rPr lang="en-US" dirty="0">
                <a:latin typeface="Arial"/>
                <a:cs typeface="Arial"/>
              </a:rPr>
              <a:t>general, they have broad gram (-) coverage (including pseudomonas</a:t>
            </a:r>
            <a:r>
              <a:rPr lang="en-US" dirty="0" smtClean="0">
                <a:latin typeface="Arial"/>
                <a:cs typeface="Arial"/>
              </a:rPr>
              <a:t>). Aerobes only!</a:t>
            </a:r>
            <a:endParaRPr lang="en-US" dirty="0">
              <a:latin typeface="Arial"/>
              <a:cs typeface="Arial"/>
            </a:endParaRPr>
          </a:p>
          <a:p>
            <a:endParaRPr lang="en-US" dirty="0" smtClean="0">
              <a:latin typeface="Arial"/>
              <a:cs typeface="Arial"/>
            </a:endParaRPr>
          </a:p>
          <a:p>
            <a:r>
              <a:rPr lang="en-US" sz="2000" b="1" dirty="0" smtClean="0">
                <a:latin typeface="Arial"/>
                <a:cs typeface="Arial"/>
              </a:rPr>
              <a:t>SIDE EFFECTS: </a:t>
            </a:r>
            <a:endParaRPr lang="en-US" sz="2000" dirty="0" smtClean="0">
              <a:latin typeface="Arial"/>
              <a:cs typeface="Arial"/>
            </a:endParaRPr>
          </a:p>
          <a:p>
            <a:r>
              <a:rPr lang="en-US" dirty="0" smtClean="0">
                <a:latin typeface="Arial"/>
                <a:cs typeface="Arial"/>
              </a:rPr>
              <a:t>Monitoring </a:t>
            </a:r>
            <a:r>
              <a:rPr lang="en-US" dirty="0">
                <a:latin typeface="Arial"/>
                <a:cs typeface="Arial"/>
              </a:rPr>
              <a:t>drug levels is very important</a:t>
            </a:r>
          </a:p>
          <a:p>
            <a:r>
              <a:rPr lang="en-US" dirty="0">
                <a:latin typeface="Arial"/>
                <a:cs typeface="Arial"/>
              </a:rPr>
              <a:t>A broad array of side-effects limits </a:t>
            </a:r>
            <a:r>
              <a:rPr lang="en-US" dirty="0" smtClean="0">
                <a:latin typeface="Arial"/>
                <a:cs typeface="Arial"/>
              </a:rPr>
              <a:t>use:</a:t>
            </a:r>
            <a:endParaRPr lang="en-US" dirty="0">
              <a:latin typeface="Arial"/>
              <a:cs typeface="Arial"/>
            </a:endParaRPr>
          </a:p>
          <a:p>
            <a:pPr lvl="1"/>
            <a:r>
              <a:rPr lang="en-US" dirty="0">
                <a:latin typeface="Arial"/>
                <a:cs typeface="Arial"/>
              </a:rPr>
              <a:t>Renal toxicity</a:t>
            </a:r>
          </a:p>
          <a:p>
            <a:pPr lvl="1"/>
            <a:r>
              <a:rPr lang="en-US" dirty="0">
                <a:latin typeface="Arial"/>
                <a:cs typeface="Arial"/>
              </a:rPr>
              <a:t>Ototoxicity</a:t>
            </a:r>
          </a:p>
          <a:p>
            <a:endParaRPr lang="en-US" dirty="0" smtClean="0">
              <a:latin typeface="Arial"/>
              <a:cs typeface="Arial"/>
            </a:endParaRPr>
          </a:p>
          <a:p>
            <a:r>
              <a:rPr lang="en-US" sz="2000" b="1" dirty="0" smtClean="0">
                <a:latin typeface="Arial"/>
                <a:cs typeface="Arial"/>
              </a:rPr>
              <a:t>COMMENTS: </a:t>
            </a:r>
            <a:endParaRPr lang="en-US" sz="2000" dirty="0" smtClean="0">
              <a:latin typeface="Arial"/>
              <a:cs typeface="Arial"/>
            </a:endParaRPr>
          </a:p>
          <a:p>
            <a:r>
              <a:rPr lang="en-US" dirty="0" smtClean="0">
                <a:latin typeface="Arial"/>
                <a:cs typeface="Arial"/>
              </a:rPr>
              <a:t>Still </a:t>
            </a:r>
            <a:r>
              <a:rPr lang="en-US" dirty="0">
                <a:latin typeface="Arial"/>
                <a:cs typeface="Arial"/>
              </a:rPr>
              <a:t>1</a:t>
            </a:r>
            <a:r>
              <a:rPr lang="en-US" baseline="30000" dirty="0">
                <a:latin typeface="Arial"/>
                <a:cs typeface="Arial"/>
              </a:rPr>
              <a:t>st</a:t>
            </a:r>
            <a:r>
              <a:rPr lang="en-US" dirty="0">
                <a:latin typeface="Arial"/>
                <a:cs typeface="Arial"/>
              </a:rPr>
              <a:t> line for tularemia, brucellosis, and plague!</a:t>
            </a:r>
          </a:p>
          <a:p>
            <a:pPr lvl="1"/>
            <a:endParaRPr lang="en-US" dirty="0">
              <a:latin typeface="Arial"/>
              <a:cs typeface="Arial"/>
            </a:endParaRPr>
          </a:p>
        </p:txBody>
      </p:sp>
      <p:sp>
        <p:nvSpPr>
          <p:cNvPr id="6" name="Rectangle 5"/>
          <p:cNvSpPr/>
          <p:nvPr/>
        </p:nvSpPr>
        <p:spPr>
          <a:xfrm>
            <a:off x="4786402" y="1813565"/>
            <a:ext cx="4071848" cy="369332"/>
          </a:xfrm>
          <a:prstGeom prst="rect">
            <a:avLst/>
          </a:prstGeom>
          <a:solidFill>
            <a:schemeClr val="accent3"/>
          </a:solidFill>
          <a:ln>
            <a:solidFill>
              <a:schemeClr val="tx1"/>
            </a:solidFill>
          </a:ln>
        </p:spPr>
        <p:txBody>
          <a:bodyPr wrap="none">
            <a:spAutoFit/>
          </a:bodyPr>
          <a:lstStyle/>
          <a:p>
            <a:r>
              <a:rPr lang="en-US" b="1" dirty="0">
                <a:latin typeface="Arial"/>
                <a:cs typeface="Arial"/>
              </a:rPr>
              <a:t>Yes… we still use them </a:t>
            </a:r>
            <a:r>
              <a:rPr lang="en-US" b="1" dirty="0" smtClean="0">
                <a:latin typeface="Arial"/>
                <a:cs typeface="Arial"/>
              </a:rPr>
              <a:t>sometimes!</a:t>
            </a:r>
            <a:endParaRPr lang="en-US" b="1" dirty="0">
              <a:latin typeface="Arial"/>
              <a:cs typeface="Arial"/>
            </a:endParaRPr>
          </a:p>
        </p:txBody>
      </p:sp>
      <p:pic>
        <p:nvPicPr>
          <p:cNvPr id="9" name="Picture 8"/>
          <p:cNvPicPr>
            <a:picLocks noChangeAspect="1"/>
          </p:cNvPicPr>
          <p:nvPr/>
        </p:nvPicPr>
        <p:blipFill>
          <a:blip r:embed="rId3"/>
          <a:stretch>
            <a:fillRect/>
          </a:stretch>
        </p:blipFill>
        <p:spPr>
          <a:xfrm>
            <a:off x="6408558" y="3979156"/>
            <a:ext cx="2764304" cy="2211443"/>
          </a:xfrm>
          <a:prstGeom prst="rect">
            <a:avLst/>
          </a:prstGeom>
        </p:spPr>
      </p:pic>
    </p:spTree>
    <p:extLst>
      <p:ext uri="{BB962C8B-B14F-4D97-AF65-F5344CB8AC3E}">
        <p14:creationId xmlns:p14="http://schemas.microsoft.com/office/powerpoint/2010/main" val="35060830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AMINOGLYCOSIDES</a:t>
            </a:r>
            <a:endParaRPr lang="en-US" dirty="0"/>
          </a:p>
        </p:txBody>
      </p:sp>
      <p:sp>
        <p:nvSpPr>
          <p:cNvPr id="3" name="TextBox 2"/>
          <p:cNvSpPr txBox="1"/>
          <p:nvPr/>
        </p:nvSpPr>
        <p:spPr>
          <a:xfrm>
            <a:off x="284163" y="1847079"/>
            <a:ext cx="2592552" cy="553998"/>
          </a:xfrm>
          <a:prstGeom prst="rect">
            <a:avLst/>
          </a:prstGeom>
          <a:noFill/>
        </p:spPr>
        <p:txBody>
          <a:bodyPr wrap="none" rtlCol="0">
            <a:spAutoFit/>
          </a:bodyPr>
          <a:lstStyle/>
          <a:p>
            <a:r>
              <a:rPr lang="en-US" sz="3000" b="1" dirty="0" smtClean="0">
                <a:solidFill>
                  <a:schemeClr val="accent4"/>
                </a:solidFill>
                <a:latin typeface="Arial"/>
                <a:cs typeface="Arial"/>
              </a:rPr>
              <a:t>GENTAMICIN</a:t>
            </a:r>
            <a:endParaRPr lang="en-US" sz="3000" b="1" dirty="0">
              <a:solidFill>
                <a:schemeClr val="accent4"/>
              </a:solidFill>
              <a:latin typeface="Arial"/>
              <a:cs typeface="Arial"/>
            </a:endParaRPr>
          </a:p>
        </p:txBody>
      </p:sp>
      <p:sp>
        <p:nvSpPr>
          <p:cNvPr id="5" name="TextBox 4"/>
          <p:cNvSpPr txBox="1"/>
          <p:nvPr/>
        </p:nvSpPr>
        <p:spPr>
          <a:xfrm>
            <a:off x="2866407" y="1847079"/>
            <a:ext cx="5991843" cy="1569660"/>
          </a:xfrm>
          <a:prstGeom prst="rect">
            <a:avLst/>
          </a:prstGeom>
          <a:solidFill>
            <a:schemeClr val="accent4">
              <a:alpha val="25000"/>
            </a:schemeClr>
          </a:solidFill>
          <a:ln w="57150"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a:latin typeface="Arial"/>
                <a:cs typeface="Arial"/>
              </a:rPr>
              <a:t>C</a:t>
            </a:r>
            <a:r>
              <a:rPr lang="en-US" sz="1600" b="1" dirty="0" smtClean="0">
                <a:latin typeface="Arial"/>
                <a:cs typeface="Arial"/>
              </a:rPr>
              <a:t>ombine </a:t>
            </a:r>
            <a:r>
              <a:rPr lang="en-US" sz="1600" b="1" dirty="0">
                <a:latin typeface="Arial"/>
                <a:cs typeface="Arial"/>
              </a:rPr>
              <a:t>with </a:t>
            </a:r>
            <a:r>
              <a:rPr lang="en-US" sz="1600" b="1" dirty="0" smtClean="0">
                <a:latin typeface="Arial"/>
                <a:cs typeface="Arial"/>
              </a:rPr>
              <a:t>Penicillin, Ampicillin</a:t>
            </a:r>
            <a:r>
              <a:rPr lang="en-US" sz="1600" b="1" dirty="0">
                <a:latin typeface="Arial"/>
                <a:cs typeface="Arial"/>
              </a:rPr>
              <a:t>, or </a:t>
            </a:r>
            <a:r>
              <a:rPr lang="en-US" sz="1600" b="1" dirty="0" smtClean="0">
                <a:latin typeface="Arial"/>
                <a:cs typeface="Arial"/>
              </a:rPr>
              <a:t>Vancomycin </a:t>
            </a:r>
            <a:r>
              <a:rPr lang="en-US" sz="1600" b="1" dirty="0">
                <a:latin typeface="Arial"/>
                <a:cs typeface="Arial"/>
              </a:rPr>
              <a:t>to treat </a:t>
            </a:r>
            <a:r>
              <a:rPr lang="en-US" sz="1600" i="1" u="sng" dirty="0">
                <a:latin typeface="Arial"/>
                <a:cs typeface="Arial"/>
              </a:rPr>
              <a:t>severe</a:t>
            </a:r>
            <a:r>
              <a:rPr lang="en-US" sz="1600" b="1" dirty="0">
                <a:latin typeface="Arial"/>
                <a:cs typeface="Arial"/>
              </a:rPr>
              <a:t> </a:t>
            </a:r>
            <a:r>
              <a:rPr lang="en-US" sz="1600" b="1" dirty="0" smtClean="0">
                <a:latin typeface="Arial"/>
                <a:cs typeface="Arial"/>
              </a:rPr>
              <a:t>(like endocarditis) Enterococci </a:t>
            </a:r>
            <a:r>
              <a:rPr lang="en-US" sz="1600" b="1" dirty="0">
                <a:latin typeface="Arial"/>
                <a:cs typeface="Arial"/>
              </a:rPr>
              <a:t>or </a:t>
            </a:r>
            <a:r>
              <a:rPr lang="en-US" sz="1600" b="1" dirty="0" smtClean="0">
                <a:latin typeface="Arial"/>
                <a:cs typeface="Arial"/>
              </a:rPr>
              <a:t>Strep infections.</a:t>
            </a:r>
          </a:p>
          <a:p>
            <a:endParaRPr lang="en-US" sz="1600" b="1" dirty="0" smtClean="0">
              <a:latin typeface="Arial"/>
              <a:cs typeface="Arial"/>
            </a:endParaRPr>
          </a:p>
          <a:p>
            <a:r>
              <a:rPr lang="en-US" sz="1600" b="1" dirty="0" smtClean="0">
                <a:latin typeface="Arial"/>
                <a:cs typeface="Arial"/>
              </a:rPr>
              <a:t>Note: For </a:t>
            </a:r>
            <a:r>
              <a:rPr lang="en-US" sz="1600" b="1" dirty="0">
                <a:latin typeface="Arial"/>
                <a:cs typeface="Arial"/>
              </a:rPr>
              <a:t>MSSA or </a:t>
            </a:r>
            <a:r>
              <a:rPr lang="en-US" sz="1600" b="1" dirty="0" smtClean="0">
                <a:latin typeface="Arial"/>
                <a:cs typeface="Arial"/>
              </a:rPr>
              <a:t>MRSA endocarditis, </a:t>
            </a:r>
            <a:r>
              <a:rPr lang="en-US" sz="1600" b="1" dirty="0">
                <a:latin typeface="Arial"/>
                <a:cs typeface="Arial"/>
              </a:rPr>
              <a:t>adding </a:t>
            </a:r>
            <a:r>
              <a:rPr lang="en-US" sz="1600" b="1" dirty="0" smtClean="0">
                <a:latin typeface="Arial"/>
                <a:cs typeface="Arial"/>
              </a:rPr>
              <a:t>Gentamicin </a:t>
            </a:r>
            <a:r>
              <a:rPr lang="en-US" sz="1600" b="1" dirty="0">
                <a:latin typeface="Arial"/>
                <a:cs typeface="Arial"/>
              </a:rPr>
              <a:t>to </a:t>
            </a:r>
            <a:r>
              <a:rPr lang="en-US" sz="1600" b="1" dirty="0" err="1">
                <a:latin typeface="Arial"/>
                <a:cs typeface="Arial"/>
              </a:rPr>
              <a:t>Nafcillin</a:t>
            </a:r>
            <a:r>
              <a:rPr lang="en-US" sz="1600" b="1" dirty="0">
                <a:latin typeface="Arial"/>
                <a:cs typeface="Arial"/>
              </a:rPr>
              <a:t> or </a:t>
            </a:r>
            <a:r>
              <a:rPr lang="en-US" sz="1600" b="1" dirty="0" smtClean="0">
                <a:latin typeface="Arial"/>
                <a:cs typeface="Arial"/>
              </a:rPr>
              <a:t>Vancomycin </a:t>
            </a:r>
            <a:r>
              <a:rPr lang="en-US" sz="1600" b="1" i="1" u="sng" dirty="0">
                <a:latin typeface="Arial"/>
                <a:cs typeface="Arial"/>
              </a:rPr>
              <a:t>worsens</a:t>
            </a:r>
            <a:r>
              <a:rPr lang="en-US" sz="1600" b="1" dirty="0">
                <a:latin typeface="Arial"/>
                <a:cs typeface="Arial"/>
              </a:rPr>
              <a:t> outcomes (</a:t>
            </a:r>
            <a:r>
              <a:rPr lang="en-US" sz="1600" b="1" dirty="0">
                <a:latin typeface="Arial"/>
                <a:cs typeface="Arial"/>
                <a:hlinkClick r:id="rId3"/>
              </a:rPr>
              <a:t>study</a:t>
            </a:r>
            <a:r>
              <a:rPr lang="en-US" sz="1600" b="1" dirty="0" smtClean="0">
                <a:latin typeface="Arial"/>
                <a:cs typeface="Arial"/>
              </a:rPr>
              <a:t>), unless prosthetic valve</a:t>
            </a:r>
            <a:endParaRPr lang="en-US" b="1" dirty="0" smtClean="0">
              <a:latin typeface="Arial"/>
              <a:cs typeface="Arial"/>
            </a:endParaRPr>
          </a:p>
        </p:txBody>
      </p:sp>
      <p:sp>
        <p:nvSpPr>
          <p:cNvPr id="7" name="Rectangle 6"/>
          <p:cNvSpPr/>
          <p:nvPr/>
        </p:nvSpPr>
        <p:spPr>
          <a:xfrm>
            <a:off x="2866407" y="3775320"/>
            <a:ext cx="5991843" cy="1077218"/>
          </a:xfrm>
          <a:prstGeom prst="rect">
            <a:avLst/>
          </a:prstGeom>
          <a:solidFill>
            <a:schemeClr val="accent2">
              <a:alpha val="25000"/>
            </a:schemeClr>
          </a:solidFill>
          <a:ln w="57150" cmpd="sng"/>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smtClean="0">
                <a:latin typeface="Arial"/>
                <a:cs typeface="Arial"/>
              </a:rPr>
              <a:t>Most </a:t>
            </a:r>
            <a:r>
              <a:rPr lang="en-US" sz="1600" b="1" dirty="0">
                <a:latin typeface="Arial"/>
                <a:cs typeface="Arial"/>
              </a:rPr>
              <a:t>active aminoglycoside against pseudomonas. </a:t>
            </a:r>
            <a:endParaRPr lang="en-US" sz="1600" b="1" dirty="0" smtClean="0">
              <a:latin typeface="Arial"/>
              <a:cs typeface="Arial"/>
            </a:endParaRPr>
          </a:p>
          <a:p>
            <a:endParaRPr lang="en-US" sz="1600" b="1" dirty="0" smtClean="0">
              <a:latin typeface="Arial"/>
              <a:cs typeface="Arial"/>
            </a:endParaRPr>
          </a:p>
          <a:p>
            <a:r>
              <a:rPr lang="en-US" sz="1600" b="1" dirty="0" smtClean="0">
                <a:latin typeface="Arial"/>
                <a:cs typeface="Arial"/>
              </a:rPr>
              <a:t>Use </a:t>
            </a:r>
            <a:r>
              <a:rPr lang="en-US" sz="1600" b="1" dirty="0">
                <a:latin typeface="Arial"/>
                <a:cs typeface="Arial"/>
              </a:rPr>
              <a:t>as combination therapy in Ventilator-Associated PNA (VAP) </a:t>
            </a:r>
            <a:r>
              <a:rPr lang="en-US" sz="1600" b="1" dirty="0" smtClean="0">
                <a:latin typeface="Arial"/>
                <a:cs typeface="Arial"/>
              </a:rPr>
              <a:t>with </a:t>
            </a:r>
            <a:r>
              <a:rPr lang="en-US" sz="1600" b="1" dirty="0" err="1">
                <a:latin typeface="Arial"/>
                <a:cs typeface="Arial"/>
              </a:rPr>
              <a:t>cefepime</a:t>
            </a:r>
            <a:r>
              <a:rPr lang="en-US" sz="1600" b="1" dirty="0">
                <a:latin typeface="Arial"/>
                <a:cs typeface="Arial"/>
              </a:rPr>
              <a:t>, </a:t>
            </a:r>
            <a:r>
              <a:rPr lang="en-US" sz="1600" b="1" dirty="0" err="1">
                <a:latin typeface="Arial"/>
                <a:cs typeface="Arial"/>
              </a:rPr>
              <a:t>zosyn</a:t>
            </a:r>
            <a:r>
              <a:rPr lang="en-US" sz="1600" b="1" dirty="0">
                <a:latin typeface="Arial"/>
                <a:cs typeface="Arial"/>
              </a:rPr>
              <a:t>, or </a:t>
            </a:r>
            <a:r>
              <a:rPr lang="en-US" sz="1600" b="1" dirty="0" smtClean="0">
                <a:latin typeface="Arial"/>
                <a:cs typeface="Arial"/>
              </a:rPr>
              <a:t>another similar drug.</a:t>
            </a:r>
            <a:endParaRPr lang="en-US" sz="1600" b="1" dirty="0">
              <a:latin typeface="Arial"/>
              <a:cs typeface="Arial"/>
            </a:endParaRPr>
          </a:p>
        </p:txBody>
      </p:sp>
      <p:sp>
        <p:nvSpPr>
          <p:cNvPr id="10" name="TextBox 9"/>
          <p:cNvSpPr txBox="1"/>
          <p:nvPr/>
        </p:nvSpPr>
        <p:spPr>
          <a:xfrm>
            <a:off x="91615" y="3762422"/>
            <a:ext cx="2785100" cy="553998"/>
          </a:xfrm>
          <a:prstGeom prst="rect">
            <a:avLst/>
          </a:prstGeom>
          <a:noFill/>
        </p:spPr>
        <p:txBody>
          <a:bodyPr wrap="none" rtlCol="0">
            <a:spAutoFit/>
          </a:bodyPr>
          <a:lstStyle/>
          <a:p>
            <a:r>
              <a:rPr lang="en-US" sz="3000" b="1" dirty="0" smtClean="0">
                <a:solidFill>
                  <a:schemeClr val="accent2"/>
                </a:solidFill>
                <a:latin typeface="Arial"/>
                <a:cs typeface="Arial"/>
              </a:rPr>
              <a:t>TOBRAMYCIN</a:t>
            </a:r>
            <a:endParaRPr lang="en-US" sz="3000" b="1" dirty="0">
              <a:solidFill>
                <a:schemeClr val="accent2"/>
              </a:solidFill>
              <a:latin typeface="Arial"/>
              <a:cs typeface="Arial"/>
            </a:endParaRPr>
          </a:p>
        </p:txBody>
      </p:sp>
      <p:sp>
        <p:nvSpPr>
          <p:cNvPr id="8" name="TextBox 7"/>
          <p:cNvSpPr txBox="1"/>
          <p:nvPr/>
        </p:nvSpPr>
        <p:spPr>
          <a:xfrm>
            <a:off x="2866407" y="5541224"/>
            <a:ext cx="5991843" cy="830997"/>
          </a:xfrm>
          <a:prstGeom prst="rect">
            <a:avLst/>
          </a:prstGeom>
          <a:solidFill>
            <a:schemeClr val="accent1">
              <a:alpha val="25000"/>
            </a:schemeClr>
          </a:solidFill>
          <a:ln w="57150" cmpd="sng"/>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rgbClr val="000000"/>
                </a:solidFill>
                <a:latin typeface="Arial"/>
                <a:cs typeface="Arial"/>
              </a:rPr>
              <a:t>O</a:t>
            </a:r>
            <a:r>
              <a:rPr lang="en-US" sz="1600" b="1" dirty="0" smtClean="0">
                <a:solidFill>
                  <a:srgbClr val="000000"/>
                </a:solidFill>
                <a:latin typeface="Arial"/>
                <a:cs typeface="Arial"/>
              </a:rPr>
              <a:t>ccasionally </a:t>
            </a:r>
            <a:r>
              <a:rPr lang="en-US" sz="1600" b="1" dirty="0">
                <a:solidFill>
                  <a:srgbClr val="000000"/>
                </a:solidFill>
                <a:latin typeface="Arial"/>
                <a:cs typeface="Arial"/>
              </a:rPr>
              <a:t>used to treat UTI’s from broadly-resistance gram </a:t>
            </a:r>
            <a:r>
              <a:rPr lang="en-US" sz="1600" b="1" dirty="0" smtClean="0">
                <a:solidFill>
                  <a:srgbClr val="000000"/>
                </a:solidFill>
                <a:latin typeface="Arial"/>
                <a:cs typeface="Arial"/>
              </a:rPr>
              <a:t>negatives.</a:t>
            </a:r>
            <a:endParaRPr lang="en-US" sz="1600" b="1" dirty="0">
              <a:solidFill>
                <a:srgbClr val="000000"/>
              </a:solidFill>
              <a:latin typeface="Arial"/>
              <a:cs typeface="Arial"/>
            </a:endParaRPr>
          </a:p>
          <a:p>
            <a:endParaRPr lang="en-US" sz="1600" b="1" dirty="0">
              <a:solidFill>
                <a:srgbClr val="000000"/>
              </a:solidFill>
              <a:latin typeface="Arial"/>
              <a:cs typeface="Arial"/>
            </a:endParaRPr>
          </a:p>
        </p:txBody>
      </p:sp>
      <p:sp>
        <p:nvSpPr>
          <p:cNvPr id="11" name="TextBox 10"/>
          <p:cNvSpPr txBox="1"/>
          <p:nvPr/>
        </p:nvSpPr>
        <p:spPr>
          <a:xfrm>
            <a:off x="758325" y="5541224"/>
            <a:ext cx="2108082" cy="553998"/>
          </a:xfrm>
          <a:prstGeom prst="rect">
            <a:avLst/>
          </a:prstGeom>
          <a:noFill/>
        </p:spPr>
        <p:txBody>
          <a:bodyPr wrap="none" rtlCol="0">
            <a:spAutoFit/>
          </a:bodyPr>
          <a:lstStyle/>
          <a:p>
            <a:r>
              <a:rPr lang="en-US" sz="3000" b="1" dirty="0" smtClean="0">
                <a:solidFill>
                  <a:schemeClr val="accent1"/>
                </a:solidFill>
                <a:latin typeface="Arial"/>
                <a:cs typeface="Arial"/>
              </a:rPr>
              <a:t>AMIKACIN</a:t>
            </a:r>
            <a:endParaRPr lang="en-US" sz="3000" b="1" dirty="0">
              <a:solidFill>
                <a:schemeClr val="accent1"/>
              </a:solidFill>
              <a:latin typeface="Arial"/>
              <a:cs typeface="Arial"/>
            </a:endParaRPr>
          </a:p>
        </p:txBody>
      </p:sp>
    </p:spTree>
    <p:extLst>
      <p:ext uri="{BB962C8B-B14F-4D97-AF65-F5344CB8AC3E}">
        <p14:creationId xmlns:p14="http://schemas.microsoft.com/office/powerpoint/2010/main" val="313897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AMINOGLYCOSIDES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4665506"/>
              </p:ext>
            </p:extLst>
          </p:nvPr>
        </p:nvGraphicFramePr>
        <p:xfrm>
          <a:off x="121105" y="2374748"/>
          <a:ext cx="8877670" cy="2585808"/>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smtClean="0"/>
                        <a:t>Gentamicin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Plague, tularemia</a:t>
                      </a:r>
                      <a:endParaRPr lang="en-US" sz="1050" b="1" dirty="0"/>
                    </a:p>
                  </a:txBody>
                  <a:tcPr marL="146304" marR="146304" marT="54864" marB="54864"/>
                </a:tc>
                <a:tc>
                  <a:txBody>
                    <a:bodyPr/>
                    <a:lstStyle/>
                    <a:p>
                      <a:r>
                        <a:rPr lang="en-US" sz="1050" dirty="0" smtClean="0">
                          <a:latin typeface="Arial"/>
                          <a:cs typeface="Arial"/>
                        </a:rPr>
                        <a:t>Strep or enterococcus endocarditis (in combination)</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379056">
                <a:tc>
                  <a:txBody>
                    <a:bodyPr/>
                    <a:lstStyle/>
                    <a:p>
                      <a:r>
                        <a:rPr lang="en-US" sz="1200" b="1" dirty="0" smtClean="0"/>
                        <a:t>Tobramycin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VAP (as combo add on)</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379056">
                <a:tc>
                  <a:txBody>
                    <a:bodyPr/>
                    <a:lstStyle/>
                    <a:p>
                      <a:r>
                        <a:rPr lang="en-US" sz="1200" b="1" dirty="0" smtClean="0"/>
                        <a:t>Amikacin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Tough UTI’s </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454424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rgbClr val="FFFFFF"/>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lumMod val="50000"/>
                  </a:schemeClr>
                </a:solidFill>
                <a:latin typeface="Arial"/>
                <a:cs typeface="Arial"/>
              </a:rPr>
              <a:t>VANCOMYCIN</a:t>
            </a:r>
          </a:p>
          <a:p>
            <a:r>
              <a:rPr lang="en-US" sz="2000" b="1" dirty="0">
                <a:solidFill>
                  <a:schemeClr val="bg1">
                    <a:lumMod val="50000"/>
                  </a:schemeClr>
                </a:solidFill>
                <a:latin typeface="Arial"/>
                <a:cs typeface="Arial"/>
              </a:rPr>
              <a:t/>
            </a:r>
            <a:br>
              <a:rPr lang="en-US" sz="2000" b="1" dirty="0">
                <a:solidFill>
                  <a:schemeClr val="bg1">
                    <a:lumMod val="50000"/>
                  </a:schemeClr>
                </a:solidFill>
                <a:latin typeface="Arial"/>
                <a:cs typeface="Arial"/>
              </a:rPr>
            </a:br>
            <a:endParaRPr lang="en-US" sz="2000" b="1" dirty="0" smtClean="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LINEZOLID</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CLINDAMYCIN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BACTRIM</a:t>
            </a:r>
            <a:endParaRPr lang="en-US" sz="2000" b="1" dirty="0">
              <a:solidFill>
                <a:schemeClr val="bg1">
                  <a:lumMod val="50000"/>
                </a:schemeClr>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5950989" y="3352121"/>
            <a:ext cx="2854342" cy="43597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2543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327" y="630238"/>
            <a:ext cx="8574088" cy="968375"/>
          </a:xfrm>
          <a:ln>
            <a:solidFill>
              <a:schemeClr val="accent2"/>
            </a:solidFill>
          </a:ln>
        </p:spPr>
        <p:style>
          <a:lnRef idx="2">
            <a:schemeClr val="accent5"/>
          </a:lnRef>
          <a:fillRef idx="1">
            <a:schemeClr val="lt1"/>
          </a:fillRef>
          <a:effectRef idx="0">
            <a:schemeClr val="accent5"/>
          </a:effectRef>
          <a:fontRef idx="minor">
            <a:schemeClr val="dk1"/>
          </a:fontRef>
        </p:style>
        <p:txBody>
          <a:bodyPr/>
          <a:lstStyle/>
          <a:p>
            <a:r>
              <a:rPr lang="en-US" dirty="0" smtClean="0">
                <a:solidFill>
                  <a:schemeClr val="accent2"/>
                </a:solidFill>
                <a:latin typeface="Arial"/>
                <a:cs typeface="Arial"/>
              </a:rPr>
              <a:t>METRONIDAZOLE</a:t>
            </a:r>
            <a:endParaRPr lang="en-US" dirty="0">
              <a:solidFill>
                <a:schemeClr val="accent2"/>
              </a:solidFill>
              <a:latin typeface="Arial"/>
              <a:cs typeface="Arial"/>
            </a:endParaRPr>
          </a:p>
        </p:txBody>
      </p:sp>
      <p:sp>
        <p:nvSpPr>
          <p:cNvPr id="5" name="Rectangle 4"/>
          <p:cNvSpPr/>
          <p:nvPr/>
        </p:nvSpPr>
        <p:spPr>
          <a:xfrm>
            <a:off x="395506" y="1682368"/>
            <a:ext cx="5420287" cy="4708982"/>
          </a:xfrm>
          <a:prstGeom prst="rect">
            <a:avLst/>
          </a:prstGeom>
        </p:spPr>
        <p:txBody>
          <a:bodyPr wrap="square">
            <a:spAutoFit/>
          </a:bodyPr>
          <a:lstStyle/>
          <a:p>
            <a:r>
              <a:rPr lang="en-US" sz="2000" b="1" dirty="0" smtClean="0">
                <a:latin typeface="Arial"/>
                <a:cs typeface="Arial"/>
              </a:rPr>
              <a:t>MECHANISM OF ACTION</a:t>
            </a:r>
            <a:r>
              <a:rPr lang="en-US" b="1" dirty="0" smtClean="0">
                <a:latin typeface="Arial"/>
                <a:cs typeface="Arial"/>
              </a:rPr>
              <a:t>: </a:t>
            </a:r>
          </a:p>
          <a:p>
            <a:r>
              <a:rPr lang="en-US" sz="1600" dirty="0">
                <a:latin typeface="Arial"/>
                <a:cs typeface="Arial"/>
              </a:rPr>
              <a:t>C</a:t>
            </a:r>
            <a:r>
              <a:rPr lang="en-US" sz="1600" dirty="0" smtClean="0">
                <a:latin typeface="Arial"/>
                <a:cs typeface="Arial"/>
              </a:rPr>
              <a:t>reates </a:t>
            </a:r>
            <a:r>
              <a:rPr lang="en-US" sz="1600" dirty="0">
                <a:latin typeface="Arial"/>
                <a:cs typeface="Arial"/>
              </a:rPr>
              <a:t>intermediates toxic to energy production in the bacterial </a:t>
            </a:r>
            <a:r>
              <a:rPr lang="en-US" sz="1600" dirty="0" smtClean="0">
                <a:latin typeface="Arial"/>
                <a:cs typeface="Arial"/>
              </a:rPr>
              <a:t>cell. (Creates </a:t>
            </a:r>
            <a:r>
              <a:rPr lang="en-US" sz="1600" dirty="0">
                <a:latin typeface="Arial"/>
                <a:cs typeface="Arial"/>
              </a:rPr>
              <a:t>f</a:t>
            </a:r>
            <a:r>
              <a:rPr lang="en-US" sz="1600" dirty="0" smtClean="0">
                <a:latin typeface="Arial"/>
                <a:cs typeface="Arial"/>
              </a:rPr>
              <a:t>ree radicals that bind to protein/DNA and lead to cell death).</a:t>
            </a:r>
            <a:endParaRPr lang="en-US" sz="1600" dirty="0">
              <a:latin typeface="Arial"/>
              <a:cs typeface="Arial"/>
            </a:endParaRPr>
          </a:p>
          <a:p>
            <a:endParaRPr lang="en-US" b="1" dirty="0" smtClean="0">
              <a:latin typeface="Arial"/>
              <a:cs typeface="Arial"/>
            </a:endParaRPr>
          </a:p>
          <a:p>
            <a:r>
              <a:rPr lang="en-US" sz="2000" b="1" dirty="0" smtClean="0">
                <a:latin typeface="Arial"/>
                <a:cs typeface="Arial"/>
              </a:rPr>
              <a:t>SPECTRUM OF COVERAGE: </a:t>
            </a:r>
          </a:p>
          <a:p>
            <a:r>
              <a:rPr lang="en-US" sz="1600" dirty="0">
                <a:latin typeface="Arial"/>
                <a:cs typeface="Arial"/>
              </a:rPr>
              <a:t>A</a:t>
            </a:r>
            <a:r>
              <a:rPr lang="en-US" sz="1600" dirty="0" smtClean="0">
                <a:latin typeface="Arial"/>
                <a:cs typeface="Arial"/>
              </a:rPr>
              <a:t>naerobes</a:t>
            </a:r>
            <a:r>
              <a:rPr lang="en-US" sz="1600" dirty="0">
                <a:latin typeface="Arial"/>
                <a:cs typeface="Arial"/>
              </a:rPr>
              <a:t>, </a:t>
            </a:r>
            <a:r>
              <a:rPr lang="en-US" sz="1600" dirty="0" smtClean="0">
                <a:latin typeface="Arial"/>
                <a:cs typeface="Arial"/>
              </a:rPr>
              <a:t>C. </a:t>
            </a:r>
            <a:r>
              <a:rPr lang="en-US" sz="1600" dirty="0" err="1">
                <a:latin typeface="Arial"/>
                <a:cs typeface="Arial"/>
              </a:rPr>
              <a:t>dif</a:t>
            </a:r>
            <a:r>
              <a:rPr lang="en-US" sz="1600" dirty="0">
                <a:latin typeface="Arial"/>
                <a:cs typeface="Arial"/>
              </a:rPr>
              <a:t>, </a:t>
            </a:r>
            <a:r>
              <a:rPr lang="en-US" sz="1600" dirty="0" smtClean="0">
                <a:latin typeface="Arial"/>
                <a:cs typeface="Arial"/>
              </a:rPr>
              <a:t>Some </a:t>
            </a:r>
            <a:r>
              <a:rPr lang="en-US" sz="1600" dirty="0">
                <a:latin typeface="Arial"/>
                <a:cs typeface="Arial"/>
              </a:rPr>
              <a:t>protozoa </a:t>
            </a:r>
            <a:r>
              <a:rPr lang="en-US" sz="1600" dirty="0" smtClean="0">
                <a:latin typeface="Arial"/>
                <a:cs typeface="Arial"/>
              </a:rPr>
              <a:t>(Giardia</a:t>
            </a:r>
            <a:r>
              <a:rPr lang="en-US" sz="1600" dirty="0">
                <a:latin typeface="Arial"/>
                <a:cs typeface="Arial"/>
              </a:rPr>
              <a:t>, </a:t>
            </a:r>
            <a:r>
              <a:rPr lang="en-US" sz="1600" dirty="0" err="1">
                <a:latin typeface="Arial"/>
                <a:cs typeface="Arial"/>
              </a:rPr>
              <a:t>Entamoeba</a:t>
            </a:r>
            <a:r>
              <a:rPr lang="en-US" sz="1600" dirty="0">
                <a:latin typeface="Arial"/>
                <a:cs typeface="Arial"/>
              </a:rPr>
              <a:t> </a:t>
            </a:r>
            <a:r>
              <a:rPr lang="en-US" sz="1600" dirty="0" err="1" smtClean="0">
                <a:latin typeface="Arial"/>
                <a:cs typeface="Arial"/>
              </a:rPr>
              <a:t>Histolytica</a:t>
            </a:r>
            <a:r>
              <a:rPr lang="en-US" sz="1600" dirty="0">
                <a:latin typeface="Arial"/>
                <a:cs typeface="Arial"/>
              </a:rPr>
              <a:t>) </a:t>
            </a:r>
          </a:p>
          <a:p>
            <a:pPr lvl="1"/>
            <a:endParaRPr lang="en-US" dirty="0" smtClean="0">
              <a:latin typeface="Arial"/>
              <a:cs typeface="Arial"/>
            </a:endParaRPr>
          </a:p>
          <a:p>
            <a:pPr lvl="1"/>
            <a:r>
              <a:rPr lang="en-US" sz="1600" b="1" dirty="0" smtClean="0">
                <a:solidFill>
                  <a:schemeClr val="accent1"/>
                </a:solidFill>
                <a:latin typeface="Arial"/>
                <a:cs typeface="Arial"/>
              </a:rPr>
              <a:t>Gram +</a:t>
            </a:r>
            <a:r>
              <a:rPr lang="en-US" sz="1600" dirty="0" smtClean="0">
                <a:solidFill>
                  <a:schemeClr val="accent1"/>
                </a:solidFill>
                <a:latin typeface="Arial"/>
                <a:cs typeface="Arial"/>
              </a:rPr>
              <a:t>: </a:t>
            </a:r>
            <a:r>
              <a:rPr lang="en-US" sz="1600" dirty="0">
                <a:latin typeface="Arial"/>
                <a:cs typeface="Arial"/>
              </a:rPr>
              <a:t>M</a:t>
            </a:r>
            <a:r>
              <a:rPr lang="en-US" sz="1600" dirty="0" smtClean="0">
                <a:latin typeface="Arial"/>
                <a:cs typeface="Arial"/>
              </a:rPr>
              <a:t>inimal</a:t>
            </a:r>
            <a:r>
              <a:rPr lang="en-US" sz="1600" dirty="0">
                <a:latin typeface="Arial"/>
                <a:cs typeface="Arial"/>
              </a:rPr>
              <a:t>. Gets </a:t>
            </a:r>
            <a:r>
              <a:rPr lang="en-US" sz="1600" dirty="0" smtClean="0">
                <a:latin typeface="Arial"/>
                <a:cs typeface="Arial"/>
              </a:rPr>
              <a:t>C. diff </a:t>
            </a:r>
            <a:r>
              <a:rPr lang="en-US" sz="1600" dirty="0">
                <a:latin typeface="Arial"/>
                <a:cs typeface="Arial"/>
              </a:rPr>
              <a:t>(which is </a:t>
            </a:r>
            <a:r>
              <a:rPr lang="en-US" sz="1600" dirty="0" smtClean="0">
                <a:latin typeface="Arial"/>
                <a:cs typeface="Arial"/>
              </a:rPr>
              <a:t>an anaerobe</a:t>
            </a:r>
            <a:r>
              <a:rPr lang="en-US" sz="1600" dirty="0">
                <a:latin typeface="Arial"/>
                <a:cs typeface="Arial"/>
              </a:rPr>
              <a:t>) </a:t>
            </a:r>
          </a:p>
          <a:p>
            <a:pPr lvl="1"/>
            <a:endParaRPr lang="en-US" sz="1600" dirty="0" smtClean="0">
              <a:latin typeface="Arial"/>
              <a:cs typeface="Arial"/>
            </a:endParaRPr>
          </a:p>
          <a:p>
            <a:pPr lvl="1"/>
            <a:r>
              <a:rPr lang="en-US" sz="1600" b="1" dirty="0" smtClean="0">
                <a:solidFill>
                  <a:srgbClr val="990000"/>
                </a:solidFill>
                <a:latin typeface="Arial"/>
                <a:cs typeface="Arial"/>
              </a:rPr>
              <a:t>Gram -</a:t>
            </a:r>
            <a:r>
              <a:rPr lang="en-US" sz="1600" dirty="0" smtClean="0">
                <a:solidFill>
                  <a:srgbClr val="990000"/>
                </a:solidFill>
                <a:latin typeface="Arial"/>
                <a:cs typeface="Arial"/>
              </a:rPr>
              <a:t>: </a:t>
            </a:r>
            <a:r>
              <a:rPr lang="en-US" sz="1600" dirty="0">
                <a:latin typeface="Arial"/>
                <a:cs typeface="Arial"/>
              </a:rPr>
              <a:t>minimal</a:t>
            </a:r>
          </a:p>
          <a:p>
            <a:pPr lvl="1"/>
            <a:endParaRPr lang="en-US" sz="1600" dirty="0" smtClean="0">
              <a:latin typeface="Arial"/>
              <a:cs typeface="Arial"/>
            </a:endParaRPr>
          </a:p>
          <a:p>
            <a:pPr lvl="1"/>
            <a:r>
              <a:rPr lang="en-US" sz="1600" b="1" dirty="0" smtClean="0">
                <a:solidFill>
                  <a:srgbClr val="990000"/>
                </a:solidFill>
                <a:latin typeface="Arial"/>
                <a:cs typeface="Arial"/>
              </a:rPr>
              <a:t>Anaerobes</a:t>
            </a:r>
            <a:r>
              <a:rPr lang="en-US" sz="1600" dirty="0" smtClean="0">
                <a:solidFill>
                  <a:srgbClr val="990000"/>
                </a:solidFill>
                <a:latin typeface="Arial"/>
                <a:cs typeface="Arial"/>
              </a:rPr>
              <a:t>: </a:t>
            </a:r>
            <a:r>
              <a:rPr lang="en-US" sz="1600" dirty="0">
                <a:latin typeface="Arial"/>
                <a:cs typeface="Arial"/>
              </a:rPr>
              <a:t>Very broad. &gt; 95% of anaerobes are sensitive. </a:t>
            </a:r>
            <a:endParaRPr lang="en-US" sz="1600" i="1" dirty="0">
              <a:latin typeface="Arial"/>
              <a:cs typeface="Arial"/>
            </a:endParaRPr>
          </a:p>
          <a:p>
            <a:pPr lvl="1"/>
            <a:endParaRPr lang="en-US" sz="1600" dirty="0" smtClean="0">
              <a:latin typeface="Arial"/>
              <a:cs typeface="Arial"/>
            </a:endParaRPr>
          </a:p>
          <a:p>
            <a:pPr lvl="1"/>
            <a:r>
              <a:rPr lang="en-US" sz="1600" b="1" dirty="0" err="1" smtClean="0">
                <a:solidFill>
                  <a:srgbClr val="990000"/>
                </a:solidFill>
                <a:latin typeface="Arial"/>
                <a:cs typeface="Arial"/>
              </a:rPr>
              <a:t>Atypicals</a:t>
            </a:r>
            <a:r>
              <a:rPr lang="en-US" sz="1600" b="1" dirty="0">
                <a:solidFill>
                  <a:srgbClr val="990000"/>
                </a:solidFill>
                <a:latin typeface="Arial"/>
                <a:cs typeface="Arial"/>
              </a:rPr>
              <a:t>:  </a:t>
            </a:r>
            <a:r>
              <a:rPr lang="en-US" sz="1600" dirty="0">
                <a:latin typeface="Arial"/>
                <a:cs typeface="Arial"/>
              </a:rPr>
              <a:t>covers some protozoa (Giardia, </a:t>
            </a:r>
            <a:r>
              <a:rPr lang="en-US" sz="1600" dirty="0" err="1">
                <a:latin typeface="Arial"/>
                <a:cs typeface="Arial"/>
              </a:rPr>
              <a:t>Entamoeba</a:t>
            </a:r>
            <a:r>
              <a:rPr lang="en-US" sz="1600" dirty="0">
                <a:latin typeface="Arial"/>
                <a:cs typeface="Arial"/>
              </a:rPr>
              <a:t> </a:t>
            </a:r>
            <a:r>
              <a:rPr lang="en-US" sz="1600" dirty="0" err="1">
                <a:latin typeface="Arial"/>
                <a:cs typeface="Arial"/>
              </a:rPr>
              <a:t>histolytica</a:t>
            </a:r>
            <a:r>
              <a:rPr lang="en-US" sz="1600" dirty="0">
                <a:latin typeface="Arial"/>
                <a:cs typeface="Arial"/>
              </a:rPr>
              <a:t>) </a:t>
            </a:r>
          </a:p>
        </p:txBody>
      </p:sp>
      <p:sp>
        <p:nvSpPr>
          <p:cNvPr id="6" name="TextBox 5"/>
          <p:cNvSpPr txBox="1"/>
          <p:nvPr/>
        </p:nvSpPr>
        <p:spPr>
          <a:xfrm>
            <a:off x="5238543" y="5434524"/>
            <a:ext cx="2309000" cy="1015663"/>
          </a:xfrm>
          <a:prstGeom prst="rect">
            <a:avLst/>
          </a:prstGeom>
          <a:noFill/>
        </p:spPr>
        <p:txBody>
          <a:bodyPr wrap="square" rtlCol="0">
            <a:spAutoFit/>
          </a:bodyPr>
          <a:lstStyle/>
          <a:p>
            <a:r>
              <a:rPr lang="en-US" sz="1200" dirty="0" smtClean="0">
                <a:solidFill>
                  <a:srgbClr val="990000"/>
                </a:solidFill>
                <a:latin typeface="Arial"/>
                <a:cs typeface="Arial"/>
              </a:rPr>
              <a:t>Drug functional when it is partially reduced, reduction mainly occurs in anaerobic cells, so less likely to affect aerobes and human cells</a:t>
            </a:r>
          </a:p>
        </p:txBody>
      </p:sp>
      <p:cxnSp>
        <p:nvCxnSpPr>
          <p:cNvPr id="8" name="Straight Arrow Connector 7"/>
          <p:cNvCxnSpPr/>
          <p:nvPr/>
        </p:nvCxnSpPr>
        <p:spPr>
          <a:xfrm flipH="1" flipV="1">
            <a:off x="5426150" y="5223769"/>
            <a:ext cx="808149" cy="210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889" b="100000" l="0" r="97667"/>
                    </a14:imgEffect>
                  </a14:imgLayer>
                </a14:imgProps>
              </a:ext>
            </a:extLst>
          </a:blip>
          <a:stretch>
            <a:fillRect/>
          </a:stretch>
        </p:blipFill>
        <p:spPr>
          <a:xfrm>
            <a:off x="534592" y="652349"/>
            <a:ext cx="1165485" cy="874114"/>
          </a:xfrm>
          <a:prstGeom prst="rect">
            <a:avLst/>
          </a:prstGeom>
        </p:spPr>
      </p:pic>
      <p:pic>
        <p:nvPicPr>
          <p:cNvPr id="11" name="Picture 10"/>
          <p:cNvPicPr>
            <a:picLocks noChangeAspect="1"/>
          </p:cNvPicPr>
          <p:nvPr/>
        </p:nvPicPr>
        <p:blipFill>
          <a:blip r:embed="rId5"/>
          <a:stretch>
            <a:fillRect/>
          </a:stretch>
        </p:blipFill>
        <p:spPr>
          <a:xfrm>
            <a:off x="6152071" y="2149338"/>
            <a:ext cx="2790943" cy="1930402"/>
          </a:xfrm>
          <a:prstGeom prst="rect">
            <a:avLst/>
          </a:prstGeom>
        </p:spPr>
      </p:pic>
      <p:sp>
        <p:nvSpPr>
          <p:cNvPr id="9" name="TextBox 8"/>
          <p:cNvSpPr txBox="1"/>
          <p:nvPr/>
        </p:nvSpPr>
        <p:spPr>
          <a:xfrm>
            <a:off x="5671481" y="1682368"/>
            <a:ext cx="2623848" cy="369332"/>
          </a:xfrm>
          <a:prstGeom prst="rect">
            <a:avLst/>
          </a:prstGeom>
          <a:solidFill>
            <a:schemeClr val="accent3"/>
          </a:solidFill>
          <a:ln>
            <a:solidFill>
              <a:schemeClr val="tx1"/>
            </a:solidFill>
          </a:ln>
        </p:spPr>
        <p:txBody>
          <a:bodyPr wrap="none" rtlCol="0">
            <a:spAutoFit/>
          </a:bodyPr>
          <a:lstStyle/>
          <a:p>
            <a:r>
              <a:rPr lang="en-US" b="1" dirty="0" smtClean="0">
                <a:solidFill>
                  <a:srgbClr val="000000"/>
                </a:solidFill>
                <a:latin typeface="Arial"/>
                <a:cs typeface="Arial"/>
              </a:rPr>
              <a:t>“ANAEROBIC GO-TO”</a:t>
            </a:r>
            <a:endParaRPr lang="en-US" b="1" dirty="0">
              <a:solidFill>
                <a:srgbClr val="000000"/>
              </a:solidFill>
              <a:latin typeface="Arial"/>
              <a:cs typeface="Arial"/>
            </a:endParaRPr>
          </a:p>
        </p:txBody>
      </p:sp>
    </p:spTree>
    <p:extLst>
      <p:ext uri="{BB962C8B-B14F-4D97-AF65-F5344CB8AC3E}">
        <p14:creationId xmlns:p14="http://schemas.microsoft.com/office/powerpoint/2010/main" val="1099491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Overview</a:t>
            </a:r>
            <a:endParaRPr lang="en-US" dirty="0"/>
          </a:p>
        </p:txBody>
      </p:sp>
      <p:sp>
        <p:nvSpPr>
          <p:cNvPr id="13" name="TextBox 12"/>
          <p:cNvSpPr txBox="1"/>
          <p:nvPr/>
        </p:nvSpPr>
        <p:spPr>
          <a:xfrm>
            <a:off x="498644" y="2380839"/>
            <a:ext cx="8359606" cy="332398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smtClean="0">
                <a:latin typeface="Arial"/>
                <a:cs typeface="Arial"/>
              </a:rPr>
              <a:t>HOW WE CHARACTERIZE BACTERIA:</a:t>
            </a:r>
          </a:p>
          <a:p>
            <a:pPr marL="457200" indent="-457200">
              <a:buFont typeface="Arial"/>
              <a:buChar char="•"/>
            </a:pPr>
            <a:endParaRPr lang="en-US" sz="3000" b="1" dirty="0" smtClean="0">
              <a:latin typeface="Arial"/>
              <a:cs typeface="Arial"/>
            </a:endParaRPr>
          </a:p>
          <a:p>
            <a:pPr marL="914400" lvl="1" indent="-457200">
              <a:buFont typeface="Arial"/>
              <a:buChar char="•"/>
            </a:pPr>
            <a:r>
              <a:rPr lang="en-US" sz="3000" dirty="0" smtClean="0">
                <a:latin typeface="Arial"/>
                <a:cs typeface="Arial"/>
              </a:rPr>
              <a:t>GRAM POSITIVE VS. GRAM NEGATIVE</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latin typeface="Arial"/>
                <a:cs typeface="Arial"/>
              </a:rPr>
              <a:t>AEROBIC VS. ANAEROBIC</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latin typeface="Arial"/>
                <a:cs typeface="Arial"/>
              </a:rPr>
              <a:t>ATYPICALS</a:t>
            </a:r>
            <a:endParaRPr lang="en-US" sz="3000" dirty="0">
              <a:latin typeface="Arial"/>
              <a:cs typeface="Arial"/>
            </a:endParaRPr>
          </a:p>
        </p:txBody>
      </p:sp>
    </p:spTree>
    <p:extLst>
      <p:ext uri="{BB962C8B-B14F-4D97-AF65-F5344CB8AC3E}">
        <p14:creationId xmlns:p14="http://schemas.microsoft.com/office/powerpoint/2010/main" val="370785098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327" y="630238"/>
            <a:ext cx="8574088" cy="968375"/>
          </a:xfrm>
          <a:ln>
            <a:solidFill>
              <a:schemeClr val="accent2"/>
            </a:solidFill>
          </a:ln>
        </p:spPr>
        <p:style>
          <a:lnRef idx="2">
            <a:schemeClr val="accent5"/>
          </a:lnRef>
          <a:fillRef idx="1">
            <a:schemeClr val="lt1"/>
          </a:fillRef>
          <a:effectRef idx="0">
            <a:schemeClr val="accent5"/>
          </a:effectRef>
          <a:fontRef idx="minor">
            <a:schemeClr val="dk1"/>
          </a:fontRef>
        </p:style>
        <p:txBody>
          <a:bodyPr/>
          <a:lstStyle/>
          <a:p>
            <a:r>
              <a:rPr lang="en-US" dirty="0" smtClean="0">
                <a:solidFill>
                  <a:schemeClr val="accent2"/>
                </a:solidFill>
                <a:latin typeface="Arial"/>
                <a:cs typeface="Arial"/>
              </a:rPr>
              <a:t>METRONIDAZOLE</a:t>
            </a:r>
            <a:endParaRPr lang="en-US" dirty="0">
              <a:solidFill>
                <a:schemeClr val="accent2"/>
              </a:solidFill>
              <a:latin typeface="Arial"/>
              <a:cs typeface="Arial"/>
            </a:endParaRPr>
          </a:p>
        </p:txBody>
      </p:sp>
      <p:pic>
        <p:nvPicPr>
          <p:cNvPr id="10" name="Picture 9"/>
          <p:cNvPicPr>
            <a:picLocks noChangeAspect="1"/>
          </p:cNvPicPr>
          <p:nvPr/>
        </p:nvPicPr>
        <p:blipFill>
          <a:blip r:embed="rId2"/>
          <a:stretch>
            <a:fillRect/>
          </a:stretch>
        </p:blipFill>
        <p:spPr>
          <a:xfrm>
            <a:off x="6152071" y="2149338"/>
            <a:ext cx="2790943" cy="1930402"/>
          </a:xfrm>
          <a:prstGeom prst="rect">
            <a:avLst/>
          </a:prstGeom>
        </p:spPr>
      </p:pic>
      <p:sp>
        <p:nvSpPr>
          <p:cNvPr id="11" name="Rectangle 10"/>
          <p:cNvSpPr/>
          <p:nvPr/>
        </p:nvSpPr>
        <p:spPr>
          <a:xfrm>
            <a:off x="331916" y="1600989"/>
            <a:ext cx="8168090" cy="3354765"/>
          </a:xfrm>
          <a:prstGeom prst="rect">
            <a:avLst/>
          </a:prstGeom>
        </p:spPr>
        <p:txBody>
          <a:bodyPr wrap="square">
            <a:spAutoFit/>
          </a:bodyPr>
          <a:lstStyle/>
          <a:p>
            <a:r>
              <a:rPr lang="en-US" sz="2000" b="1" dirty="0" smtClean="0">
                <a:latin typeface="Arial"/>
                <a:cs typeface="Arial"/>
              </a:rPr>
              <a:t>DOSING</a:t>
            </a:r>
            <a:r>
              <a:rPr lang="en-US" sz="2000" dirty="0" smtClean="0">
                <a:latin typeface="Arial"/>
                <a:cs typeface="Arial"/>
              </a:rPr>
              <a:t>: </a:t>
            </a:r>
          </a:p>
          <a:p>
            <a:r>
              <a:rPr lang="en-US" dirty="0" smtClean="0">
                <a:latin typeface="Arial"/>
                <a:cs typeface="Arial"/>
              </a:rPr>
              <a:t>IV </a:t>
            </a:r>
            <a:r>
              <a:rPr lang="en-US" dirty="0">
                <a:latin typeface="Arial"/>
                <a:cs typeface="Arial"/>
              </a:rPr>
              <a:t>or PO</a:t>
            </a:r>
          </a:p>
          <a:p>
            <a:endParaRPr lang="en-US" sz="2000" b="1" dirty="0" smtClean="0">
              <a:latin typeface="Arial"/>
              <a:cs typeface="Arial"/>
            </a:endParaRPr>
          </a:p>
          <a:p>
            <a:r>
              <a:rPr lang="en-US" sz="2000" b="1" dirty="0" smtClean="0">
                <a:latin typeface="Arial"/>
                <a:cs typeface="Arial"/>
              </a:rPr>
              <a:t>SIDE EFFECTS:</a:t>
            </a:r>
          </a:p>
          <a:p>
            <a:r>
              <a:rPr lang="en-US" dirty="0" smtClean="0">
                <a:latin typeface="Arial"/>
                <a:cs typeface="Arial"/>
              </a:rPr>
              <a:t>Diarrhea, cramping</a:t>
            </a:r>
          </a:p>
          <a:p>
            <a:r>
              <a:rPr lang="en-US" dirty="0" err="1" smtClean="0">
                <a:latin typeface="Arial"/>
                <a:cs typeface="Arial"/>
              </a:rPr>
              <a:t>Disulfuram</a:t>
            </a:r>
            <a:r>
              <a:rPr lang="en-US" dirty="0" smtClean="0">
                <a:latin typeface="Arial"/>
                <a:cs typeface="Arial"/>
              </a:rPr>
              <a:t> reaction </a:t>
            </a:r>
            <a:r>
              <a:rPr lang="en-US" dirty="0">
                <a:latin typeface="Arial"/>
                <a:cs typeface="Arial"/>
              </a:rPr>
              <a:t>with </a:t>
            </a:r>
            <a:r>
              <a:rPr lang="en-US" dirty="0" smtClean="0">
                <a:latin typeface="Arial"/>
                <a:cs typeface="Arial"/>
              </a:rPr>
              <a:t>alcohol</a:t>
            </a:r>
          </a:p>
          <a:p>
            <a:r>
              <a:rPr lang="en-US" dirty="0" smtClean="0">
                <a:latin typeface="Arial"/>
                <a:cs typeface="Arial"/>
              </a:rPr>
              <a:t>Neurotoxicity</a:t>
            </a:r>
          </a:p>
          <a:p>
            <a:endParaRPr lang="en-US" sz="2000" b="1" dirty="0" smtClean="0">
              <a:latin typeface="Arial"/>
              <a:cs typeface="Arial"/>
            </a:endParaRPr>
          </a:p>
          <a:p>
            <a:r>
              <a:rPr lang="en-US" sz="2000" b="1" dirty="0" smtClean="0">
                <a:latin typeface="Arial"/>
                <a:cs typeface="Arial"/>
              </a:rPr>
              <a:t>COMMENTS:</a:t>
            </a:r>
          </a:p>
          <a:p>
            <a:r>
              <a:rPr lang="en-US" sz="2000" dirty="0" smtClean="0">
                <a:latin typeface="Arial"/>
                <a:cs typeface="Arial"/>
              </a:rPr>
              <a:t>Add in for anaerobe coverage. </a:t>
            </a:r>
          </a:p>
          <a:p>
            <a:r>
              <a:rPr lang="en-US" sz="2000" dirty="0" smtClean="0">
                <a:latin typeface="Arial"/>
                <a:cs typeface="Arial"/>
              </a:rPr>
              <a:t>Also used for C. </a:t>
            </a:r>
            <a:r>
              <a:rPr lang="en-US" sz="2000" dirty="0" err="1" smtClean="0">
                <a:latin typeface="Arial"/>
                <a:cs typeface="Arial"/>
              </a:rPr>
              <a:t>dif</a:t>
            </a:r>
            <a:endParaRPr lang="en-US" sz="2000" dirty="0">
              <a:latin typeface="Arial"/>
              <a:cs typeface="Arial"/>
            </a:endParaRPr>
          </a:p>
        </p:txBody>
      </p:sp>
      <p:pic>
        <p:nvPicPr>
          <p:cNvPr id="13" name="Picture 12"/>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889" b="100000" l="0" r="97667"/>
                    </a14:imgEffect>
                  </a14:imgLayer>
                </a14:imgProps>
              </a:ext>
            </a:extLst>
          </a:blip>
          <a:stretch>
            <a:fillRect/>
          </a:stretch>
        </p:blipFill>
        <p:spPr>
          <a:xfrm>
            <a:off x="534592" y="652349"/>
            <a:ext cx="1165485" cy="874114"/>
          </a:xfrm>
          <a:prstGeom prst="rect">
            <a:avLst/>
          </a:prstGeom>
        </p:spPr>
      </p:pic>
      <p:sp>
        <p:nvSpPr>
          <p:cNvPr id="14" name="TextBox 13"/>
          <p:cNvSpPr txBox="1"/>
          <p:nvPr/>
        </p:nvSpPr>
        <p:spPr>
          <a:xfrm>
            <a:off x="5671481" y="1682368"/>
            <a:ext cx="2623848" cy="369332"/>
          </a:xfrm>
          <a:prstGeom prst="rect">
            <a:avLst/>
          </a:prstGeom>
          <a:solidFill>
            <a:schemeClr val="accent3"/>
          </a:solidFill>
          <a:ln>
            <a:solidFill>
              <a:schemeClr val="tx1"/>
            </a:solidFill>
          </a:ln>
        </p:spPr>
        <p:txBody>
          <a:bodyPr wrap="none" rtlCol="0">
            <a:spAutoFit/>
          </a:bodyPr>
          <a:lstStyle/>
          <a:p>
            <a:r>
              <a:rPr lang="en-US" b="1" dirty="0" smtClean="0">
                <a:solidFill>
                  <a:srgbClr val="000000"/>
                </a:solidFill>
                <a:latin typeface="Arial"/>
                <a:cs typeface="Arial"/>
              </a:rPr>
              <a:t>“ANAEROBIC GO-TO”</a:t>
            </a:r>
            <a:endParaRPr lang="en-US" b="1" dirty="0">
              <a:solidFill>
                <a:srgbClr val="000000"/>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3920461555"/>
              </p:ext>
            </p:extLst>
          </p:nvPr>
        </p:nvGraphicFramePr>
        <p:xfrm>
          <a:off x="144685" y="4892934"/>
          <a:ext cx="8877670" cy="161696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err="1" smtClean="0"/>
                        <a:t>Metronid</a:t>
                      </a:r>
                      <a:r>
                        <a:rPr lang="en-US" sz="1200" b="1" dirty="0" smtClean="0"/>
                        <a:t>-azole</a:t>
                      </a:r>
                      <a:endParaRPr lang="en-US" sz="12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 </a:t>
                      </a:r>
                      <a:r>
                        <a:rPr lang="en-US" sz="1050" b="0" dirty="0" smtClean="0"/>
                        <a:t>including</a:t>
                      </a:r>
                    </a:p>
                    <a:p>
                      <a:r>
                        <a:rPr lang="en-US" sz="1050" b="0" dirty="0" smtClean="0"/>
                        <a:t>C </a:t>
                      </a:r>
                      <a:r>
                        <a:rPr lang="en-US" sz="1050" b="0" dirty="0" err="1" smtClean="0"/>
                        <a:t>dif</a:t>
                      </a:r>
                      <a:endParaRPr lang="en-US" sz="1050" b="0" dirty="0"/>
                    </a:p>
                  </a:txBody>
                  <a:tcPr marL="146304" marR="146304" marT="54864" marB="54864"/>
                </a:tc>
                <a:tc>
                  <a:txBody>
                    <a:bodyPr/>
                    <a:lstStyle/>
                    <a:p>
                      <a:r>
                        <a:rPr lang="en-US" sz="1050" b="0" dirty="0" smtClean="0"/>
                        <a:t>Some protozoa</a:t>
                      </a:r>
                      <a:endParaRPr lang="en-US" sz="1050" b="0" dirty="0"/>
                    </a:p>
                  </a:txBody>
                  <a:tcPr marL="146304" marR="146304" marT="54864" marB="54864"/>
                </a:tc>
                <a:tc>
                  <a:txBody>
                    <a:bodyPr/>
                    <a:lstStyle/>
                    <a:p>
                      <a:r>
                        <a:rPr lang="en-US" sz="1050" dirty="0" smtClean="0">
                          <a:latin typeface="Arial"/>
                          <a:cs typeface="Arial"/>
                        </a:rPr>
                        <a:t>Good</a:t>
                      </a:r>
                      <a:r>
                        <a:rPr lang="en-US" sz="1050" baseline="0" dirty="0" smtClean="0">
                          <a:latin typeface="Arial"/>
                          <a:cs typeface="Arial"/>
                        </a:rPr>
                        <a:t> anaerobe coverage</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621023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lumMod val="50000"/>
                  </a:schemeClr>
                </a:solidFill>
                <a:latin typeface="Arial"/>
                <a:cs typeface="Arial"/>
              </a:rPr>
              <a:t>VANCOMYCIN</a:t>
            </a:r>
          </a:p>
          <a:p>
            <a:r>
              <a:rPr lang="en-US" sz="2000" b="1" dirty="0">
                <a:solidFill>
                  <a:schemeClr val="bg1">
                    <a:lumMod val="50000"/>
                  </a:schemeClr>
                </a:solidFill>
                <a:latin typeface="Arial"/>
                <a:cs typeface="Arial"/>
              </a:rPr>
              <a:t/>
            </a:r>
            <a:br>
              <a:rPr lang="en-US" sz="2000" b="1" dirty="0">
                <a:solidFill>
                  <a:schemeClr val="bg1">
                    <a:lumMod val="50000"/>
                  </a:schemeClr>
                </a:solidFill>
                <a:latin typeface="Arial"/>
                <a:cs typeface="Arial"/>
              </a:rPr>
            </a:br>
            <a:endParaRPr lang="en-US" sz="2000" b="1" dirty="0" smtClean="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LINEZOLID</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CLINDAMYCIN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BACTRIM</a:t>
            </a:r>
            <a:endParaRPr lang="en-US" sz="2000" b="1" dirty="0">
              <a:solidFill>
                <a:schemeClr val="bg1">
                  <a:lumMod val="50000"/>
                </a:schemeClr>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5950989" y="3958193"/>
            <a:ext cx="2854342" cy="43597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67849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327" y="630238"/>
            <a:ext cx="8574088" cy="968375"/>
          </a:xfrm>
          <a:ln>
            <a:solidFill>
              <a:schemeClr val="accent4"/>
            </a:solidFill>
          </a:ln>
        </p:spPr>
        <p:style>
          <a:lnRef idx="2">
            <a:schemeClr val="accent5"/>
          </a:lnRef>
          <a:fillRef idx="1">
            <a:schemeClr val="lt1"/>
          </a:fillRef>
          <a:effectRef idx="0">
            <a:schemeClr val="accent5"/>
          </a:effectRef>
          <a:fontRef idx="minor">
            <a:schemeClr val="dk1"/>
          </a:fontRef>
        </p:style>
        <p:txBody>
          <a:bodyPr/>
          <a:lstStyle/>
          <a:p>
            <a:r>
              <a:rPr lang="en-US" dirty="0" smtClean="0">
                <a:solidFill>
                  <a:schemeClr val="accent4"/>
                </a:solidFill>
                <a:latin typeface="Arial"/>
                <a:cs typeface="Arial"/>
              </a:rPr>
              <a:t>NITROFURANTOIN</a:t>
            </a:r>
            <a:endParaRPr lang="en-US" dirty="0">
              <a:solidFill>
                <a:schemeClr val="accent4"/>
              </a:solidFill>
              <a:latin typeface="Arial"/>
              <a:cs typeface="Arial"/>
            </a:endParaRPr>
          </a:p>
        </p:txBody>
      </p:sp>
      <p:sp>
        <p:nvSpPr>
          <p:cNvPr id="5" name="Rectangle 4"/>
          <p:cNvSpPr/>
          <p:nvPr/>
        </p:nvSpPr>
        <p:spPr>
          <a:xfrm>
            <a:off x="395506" y="1682368"/>
            <a:ext cx="5420287" cy="4431983"/>
          </a:xfrm>
          <a:prstGeom prst="rect">
            <a:avLst/>
          </a:prstGeom>
        </p:spPr>
        <p:txBody>
          <a:bodyPr wrap="square">
            <a:spAutoFit/>
          </a:bodyPr>
          <a:lstStyle/>
          <a:p>
            <a:r>
              <a:rPr lang="en-US" sz="2000" b="1" dirty="0" smtClean="0">
                <a:latin typeface="Arial"/>
                <a:cs typeface="Arial"/>
              </a:rPr>
              <a:t>MECHANISM OF ACTION</a:t>
            </a:r>
            <a:r>
              <a:rPr lang="en-US" b="1" dirty="0" smtClean="0">
                <a:latin typeface="Arial"/>
                <a:cs typeface="Arial"/>
              </a:rPr>
              <a:t>: </a:t>
            </a:r>
          </a:p>
          <a:p>
            <a:r>
              <a:rPr lang="en-US" sz="1600" dirty="0" smtClean="0">
                <a:latin typeface="Arial"/>
                <a:cs typeface="Arial"/>
              </a:rPr>
              <a:t>Complex mechanism, activated most rapidly by bacterial cells &gt; mammalian cells. Inhibits multiple bacterial enzymes and damages bacterial DNA. </a:t>
            </a:r>
            <a:endParaRPr lang="en-US" sz="1600" dirty="0">
              <a:latin typeface="Arial"/>
              <a:cs typeface="Arial"/>
            </a:endParaRPr>
          </a:p>
          <a:p>
            <a:endParaRPr lang="en-US" b="1" dirty="0" smtClean="0">
              <a:latin typeface="Arial"/>
              <a:cs typeface="Arial"/>
            </a:endParaRPr>
          </a:p>
          <a:p>
            <a:r>
              <a:rPr lang="en-US" sz="2000" b="1" dirty="0" smtClean="0">
                <a:latin typeface="Arial"/>
                <a:cs typeface="Arial"/>
              </a:rPr>
              <a:t>SPECTRUM OF COVERAGE: </a:t>
            </a:r>
          </a:p>
          <a:p>
            <a:r>
              <a:rPr lang="en-US" sz="1600" dirty="0" smtClean="0">
                <a:latin typeface="Arial"/>
                <a:cs typeface="Arial"/>
              </a:rPr>
              <a:t>A </a:t>
            </a:r>
            <a:r>
              <a:rPr lang="en-US" sz="1600" dirty="0">
                <a:latin typeface="Arial"/>
                <a:cs typeface="Arial"/>
              </a:rPr>
              <a:t>relatively weak gram (-) antibiotic. </a:t>
            </a:r>
            <a:endParaRPr lang="en-US" sz="1600" dirty="0" smtClean="0">
              <a:latin typeface="Arial"/>
              <a:cs typeface="Arial"/>
            </a:endParaRPr>
          </a:p>
          <a:p>
            <a:r>
              <a:rPr lang="en-US" sz="1600" dirty="0" smtClean="0">
                <a:latin typeface="Arial"/>
                <a:cs typeface="Arial"/>
              </a:rPr>
              <a:t>Sufficient </a:t>
            </a:r>
            <a:r>
              <a:rPr lang="en-US" sz="1600" dirty="0">
                <a:latin typeface="Arial"/>
                <a:cs typeface="Arial"/>
              </a:rPr>
              <a:t>for uncomplicated UTI’s and not much </a:t>
            </a:r>
            <a:r>
              <a:rPr lang="en-US" sz="1600" dirty="0" smtClean="0">
                <a:latin typeface="Arial"/>
                <a:cs typeface="Arial"/>
              </a:rPr>
              <a:t>else.</a:t>
            </a:r>
          </a:p>
          <a:p>
            <a:endParaRPr lang="en-US" sz="1600" dirty="0">
              <a:latin typeface="Arial"/>
              <a:cs typeface="Arial"/>
            </a:endParaRPr>
          </a:p>
          <a:p>
            <a:pPr lvl="1"/>
            <a:r>
              <a:rPr lang="en-US" sz="1600" b="1" dirty="0">
                <a:solidFill>
                  <a:schemeClr val="accent1"/>
                </a:solidFill>
                <a:latin typeface="Arial"/>
                <a:cs typeface="Arial"/>
              </a:rPr>
              <a:t>Gram +</a:t>
            </a:r>
            <a:r>
              <a:rPr lang="en-US" sz="1600" b="1" dirty="0" smtClean="0">
                <a:solidFill>
                  <a:schemeClr val="accent1"/>
                </a:solidFill>
                <a:latin typeface="Arial"/>
                <a:cs typeface="Arial"/>
              </a:rPr>
              <a:t>: </a:t>
            </a:r>
            <a:r>
              <a:rPr lang="en-US" sz="1600" dirty="0" smtClean="0">
                <a:latin typeface="Arial"/>
                <a:cs typeface="Arial"/>
              </a:rPr>
              <a:t>Minimal</a:t>
            </a:r>
            <a:r>
              <a:rPr lang="en-US" sz="1600" dirty="0">
                <a:latin typeface="Arial"/>
                <a:cs typeface="Arial"/>
              </a:rPr>
              <a:t>. </a:t>
            </a:r>
          </a:p>
          <a:p>
            <a:pPr lvl="1"/>
            <a:endParaRPr lang="en-US" sz="1600" dirty="0" smtClean="0">
              <a:latin typeface="Arial"/>
              <a:cs typeface="Arial"/>
            </a:endParaRPr>
          </a:p>
          <a:p>
            <a:pPr lvl="1"/>
            <a:r>
              <a:rPr lang="en-US" sz="1600" b="1" dirty="0" smtClean="0">
                <a:solidFill>
                  <a:srgbClr val="990000"/>
                </a:solidFill>
                <a:latin typeface="Arial"/>
                <a:cs typeface="Arial"/>
              </a:rPr>
              <a:t>Gram -: </a:t>
            </a:r>
            <a:r>
              <a:rPr lang="en-US" sz="1600" dirty="0" smtClean="0">
                <a:latin typeface="Arial"/>
                <a:cs typeface="Arial"/>
              </a:rPr>
              <a:t>Typical </a:t>
            </a:r>
            <a:r>
              <a:rPr lang="en-US" sz="1600" dirty="0">
                <a:latin typeface="Arial"/>
                <a:cs typeface="Arial"/>
              </a:rPr>
              <a:t>organisms that cause UTI’s </a:t>
            </a:r>
            <a:endParaRPr lang="en-US" sz="1600" dirty="0" smtClean="0">
              <a:latin typeface="Arial"/>
              <a:cs typeface="Arial"/>
            </a:endParaRPr>
          </a:p>
          <a:p>
            <a:pPr lvl="1"/>
            <a:r>
              <a:rPr lang="en-US" sz="1600" dirty="0" smtClean="0">
                <a:latin typeface="Arial"/>
                <a:cs typeface="Arial"/>
              </a:rPr>
              <a:t>(</a:t>
            </a:r>
            <a:r>
              <a:rPr lang="en-US" sz="1600" dirty="0" err="1">
                <a:latin typeface="Arial"/>
                <a:cs typeface="Arial"/>
              </a:rPr>
              <a:t>enterics</a:t>
            </a:r>
            <a:r>
              <a:rPr lang="en-US" sz="1600" dirty="0">
                <a:latin typeface="Arial"/>
                <a:cs typeface="Arial"/>
              </a:rPr>
              <a:t> like </a:t>
            </a:r>
            <a:r>
              <a:rPr lang="en-US" sz="1600" i="1" dirty="0">
                <a:latin typeface="Arial"/>
                <a:cs typeface="Arial"/>
              </a:rPr>
              <a:t>E. coli</a:t>
            </a:r>
            <a:r>
              <a:rPr lang="en-US" sz="1600" dirty="0">
                <a:latin typeface="Arial"/>
                <a:cs typeface="Arial"/>
              </a:rPr>
              <a:t>)</a:t>
            </a:r>
          </a:p>
          <a:p>
            <a:pPr lvl="1"/>
            <a:endParaRPr lang="en-US" sz="1600" dirty="0" smtClean="0">
              <a:latin typeface="Arial"/>
              <a:cs typeface="Arial"/>
            </a:endParaRPr>
          </a:p>
          <a:p>
            <a:pPr lvl="1"/>
            <a:r>
              <a:rPr lang="en-US" sz="1600" b="1" dirty="0" smtClean="0">
                <a:solidFill>
                  <a:srgbClr val="990000"/>
                </a:solidFill>
                <a:latin typeface="Arial"/>
                <a:cs typeface="Arial"/>
              </a:rPr>
              <a:t>Anaerobes</a:t>
            </a:r>
            <a:r>
              <a:rPr lang="en-US" sz="1600" dirty="0" smtClean="0">
                <a:latin typeface="Arial"/>
                <a:cs typeface="Arial"/>
              </a:rPr>
              <a:t>: Minimal</a:t>
            </a:r>
            <a:endParaRPr lang="en-US" sz="1600" i="1" dirty="0">
              <a:latin typeface="Arial"/>
              <a:cs typeface="Arial"/>
            </a:endParaRPr>
          </a:p>
          <a:p>
            <a:pPr lvl="1"/>
            <a:endParaRPr lang="en-US" sz="1600" dirty="0" smtClean="0">
              <a:latin typeface="Arial"/>
              <a:cs typeface="Arial"/>
            </a:endParaRPr>
          </a:p>
          <a:p>
            <a:pPr lvl="1"/>
            <a:r>
              <a:rPr lang="en-US" sz="1600" b="1" dirty="0" err="1" smtClean="0">
                <a:solidFill>
                  <a:srgbClr val="990000"/>
                </a:solidFill>
                <a:latin typeface="Arial"/>
                <a:cs typeface="Arial"/>
              </a:rPr>
              <a:t>Atypicals</a:t>
            </a:r>
            <a:r>
              <a:rPr lang="en-US" sz="1600" dirty="0">
                <a:latin typeface="Arial"/>
                <a:cs typeface="Arial"/>
              </a:rPr>
              <a:t>:  </a:t>
            </a:r>
            <a:r>
              <a:rPr lang="en-US" sz="1600" dirty="0" smtClean="0">
                <a:latin typeface="Arial"/>
                <a:cs typeface="Arial"/>
              </a:rPr>
              <a:t>Minimal</a:t>
            </a:r>
            <a:endParaRPr lang="en-US" sz="1600" dirty="0">
              <a:latin typeface="Arial"/>
              <a:cs typeface="Arial"/>
            </a:endParaRPr>
          </a:p>
        </p:txBody>
      </p:sp>
      <p:sp>
        <p:nvSpPr>
          <p:cNvPr id="9" name="TextBox 8"/>
          <p:cNvSpPr txBox="1"/>
          <p:nvPr/>
        </p:nvSpPr>
        <p:spPr>
          <a:xfrm>
            <a:off x="3480582" y="6114351"/>
            <a:ext cx="3038399" cy="369332"/>
          </a:xfrm>
          <a:prstGeom prst="rect">
            <a:avLst/>
          </a:prstGeom>
          <a:solidFill>
            <a:schemeClr val="accent3"/>
          </a:solidFill>
          <a:ln>
            <a:solidFill>
              <a:schemeClr val="tx1"/>
            </a:solidFill>
          </a:ln>
        </p:spPr>
        <p:txBody>
          <a:bodyPr wrap="none" rtlCol="0">
            <a:spAutoFit/>
          </a:bodyPr>
          <a:lstStyle/>
          <a:p>
            <a:r>
              <a:rPr lang="en-US" b="1" dirty="0" smtClean="0">
                <a:solidFill>
                  <a:srgbClr val="000000"/>
                </a:solidFill>
                <a:latin typeface="Arial"/>
                <a:cs typeface="Arial"/>
              </a:rPr>
              <a:t>“UNCOMPLICATED UTI’s”</a:t>
            </a:r>
            <a:endParaRPr lang="en-US" b="1" dirty="0">
              <a:solidFill>
                <a:srgbClr val="000000"/>
              </a:solidFill>
              <a:latin typeface="Arial"/>
              <a:cs typeface="Arial"/>
            </a:endParaRPr>
          </a:p>
        </p:txBody>
      </p:sp>
      <p:pic>
        <p:nvPicPr>
          <p:cNvPr id="3" name="Picture 2"/>
          <p:cNvPicPr>
            <a:picLocks noChangeAspect="1"/>
          </p:cNvPicPr>
          <p:nvPr/>
        </p:nvPicPr>
        <p:blipFill>
          <a:blip r:embed="rId3">
            <a:duotone>
              <a:schemeClr val="accent4">
                <a:shade val="45000"/>
                <a:satMod val="135000"/>
              </a:schemeClr>
              <a:prstClr val="white"/>
            </a:duotone>
          </a:blip>
          <a:stretch>
            <a:fillRect/>
          </a:stretch>
        </p:blipFill>
        <p:spPr>
          <a:xfrm>
            <a:off x="508001" y="693140"/>
            <a:ext cx="1800999" cy="818892"/>
          </a:xfrm>
          <a:prstGeom prst="rect">
            <a:avLst/>
          </a:prstGeom>
        </p:spPr>
      </p:pic>
      <p:pic>
        <p:nvPicPr>
          <p:cNvPr id="4" name="Picture 3"/>
          <p:cNvPicPr>
            <a:picLocks noChangeAspect="1"/>
          </p:cNvPicPr>
          <p:nvPr/>
        </p:nvPicPr>
        <p:blipFill>
          <a:blip r:embed="rId4"/>
          <a:stretch>
            <a:fillRect/>
          </a:stretch>
        </p:blipFill>
        <p:spPr>
          <a:xfrm>
            <a:off x="6374668" y="1598613"/>
            <a:ext cx="2910001" cy="4736746"/>
          </a:xfrm>
          <a:prstGeom prst="rect">
            <a:avLst/>
          </a:prstGeom>
        </p:spPr>
      </p:pic>
    </p:spTree>
    <p:extLst>
      <p:ext uri="{BB962C8B-B14F-4D97-AF65-F5344CB8AC3E}">
        <p14:creationId xmlns:p14="http://schemas.microsoft.com/office/powerpoint/2010/main" val="13219554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327" y="630238"/>
            <a:ext cx="8574088" cy="968375"/>
          </a:xfrm>
          <a:ln>
            <a:solidFill>
              <a:schemeClr val="accent4"/>
            </a:solidFill>
          </a:ln>
        </p:spPr>
        <p:style>
          <a:lnRef idx="2">
            <a:schemeClr val="accent5"/>
          </a:lnRef>
          <a:fillRef idx="1">
            <a:schemeClr val="lt1"/>
          </a:fillRef>
          <a:effectRef idx="0">
            <a:schemeClr val="accent5"/>
          </a:effectRef>
          <a:fontRef idx="minor">
            <a:schemeClr val="dk1"/>
          </a:fontRef>
        </p:style>
        <p:txBody>
          <a:bodyPr/>
          <a:lstStyle/>
          <a:p>
            <a:r>
              <a:rPr lang="en-US" dirty="0" smtClean="0">
                <a:solidFill>
                  <a:schemeClr val="accent4"/>
                </a:solidFill>
                <a:latin typeface="Arial"/>
                <a:cs typeface="Arial"/>
              </a:rPr>
              <a:t>NITROFURANTOIN</a:t>
            </a:r>
            <a:endParaRPr lang="en-US" dirty="0">
              <a:solidFill>
                <a:schemeClr val="accent4"/>
              </a:solidFill>
              <a:latin typeface="Arial"/>
              <a:cs typeface="Arial"/>
            </a:endParaRPr>
          </a:p>
        </p:txBody>
      </p:sp>
      <p:sp>
        <p:nvSpPr>
          <p:cNvPr id="5" name="Rectangle 4"/>
          <p:cNvSpPr/>
          <p:nvPr/>
        </p:nvSpPr>
        <p:spPr>
          <a:xfrm>
            <a:off x="395506" y="1682368"/>
            <a:ext cx="5420287" cy="2739211"/>
          </a:xfrm>
          <a:prstGeom prst="rect">
            <a:avLst/>
          </a:prstGeom>
        </p:spPr>
        <p:txBody>
          <a:bodyPr wrap="square">
            <a:spAutoFit/>
          </a:bodyPr>
          <a:lstStyle/>
          <a:p>
            <a:r>
              <a:rPr lang="en-US" sz="2000" b="1" dirty="0" smtClean="0">
                <a:latin typeface="Arial"/>
                <a:cs typeface="Arial"/>
              </a:rPr>
              <a:t>DOSING</a:t>
            </a:r>
            <a:r>
              <a:rPr lang="en-US" sz="2000" dirty="0" smtClean="0">
                <a:latin typeface="Arial"/>
                <a:cs typeface="Arial"/>
              </a:rPr>
              <a:t>: </a:t>
            </a:r>
          </a:p>
          <a:p>
            <a:r>
              <a:rPr lang="en-US" dirty="0" smtClean="0">
                <a:latin typeface="Arial"/>
                <a:cs typeface="Arial"/>
              </a:rPr>
              <a:t>PO</a:t>
            </a:r>
            <a:endParaRPr lang="en-US" dirty="0">
              <a:latin typeface="Arial"/>
              <a:cs typeface="Arial"/>
            </a:endParaRPr>
          </a:p>
          <a:p>
            <a:endParaRPr lang="en-US" sz="2000" b="1" dirty="0" smtClean="0">
              <a:latin typeface="Arial"/>
              <a:cs typeface="Arial"/>
            </a:endParaRPr>
          </a:p>
          <a:p>
            <a:r>
              <a:rPr lang="en-US" sz="2000" b="1" dirty="0" smtClean="0">
                <a:latin typeface="Arial"/>
                <a:cs typeface="Arial"/>
              </a:rPr>
              <a:t>SIDE EFFECTS: </a:t>
            </a:r>
          </a:p>
          <a:p>
            <a:r>
              <a:rPr lang="en-US" dirty="0">
                <a:latin typeface="Arial"/>
                <a:cs typeface="Arial"/>
              </a:rPr>
              <a:t>D</a:t>
            </a:r>
            <a:r>
              <a:rPr lang="en-US" dirty="0" smtClean="0">
                <a:latin typeface="Arial"/>
                <a:cs typeface="Arial"/>
              </a:rPr>
              <a:t>iarrhea</a:t>
            </a:r>
            <a:r>
              <a:rPr lang="en-US" dirty="0">
                <a:latin typeface="Arial"/>
                <a:cs typeface="Arial"/>
              </a:rPr>
              <a:t>, rare but fatal liver and lung toxicity</a:t>
            </a:r>
          </a:p>
          <a:p>
            <a:endParaRPr lang="en-US" sz="2000" b="1" dirty="0" smtClean="0">
              <a:latin typeface="Arial"/>
              <a:cs typeface="Arial"/>
            </a:endParaRPr>
          </a:p>
          <a:p>
            <a:r>
              <a:rPr lang="en-US" sz="2000" b="1" dirty="0" smtClean="0">
                <a:latin typeface="Arial"/>
                <a:cs typeface="Arial"/>
              </a:rPr>
              <a:t>COMMENTS</a:t>
            </a:r>
            <a:r>
              <a:rPr lang="en-US" sz="2000" dirty="0" smtClean="0">
                <a:latin typeface="Arial"/>
                <a:cs typeface="Arial"/>
              </a:rPr>
              <a:t>:</a:t>
            </a:r>
          </a:p>
          <a:p>
            <a:r>
              <a:rPr lang="en-US" dirty="0">
                <a:latin typeface="Arial"/>
                <a:cs typeface="Arial"/>
              </a:rPr>
              <a:t>C</a:t>
            </a:r>
            <a:r>
              <a:rPr lang="en-US" dirty="0" smtClean="0">
                <a:latin typeface="Arial"/>
                <a:cs typeface="Arial"/>
              </a:rPr>
              <a:t>aution </a:t>
            </a:r>
            <a:r>
              <a:rPr lang="en-US" dirty="0">
                <a:latin typeface="Arial"/>
                <a:cs typeface="Arial"/>
              </a:rPr>
              <a:t>in the </a:t>
            </a:r>
            <a:r>
              <a:rPr lang="en-US" dirty="0" smtClean="0">
                <a:latin typeface="Arial"/>
                <a:cs typeface="Arial"/>
              </a:rPr>
              <a:t>elderly, side effects more common. </a:t>
            </a:r>
          </a:p>
          <a:p>
            <a:r>
              <a:rPr lang="en-US" dirty="0" smtClean="0">
                <a:latin typeface="Arial"/>
                <a:cs typeface="Arial"/>
              </a:rPr>
              <a:t>Use </a:t>
            </a:r>
            <a:r>
              <a:rPr lang="en-US" dirty="0">
                <a:latin typeface="Arial"/>
                <a:cs typeface="Arial"/>
              </a:rPr>
              <a:t>for uncomplicated UTI. </a:t>
            </a:r>
          </a:p>
        </p:txBody>
      </p:sp>
      <p:sp>
        <p:nvSpPr>
          <p:cNvPr id="9" name="TextBox 8"/>
          <p:cNvSpPr txBox="1"/>
          <p:nvPr/>
        </p:nvSpPr>
        <p:spPr>
          <a:xfrm>
            <a:off x="395506" y="4656890"/>
            <a:ext cx="3038399" cy="369332"/>
          </a:xfrm>
          <a:prstGeom prst="rect">
            <a:avLst/>
          </a:prstGeom>
          <a:solidFill>
            <a:schemeClr val="accent3"/>
          </a:solidFill>
          <a:ln>
            <a:solidFill>
              <a:schemeClr val="tx1"/>
            </a:solidFill>
          </a:ln>
        </p:spPr>
        <p:txBody>
          <a:bodyPr wrap="none" rtlCol="0">
            <a:spAutoFit/>
          </a:bodyPr>
          <a:lstStyle/>
          <a:p>
            <a:r>
              <a:rPr lang="en-US" b="1" dirty="0" smtClean="0">
                <a:solidFill>
                  <a:srgbClr val="000000"/>
                </a:solidFill>
                <a:latin typeface="Arial"/>
                <a:cs typeface="Arial"/>
              </a:rPr>
              <a:t>“UNCOMPLICATED UTI’s”</a:t>
            </a:r>
            <a:endParaRPr lang="en-US" b="1" dirty="0">
              <a:solidFill>
                <a:srgbClr val="000000"/>
              </a:solidFill>
              <a:latin typeface="Arial"/>
              <a:cs typeface="Arial"/>
            </a:endParaRPr>
          </a:p>
        </p:txBody>
      </p:sp>
      <p:pic>
        <p:nvPicPr>
          <p:cNvPr id="3" name="Picture 2"/>
          <p:cNvPicPr>
            <a:picLocks noChangeAspect="1"/>
          </p:cNvPicPr>
          <p:nvPr/>
        </p:nvPicPr>
        <p:blipFill>
          <a:blip r:embed="rId3">
            <a:duotone>
              <a:schemeClr val="accent4">
                <a:shade val="45000"/>
                <a:satMod val="135000"/>
              </a:schemeClr>
              <a:prstClr val="white"/>
            </a:duotone>
          </a:blip>
          <a:stretch>
            <a:fillRect/>
          </a:stretch>
        </p:blipFill>
        <p:spPr>
          <a:xfrm>
            <a:off x="508001" y="693140"/>
            <a:ext cx="1800999" cy="818892"/>
          </a:xfrm>
          <a:prstGeom prst="rect">
            <a:avLst/>
          </a:prstGeom>
        </p:spPr>
      </p:pic>
      <p:pic>
        <p:nvPicPr>
          <p:cNvPr id="4" name="Picture 3"/>
          <p:cNvPicPr>
            <a:picLocks noChangeAspect="1"/>
          </p:cNvPicPr>
          <p:nvPr/>
        </p:nvPicPr>
        <p:blipFill>
          <a:blip r:embed="rId4"/>
          <a:stretch>
            <a:fillRect/>
          </a:stretch>
        </p:blipFill>
        <p:spPr>
          <a:xfrm>
            <a:off x="6374668" y="1598613"/>
            <a:ext cx="2910001" cy="473674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803582527"/>
              </p:ext>
            </p:extLst>
          </p:nvPr>
        </p:nvGraphicFramePr>
        <p:xfrm>
          <a:off x="144685" y="5219505"/>
          <a:ext cx="8877670" cy="150266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err="1" smtClean="0"/>
                        <a:t>Nitrofur-antoin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Uncomplicated</a:t>
                      </a:r>
                      <a:r>
                        <a:rPr lang="en-US" sz="1050" baseline="0" dirty="0" smtClean="0">
                          <a:latin typeface="Arial"/>
                          <a:cs typeface="Arial"/>
                        </a:rPr>
                        <a:t> UTI</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04623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lumMod val="50000"/>
                  </a:schemeClr>
                </a:solidFill>
                <a:latin typeface="Arial"/>
                <a:cs typeface="Arial"/>
              </a:rPr>
              <a:t>VANCOMYCIN</a:t>
            </a:r>
          </a:p>
          <a:p>
            <a:r>
              <a:rPr lang="en-US" sz="2000" b="1" dirty="0">
                <a:solidFill>
                  <a:schemeClr val="bg1">
                    <a:lumMod val="50000"/>
                  </a:schemeClr>
                </a:solidFill>
                <a:latin typeface="Arial"/>
                <a:cs typeface="Arial"/>
              </a:rPr>
              <a:t/>
            </a:r>
            <a:br>
              <a:rPr lang="en-US" sz="2000" b="1" dirty="0">
                <a:solidFill>
                  <a:schemeClr val="bg1">
                    <a:lumMod val="50000"/>
                  </a:schemeClr>
                </a:solidFill>
                <a:latin typeface="Arial"/>
                <a:cs typeface="Arial"/>
              </a:rPr>
            </a:br>
            <a:endParaRPr lang="en-US" sz="2000" b="1" dirty="0" smtClean="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LINEZOLID</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CLINDAMYCIN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BACTRIM</a:t>
            </a:r>
            <a:endParaRPr lang="en-US" sz="2000" b="1" dirty="0">
              <a:solidFill>
                <a:schemeClr val="bg1">
                  <a:lumMod val="50000"/>
                </a:schemeClr>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5950989" y="4679708"/>
            <a:ext cx="2015060" cy="43597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93454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19098"/>
          <a:stretch/>
        </p:blipFill>
        <p:spPr>
          <a:xfrm>
            <a:off x="350894" y="630238"/>
            <a:ext cx="1486592" cy="1202682"/>
          </a:xfrm>
          <a:prstGeom prst="rect">
            <a:avLst/>
          </a:prstGeom>
        </p:spPr>
      </p:pic>
      <p:sp>
        <p:nvSpPr>
          <p:cNvPr id="2" name="Title 1"/>
          <p:cNvSpPr>
            <a:spLocks noGrp="1"/>
          </p:cNvSpPr>
          <p:nvPr>
            <p:ph type="title" idx="4294967295"/>
          </p:nvPr>
        </p:nvSpPr>
        <p:spPr>
          <a:xfrm>
            <a:off x="245327" y="630238"/>
            <a:ext cx="8574088" cy="968375"/>
          </a:xfrm>
          <a:noFill/>
          <a:ln>
            <a:solidFill>
              <a:schemeClr val="accent1"/>
            </a:solidFill>
          </a:ln>
        </p:spPr>
        <p:style>
          <a:lnRef idx="2">
            <a:schemeClr val="accent5"/>
          </a:lnRef>
          <a:fillRef idx="1">
            <a:schemeClr val="lt1"/>
          </a:fillRef>
          <a:effectRef idx="0">
            <a:schemeClr val="accent5"/>
          </a:effectRef>
          <a:fontRef idx="minor">
            <a:schemeClr val="dk1"/>
          </a:fontRef>
        </p:style>
        <p:txBody>
          <a:bodyPr/>
          <a:lstStyle/>
          <a:p>
            <a:r>
              <a:rPr lang="en-US" dirty="0" smtClean="0">
                <a:solidFill>
                  <a:schemeClr val="accent1"/>
                </a:solidFill>
                <a:latin typeface="Arial"/>
                <a:cs typeface="Arial"/>
              </a:rPr>
              <a:t>COLISTIN: </a:t>
            </a:r>
            <a:r>
              <a:rPr lang="en-US" sz="2800" dirty="0" err="1" smtClean="0">
                <a:solidFill>
                  <a:schemeClr val="accent1"/>
                </a:solidFill>
                <a:latin typeface="Arial"/>
                <a:cs typeface="Arial"/>
              </a:rPr>
              <a:t>Polymixin</a:t>
            </a:r>
            <a:r>
              <a:rPr lang="en-US" sz="2800" dirty="0" smtClean="0">
                <a:solidFill>
                  <a:schemeClr val="accent1"/>
                </a:solidFill>
                <a:latin typeface="Arial"/>
                <a:cs typeface="Arial"/>
              </a:rPr>
              <a:t> E</a:t>
            </a:r>
            <a:endParaRPr lang="en-US" sz="2800" dirty="0">
              <a:solidFill>
                <a:schemeClr val="accent1"/>
              </a:solidFill>
              <a:latin typeface="Arial"/>
              <a:cs typeface="Arial"/>
            </a:endParaRPr>
          </a:p>
        </p:txBody>
      </p:sp>
      <p:sp>
        <p:nvSpPr>
          <p:cNvPr id="6" name="Rectangle 5"/>
          <p:cNvSpPr/>
          <p:nvPr/>
        </p:nvSpPr>
        <p:spPr>
          <a:xfrm>
            <a:off x="245327" y="2186557"/>
            <a:ext cx="3803987" cy="3139321"/>
          </a:xfrm>
          <a:prstGeom prst="rect">
            <a:avLst/>
          </a:prstGeom>
        </p:spPr>
        <p:txBody>
          <a:bodyPr wrap="square">
            <a:spAutoFit/>
          </a:bodyPr>
          <a:lstStyle/>
          <a:p>
            <a:r>
              <a:rPr lang="en-US" b="1" dirty="0" smtClean="0">
                <a:latin typeface="Arial"/>
                <a:cs typeface="Arial"/>
              </a:rPr>
              <a:t>MECHANISM OF ACTION</a:t>
            </a:r>
            <a:r>
              <a:rPr lang="en-US" dirty="0" smtClean="0">
                <a:latin typeface="Arial"/>
                <a:cs typeface="Arial"/>
              </a:rPr>
              <a:t>: </a:t>
            </a:r>
          </a:p>
          <a:p>
            <a:r>
              <a:rPr lang="en-US" sz="1600" dirty="0">
                <a:latin typeface="Arial"/>
                <a:cs typeface="Arial"/>
              </a:rPr>
              <a:t>B</a:t>
            </a:r>
            <a:r>
              <a:rPr lang="en-US" sz="1600" dirty="0" smtClean="0">
                <a:latin typeface="Arial"/>
                <a:cs typeface="Arial"/>
              </a:rPr>
              <a:t>inds </a:t>
            </a:r>
            <a:r>
              <a:rPr lang="en-US" sz="1600" dirty="0">
                <a:latin typeface="Arial"/>
                <a:cs typeface="Arial"/>
              </a:rPr>
              <a:t>to cell membrane and ruptures it</a:t>
            </a:r>
          </a:p>
          <a:p>
            <a:endParaRPr lang="en-US" sz="1600" b="1" dirty="0" smtClean="0">
              <a:latin typeface="Arial"/>
              <a:cs typeface="Arial"/>
            </a:endParaRPr>
          </a:p>
          <a:p>
            <a:r>
              <a:rPr lang="en-US" b="1" dirty="0" smtClean="0">
                <a:latin typeface="Arial"/>
                <a:cs typeface="Arial"/>
              </a:rPr>
              <a:t>SPECTRUM OF COVERAGE</a:t>
            </a:r>
            <a:endParaRPr lang="en-US" dirty="0" smtClean="0">
              <a:latin typeface="Arial"/>
              <a:cs typeface="Arial"/>
            </a:endParaRPr>
          </a:p>
          <a:p>
            <a:r>
              <a:rPr lang="en-US" sz="1600" dirty="0" smtClean="0">
                <a:latin typeface="Arial"/>
                <a:cs typeface="Arial"/>
              </a:rPr>
              <a:t>Gram -, </a:t>
            </a:r>
            <a:r>
              <a:rPr lang="en-US" sz="1600" dirty="0">
                <a:latin typeface="Arial"/>
                <a:cs typeface="Arial"/>
              </a:rPr>
              <a:t>including pseudomonas</a:t>
            </a:r>
          </a:p>
          <a:p>
            <a:pPr lvl="1"/>
            <a:endParaRPr lang="en-US" sz="1600" dirty="0" smtClean="0">
              <a:latin typeface="Arial"/>
              <a:cs typeface="Arial"/>
            </a:endParaRPr>
          </a:p>
          <a:p>
            <a:pPr lvl="1"/>
            <a:r>
              <a:rPr lang="en-US" sz="1400" b="1" dirty="0" smtClean="0">
                <a:solidFill>
                  <a:schemeClr val="accent1"/>
                </a:solidFill>
                <a:latin typeface="Arial"/>
                <a:cs typeface="Arial"/>
              </a:rPr>
              <a:t>Gram +</a:t>
            </a:r>
            <a:r>
              <a:rPr lang="en-US" sz="1400" dirty="0" smtClean="0">
                <a:latin typeface="Arial"/>
                <a:cs typeface="Arial"/>
              </a:rPr>
              <a:t>: Minimal</a:t>
            </a:r>
            <a:r>
              <a:rPr lang="en-US" sz="1400" dirty="0">
                <a:latin typeface="Arial"/>
                <a:cs typeface="Arial"/>
              </a:rPr>
              <a:t>. </a:t>
            </a:r>
          </a:p>
          <a:p>
            <a:pPr lvl="1"/>
            <a:endParaRPr lang="en-US" sz="1400" dirty="0" smtClean="0">
              <a:solidFill>
                <a:srgbClr val="990000"/>
              </a:solidFill>
              <a:latin typeface="Arial"/>
              <a:cs typeface="Arial"/>
            </a:endParaRPr>
          </a:p>
          <a:p>
            <a:pPr lvl="1"/>
            <a:r>
              <a:rPr lang="en-US" sz="1400" b="1" dirty="0" smtClean="0">
                <a:solidFill>
                  <a:srgbClr val="990000"/>
                </a:solidFill>
                <a:latin typeface="Arial"/>
                <a:cs typeface="Arial"/>
              </a:rPr>
              <a:t>Gram -: </a:t>
            </a:r>
            <a:r>
              <a:rPr lang="en-US" sz="1400" dirty="0" smtClean="0">
                <a:latin typeface="Arial"/>
                <a:cs typeface="Arial"/>
              </a:rPr>
              <a:t>Broad coverage</a:t>
            </a:r>
          </a:p>
          <a:p>
            <a:pPr lvl="1"/>
            <a:endParaRPr lang="en-US" sz="1400" dirty="0" smtClean="0">
              <a:latin typeface="Arial"/>
              <a:cs typeface="Arial"/>
            </a:endParaRPr>
          </a:p>
          <a:p>
            <a:pPr lvl="1"/>
            <a:r>
              <a:rPr lang="en-US" sz="1400" b="1" dirty="0" smtClean="0">
                <a:solidFill>
                  <a:srgbClr val="990000"/>
                </a:solidFill>
                <a:latin typeface="Arial"/>
                <a:cs typeface="Arial"/>
              </a:rPr>
              <a:t>Anaerobes: </a:t>
            </a:r>
            <a:r>
              <a:rPr lang="en-US" sz="1400" dirty="0" smtClean="0">
                <a:latin typeface="Arial"/>
                <a:cs typeface="Arial"/>
              </a:rPr>
              <a:t>Minimal</a:t>
            </a:r>
            <a:endParaRPr lang="en-US" sz="1400" i="1" dirty="0">
              <a:latin typeface="Arial"/>
              <a:cs typeface="Arial"/>
            </a:endParaRPr>
          </a:p>
          <a:p>
            <a:pPr lvl="1"/>
            <a:endParaRPr lang="en-US" sz="1400" dirty="0" smtClean="0">
              <a:latin typeface="Arial"/>
              <a:cs typeface="Arial"/>
            </a:endParaRPr>
          </a:p>
          <a:p>
            <a:pPr lvl="1"/>
            <a:r>
              <a:rPr lang="en-US" sz="1400" b="1" dirty="0" err="1" smtClean="0">
                <a:solidFill>
                  <a:srgbClr val="990000"/>
                </a:solidFill>
                <a:latin typeface="Arial"/>
                <a:cs typeface="Arial"/>
              </a:rPr>
              <a:t>Atypicals</a:t>
            </a:r>
            <a:r>
              <a:rPr lang="en-US" sz="1400" b="1" dirty="0">
                <a:solidFill>
                  <a:srgbClr val="990000"/>
                </a:solidFill>
                <a:latin typeface="Arial"/>
                <a:cs typeface="Arial"/>
              </a:rPr>
              <a:t>:  </a:t>
            </a:r>
            <a:r>
              <a:rPr lang="en-US" sz="1400" dirty="0" smtClean="0">
                <a:latin typeface="Arial"/>
                <a:cs typeface="Arial"/>
              </a:rPr>
              <a:t>Minimal</a:t>
            </a:r>
            <a:endParaRPr lang="en-US" sz="1400" dirty="0">
              <a:latin typeface="Arial"/>
              <a:cs typeface="Arial"/>
            </a:endParaRPr>
          </a:p>
        </p:txBody>
      </p:sp>
      <p:sp>
        <p:nvSpPr>
          <p:cNvPr id="8" name="Rectangle 7"/>
          <p:cNvSpPr/>
          <p:nvPr/>
        </p:nvSpPr>
        <p:spPr>
          <a:xfrm>
            <a:off x="331911" y="1567428"/>
            <a:ext cx="8574088" cy="738664"/>
          </a:xfrm>
          <a:prstGeom prst="rect">
            <a:avLst/>
          </a:prstGeom>
        </p:spPr>
        <p:txBody>
          <a:bodyPr wrap="square">
            <a:spAutoFit/>
          </a:bodyPr>
          <a:lstStyle/>
          <a:p>
            <a:r>
              <a:rPr lang="en-US" sz="1400" dirty="0">
                <a:solidFill>
                  <a:srgbClr val="990000"/>
                </a:solidFill>
                <a:latin typeface="Arial"/>
                <a:cs typeface="Arial"/>
              </a:rPr>
              <a:t>An old drug (1949), it actually fell out of favor because </a:t>
            </a:r>
            <a:r>
              <a:rPr lang="en-US" sz="1400" i="1" dirty="0">
                <a:solidFill>
                  <a:srgbClr val="990000"/>
                </a:solidFill>
                <a:latin typeface="Arial"/>
                <a:cs typeface="Arial"/>
              </a:rPr>
              <a:t>aminoglycosides</a:t>
            </a:r>
            <a:r>
              <a:rPr lang="en-US" sz="1400" dirty="0">
                <a:solidFill>
                  <a:srgbClr val="990000"/>
                </a:solidFill>
                <a:latin typeface="Arial"/>
                <a:cs typeface="Arial"/>
              </a:rPr>
              <a:t> had a similar spectrum and less side effects! Now we occasionally use it for really resistant organisms.</a:t>
            </a:r>
          </a:p>
          <a:p>
            <a:r>
              <a:rPr lang="en-US" sz="1400" dirty="0">
                <a:latin typeface="Arial"/>
                <a:cs typeface="Arial"/>
              </a:rPr>
              <a:t> </a:t>
            </a:r>
          </a:p>
        </p:txBody>
      </p:sp>
      <p:sp>
        <p:nvSpPr>
          <p:cNvPr id="10" name="Rectangle 9"/>
          <p:cNvSpPr/>
          <p:nvPr/>
        </p:nvSpPr>
        <p:spPr>
          <a:xfrm>
            <a:off x="4247415" y="2218412"/>
            <a:ext cx="4572000" cy="2400657"/>
          </a:xfrm>
          <a:prstGeom prst="rect">
            <a:avLst/>
          </a:prstGeom>
        </p:spPr>
        <p:txBody>
          <a:bodyPr>
            <a:spAutoFit/>
          </a:bodyPr>
          <a:lstStyle/>
          <a:p>
            <a:r>
              <a:rPr lang="en-US" b="1" dirty="0" smtClean="0">
                <a:solidFill>
                  <a:srgbClr val="000000"/>
                </a:solidFill>
                <a:latin typeface="Arial"/>
                <a:cs typeface="Arial"/>
              </a:rPr>
              <a:t>DOSING</a:t>
            </a:r>
            <a:r>
              <a:rPr lang="en-US" dirty="0" smtClean="0">
                <a:solidFill>
                  <a:srgbClr val="000000"/>
                </a:solidFill>
                <a:latin typeface="Arial"/>
                <a:cs typeface="Arial"/>
              </a:rPr>
              <a:t>: </a:t>
            </a:r>
          </a:p>
          <a:p>
            <a:r>
              <a:rPr lang="en-US" sz="1600" dirty="0" smtClean="0">
                <a:solidFill>
                  <a:srgbClr val="000000"/>
                </a:solidFill>
                <a:latin typeface="Arial"/>
                <a:cs typeface="Arial"/>
              </a:rPr>
              <a:t>IV</a:t>
            </a:r>
            <a:endParaRPr lang="en-US" sz="1600" b="1" dirty="0" smtClean="0">
              <a:solidFill>
                <a:srgbClr val="000000"/>
              </a:solidFill>
              <a:latin typeface="Arial"/>
              <a:cs typeface="Arial"/>
            </a:endParaRPr>
          </a:p>
          <a:p>
            <a:r>
              <a:rPr lang="en-US" b="1" dirty="0" smtClean="0">
                <a:solidFill>
                  <a:srgbClr val="000000"/>
                </a:solidFill>
                <a:latin typeface="Arial"/>
                <a:cs typeface="Arial"/>
              </a:rPr>
              <a:t>SIDE EFFECTS: </a:t>
            </a:r>
          </a:p>
          <a:p>
            <a:r>
              <a:rPr lang="en-US" sz="1600" dirty="0">
                <a:solidFill>
                  <a:srgbClr val="000000"/>
                </a:solidFill>
                <a:latin typeface="Arial"/>
                <a:cs typeface="Arial"/>
              </a:rPr>
              <a:t>R</a:t>
            </a:r>
            <a:r>
              <a:rPr lang="en-US" sz="1600" dirty="0" smtClean="0">
                <a:solidFill>
                  <a:srgbClr val="000000"/>
                </a:solidFill>
                <a:latin typeface="Arial"/>
                <a:cs typeface="Arial"/>
              </a:rPr>
              <a:t>enal </a:t>
            </a:r>
            <a:r>
              <a:rPr lang="en-US" sz="1600" dirty="0">
                <a:solidFill>
                  <a:srgbClr val="000000"/>
                </a:solidFill>
                <a:latin typeface="Arial"/>
                <a:cs typeface="Arial"/>
              </a:rPr>
              <a:t>toxicity in 8-50% of patients. ATN. Neurotoxicity as well. </a:t>
            </a:r>
            <a:endParaRPr lang="en-US" sz="1600" dirty="0" smtClean="0">
              <a:solidFill>
                <a:srgbClr val="000000"/>
              </a:solidFill>
              <a:latin typeface="Arial"/>
              <a:cs typeface="Arial"/>
            </a:endParaRPr>
          </a:p>
          <a:p>
            <a:r>
              <a:rPr lang="en-US" sz="1600" dirty="0" smtClean="0">
                <a:solidFill>
                  <a:srgbClr val="000000"/>
                </a:solidFill>
                <a:latin typeface="Arial"/>
                <a:cs typeface="Arial"/>
              </a:rPr>
              <a:t>Remember</a:t>
            </a:r>
            <a:r>
              <a:rPr lang="en-US" sz="1600" dirty="0">
                <a:solidFill>
                  <a:srgbClr val="000000"/>
                </a:solidFill>
                <a:latin typeface="Arial"/>
                <a:cs typeface="Arial"/>
              </a:rPr>
              <a:t>, this makes gentamicin look nice. </a:t>
            </a:r>
          </a:p>
          <a:p>
            <a:endParaRPr lang="en-US" sz="1600" b="1" dirty="0" smtClean="0">
              <a:solidFill>
                <a:srgbClr val="000000"/>
              </a:solidFill>
              <a:latin typeface="Arial"/>
              <a:cs typeface="Arial"/>
            </a:endParaRPr>
          </a:p>
          <a:p>
            <a:r>
              <a:rPr lang="en-US" b="1" dirty="0" smtClean="0">
                <a:solidFill>
                  <a:srgbClr val="000000"/>
                </a:solidFill>
                <a:latin typeface="Arial"/>
                <a:cs typeface="Arial"/>
              </a:rPr>
              <a:t>COMMENTS: </a:t>
            </a:r>
          </a:p>
          <a:p>
            <a:r>
              <a:rPr lang="en-US" sz="1600" dirty="0" smtClean="0">
                <a:solidFill>
                  <a:srgbClr val="000000"/>
                </a:solidFill>
                <a:latin typeface="Arial"/>
                <a:cs typeface="Arial"/>
              </a:rPr>
              <a:t>Last </a:t>
            </a:r>
            <a:r>
              <a:rPr lang="en-US" sz="1600" dirty="0">
                <a:solidFill>
                  <a:srgbClr val="000000"/>
                </a:solidFill>
                <a:latin typeface="Arial"/>
                <a:cs typeface="Arial"/>
              </a:rPr>
              <a:t>resort in pan-resistant gram (-) infections</a:t>
            </a:r>
          </a:p>
        </p:txBody>
      </p:sp>
      <p:cxnSp>
        <p:nvCxnSpPr>
          <p:cNvPr id="13" name="Straight Connector 12"/>
          <p:cNvCxnSpPr/>
          <p:nvPr/>
        </p:nvCxnSpPr>
        <p:spPr>
          <a:xfrm>
            <a:off x="4049314" y="2306092"/>
            <a:ext cx="0" cy="323523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696254475"/>
              </p:ext>
            </p:extLst>
          </p:nvPr>
        </p:nvGraphicFramePr>
        <p:xfrm>
          <a:off x="144685" y="5382795"/>
          <a:ext cx="8877670" cy="145694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err="1" smtClean="0"/>
                        <a:t>Colistin</a:t>
                      </a:r>
                      <a:endParaRPr lang="en-US" sz="12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GNR coverage of last resort</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20909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lumMod val="50000"/>
                  </a:schemeClr>
                </a:solidFill>
                <a:latin typeface="Arial"/>
                <a:cs typeface="Arial"/>
              </a:rPr>
              <a:t>VANCOMYCIN</a:t>
            </a:r>
          </a:p>
          <a:p>
            <a:r>
              <a:rPr lang="en-US" sz="2000" b="1" dirty="0">
                <a:solidFill>
                  <a:schemeClr val="bg1">
                    <a:lumMod val="50000"/>
                  </a:schemeClr>
                </a:solidFill>
                <a:latin typeface="Arial"/>
                <a:cs typeface="Arial"/>
              </a:rPr>
              <a:t/>
            </a:r>
            <a:br>
              <a:rPr lang="en-US" sz="2000" b="1" dirty="0">
                <a:solidFill>
                  <a:schemeClr val="bg1">
                    <a:lumMod val="50000"/>
                  </a:schemeClr>
                </a:solidFill>
                <a:latin typeface="Arial"/>
                <a:cs typeface="Arial"/>
              </a:rPr>
            </a:br>
            <a:endParaRPr lang="en-US" sz="2000" b="1" dirty="0" smtClean="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LINEZOLID</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CLINDAMYCIN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BACTRIM</a:t>
            </a:r>
            <a:endParaRPr lang="en-US" sz="2000" b="1" dirty="0">
              <a:solidFill>
                <a:schemeClr val="bg1">
                  <a:lumMod val="50000"/>
                </a:schemeClr>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6079647" y="5343500"/>
            <a:ext cx="2319341" cy="43597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298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Overview</a:t>
            </a:r>
            <a:endParaRPr lang="en-US" dirty="0"/>
          </a:p>
        </p:txBody>
      </p:sp>
      <p:sp>
        <p:nvSpPr>
          <p:cNvPr id="13" name="TextBox 12"/>
          <p:cNvSpPr txBox="1"/>
          <p:nvPr/>
        </p:nvSpPr>
        <p:spPr>
          <a:xfrm>
            <a:off x="498644" y="2380839"/>
            <a:ext cx="8359606" cy="332398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smtClean="0">
                <a:latin typeface="Arial"/>
                <a:cs typeface="Arial"/>
              </a:rPr>
              <a:t>HOW WE CHARACTERIZE BACTERIA:</a:t>
            </a:r>
          </a:p>
          <a:p>
            <a:pPr marL="457200" indent="-457200">
              <a:buFont typeface="Arial"/>
              <a:buChar char="•"/>
            </a:pPr>
            <a:endParaRPr lang="en-US" sz="3000" b="1" dirty="0" smtClean="0">
              <a:latin typeface="Arial"/>
              <a:cs typeface="Arial"/>
            </a:endParaRPr>
          </a:p>
          <a:p>
            <a:pPr marL="914400" lvl="1" indent="-457200">
              <a:buFont typeface="Arial"/>
              <a:buChar char="•"/>
            </a:pPr>
            <a:r>
              <a:rPr lang="en-US" sz="3000" dirty="0" smtClean="0">
                <a:solidFill>
                  <a:srgbClr val="7F7F7F"/>
                </a:solidFill>
                <a:latin typeface="Arial"/>
                <a:cs typeface="Arial"/>
              </a:rPr>
              <a:t>GRAM POSITIVE VS. GRAM NEGATIVE</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latin typeface="Arial"/>
                <a:cs typeface="Arial"/>
              </a:rPr>
              <a:t>AEROBIC VS. ANAEROBIC</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solidFill>
                  <a:schemeClr val="tx1">
                    <a:lumMod val="50000"/>
                    <a:lumOff val="50000"/>
                  </a:schemeClr>
                </a:solidFill>
                <a:latin typeface="Arial"/>
                <a:cs typeface="Arial"/>
              </a:rPr>
              <a:t>ATYPICALS</a:t>
            </a:r>
            <a:endParaRPr lang="en-US" sz="3000" dirty="0">
              <a:solidFill>
                <a:schemeClr val="tx1">
                  <a:lumMod val="50000"/>
                  <a:lumOff val="50000"/>
                </a:schemeClr>
              </a:solidFill>
              <a:latin typeface="Arial"/>
              <a:cs typeface="Arial"/>
            </a:endParaRPr>
          </a:p>
        </p:txBody>
      </p:sp>
      <p:sp>
        <p:nvSpPr>
          <p:cNvPr id="18" name="Rectangle 17"/>
          <p:cNvSpPr/>
          <p:nvPr/>
        </p:nvSpPr>
        <p:spPr>
          <a:xfrm>
            <a:off x="825500" y="4042846"/>
            <a:ext cx="8032750" cy="846668"/>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97918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18" y="654298"/>
            <a:ext cx="4203194" cy="707886"/>
          </a:xfrm>
          <a:prstGeom prst="rect">
            <a:avLst/>
          </a:prstGeom>
          <a:noFill/>
          <a:scene3d>
            <a:camera prst="orthographicFront"/>
            <a:lightRig rig="threePt" dir="t"/>
          </a:scene3d>
          <a:sp3d>
            <a:bevelT w="152400" h="50800" prst="softRound"/>
          </a:sp3d>
        </p:spPr>
        <p:txBody>
          <a:bodyPr wrap="none" rtlCol="0">
            <a:spAutoFit/>
          </a:bodyPr>
          <a:lstStyle/>
          <a:p>
            <a:r>
              <a:rPr lang="en-US" sz="4000" b="1" dirty="0" smtClean="0">
                <a:latin typeface="Arial"/>
                <a:cs typeface="Arial"/>
              </a:rPr>
              <a:t>CARBAPENEMS</a:t>
            </a:r>
            <a:endParaRPr lang="en-US" sz="4000" b="1" dirty="0">
              <a:latin typeface="Arial"/>
              <a:cs typeface="Arial"/>
            </a:endParaRPr>
          </a:p>
        </p:txBody>
      </p:sp>
      <p:sp>
        <p:nvSpPr>
          <p:cNvPr id="3" name="TextBox 2"/>
          <p:cNvSpPr txBox="1"/>
          <p:nvPr/>
        </p:nvSpPr>
        <p:spPr>
          <a:xfrm>
            <a:off x="5785955" y="1718826"/>
            <a:ext cx="2706953" cy="646331"/>
          </a:xfrm>
          <a:prstGeom prst="rect">
            <a:avLst/>
          </a:prstGeom>
          <a:solidFill>
            <a:schemeClr val="accent3"/>
          </a:solidFill>
          <a:ln>
            <a:solidFill>
              <a:schemeClr val="tx1"/>
            </a:solidFill>
          </a:ln>
        </p:spPr>
        <p:txBody>
          <a:bodyPr wrap="square" rtlCol="0">
            <a:spAutoFit/>
          </a:bodyPr>
          <a:lstStyle/>
          <a:p>
            <a:pPr algn="ctr"/>
            <a:r>
              <a:rPr lang="en-US" b="1" dirty="0" smtClean="0">
                <a:latin typeface="Arial"/>
                <a:cs typeface="Arial"/>
              </a:rPr>
              <a:t>“HIGHLY RESISTANT   ESBL ORGANISMS”</a:t>
            </a:r>
            <a:endParaRPr lang="en-US" b="1" dirty="0">
              <a:latin typeface="Arial"/>
              <a:cs typeface="Arial"/>
            </a:endParaRPr>
          </a:p>
        </p:txBody>
      </p:sp>
      <p:sp>
        <p:nvSpPr>
          <p:cNvPr id="4" name="TextBox 3"/>
          <p:cNvSpPr txBox="1"/>
          <p:nvPr/>
        </p:nvSpPr>
        <p:spPr>
          <a:xfrm>
            <a:off x="558245" y="3833562"/>
            <a:ext cx="2706953" cy="2400657"/>
          </a:xfrm>
          <a:prstGeom prst="rect">
            <a:avLst/>
          </a:prstGeom>
          <a:solidFill>
            <a:schemeClr val="accent4"/>
          </a:solidFill>
          <a:effectLst>
            <a:outerShdw blurRad="50800" dist="38100" dir="13500000" algn="br" rotWithShape="0">
              <a:prstClr val="black">
                <a:alpha val="40000"/>
              </a:prstClr>
            </a:outerShdw>
          </a:effectLst>
          <a:scene3d>
            <a:camera prst="obliqueBottomLeft"/>
            <a:lightRig rig="threePt" dir="t"/>
          </a:scene3d>
          <a:sp3d>
            <a:bevelT/>
          </a:sp3d>
        </p:spPr>
        <p:txBody>
          <a:bodyPr wrap="none" rtlCol="0">
            <a:spAutoFit/>
          </a:bodyPr>
          <a:lstStyle/>
          <a:p>
            <a:pPr algn="ctr"/>
            <a:r>
              <a:rPr lang="en-US" sz="3000" b="1" dirty="0" smtClean="0">
                <a:latin typeface="Arial"/>
                <a:cs typeface="Arial"/>
              </a:rPr>
              <a:t>MEROPENEM</a:t>
            </a:r>
          </a:p>
          <a:p>
            <a:pPr algn="ctr"/>
            <a:endParaRPr lang="en-US" sz="3000" b="1" dirty="0" smtClean="0">
              <a:latin typeface="Arial"/>
              <a:cs typeface="Arial"/>
            </a:endParaRPr>
          </a:p>
          <a:p>
            <a:pPr algn="ctr"/>
            <a:r>
              <a:rPr lang="en-US" sz="3000" b="1" dirty="0" smtClean="0">
                <a:latin typeface="Arial"/>
                <a:cs typeface="Arial"/>
              </a:rPr>
              <a:t>IMIPENEM</a:t>
            </a:r>
          </a:p>
          <a:p>
            <a:pPr algn="ctr"/>
            <a:endParaRPr lang="en-US" sz="3000" b="1" dirty="0" smtClean="0">
              <a:latin typeface="Arial"/>
              <a:cs typeface="Arial"/>
            </a:endParaRPr>
          </a:p>
          <a:p>
            <a:pPr algn="ctr"/>
            <a:r>
              <a:rPr lang="en-US" sz="3000" b="1" dirty="0" smtClean="0">
                <a:latin typeface="Arial"/>
                <a:cs typeface="Arial"/>
              </a:rPr>
              <a:t>ERTAPENEM</a:t>
            </a:r>
          </a:p>
        </p:txBody>
      </p:sp>
      <p:sp>
        <p:nvSpPr>
          <p:cNvPr id="5" name="Rectangle 4"/>
          <p:cNvSpPr/>
          <p:nvPr/>
        </p:nvSpPr>
        <p:spPr>
          <a:xfrm>
            <a:off x="3715700" y="2686109"/>
            <a:ext cx="5283050" cy="2308324"/>
          </a:xfrm>
          <a:prstGeom prst="rect">
            <a:avLst/>
          </a:prstGeom>
          <a:ln w="38100" cmpd="sng">
            <a:solidFill>
              <a:srgbClr val="FFFFFF"/>
            </a:solidFill>
          </a:ln>
        </p:spPr>
        <p:txBody>
          <a:bodyPr wrap="square">
            <a:spAutoFit/>
          </a:bodyPr>
          <a:lstStyle/>
          <a:p>
            <a:r>
              <a:rPr lang="en-US" b="1" dirty="0">
                <a:latin typeface="Arial"/>
                <a:cs typeface="Arial"/>
              </a:rPr>
              <a:t>B-lactam antibiotics with very broad spectrum of activity. </a:t>
            </a:r>
            <a:endParaRPr lang="en-US" b="1" dirty="0" smtClean="0">
              <a:latin typeface="Arial"/>
              <a:cs typeface="Arial"/>
            </a:endParaRPr>
          </a:p>
          <a:p>
            <a:endParaRPr lang="en-US" b="1" dirty="0">
              <a:latin typeface="Arial"/>
              <a:cs typeface="Arial"/>
            </a:endParaRPr>
          </a:p>
          <a:p>
            <a:r>
              <a:rPr lang="en-US" b="1" dirty="0" smtClean="0">
                <a:latin typeface="Arial"/>
                <a:cs typeface="Arial"/>
              </a:rPr>
              <a:t>Resistance </a:t>
            </a:r>
            <a:r>
              <a:rPr lang="en-US" b="1" dirty="0">
                <a:latin typeface="Arial"/>
                <a:cs typeface="Arial"/>
              </a:rPr>
              <a:t>is already mounting and this is very concerning.</a:t>
            </a:r>
          </a:p>
          <a:p>
            <a:endParaRPr lang="en-US" b="1" dirty="0" smtClean="0">
              <a:latin typeface="Arial"/>
              <a:cs typeface="Arial"/>
            </a:endParaRPr>
          </a:p>
          <a:p>
            <a:r>
              <a:rPr lang="en-US" b="1" dirty="0" smtClean="0">
                <a:latin typeface="Arial"/>
                <a:cs typeface="Arial"/>
              </a:rPr>
              <a:t>Very </a:t>
            </a:r>
            <a:r>
              <a:rPr lang="en-US" b="1" dirty="0">
                <a:latin typeface="Arial"/>
                <a:cs typeface="Arial"/>
              </a:rPr>
              <a:t>small </a:t>
            </a:r>
            <a:r>
              <a:rPr lang="en-US" b="1" dirty="0" smtClean="0">
                <a:latin typeface="Arial"/>
                <a:cs typeface="Arial"/>
              </a:rPr>
              <a:t>molecule, so has </a:t>
            </a:r>
            <a:r>
              <a:rPr lang="en-US" b="1" dirty="0">
                <a:latin typeface="Arial"/>
                <a:cs typeface="Arial"/>
              </a:rPr>
              <a:t>excellent penetration, </a:t>
            </a:r>
            <a:r>
              <a:rPr lang="en-US" b="1" dirty="0" smtClean="0">
                <a:latin typeface="Arial"/>
                <a:cs typeface="Arial"/>
              </a:rPr>
              <a:t>and thus </a:t>
            </a:r>
            <a:r>
              <a:rPr lang="en-US" b="1" dirty="0">
                <a:latin typeface="Arial"/>
                <a:cs typeface="Arial"/>
              </a:rPr>
              <a:t>broad </a:t>
            </a:r>
            <a:r>
              <a:rPr lang="en-US" b="1" dirty="0" smtClean="0">
                <a:latin typeface="Arial"/>
                <a:cs typeface="Arial"/>
              </a:rPr>
              <a:t>spectrum.</a:t>
            </a:r>
            <a:endParaRPr lang="en-US" b="1" dirty="0">
              <a:latin typeface="Arial"/>
              <a:cs typeface="Arial"/>
            </a:endParaRPr>
          </a:p>
        </p:txBody>
      </p:sp>
      <p:pic>
        <p:nvPicPr>
          <p:cNvPr id="6" name="Picture 5"/>
          <p:cNvPicPr>
            <a:picLocks noChangeAspect="1"/>
          </p:cNvPicPr>
          <p:nvPr/>
        </p:nvPicPr>
        <p:blipFill>
          <a:blip r:embed="rId2"/>
          <a:stretch>
            <a:fillRect/>
          </a:stretch>
        </p:blipFill>
        <p:spPr>
          <a:xfrm>
            <a:off x="298832" y="1362184"/>
            <a:ext cx="2966366" cy="1813311"/>
          </a:xfrm>
          <a:prstGeom prst="rect">
            <a:avLst/>
          </a:prstGeom>
          <a:ln>
            <a:noFill/>
          </a:ln>
        </p:spPr>
      </p:pic>
    </p:spTree>
    <p:extLst>
      <p:ext uri="{BB962C8B-B14F-4D97-AF65-F5344CB8AC3E}">
        <p14:creationId xmlns:p14="http://schemas.microsoft.com/office/powerpoint/2010/main" val="10782532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18" y="654298"/>
            <a:ext cx="4203194" cy="707886"/>
          </a:xfrm>
          <a:prstGeom prst="rect">
            <a:avLst/>
          </a:prstGeom>
          <a:noFill/>
          <a:scene3d>
            <a:camera prst="orthographicFront"/>
            <a:lightRig rig="threePt" dir="t"/>
          </a:scene3d>
          <a:sp3d>
            <a:bevelT w="152400" h="50800" prst="softRound"/>
          </a:sp3d>
        </p:spPr>
        <p:txBody>
          <a:bodyPr wrap="none" rtlCol="0">
            <a:spAutoFit/>
          </a:bodyPr>
          <a:lstStyle/>
          <a:p>
            <a:r>
              <a:rPr lang="en-US" sz="4000" b="1" dirty="0" smtClean="0">
                <a:latin typeface="Arial"/>
                <a:cs typeface="Arial"/>
              </a:rPr>
              <a:t>CARBAPENEMS</a:t>
            </a:r>
            <a:endParaRPr lang="en-US" sz="4000" b="1" dirty="0">
              <a:latin typeface="Arial"/>
              <a:cs typeface="Arial"/>
            </a:endParaRPr>
          </a:p>
        </p:txBody>
      </p:sp>
      <p:sp>
        <p:nvSpPr>
          <p:cNvPr id="3" name="TextBox 2"/>
          <p:cNvSpPr txBox="1"/>
          <p:nvPr/>
        </p:nvSpPr>
        <p:spPr>
          <a:xfrm>
            <a:off x="5785955" y="1669189"/>
            <a:ext cx="2706953" cy="646331"/>
          </a:xfrm>
          <a:prstGeom prst="rect">
            <a:avLst/>
          </a:prstGeom>
          <a:solidFill>
            <a:schemeClr val="accent3"/>
          </a:solidFill>
          <a:ln>
            <a:solidFill>
              <a:schemeClr val="tx1"/>
            </a:solidFill>
          </a:ln>
        </p:spPr>
        <p:txBody>
          <a:bodyPr wrap="square" rtlCol="0">
            <a:spAutoFit/>
          </a:bodyPr>
          <a:lstStyle/>
          <a:p>
            <a:pPr algn="ctr"/>
            <a:r>
              <a:rPr lang="en-US" b="1" dirty="0" smtClean="0">
                <a:latin typeface="Arial"/>
                <a:cs typeface="Arial"/>
              </a:rPr>
              <a:t>“HIGHLY RESISTANT   ESBL ORGANISMS”</a:t>
            </a:r>
            <a:endParaRPr lang="en-US" b="1" dirty="0">
              <a:latin typeface="Arial"/>
              <a:cs typeface="Arial"/>
            </a:endParaRPr>
          </a:p>
        </p:txBody>
      </p:sp>
      <p:sp>
        <p:nvSpPr>
          <p:cNvPr id="4" name="Rectangle 3"/>
          <p:cNvSpPr/>
          <p:nvPr/>
        </p:nvSpPr>
        <p:spPr>
          <a:xfrm>
            <a:off x="3871605" y="2496607"/>
            <a:ext cx="4967662" cy="4370427"/>
          </a:xfrm>
          <a:prstGeom prst="rect">
            <a:avLst/>
          </a:prstGeom>
        </p:spPr>
        <p:txBody>
          <a:bodyPr wrap="square">
            <a:spAutoFit/>
          </a:bodyPr>
          <a:lstStyle/>
          <a:p>
            <a:r>
              <a:rPr lang="en-US" b="1" dirty="0" smtClean="0">
                <a:solidFill>
                  <a:srgbClr val="000000"/>
                </a:solidFill>
                <a:latin typeface="Arial"/>
                <a:cs typeface="Arial"/>
              </a:rPr>
              <a:t>MECHANISM OF ACTION:</a:t>
            </a:r>
          </a:p>
          <a:p>
            <a:r>
              <a:rPr lang="en-US" sz="1600" dirty="0" smtClean="0">
                <a:solidFill>
                  <a:srgbClr val="000000"/>
                </a:solidFill>
                <a:latin typeface="Arial"/>
                <a:cs typeface="Arial"/>
              </a:rPr>
              <a:t>B</a:t>
            </a:r>
            <a:r>
              <a:rPr lang="en-US" sz="1600" dirty="0">
                <a:solidFill>
                  <a:srgbClr val="000000"/>
                </a:solidFill>
                <a:latin typeface="Arial"/>
                <a:cs typeface="Arial"/>
              </a:rPr>
              <a:t>-lactam </a:t>
            </a:r>
            <a:r>
              <a:rPr lang="en-US" sz="1600" dirty="0" smtClean="0">
                <a:solidFill>
                  <a:srgbClr val="000000"/>
                </a:solidFill>
                <a:latin typeface="Arial"/>
                <a:cs typeface="Arial"/>
              </a:rPr>
              <a:t>ring (but resistant to beta-lactamases) </a:t>
            </a:r>
            <a:endParaRPr lang="en-US" sz="1600" dirty="0">
              <a:solidFill>
                <a:srgbClr val="000000"/>
              </a:solidFill>
              <a:latin typeface="Arial"/>
              <a:cs typeface="Arial"/>
            </a:endParaRPr>
          </a:p>
          <a:p>
            <a:endParaRPr lang="en-US" b="1" dirty="0" smtClean="0">
              <a:solidFill>
                <a:srgbClr val="000000"/>
              </a:solidFill>
              <a:latin typeface="Arial"/>
              <a:cs typeface="Arial"/>
            </a:endParaRPr>
          </a:p>
          <a:p>
            <a:r>
              <a:rPr lang="en-US" b="1" dirty="0" smtClean="0">
                <a:solidFill>
                  <a:srgbClr val="000000"/>
                </a:solidFill>
                <a:latin typeface="Arial"/>
                <a:cs typeface="Arial"/>
              </a:rPr>
              <a:t>SPECTRUM OF COVERAGE:</a:t>
            </a:r>
          </a:p>
          <a:p>
            <a:r>
              <a:rPr lang="en-US" sz="1600" dirty="0">
                <a:solidFill>
                  <a:srgbClr val="000000"/>
                </a:solidFill>
                <a:latin typeface="Arial"/>
                <a:cs typeface="Arial"/>
              </a:rPr>
              <a:t>W</a:t>
            </a:r>
            <a:r>
              <a:rPr lang="en-US" sz="1600" dirty="0" smtClean="0">
                <a:solidFill>
                  <a:srgbClr val="000000"/>
                </a:solidFill>
                <a:latin typeface="Arial"/>
                <a:cs typeface="Arial"/>
              </a:rPr>
              <a:t>hat </a:t>
            </a:r>
            <a:r>
              <a:rPr lang="en-US" sz="1600" dirty="0">
                <a:solidFill>
                  <a:srgbClr val="000000"/>
                </a:solidFill>
                <a:latin typeface="Arial"/>
                <a:cs typeface="Arial"/>
              </a:rPr>
              <a:t>don’t they cover? </a:t>
            </a:r>
            <a:r>
              <a:rPr lang="en-US" sz="1600" dirty="0" smtClean="0">
                <a:solidFill>
                  <a:srgbClr val="000000"/>
                </a:solidFill>
                <a:latin typeface="Arial"/>
                <a:cs typeface="Arial"/>
              </a:rPr>
              <a:t>MRSA, </a:t>
            </a:r>
            <a:r>
              <a:rPr lang="en-US" sz="1600" dirty="0" err="1" smtClean="0">
                <a:solidFill>
                  <a:srgbClr val="000000"/>
                </a:solidFill>
                <a:latin typeface="Arial"/>
                <a:cs typeface="Arial"/>
              </a:rPr>
              <a:t>atypicals</a:t>
            </a:r>
            <a:r>
              <a:rPr lang="en-US" sz="1600" dirty="0" smtClean="0">
                <a:solidFill>
                  <a:srgbClr val="000000"/>
                </a:solidFill>
                <a:latin typeface="Arial"/>
                <a:cs typeface="Arial"/>
              </a:rPr>
              <a:t>  </a:t>
            </a:r>
          </a:p>
          <a:p>
            <a:endParaRPr lang="en-US" sz="1600" dirty="0">
              <a:solidFill>
                <a:srgbClr val="000000"/>
              </a:solidFill>
              <a:latin typeface="Arial"/>
              <a:cs typeface="Arial"/>
            </a:endParaRPr>
          </a:p>
          <a:p>
            <a:pPr lvl="1"/>
            <a:r>
              <a:rPr lang="en-US" sz="1600" b="1" dirty="0">
                <a:solidFill>
                  <a:srgbClr val="990000"/>
                </a:solidFill>
                <a:latin typeface="Arial"/>
                <a:cs typeface="Arial"/>
              </a:rPr>
              <a:t>Gram </a:t>
            </a:r>
            <a:r>
              <a:rPr lang="en-US" sz="1600" b="1" dirty="0" smtClean="0">
                <a:solidFill>
                  <a:srgbClr val="990000"/>
                </a:solidFill>
                <a:latin typeface="Arial"/>
                <a:cs typeface="Arial"/>
              </a:rPr>
              <a:t>+</a:t>
            </a:r>
            <a:r>
              <a:rPr lang="en-US" sz="1600" dirty="0" smtClean="0">
                <a:solidFill>
                  <a:srgbClr val="000000"/>
                </a:solidFill>
                <a:latin typeface="Arial"/>
                <a:cs typeface="Arial"/>
              </a:rPr>
              <a:t>: Broad</a:t>
            </a:r>
            <a:r>
              <a:rPr lang="en-US" sz="1600" dirty="0">
                <a:solidFill>
                  <a:srgbClr val="000000"/>
                </a:solidFill>
                <a:latin typeface="Arial"/>
                <a:cs typeface="Arial"/>
              </a:rPr>
              <a:t>, but not MRSA</a:t>
            </a:r>
          </a:p>
          <a:p>
            <a:pPr lvl="1"/>
            <a:endParaRPr lang="en-US" sz="1600" dirty="0" smtClean="0">
              <a:solidFill>
                <a:srgbClr val="000000"/>
              </a:solidFill>
              <a:latin typeface="Arial"/>
              <a:cs typeface="Arial"/>
            </a:endParaRPr>
          </a:p>
          <a:p>
            <a:pPr lvl="1"/>
            <a:r>
              <a:rPr lang="en-US" sz="1600" b="1" dirty="0" smtClean="0">
                <a:solidFill>
                  <a:srgbClr val="990000"/>
                </a:solidFill>
                <a:latin typeface="Arial"/>
                <a:cs typeface="Arial"/>
              </a:rPr>
              <a:t>Gram -</a:t>
            </a:r>
            <a:r>
              <a:rPr lang="en-US" sz="1600" dirty="0" smtClean="0">
                <a:solidFill>
                  <a:srgbClr val="990000"/>
                </a:solidFill>
                <a:latin typeface="Arial"/>
                <a:cs typeface="Arial"/>
              </a:rPr>
              <a:t>: </a:t>
            </a:r>
            <a:r>
              <a:rPr lang="en-US" sz="1600" dirty="0" smtClean="0">
                <a:solidFill>
                  <a:srgbClr val="000000"/>
                </a:solidFill>
                <a:latin typeface="Arial"/>
                <a:cs typeface="Arial"/>
              </a:rPr>
              <a:t>Very </a:t>
            </a:r>
            <a:r>
              <a:rPr lang="en-US" sz="1600" dirty="0">
                <a:solidFill>
                  <a:srgbClr val="000000"/>
                </a:solidFill>
                <a:latin typeface="Arial"/>
                <a:cs typeface="Arial"/>
              </a:rPr>
              <a:t>broad, including pseudomonas and ESBL (extended spectrum beta-lactamase) E coli and </a:t>
            </a:r>
            <a:r>
              <a:rPr lang="en-US" sz="1600" dirty="0" err="1">
                <a:solidFill>
                  <a:srgbClr val="000000"/>
                </a:solidFill>
                <a:latin typeface="Arial"/>
                <a:cs typeface="Arial"/>
              </a:rPr>
              <a:t>Klebsiella</a:t>
            </a:r>
            <a:endParaRPr lang="en-US" sz="1600" dirty="0">
              <a:solidFill>
                <a:srgbClr val="000000"/>
              </a:solidFill>
              <a:latin typeface="Arial"/>
              <a:cs typeface="Arial"/>
            </a:endParaRPr>
          </a:p>
          <a:p>
            <a:pPr lvl="1"/>
            <a:endParaRPr lang="en-US" sz="1600" dirty="0" smtClean="0">
              <a:solidFill>
                <a:srgbClr val="000000"/>
              </a:solidFill>
              <a:latin typeface="Arial"/>
              <a:cs typeface="Arial"/>
            </a:endParaRPr>
          </a:p>
          <a:p>
            <a:pPr lvl="1"/>
            <a:r>
              <a:rPr lang="en-US" sz="1600" b="1" dirty="0" smtClean="0">
                <a:solidFill>
                  <a:srgbClr val="990000"/>
                </a:solidFill>
                <a:latin typeface="Arial"/>
                <a:cs typeface="Arial"/>
              </a:rPr>
              <a:t>Anaerobes</a:t>
            </a:r>
            <a:r>
              <a:rPr lang="en-US" sz="1600" dirty="0" smtClean="0">
                <a:solidFill>
                  <a:srgbClr val="000000"/>
                </a:solidFill>
                <a:latin typeface="Arial"/>
                <a:cs typeface="Arial"/>
              </a:rPr>
              <a:t>: Broad</a:t>
            </a:r>
            <a:endParaRPr lang="en-US" sz="1600" i="1" dirty="0">
              <a:solidFill>
                <a:srgbClr val="000000"/>
              </a:solidFill>
              <a:latin typeface="Arial"/>
              <a:cs typeface="Arial"/>
            </a:endParaRPr>
          </a:p>
          <a:p>
            <a:pPr lvl="1"/>
            <a:endParaRPr lang="en-US" sz="1600" dirty="0" smtClean="0">
              <a:solidFill>
                <a:srgbClr val="000000"/>
              </a:solidFill>
              <a:latin typeface="Arial"/>
              <a:cs typeface="Arial"/>
            </a:endParaRPr>
          </a:p>
          <a:p>
            <a:pPr lvl="1"/>
            <a:r>
              <a:rPr lang="en-US" sz="1600" b="1" dirty="0" err="1" smtClean="0">
                <a:solidFill>
                  <a:schemeClr val="accent1"/>
                </a:solidFill>
                <a:latin typeface="Arial"/>
                <a:cs typeface="Arial"/>
              </a:rPr>
              <a:t>Atypicals</a:t>
            </a:r>
            <a:r>
              <a:rPr lang="en-US" sz="1600" dirty="0">
                <a:solidFill>
                  <a:srgbClr val="000000"/>
                </a:solidFill>
                <a:latin typeface="Arial"/>
                <a:cs typeface="Arial"/>
              </a:rPr>
              <a:t>:  </a:t>
            </a:r>
            <a:r>
              <a:rPr lang="en-US" sz="1600" dirty="0" smtClean="0">
                <a:solidFill>
                  <a:srgbClr val="000000"/>
                </a:solidFill>
                <a:latin typeface="Arial"/>
                <a:cs typeface="Arial"/>
              </a:rPr>
              <a:t>Several, such as odd mycobacteria, but not things that have no cell wall (IE mycoplasma…still a B-lactam ring)</a:t>
            </a:r>
            <a:endParaRPr lang="en-US" sz="1600" dirty="0">
              <a:solidFill>
                <a:srgbClr val="000000"/>
              </a:solidFill>
              <a:latin typeface="Arial"/>
              <a:cs typeface="Arial"/>
            </a:endParaRPr>
          </a:p>
        </p:txBody>
      </p:sp>
      <p:sp>
        <p:nvSpPr>
          <p:cNvPr id="8" name="TextBox 7"/>
          <p:cNvSpPr txBox="1"/>
          <p:nvPr/>
        </p:nvSpPr>
        <p:spPr>
          <a:xfrm>
            <a:off x="558245" y="3833562"/>
            <a:ext cx="2706953" cy="2400657"/>
          </a:xfrm>
          <a:prstGeom prst="rect">
            <a:avLst/>
          </a:prstGeom>
          <a:solidFill>
            <a:schemeClr val="accent4"/>
          </a:solidFill>
          <a:effectLst>
            <a:outerShdw blurRad="50800" dist="38100" dir="13500000" algn="br" rotWithShape="0">
              <a:prstClr val="black">
                <a:alpha val="40000"/>
              </a:prstClr>
            </a:outerShdw>
          </a:effectLst>
          <a:scene3d>
            <a:camera prst="obliqueBottomLeft"/>
            <a:lightRig rig="threePt" dir="t"/>
          </a:scene3d>
          <a:sp3d>
            <a:bevelT/>
          </a:sp3d>
        </p:spPr>
        <p:txBody>
          <a:bodyPr wrap="none" rtlCol="0">
            <a:spAutoFit/>
          </a:bodyPr>
          <a:lstStyle/>
          <a:p>
            <a:pPr algn="ctr"/>
            <a:r>
              <a:rPr lang="en-US" sz="3000" b="1" dirty="0" smtClean="0">
                <a:latin typeface="Arial"/>
                <a:cs typeface="Arial"/>
              </a:rPr>
              <a:t>MEROPENEM</a:t>
            </a:r>
          </a:p>
          <a:p>
            <a:pPr algn="ctr"/>
            <a:endParaRPr lang="en-US" sz="3000" b="1" dirty="0" smtClean="0">
              <a:latin typeface="Arial"/>
              <a:cs typeface="Arial"/>
            </a:endParaRPr>
          </a:p>
          <a:p>
            <a:pPr algn="ctr"/>
            <a:r>
              <a:rPr lang="en-US" sz="3000" b="1" dirty="0" smtClean="0">
                <a:latin typeface="Arial"/>
                <a:cs typeface="Arial"/>
              </a:rPr>
              <a:t>IMIPENEM</a:t>
            </a:r>
          </a:p>
          <a:p>
            <a:pPr algn="ctr"/>
            <a:endParaRPr lang="en-US" sz="3000" b="1" dirty="0" smtClean="0">
              <a:latin typeface="Arial"/>
              <a:cs typeface="Arial"/>
            </a:endParaRPr>
          </a:p>
          <a:p>
            <a:pPr algn="ctr"/>
            <a:r>
              <a:rPr lang="en-US" sz="3000" b="1" dirty="0" smtClean="0">
                <a:latin typeface="Arial"/>
                <a:cs typeface="Arial"/>
              </a:rPr>
              <a:t>ERTAPENEM</a:t>
            </a:r>
          </a:p>
        </p:txBody>
      </p:sp>
      <p:pic>
        <p:nvPicPr>
          <p:cNvPr id="9" name="Picture 8"/>
          <p:cNvPicPr>
            <a:picLocks noChangeAspect="1"/>
          </p:cNvPicPr>
          <p:nvPr/>
        </p:nvPicPr>
        <p:blipFill>
          <a:blip r:embed="rId2"/>
          <a:stretch>
            <a:fillRect/>
          </a:stretch>
        </p:blipFill>
        <p:spPr>
          <a:xfrm>
            <a:off x="298832" y="1362184"/>
            <a:ext cx="2966366" cy="1813311"/>
          </a:xfrm>
          <a:prstGeom prst="rect">
            <a:avLst/>
          </a:prstGeom>
          <a:ln>
            <a:noFill/>
          </a:ln>
        </p:spPr>
      </p:pic>
    </p:spTree>
    <p:extLst>
      <p:ext uri="{BB962C8B-B14F-4D97-AF65-F5344CB8AC3E}">
        <p14:creationId xmlns:p14="http://schemas.microsoft.com/office/powerpoint/2010/main" val="20907390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18" y="654298"/>
            <a:ext cx="4203194" cy="707886"/>
          </a:xfrm>
          <a:prstGeom prst="rect">
            <a:avLst/>
          </a:prstGeom>
          <a:noFill/>
          <a:scene3d>
            <a:camera prst="orthographicFront"/>
            <a:lightRig rig="threePt" dir="t"/>
          </a:scene3d>
          <a:sp3d>
            <a:bevelT w="152400" h="50800" prst="softRound"/>
          </a:sp3d>
        </p:spPr>
        <p:txBody>
          <a:bodyPr wrap="none" rtlCol="0">
            <a:spAutoFit/>
          </a:bodyPr>
          <a:lstStyle/>
          <a:p>
            <a:r>
              <a:rPr lang="en-US" sz="4000" b="1" dirty="0" smtClean="0">
                <a:latin typeface="Arial"/>
                <a:cs typeface="Arial"/>
              </a:rPr>
              <a:t>CARBAPENEMS</a:t>
            </a:r>
            <a:endParaRPr lang="en-US" sz="4000" b="1" dirty="0">
              <a:latin typeface="Arial"/>
              <a:cs typeface="Arial"/>
            </a:endParaRPr>
          </a:p>
        </p:txBody>
      </p:sp>
      <p:sp>
        <p:nvSpPr>
          <p:cNvPr id="3" name="TextBox 2"/>
          <p:cNvSpPr txBox="1"/>
          <p:nvPr/>
        </p:nvSpPr>
        <p:spPr>
          <a:xfrm>
            <a:off x="5785955" y="1531393"/>
            <a:ext cx="2706953" cy="646331"/>
          </a:xfrm>
          <a:prstGeom prst="rect">
            <a:avLst/>
          </a:prstGeom>
          <a:solidFill>
            <a:schemeClr val="accent3"/>
          </a:solidFill>
          <a:ln>
            <a:solidFill>
              <a:schemeClr val="tx1"/>
            </a:solidFill>
          </a:ln>
        </p:spPr>
        <p:txBody>
          <a:bodyPr wrap="square" rtlCol="0">
            <a:spAutoFit/>
          </a:bodyPr>
          <a:lstStyle/>
          <a:p>
            <a:pPr algn="ctr"/>
            <a:r>
              <a:rPr lang="en-US" b="1" dirty="0" smtClean="0">
                <a:latin typeface="Arial"/>
                <a:cs typeface="Arial"/>
              </a:rPr>
              <a:t>“HIGHLY RESISTANT   ESBL ORGANISMS”</a:t>
            </a:r>
            <a:endParaRPr lang="en-US" b="1" dirty="0">
              <a:latin typeface="Arial"/>
              <a:cs typeface="Arial"/>
            </a:endParaRPr>
          </a:p>
        </p:txBody>
      </p:sp>
      <p:sp>
        <p:nvSpPr>
          <p:cNvPr id="5" name="Rectangle 4"/>
          <p:cNvSpPr/>
          <p:nvPr/>
        </p:nvSpPr>
        <p:spPr>
          <a:xfrm>
            <a:off x="256547" y="1141598"/>
            <a:ext cx="5687791" cy="2923877"/>
          </a:xfrm>
          <a:prstGeom prst="rect">
            <a:avLst/>
          </a:prstGeom>
        </p:spPr>
        <p:txBody>
          <a:bodyPr wrap="square">
            <a:spAutoFit/>
          </a:bodyPr>
          <a:lstStyle/>
          <a:p>
            <a:r>
              <a:rPr lang="en-US" b="1" dirty="0" smtClean="0">
                <a:latin typeface="Arial"/>
                <a:cs typeface="Arial"/>
              </a:rPr>
              <a:t>DOSING</a:t>
            </a:r>
            <a:r>
              <a:rPr lang="en-US" dirty="0" smtClean="0">
                <a:latin typeface="Arial"/>
                <a:cs typeface="Arial"/>
              </a:rPr>
              <a:t>: </a:t>
            </a:r>
          </a:p>
          <a:p>
            <a:r>
              <a:rPr lang="en-US" sz="1600" dirty="0" smtClean="0">
                <a:latin typeface="Arial"/>
                <a:cs typeface="Arial"/>
              </a:rPr>
              <a:t>IV </a:t>
            </a:r>
            <a:endParaRPr lang="en-US" sz="1600" dirty="0">
              <a:latin typeface="Arial"/>
              <a:cs typeface="Arial"/>
            </a:endParaRPr>
          </a:p>
          <a:p>
            <a:r>
              <a:rPr lang="en-US" b="1" dirty="0" smtClean="0">
                <a:latin typeface="Arial"/>
                <a:cs typeface="Arial"/>
              </a:rPr>
              <a:t>SIDE EFFECTS</a:t>
            </a:r>
            <a:r>
              <a:rPr lang="en-US" dirty="0" smtClean="0">
                <a:latin typeface="Arial"/>
                <a:cs typeface="Arial"/>
              </a:rPr>
              <a:t>: </a:t>
            </a:r>
          </a:p>
          <a:p>
            <a:r>
              <a:rPr lang="en-US" sz="1600" dirty="0" err="1" smtClean="0">
                <a:latin typeface="Arial"/>
                <a:cs typeface="Arial"/>
              </a:rPr>
              <a:t>Imipenem</a:t>
            </a:r>
            <a:r>
              <a:rPr lang="en-US" sz="1600" dirty="0" smtClean="0">
                <a:latin typeface="Arial"/>
                <a:cs typeface="Arial"/>
              </a:rPr>
              <a:t> </a:t>
            </a:r>
            <a:r>
              <a:rPr lang="en-US" sz="1600" dirty="0">
                <a:latin typeface="Arial"/>
                <a:cs typeface="Arial"/>
              </a:rPr>
              <a:t>can cause seizures. </a:t>
            </a:r>
          </a:p>
          <a:p>
            <a:endParaRPr lang="en-US" b="1" dirty="0" smtClean="0">
              <a:latin typeface="Arial"/>
              <a:cs typeface="Arial"/>
            </a:endParaRPr>
          </a:p>
          <a:p>
            <a:r>
              <a:rPr lang="en-US" b="1" dirty="0" smtClean="0">
                <a:latin typeface="Arial"/>
                <a:cs typeface="Arial"/>
              </a:rPr>
              <a:t>COMMENTS</a:t>
            </a:r>
            <a:r>
              <a:rPr lang="en-US" dirty="0" smtClean="0">
                <a:latin typeface="Arial"/>
                <a:cs typeface="Arial"/>
              </a:rPr>
              <a:t>: </a:t>
            </a:r>
            <a:r>
              <a:rPr lang="en-US" sz="1600" dirty="0" smtClean="0">
                <a:latin typeface="Arial"/>
                <a:cs typeface="Arial"/>
              </a:rPr>
              <a:t>Save </a:t>
            </a:r>
            <a:r>
              <a:rPr lang="en-US" sz="1600" dirty="0">
                <a:latin typeface="Arial"/>
                <a:cs typeface="Arial"/>
              </a:rPr>
              <a:t>these for when you really need them. </a:t>
            </a:r>
            <a:endParaRPr lang="en-US" sz="1600" dirty="0" smtClean="0">
              <a:latin typeface="Arial"/>
              <a:cs typeface="Arial"/>
            </a:endParaRPr>
          </a:p>
          <a:p>
            <a:endParaRPr lang="en-US" sz="1600" dirty="0" smtClean="0">
              <a:latin typeface="Arial"/>
              <a:cs typeface="Arial"/>
            </a:endParaRPr>
          </a:p>
          <a:p>
            <a:r>
              <a:rPr lang="en-US" sz="1600" dirty="0" err="1" smtClean="0">
                <a:latin typeface="Arial"/>
                <a:cs typeface="Arial"/>
              </a:rPr>
              <a:t>Ertapenem</a:t>
            </a:r>
            <a:r>
              <a:rPr lang="en-US" sz="1600" dirty="0" smtClean="0">
                <a:latin typeface="Arial"/>
                <a:cs typeface="Arial"/>
              </a:rPr>
              <a:t> </a:t>
            </a:r>
            <a:r>
              <a:rPr lang="en-US" sz="1600" dirty="0">
                <a:latin typeface="Arial"/>
                <a:cs typeface="Arial"/>
              </a:rPr>
              <a:t>doesn’t cover pseudomonas, but is convenient once-daily dosing so often used for highly resistant UTI’s</a:t>
            </a:r>
            <a:r>
              <a:rPr lang="en-US" sz="1600" dirty="0" smtClean="0">
                <a:latin typeface="Arial"/>
                <a:cs typeface="Arial"/>
              </a:rPr>
              <a:t>.</a:t>
            </a:r>
            <a:endParaRPr lang="en-US" sz="1600" dirty="0">
              <a:latin typeface="Arial"/>
              <a:cs typeface="Arial"/>
            </a:endParaRPr>
          </a:p>
          <a:p>
            <a:endParaRPr lang="en-US" sz="1600" dirty="0" smtClean="0">
              <a:latin typeface="Arial"/>
              <a:cs typeface="Arial"/>
            </a:endParaRPr>
          </a:p>
          <a:p>
            <a:r>
              <a:rPr lang="en-US" sz="1600" dirty="0" err="1" smtClean="0">
                <a:latin typeface="Arial"/>
                <a:cs typeface="Arial"/>
              </a:rPr>
              <a:t>Carbapenem</a:t>
            </a:r>
            <a:r>
              <a:rPr lang="en-US" sz="1600" dirty="0" smtClean="0">
                <a:latin typeface="Arial"/>
                <a:cs typeface="Arial"/>
              </a:rPr>
              <a:t> resistant </a:t>
            </a:r>
            <a:r>
              <a:rPr lang="en-US" sz="1600" dirty="0" err="1" smtClean="0">
                <a:latin typeface="Arial"/>
                <a:cs typeface="Arial"/>
              </a:rPr>
              <a:t>enterobacter</a:t>
            </a:r>
            <a:r>
              <a:rPr lang="en-US" sz="1600" dirty="0" smtClean="0">
                <a:latin typeface="Arial"/>
                <a:cs typeface="Arial"/>
              </a:rPr>
              <a:t> </a:t>
            </a:r>
            <a:r>
              <a:rPr lang="en-US" sz="1600" dirty="0">
                <a:latin typeface="Arial"/>
                <a:cs typeface="Arial"/>
              </a:rPr>
              <a:t>species are on the rise!</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909" y1="40437" x2="6909" y2="40437"/>
                        <a14:foregroundMark x1="9818" y1="34426" x2="9818" y2="34426"/>
                        <a14:foregroundMark x1="6909" y1="56284" x2="6909" y2="56284"/>
                      </a14:backgroundRemoval>
                    </a14:imgEffect>
                  </a14:imgLayer>
                </a14:imgProps>
              </a:ext>
            </a:extLst>
          </a:blip>
          <a:stretch>
            <a:fillRect/>
          </a:stretch>
        </p:blipFill>
        <p:spPr>
          <a:xfrm>
            <a:off x="5707397" y="2186634"/>
            <a:ext cx="3492500" cy="23241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07282269"/>
              </p:ext>
            </p:extLst>
          </p:nvPr>
        </p:nvGraphicFramePr>
        <p:xfrm>
          <a:off x="196559" y="4537754"/>
          <a:ext cx="8877670" cy="2156040"/>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err="1" smtClean="0"/>
                        <a:t>Meropenem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dirty="0" smtClean="0">
                          <a:latin typeface="Arial"/>
                          <a:cs typeface="Arial"/>
                        </a:rPr>
                        <a:t>Use for ESBL</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379056">
                <a:tc>
                  <a:txBody>
                    <a:bodyPr/>
                    <a:lstStyle/>
                    <a:p>
                      <a:r>
                        <a:rPr lang="en-US" sz="1200" b="1" dirty="0" err="1" smtClean="0"/>
                        <a:t>Ertapenem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dirty="0" smtClean="0">
                          <a:latin typeface="Arial"/>
                          <a:cs typeface="Arial"/>
                        </a:rPr>
                        <a:t>No pseudomonas, but</a:t>
                      </a:r>
                      <a:r>
                        <a:rPr lang="en-US" sz="1050" baseline="0" dirty="0" smtClean="0">
                          <a:latin typeface="Arial"/>
                          <a:cs typeface="Arial"/>
                        </a:rPr>
                        <a:t> convenient dosing</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11426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tx1">
                    <a:lumMod val="50000"/>
                    <a:lumOff val="50000"/>
                  </a:schemeClr>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solidFill>
                <a:latin typeface="Arial"/>
                <a:cs typeface="Arial"/>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lumMod val="50000"/>
                  </a:schemeClr>
                </a:solidFill>
                <a:latin typeface="Arial"/>
                <a:cs typeface="Arial"/>
              </a:rPr>
              <a:t>VANCOMYCIN</a:t>
            </a:r>
          </a:p>
          <a:p>
            <a:r>
              <a:rPr lang="en-US" sz="2000" b="1" dirty="0">
                <a:solidFill>
                  <a:schemeClr val="bg1">
                    <a:lumMod val="50000"/>
                  </a:schemeClr>
                </a:solidFill>
                <a:latin typeface="Arial"/>
                <a:cs typeface="Arial"/>
              </a:rPr>
              <a:t/>
            </a:r>
            <a:br>
              <a:rPr lang="en-US" sz="2000" b="1" dirty="0">
                <a:solidFill>
                  <a:schemeClr val="bg1">
                    <a:lumMod val="50000"/>
                  </a:schemeClr>
                </a:solidFill>
                <a:latin typeface="Arial"/>
                <a:cs typeface="Arial"/>
              </a:rPr>
            </a:br>
            <a:endParaRPr lang="en-US" sz="2000" b="1" dirty="0" smtClean="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LINEZOLID</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CLINDAMYCIN</a:t>
            </a:r>
          </a:p>
          <a:p>
            <a:endParaRPr lang="en-US" sz="2000" b="1" dirty="0" smtClean="0">
              <a:solidFill>
                <a:schemeClr val="bg1">
                  <a:lumMod val="50000"/>
                </a:schemeClr>
              </a:solidFill>
              <a:latin typeface="Arial"/>
              <a:cs typeface="Arial"/>
            </a:endParaRPr>
          </a:p>
          <a:p>
            <a:endParaRPr lang="en-US" sz="2000" b="1" dirty="0">
              <a:solidFill>
                <a:schemeClr val="bg1">
                  <a:lumMod val="50000"/>
                </a:schemeClr>
              </a:solidFill>
              <a:latin typeface="Arial"/>
              <a:cs typeface="Arial"/>
            </a:endParaRPr>
          </a:p>
          <a:p>
            <a:r>
              <a:rPr lang="en-US" sz="2000" b="1" dirty="0" smtClean="0">
                <a:solidFill>
                  <a:schemeClr val="bg1">
                    <a:lumMod val="50000"/>
                  </a:schemeClr>
                </a:solidFill>
                <a:latin typeface="Arial"/>
                <a:cs typeface="Arial"/>
              </a:rPr>
              <a:t>BACTRIM</a:t>
            </a:r>
            <a:endParaRPr lang="en-US" sz="2000" b="1" dirty="0">
              <a:solidFill>
                <a:schemeClr val="bg1">
                  <a:lumMod val="50000"/>
                </a:schemeClr>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6079648" y="5984478"/>
            <a:ext cx="1770614" cy="43597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8987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RIFAXIMIN</a:t>
            </a:r>
            <a:endParaRPr lang="en-US" dirty="0"/>
          </a:p>
        </p:txBody>
      </p:sp>
      <p:sp>
        <p:nvSpPr>
          <p:cNvPr id="5" name="Rectangle 4"/>
          <p:cNvSpPr/>
          <p:nvPr/>
        </p:nvSpPr>
        <p:spPr>
          <a:xfrm>
            <a:off x="284167" y="1759631"/>
            <a:ext cx="3866394" cy="2031325"/>
          </a:xfrm>
          <a:prstGeom prst="rect">
            <a:avLst/>
          </a:prstGeom>
        </p:spPr>
        <p:txBody>
          <a:bodyPr wrap="square">
            <a:spAutoFit/>
          </a:bodyPr>
          <a:lstStyle/>
          <a:p>
            <a:r>
              <a:rPr lang="en-US" b="1" dirty="0" smtClean="0">
                <a:latin typeface="Arial"/>
                <a:cs typeface="Arial"/>
              </a:rPr>
              <a:t>MECHANISM:</a:t>
            </a:r>
            <a:endParaRPr lang="en-US" dirty="0">
              <a:latin typeface="Arial"/>
              <a:cs typeface="Arial"/>
            </a:endParaRPr>
          </a:p>
          <a:p>
            <a:r>
              <a:rPr lang="en-US" dirty="0">
                <a:latin typeface="Arial"/>
                <a:cs typeface="Arial"/>
              </a:rPr>
              <a:t>Binds to bacterial RNA polymerase. Very poor bioavailability, so when given PO stays in GI </a:t>
            </a:r>
            <a:r>
              <a:rPr lang="en-US" dirty="0" smtClean="0">
                <a:latin typeface="Arial"/>
                <a:cs typeface="Arial"/>
              </a:rPr>
              <a:t>tract</a:t>
            </a:r>
          </a:p>
          <a:p>
            <a:endParaRPr lang="en-US" dirty="0">
              <a:latin typeface="Arial"/>
              <a:cs typeface="Arial"/>
            </a:endParaRPr>
          </a:p>
          <a:p>
            <a:r>
              <a:rPr lang="en-US" b="1" dirty="0" smtClean="0">
                <a:latin typeface="Arial"/>
                <a:cs typeface="Arial"/>
              </a:rPr>
              <a:t>SPECTRUM OF COVERAGE</a:t>
            </a:r>
            <a:r>
              <a:rPr lang="en-US" dirty="0" smtClean="0">
                <a:latin typeface="Arial"/>
                <a:cs typeface="Arial"/>
              </a:rPr>
              <a:t>: </a:t>
            </a:r>
          </a:p>
          <a:p>
            <a:r>
              <a:rPr lang="en-US" dirty="0" smtClean="0">
                <a:latin typeface="Arial"/>
                <a:cs typeface="Arial"/>
              </a:rPr>
              <a:t>Enteric </a:t>
            </a:r>
            <a:r>
              <a:rPr lang="en-US" dirty="0">
                <a:latin typeface="Arial"/>
                <a:cs typeface="Arial"/>
              </a:rPr>
              <a:t>gram </a:t>
            </a:r>
            <a:r>
              <a:rPr lang="en-US" dirty="0" smtClean="0">
                <a:latin typeface="Arial"/>
                <a:cs typeface="Arial"/>
              </a:rPr>
              <a:t>negatives</a:t>
            </a:r>
            <a:endParaRPr lang="en-US" dirty="0">
              <a:latin typeface="Arial"/>
              <a:cs typeface="Arial"/>
            </a:endParaRPr>
          </a:p>
        </p:txBody>
      </p:sp>
      <p:sp>
        <p:nvSpPr>
          <p:cNvPr id="6" name="Rectangle 5"/>
          <p:cNvSpPr/>
          <p:nvPr/>
        </p:nvSpPr>
        <p:spPr>
          <a:xfrm>
            <a:off x="4398968" y="2035621"/>
            <a:ext cx="4572000" cy="2862322"/>
          </a:xfrm>
          <a:prstGeom prst="rect">
            <a:avLst/>
          </a:prstGeom>
        </p:spPr>
        <p:txBody>
          <a:bodyPr>
            <a:spAutoFit/>
          </a:bodyPr>
          <a:lstStyle/>
          <a:p>
            <a:r>
              <a:rPr lang="en-US" b="1" dirty="0">
                <a:latin typeface="Arial"/>
                <a:cs typeface="Arial"/>
              </a:rPr>
              <a:t>DOSING</a:t>
            </a:r>
            <a:r>
              <a:rPr lang="en-US" dirty="0">
                <a:latin typeface="Arial"/>
                <a:cs typeface="Arial"/>
              </a:rPr>
              <a:t>: </a:t>
            </a:r>
            <a:endParaRPr lang="en-US" dirty="0" smtClean="0">
              <a:latin typeface="Arial"/>
              <a:cs typeface="Arial"/>
            </a:endParaRPr>
          </a:p>
          <a:p>
            <a:r>
              <a:rPr lang="en-US" dirty="0" smtClean="0">
                <a:latin typeface="Arial"/>
                <a:cs typeface="Arial"/>
              </a:rPr>
              <a:t>PO. </a:t>
            </a:r>
            <a:r>
              <a:rPr lang="en-US" dirty="0">
                <a:latin typeface="Arial"/>
                <a:cs typeface="Arial"/>
              </a:rPr>
              <a:t>It has very poor bioavailability. </a:t>
            </a:r>
          </a:p>
          <a:p>
            <a:endParaRPr lang="en-US" b="1" dirty="0">
              <a:latin typeface="Arial"/>
              <a:cs typeface="Arial"/>
            </a:endParaRPr>
          </a:p>
          <a:p>
            <a:r>
              <a:rPr lang="en-US" b="1" dirty="0">
                <a:latin typeface="Arial"/>
                <a:cs typeface="Arial"/>
              </a:rPr>
              <a:t>SIDE EFFECTS</a:t>
            </a:r>
            <a:r>
              <a:rPr lang="en-US" dirty="0">
                <a:latin typeface="Arial"/>
                <a:cs typeface="Arial"/>
              </a:rPr>
              <a:t>: </a:t>
            </a:r>
            <a:endParaRPr lang="en-US" dirty="0" smtClean="0">
              <a:latin typeface="Arial"/>
              <a:cs typeface="Arial"/>
            </a:endParaRPr>
          </a:p>
          <a:p>
            <a:r>
              <a:rPr lang="en-US" dirty="0" smtClean="0">
                <a:latin typeface="Arial"/>
                <a:cs typeface="Arial"/>
              </a:rPr>
              <a:t>Generally </a:t>
            </a:r>
            <a:r>
              <a:rPr lang="en-US" dirty="0">
                <a:latin typeface="Arial"/>
                <a:cs typeface="Arial"/>
              </a:rPr>
              <a:t>well tolerated. Can cause diarrhea. </a:t>
            </a:r>
          </a:p>
          <a:p>
            <a:endParaRPr lang="en-US" b="1" dirty="0">
              <a:latin typeface="Arial"/>
              <a:cs typeface="Arial"/>
            </a:endParaRPr>
          </a:p>
          <a:p>
            <a:r>
              <a:rPr lang="en-US" b="1" dirty="0">
                <a:latin typeface="Arial"/>
                <a:cs typeface="Arial"/>
              </a:rPr>
              <a:t>COMMENTS</a:t>
            </a:r>
            <a:r>
              <a:rPr lang="en-US" dirty="0">
                <a:latin typeface="Arial"/>
                <a:cs typeface="Arial"/>
              </a:rPr>
              <a:t>: used for traveler’s diarrhea</a:t>
            </a:r>
            <a:r>
              <a:rPr lang="en-US" dirty="0" smtClean="0">
                <a:latin typeface="Arial"/>
                <a:cs typeface="Arial"/>
              </a:rPr>
              <a:t>, small bowel overgrowth, </a:t>
            </a:r>
            <a:r>
              <a:rPr lang="en-US" dirty="0" err="1" smtClean="0">
                <a:latin typeface="Arial"/>
                <a:cs typeface="Arial"/>
              </a:rPr>
              <a:t>nd</a:t>
            </a:r>
            <a:r>
              <a:rPr lang="en-US" dirty="0" smtClean="0">
                <a:latin typeface="Arial"/>
                <a:cs typeface="Arial"/>
              </a:rPr>
              <a:t> </a:t>
            </a:r>
            <a:r>
              <a:rPr lang="en-US" dirty="0">
                <a:latin typeface="Arial"/>
                <a:cs typeface="Arial"/>
              </a:rPr>
              <a:t>to prevent hepatic encephalopathy</a:t>
            </a:r>
          </a:p>
        </p:txBody>
      </p:sp>
      <p:pic>
        <p:nvPicPr>
          <p:cNvPr id="12" name="Picture 11"/>
          <p:cNvPicPr>
            <a:picLocks noChangeAspect="1"/>
          </p:cNvPicPr>
          <p:nvPr/>
        </p:nvPicPr>
        <p:blipFill>
          <a:blip r:embed="rId2"/>
          <a:stretch>
            <a:fillRect/>
          </a:stretch>
        </p:blipFill>
        <p:spPr>
          <a:xfrm>
            <a:off x="206678" y="3847770"/>
            <a:ext cx="2462202" cy="1382621"/>
          </a:xfrm>
          <a:prstGeom prst="rect">
            <a:avLst/>
          </a:prstGeom>
        </p:spPr>
      </p:pic>
      <p:cxnSp>
        <p:nvCxnSpPr>
          <p:cNvPr id="14" name="Straight Connector 13"/>
          <p:cNvCxnSpPr/>
          <p:nvPr/>
        </p:nvCxnSpPr>
        <p:spPr>
          <a:xfrm flipH="1" flipV="1">
            <a:off x="4098186" y="1859353"/>
            <a:ext cx="26186" cy="2867593"/>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299547760"/>
              </p:ext>
            </p:extLst>
          </p:nvPr>
        </p:nvGraphicFramePr>
        <p:xfrm>
          <a:off x="144685" y="5230391"/>
          <a:ext cx="8877670" cy="145694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582148">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379056">
                <a:tc>
                  <a:txBody>
                    <a:bodyPr/>
                    <a:lstStyle/>
                    <a:p>
                      <a:r>
                        <a:rPr lang="en-US" sz="1200" b="1" dirty="0" err="1" smtClean="0"/>
                        <a:t>Rifaximin</a:t>
                      </a:r>
                      <a:r>
                        <a:rPr lang="en-US" sz="1200" b="1" baseline="0" dirty="0" smtClean="0"/>
                        <a:t> </a:t>
                      </a:r>
                      <a:endParaRPr lang="en-US" sz="12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Hepatic encephalopathy</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77937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ANTIBIOTICS</a:t>
            </a:r>
            <a:r>
              <a:rPr lang="en-US" sz="5400" dirty="0" smtClean="0"/>
              <a:t>:</a:t>
            </a:r>
            <a:r>
              <a:rPr lang="en-US" sz="3200" dirty="0"/>
              <a:t> </a:t>
            </a:r>
            <a:r>
              <a:rPr lang="en-US" sz="3200" dirty="0" smtClean="0"/>
              <a:t>you covered them all!!</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Click a section to jump ahead to it</a:t>
            </a:r>
          </a:p>
          <a:p>
            <a:pPr lvl="1"/>
            <a:r>
              <a:rPr lang="en-US" dirty="0">
                <a:hlinkClick r:id="rId2" action="ppaction://hlinksldjump"/>
              </a:rPr>
              <a:t>C</a:t>
            </a:r>
            <a:r>
              <a:rPr lang="en-US" dirty="0" smtClean="0">
                <a:hlinkClick r:id="rId2" action="ppaction://hlinksldjump"/>
              </a:rPr>
              <a:t>lassifying bacteria </a:t>
            </a:r>
            <a:endParaRPr lang="en-US" dirty="0" smtClean="0"/>
          </a:p>
          <a:p>
            <a:pPr lvl="1"/>
            <a:r>
              <a:rPr lang="en-US" dirty="0" smtClean="0">
                <a:hlinkClick r:id="rId3" action="ppaction://hlinksldjump"/>
              </a:rPr>
              <a:t>Microbiome of common infections </a:t>
            </a:r>
            <a:endParaRPr lang="en-US" dirty="0" smtClean="0"/>
          </a:p>
          <a:p>
            <a:pPr lvl="1"/>
            <a:r>
              <a:rPr lang="en-US" dirty="0" smtClean="0">
                <a:hlinkClick r:id="rId4" action="ppaction://hlinksldjump"/>
              </a:rPr>
              <a:t>Antibiotics review!</a:t>
            </a:r>
            <a:endParaRPr lang="en-US" dirty="0" smtClean="0"/>
          </a:p>
          <a:p>
            <a:pPr lvl="1"/>
            <a:r>
              <a:rPr lang="en-US" dirty="0" smtClean="0"/>
              <a:t>Quick antibiotics review</a:t>
            </a:r>
            <a:endParaRPr lang="en-US" dirty="0"/>
          </a:p>
        </p:txBody>
      </p:sp>
      <p:sp>
        <p:nvSpPr>
          <p:cNvPr id="4" name="Right Arrow 3"/>
          <p:cNvSpPr/>
          <p:nvPr/>
        </p:nvSpPr>
        <p:spPr>
          <a:xfrm>
            <a:off x="1489276" y="3804597"/>
            <a:ext cx="664029" cy="359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68266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948271" y="2959252"/>
            <a:ext cx="5238133"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4000" b="1" dirty="0" smtClean="0">
                <a:solidFill>
                  <a:schemeClr val="tx1"/>
                </a:solidFill>
                <a:latin typeface="Arial"/>
                <a:cs typeface="Arial"/>
              </a:rPr>
              <a:t>QUICK ANTIBIOTICS</a:t>
            </a:r>
          </a:p>
          <a:p>
            <a:pPr algn="ctr"/>
            <a:r>
              <a:rPr lang="en-US" sz="4000" b="1" dirty="0" smtClean="0">
                <a:solidFill>
                  <a:schemeClr val="tx1"/>
                </a:solidFill>
                <a:latin typeface="Arial"/>
                <a:cs typeface="Arial"/>
              </a:rPr>
              <a:t>OVERVIEW</a:t>
            </a:r>
            <a:endParaRPr lang="en-US" sz="4000" b="1" dirty="0">
              <a:solidFill>
                <a:schemeClr val="tx1"/>
              </a:solidFill>
              <a:latin typeface="Arial"/>
              <a:cs typeface="Arial"/>
            </a:endParaRPr>
          </a:p>
        </p:txBody>
      </p:sp>
    </p:spTree>
    <p:extLst>
      <p:ext uri="{BB962C8B-B14F-4D97-AF65-F5344CB8AC3E}">
        <p14:creationId xmlns:p14="http://schemas.microsoft.com/office/powerpoint/2010/main" val="420726816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71849867"/>
              </p:ext>
            </p:extLst>
          </p:nvPr>
        </p:nvGraphicFramePr>
        <p:xfrm>
          <a:off x="307158" y="244058"/>
          <a:ext cx="8534400" cy="6265172"/>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380314">
                <a:tc>
                  <a:txBody>
                    <a:bodyPr/>
                    <a:lstStyle/>
                    <a:p>
                      <a:endParaRPr lang="en-US" sz="1200" dirty="0">
                        <a:latin typeface="Arial"/>
                        <a:cs typeface="Arial"/>
                      </a:endParaRPr>
                    </a:p>
                  </a:txBody>
                  <a:tcPr/>
                </a:tc>
                <a:tc>
                  <a:txBody>
                    <a:bodyPr/>
                    <a:lstStyle/>
                    <a:p>
                      <a:r>
                        <a:rPr lang="en-US" sz="1200" dirty="0" smtClean="0">
                          <a:latin typeface="Arial"/>
                          <a:cs typeface="Arial"/>
                        </a:rPr>
                        <a:t>Gram +</a:t>
                      </a:r>
                      <a:endParaRPr lang="en-US" sz="1200" dirty="0">
                        <a:latin typeface="Arial"/>
                        <a:cs typeface="Arial"/>
                      </a:endParaRPr>
                    </a:p>
                  </a:txBody>
                  <a:tcPr/>
                </a:tc>
                <a:tc>
                  <a:txBody>
                    <a:bodyPr/>
                    <a:lstStyle/>
                    <a:p>
                      <a:r>
                        <a:rPr lang="en-US" sz="1200" dirty="0" smtClean="0">
                          <a:latin typeface="Arial"/>
                          <a:cs typeface="Arial"/>
                        </a:rPr>
                        <a:t>Gram -</a:t>
                      </a:r>
                      <a:endParaRPr lang="en-US" sz="1200" dirty="0">
                        <a:latin typeface="Arial"/>
                        <a:cs typeface="Arial"/>
                      </a:endParaRPr>
                    </a:p>
                  </a:txBody>
                  <a:tcPr/>
                </a:tc>
                <a:tc>
                  <a:txBody>
                    <a:bodyPr/>
                    <a:lstStyle/>
                    <a:p>
                      <a:r>
                        <a:rPr lang="en-US" sz="1200" dirty="0" smtClean="0">
                          <a:latin typeface="Arial"/>
                          <a:cs typeface="Arial"/>
                        </a:rPr>
                        <a:t>Anaerobe</a:t>
                      </a:r>
                      <a:endParaRPr lang="en-US" sz="1200" dirty="0">
                        <a:latin typeface="Arial"/>
                        <a:cs typeface="Arial"/>
                      </a:endParaRPr>
                    </a:p>
                  </a:txBody>
                  <a:tcPr/>
                </a:tc>
                <a:tc>
                  <a:txBody>
                    <a:bodyPr/>
                    <a:lstStyle/>
                    <a:p>
                      <a:r>
                        <a:rPr lang="en-US" sz="1200" dirty="0" smtClean="0">
                          <a:latin typeface="Arial"/>
                          <a:cs typeface="Arial"/>
                        </a:rPr>
                        <a:t>Atypical</a:t>
                      </a:r>
                      <a:endParaRPr lang="en-US" sz="1200" dirty="0">
                        <a:latin typeface="Arial"/>
                        <a:cs typeface="Arial"/>
                      </a:endParaRPr>
                    </a:p>
                  </a:txBody>
                  <a:tcPr/>
                </a:tc>
                <a:tc>
                  <a:txBody>
                    <a:bodyPr/>
                    <a:lstStyle/>
                    <a:p>
                      <a:r>
                        <a:rPr lang="en-US" sz="1200" dirty="0" smtClean="0">
                          <a:latin typeface="Arial"/>
                          <a:cs typeface="Arial"/>
                        </a:rPr>
                        <a:t>Comments</a:t>
                      </a:r>
                      <a:endParaRPr lang="en-US" sz="1200" dirty="0">
                        <a:latin typeface="Arial"/>
                        <a:cs typeface="Arial"/>
                      </a:endParaRPr>
                    </a:p>
                  </a:txBody>
                  <a:tcPr/>
                </a:tc>
                <a:extLst>
                  <a:ext uri="{0D108BD9-81ED-4DB2-BD59-A6C34878D82A}">
                    <a16:rowId xmlns:a16="http://schemas.microsoft.com/office/drawing/2014/main" val="10000"/>
                  </a:ext>
                </a:extLst>
              </a:tr>
              <a:tr h="372615">
                <a:tc>
                  <a:txBody>
                    <a:bodyPr/>
                    <a:lstStyle/>
                    <a:p>
                      <a:r>
                        <a:rPr lang="en-US" sz="1200" b="1" dirty="0" smtClean="0">
                          <a:latin typeface="Arial"/>
                          <a:cs typeface="Arial"/>
                        </a:rPr>
                        <a:t>Penicillin</a:t>
                      </a:r>
                      <a:endParaRPr lang="en-US" sz="1200" b="1"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Spirochetes</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GAS, </a:t>
                      </a:r>
                      <a:r>
                        <a:rPr lang="en-US" sz="1200" dirty="0" err="1" smtClean="0">
                          <a:latin typeface="Arial"/>
                          <a:cs typeface="Arial"/>
                        </a:rPr>
                        <a:t>lyme</a:t>
                      </a:r>
                      <a:r>
                        <a:rPr lang="en-US" sz="1200" dirty="0" smtClean="0">
                          <a:latin typeface="Arial"/>
                          <a:cs typeface="Arial"/>
                        </a:rPr>
                        <a:t>,</a:t>
                      </a:r>
                      <a:r>
                        <a:rPr lang="en-US" sz="1200" baseline="0" dirty="0" smtClean="0">
                          <a:latin typeface="Arial"/>
                          <a:cs typeface="Arial"/>
                        </a:rPr>
                        <a:t> syphilis</a:t>
                      </a:r>
                      <a:endParaRPr lang="en-US" sz="1200" dirty="0">
                        <a:latin typeface="Arial"/>
                        <a:cs typeface="Arial"/>
                      </a:endParaRPr>
                    </a:p>
                  </a:txBody>
                  <a:tcPr>
                    <a:solidFill>
                      <a:schemeClr val="accent3">
                        <a:lumMod val="40000"/>
                        <a:lumOff val="60000"/>
                      </a:schemeClr>
                    </a:solidFill>
                  </a:tcPr>
                </a:tc>
                <a:extLst>
                  <a:ext uri="{0D108BD9-81ED-4DB2-BD59-A6C34878D82A}">
                    <a16:rowId xmlns:a16="http://schemas.microsoft.com/office/drawing/2014/main" val="10001"/>
                  </a:ext>
                </a:extLst>
              </a:tr>
              <a:tr h="475393">
                <a:tc>
                  <a:txBody>
                    <a:bodyPr/>
                    <a:lstStyle/>
                    <a:p>
                      <a:r>
                        <a:rPr lang="en-US" sz="1200" b="1" dirty="0" smtClean="0">
                          <a:latin typeface="Arial"/>
                          <a:cs typeface="Arial"/>
                        </a:rPr>
                        <a:t>Ampicillin Amoxicillin</a:t>
                      </a:r>
                      <a:endParaRPr lang="en-US" sz="1200" b="1"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Otitis media,</a:t>
                      </a:r>
                      <a:r>
                        <a:rPr lang="en-US" sz="1200" baseline="0" dirty="0" smtClean="0">
                          <a:latin typeface="Arial"/>
                          <a:cs typeface="Arial"/>
                        </a:rPr>
                        <a:t> UTI, </a:t>
                      </a:r>
                      <a:r>
                        <a:rPr lang="en-US" sz="1200" i="1" baseline="0" dirty="0" smtClean="0">
                          <a:latin typeface="Arial"/>
                          <a:cs typeface="Arial"/>
                        </a:rPr>
                        <a:t>Listeria</a:t>
                      </a:r>
                      <a:endParaRPr lang="en-US" sz="1200" i="1" dirty="0">
                        <a:latin typeface="Arial"/>
                        <a:cs typeface="Arial"/>
                      </a:endParaRPr>
                    </a:p>
                  </a:txBody>
                  <a:tcPr>
                    <a:solidFill>
                      <a:schemeClr val="accent3">
                        <a:lumMod val="40000"/>
                        <a:lumOff val="60000"/>
                      </a:schemeClr>
                    </a:solidFill>
                  </a:tcPr>
                </a:tc>
                <a:extLst>
                  <a:ext uri="{0D108BD9-81ED-4DB2-BD59-A6C34878D82A}">
                    <a16:rowId xmlns:a16="http://schemas.microsoft.com/office/drawing/2014/main" val="10002"/>
                  </a:ext>
                </a:extLst>
              </a:tr>
              <a:tr h="679474">
                <a:tc>
                  <a:txBody>
                    <a:bodyPr/>
                    <a:lstStyle/>
                    <a:p>
                      <a:r>
                        <a:rPr lang="en-US" sz="1200" b="1" dirty="0" smtClean="0">
                          <a:latin typeface="Arial"/>
                          <a:cs typeface="Arial"/>
                        </a:rPr>
                        <a:t>Augmentin </a:t>
                      </a:r>
                    </a:p>
                    <a:p>
                      <a:r>
                        <a:rPr lang="en-US" sz="1200" b="1" dirty="0" err="1" smtClean="0">
                          <a:latin typeface="Arial"/>
                          <a:cs typeface="Arial"/>
                        </a:rPr>
                        <a:t>Unasyn</a:t>
                      </a:r>
                      <a:endParaRPr lang="en-US" sz="1200" b="1"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Sinusitis, aspiration PNA, bites, cholangitis</a:t>
                      </a:r>
                      <a:endParaRPr lang="en-US" sz="1200" dirty="0">
                        <a:latin typeface="Arial"/>
                        <a:cs typeface="Arial"/>
                      </a:endParaRPr>
                    </a:p>
                  </a:txBody>
                  <a:tcPr>
                    <a:solidFill>
                      <a:schemeClr val="accent3">
                        <a:lumMod val="40000"/>
                        <a:lumOff val="60000"/>
                      </a:schemeClr>
                    </a:solidFill>
                  </a:tcPr>
                </a:tc>
                <a:extLst>
                  <a:ext uri="{0D108BD9-81ED-4DB2-BD59-A6C34878D82A}">
                    <a16:rowId xmlns:a16="http://schemas.microsoft.com/office/drawing/2014/main" val="10003"/>
                  </a:ext>
                </a:extLst>
              </a:tr>
              <a:tr h="475393">
                <a:tc>
                  <a:txBody>
                    <a:bodyPr/>
                    <a:lstStyle/>
                    <a:p>
                      <a:r>
                        <a:rPr lang="en-US" sz="1200" b="1" dirty="0" err="1" smtClean="0">
                          <a:latin typeface="Arial"/>
                          <a:cs typeface="Arial"/>
                        </a:rPr>
                        <a:t>Nafcillin</a:t>
                      </a:r>
                      <a:r>
                        <a:rPr lang="en-US" sz="1200" b="1" baseline="0" dirty="0" smtClean="0">
                          <a:latin typeface="Arial"/>
                          <a:cs typeface="Arial"/>
                        </a:rPr>
                        <a:t> </a:t>
                      </a:r>
                    </a:p>
                    <a:p>
                      <a:r>
                        <a:rPr lang="en-US" sz="1200" b="1" baseline="0" dirty="0" err="1" smtClean="0">
                          <a:latin typeface="Arial"/>
                          <a:cs typeface="Arial"/>
                        </a:rPr>
                        <a:t>Oxacillin</a:t>
                      </a:r>
                      <a:endParaRPr lang="en-US" sz="1200" b="1"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#1</a:t>
                      </a:r>
                      <a:r>
                        <a:rPr lang="en-US" sz="1200" baseline="0" dirty="0" smtClean="0">
                          <a:latin typeface="Arial"/>
                          <a:cs typeface="Arial"/>
                        </a:rPr>
                        <a:t> for MSSA</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MSSA</a:t>
                      </a:r>
                      <a:endParaRPr lang="en-US" sz="1200" dirty="0">
                        <a:latin typeface="Arial"/>
                        <a:cs typeface="Arial"/>
                      </a:endParaRPr>
                    </a:p>
                  </a:txBody>
                  <a:tcPr>
                    <a:solidFill>
                      <a:schemeClr val="accent3">
                        <a:lumMod val="40000"/>
                        <a:lumOff val="60000"/>
                      </a:schemeClr>
                    </a:solidFill>
                  </a:tcPr>
                </a:tc>
                <a:extLst>
                  <a:ext uri="{0D108BD9-81ED-4DB2-BD59-A6C34878D82A}">
                    <a16:rowId xmlns:a16="http://schemas.microsoft.com/office/drawing/2014/main" val="10004"/>
                  </a:ext>
                </a:extLst>
              </a:tr>
              <a:tr h="526044">
                <a:tc>
                  <a:txBody>
                    <a:bodyPr/>
                    <a:lstStyle/>
                    <a:p>
                      <a:r>
                        <a:rPr lang="en-US" sz="1200" b="1" dirty="0" err="1" smtClean="0">
                          <a:latin typeface="Arial"/>
                          <a:cs typeface="Arial"/>
                        </a:rPr>
                        <a:t>Zosyn</a:t>
                      </a:r>
                      <a:endParaRPr lang="en-US" sz="1200" b="1"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 </a:t>
                      </a:r>
                    </a:p>
                    <a:p>
                      <a:r>
                        <a:rPr lang="en-US" sz="1200" dirty="0" smtClean="0">
                          <a:latin typeface="Arial"/>
                          <a:cs typeface="Arial"/>
                        </a:rPr>
                        <a:t>pseudomonas</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40000"/>
                        <a:lumOff val="60000"/>
                      </a:schemeClr>
                    </a:solidFill>
                  </a:tcPr>
                </a:tc>
                <a:tc>
                  <a:txBody>
                    <a:bodyPr/>
                    <a:lstStyle/>
                    <a:p>
                      <a:r>
                        <a:rPr lang="en-US" sz="1200" dirty="0" smtClean="0">
                          <a:latin typeface="Arial"/>
                          <a:cs typeface="Arial"/>
                        </a:rPr>
                        <a:t>GI, HCAP</a:t>
                      </a:r>
                      <a:endParaRPr lang="en-US" sz="1200" dirty="0">
                        <a:latin typeface="Arial"/>
                        <a:cs typeface="Arial"/>
                      </a:endParaRPr>
                    </a:p>
                  </a:txBody>
                  <a:tcPr>
                    <a:solidFill>
                      <a:schemeClr val="accent3">
                        <a:lumMod val="40000"/>
                        <a:lumOff val="60000"/>
                      </a:schemeClr>
                    </a:solidFill>
                  </a:tcPr>
                </a:tc>
                <a:extLst>
                  <a:ext uri="{0D108BD9-81ED-4DB2-BD59-A6C34878D82A}">
                    <a16:rowId xmlns:a16="http://schemas.microsoft.com/office/drawing/2014/main" val="10005"/>
                  </a:ext>
                </a:extLst>
              </a:tr>
              <a:tr h="475393">
                <a:tc>
                  <a:txBody>
                    <a:bodyPr/>
                    <a:lstStyle/>
                    <a:p>
                      <a:r>
                        <a:rPr lang="en-US" sz="1200" b="1" dirty="0" err="1" smtClean="0">
                          <a:latin typeface="Arial"/>
                          <a:cs typeface="Arial"/>
                        </a:rPr>
                        <a:t>Cefazolin</a:t>
                      </a:r>
                      <a:r>
                        <a:rPr lang="en-US" sz="1200" b="1" dirty="0" smtClean="0">
                          <a:latin typeface="Arial"/>
                          <a:cs typeface="Arial"/>
                        </a:rPr>
                        <a:t> Cephalexin</a:t>
                      </a: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Skin, MSSA</a:t>
                      </a:r>
                      <a:endParaRPr lang="en-US" sz="12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10006"/>
                  </a:ext>
                </a:extLst>
              </a:tr>
              <a:tr h="475393">
                <a:tc>
                  <a:txBody>
                    <a:bodyPr/>
                    <a:lstStyle/>
                    <a:p>
                      <a:r>
                        <a:rPr lang="en-US" sz="1200" b="1" dirty="0" err="1" smtClean="0">
                          <a:latin typeface="Arial"/>
                          <a:cs typeface="Arial"/>
                        </a:rPr>
                        <a:t>Cefotetan</a:t>
                      </a:r>
                      <a:endParaRPr lang="en-US" sz="1200" b="1"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Abdominal infections</a:t>
                      </a:r>
                      <a:endParaRPr lang="en-US" sz="12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10007"/>
                  </a:ext>
                </a:extLst>
              </a:tr>
              <a:tr h="526044">
                <a:tc>
                  <a:txBody>
                    <a:bodyPr/>
                    <a:lstStyle/>
                    <a:p>
                      <a:r>
                        <a:rPr lang="en-US" sz="1200" b="1" dirty="0" smtClean="0">
                          <a:latin typeface="Arial"/>
                          <a:cs typeface="Arial"/>
                        </a:rPr>
                        <a:t>Ceftriaxone</a:t>
                      </a:r>
                      <a:endParaRPr lang="en-US" sz="1200" b="1"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CNS/cardiac</a:t>
                      </a:r>
                      <a:r>
                        <a:rPr lang="en-US" sz="1200" baseline="0" dirty="0" smtClean="0">
                          <a:latin typeface="Arial"/>
                          <a:cs typeface="Arial"/>
                        </a:rPr>
                        <a:t> Lyme, gonorrhea</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UTI, CAP,</a:t>
                      </a:r>
                      <a:r>
                        <a:rPr lang="en-US" sz="1200" baseline="0" dirty="0" smtClean="0">
                          <a:latin typeface="Arial"/>
                          <a:cs typeface="Arial"/>
                        </a:rPr>
                        <a:t> meningitis</a:t>
                      </a:r>
                      <a:endParaRPr lang="en-US" sz="12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10008"/>
                  </a:ext>
                </a:extLst>
              </a:tr>
              <a:tr h="285236">
                <a:tc>
                  <a:txBody>
                    <a:bodyPr/>
                    <a:lstStyle/>
                    <a:p>
                      <a:r>
                        <a:rPr lang="en-US" sz="1200" b="1" dirty="0" err="1" smtClean="0">
                          <a:latin typeface="Arial"/>
                          <a:cs typeface="Arial"/>
                        </a:rPr>
                        <a:t>Cefpodoxime</a:t>
                      </a:r>
                      <a:endParaRPr lang="en-US" sz="1200" b="1"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UTI, CAP</a:t>
                      </a:r>
                      <a:endParaRPr lang="en-US" sz="12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10009"/>
                  </a:ext>
                </a:extLst>
              </a:tr>
              <a:tr h="526044">
                <a:tc>
                  <a:txBody>
                    <a:bodyPr/>
                    <a:lstStyle/>
                    <a:p>
                      <a:r>
                        <a:rPr lang="en-US" sz="1200" b="1" dirty="0" err="1" smtClean="0">
                          <a:latin typeface="Arial"/>
                          <a:cs typeface="Arial"/>
                        </a:rPr>
                        <a:t>Ceftazidime</a:t>
                      </a:r>
                      <a:endParaRPr lang="en-US" sz="1200" b="1"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 pseudomonas</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Febrile neutropenia</a:t>
                      </a:r>
                      <a:endParaRPr lang="en-US" sz="12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10010"/>
                  </a:ext>
                </a:extLst>
              </a:tr>
              <a:tr h="526044">
                <a:tc>
                  <a:txBody>
                    <a:bodyPr/>
                    <a:lstStyle/>
                    <a:p>
                      <a:r>
                        <a:rPr lang="en-US" sz="1200" b="1" dirty="0" err="1" smtClean="0">
                          <a:latin typeface="Arial"/>
                          <a:cs typeface="Arial"/>
                        </a:rPr>
                        <a:t>Cefepime</a:t>
                      </a:r>
                      <a:endParaRPr lang="en-US" sz="1200" b="1"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 pseudomonas</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Febrile neutropenia</a:t>
                      </a:r>
                      <a:endParaRPr lang="en-US" sz="12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10011"/>
                  </a:ext>
                </a:extLst>
              </a:tr>
              <a:tr h="372615">
                <a:tc>
                  <a:txBody>
                    <a:bodyPr/>
                    <a:lstStyle/>
                    <a:p>
                      <a:r>
                        <a:rPr lang="en-US" sz="1200" b="1" dirty="0" err="1" smtClean="0">
                          <a:latin typeface="Arial"/>
                          <a:cs typeface="Arial"/>
                        </a:rPr>
                        <a:t>Ceftaroline</a:t>
                      </a:r>
                      <a:endParaRPr lang="en-US" sz="1200" b="1"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MRSA</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4">
                        <a:lumMod val="40000"/>
                        <a:lumOff val="60000"/>
                      </a:schemeClr>
                    </a:solidFill>
                  </a:tcPr>
                </a:tc>
                <a:tc>
                  <a:txBody>
                    <a:bodyPr/>
                    <a:lstStyle/>
                    <a:p>
                      <a:r>
                        <a:rPr lang="en-US" sz="1200" dirty="0" smtClean="0">
                          <a:latin typeface="Arial"/>
                          <a:cs typeface="Arial"/>
                        </a:rPr>
                        <a:t>MRSA cellulitis/PNA</a:t>
                      </a:r>
                      <a:endParaRPr lang="en-US" sz="12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5845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a:t>A</a:t>
            </a:r>
            <a:r>
              <a:rPr lang="en-US" sz="2800" dirty="0" smtClean="0"/>
              <a:t>erobic vs. Anaerobic</a:t>
            </a:r>
            <a:endParaRPr lang="en-US" sz="2800" dirty="0"/>
          </a:p>
        </p:txBody>
      </p:sp>
      <p:sp>
        <p:nvSpPr>
          <p:cNvPr id="5" name="Text Placeholder 4"/>
          <p:cNvSpPr>
            <a:spLocks noGrp="1"/>
          </p:cNvSpPr>
          <p:nvPr>
            <p:ph type="body" idx="1"/>
          </p:nvPr>
        </p:nvSpPr>
        <p:spPr>
          <a:xfrm>
            <a:off x="403412" y="2023722"/>
            <a:ext cx="2877421" cy="536388"/>
          </a:xfrm>
        </p:spPr>
        <p:txBody>
          <a:bodyPr/>
          <a:lstStyle/>
          <a:p>
            <a:r>
              <a:rPr lang="en-US" dirty="0" smtClean="0"/>
              <a:t>Aerobic</a:t>
            </a:r>
            <a:endParaRPr lang="en-US" dirty="0"/>
          </a:p>
        </p:txBody>
      </p:sp>
      <p:sp>
        <p:nvSpPr>
          <p:cNvPr id="14" name="Content Placeholder 2"/>
          <p:cNvSpPr txBox="1">
            <a:spLocks/>
          </p:cNvSpPr>
          <p:nvPr/>
        </p:nvSpPr>
        <p:spPr>
          <a:xfrm>
            <a:off x="284163" y="1801466"/>
            <a:ext cx="3931920" cy="1517287"/>
          </a:xfrm>
          <a:prstGeom prst="rect">
            <a:avLst/>
          </a:prstGeom>
          <a:ln w="38100" cap="flat" cmpd="sng"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chemeClr val="tx1"/>
                </a:solidFill>
                <a:latin typeface="Arial"/>
                <a:cs typeface="Arial"/>
              </a:rPr>
              <a:t>AEROBIC</a:t>
            </a:r>
          </a:p>
          <a:p>
            <a:pPr lvl="1">
              <a:buFont typeface="Courier New"/>
              <a:buChar char="o"/>
            </a:pPr>
            <a:r>
              <a:rPr lang="en-US" b="0" dirty="0" smtClean="0">
                <a:latin typeface="Arial"/>
                <a:cs typeface="Arial"/>
              </a:rPr>
              <a:t>CAN ONLY SURVIVE IN THE PRESENCE OF O2</a:t>
            </a:r>
          </a:p>
          <a:p>
            <a:pPr lvl="1"/>
            <a:endParaRPr lang="en-US" dirty="0">
              <a:latin typeface="Arial"/>
              <a:cs typeface="Arial"/>
            </a:endParaRPr>
          </a:p>
        </p:txBody>
      </p:sp>
      <p:sp>
        <p:nvSpPr>
          <p:cNvPr id="16" name="Content Placeholder 2"/>
          <p:cNvSpPr txBox="1">
            <a:spLocks/>
          </p:cNvSpPr>
          <p:nvPr/>
        </p:nvSpPr>
        <p:spPr>
          <a:xfrm>
            <a:off x="284163" y="3471153"/>
            <a:ext cx="3931920" cy="1517287"/>
          </a:xfrm>
          <a:prstGeom prst="rect">
            <a:avLst/>
          </a:prstGeom>
          <a:ln w="38100" cap="flat" cmpd="sng" algn="ctr">
            <a:solidFill>
              <a:schemeClr val="bg1">
                <a:lumMod val="6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chemeClr val="bg1">
                    <a:lumMod val="65000"/>
                  </a:schemeClr>
                </a:solidFill>
                <a:latin typeface="Arial"/>
                <a:cs typeface="Arial"/>
              </a:rPr>
              <a:t>ANAEROBIC</a:t>
            </a:r>
          </a:p>
          <a:p>
            <a:pPr lvl="1">
              <a:buFont typeface="Courier New"/>
              <a:buChar char="o"/>
            </a:pPr>
            <a:r>
              <a:rPr lang="en-US" b="0" dirty="0" smtClean="0">
                <a:solidFill>
                  <a:schemeClr val="bg1">
                    <a:lumMod val="65000"/>
                  </a:schemeClr>
                </a:solidFill>
                <a:latin typeface="Arial"/>
                <a:cs typeface="Arial"/>
              </a:rPr>
              <a:t>CAN ONLY SURVIVE IN THE ABSENCE OF O2</a:t>
            </a:r>
          </a:p>
          <a:p>
            <a:pPr lvl="1"/>
            <a:endParaRPr lang="en-US" dirty="0">
              <a:solidFill>
                <a:schemeClr val="bg1">
                  <a:lumMod val="65000"/>
                </a:schemeClr>
              </a:solidFill>
              <a:latin typeface="Arial"/>
              <a:cs typeface="Arial"/>
            </a:endParaRPr>
          </a:p>
        </p:txBody>
      </p:sp>
      <p:sp>
        <p:nvSpPr>
          <p:cNvPr id="17" name="Content Placeholder 2"/>
          <p:cNvSpPr txBox="1">
            <a:spLocks/>
          </p:cNvSpPr>
          <p:nvPr/>
        </p:nvSpPr>
        <p:spPr>
          <a:xfrm>
            <a:off x="284163" y="5108700"/>
            <a:ext cx="3931920" cy="1517287"/>
          </a:xfrm>
          <a:prstGeom prst="rect">
            <a:avLst/>
          </a:prstGeom>
          <a:ln w="38100" cap="flat" cmpd="sng" algn="ctr">
            <a:solidFill>
              <a:schemeClr val="bg1">
                <a:lumMod val="6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chemeClr val="bg1">
                    <a:lumMod val="65000"/>
                  </a:schemeClr>
                </a:solidFill>
                <a:latin typeface="Arial"/>
                <a:cs typeface="Arial"/>
              </a:rPr>
              <a:t>FACULTATIVE ANAEROBIC</a:t>
            </a:r>
          </a:p>
          <a:p>
            <a:pPr lvl="1">
              <a:buFont typeface="Courier New"/>
              <a:buChar char="o"/>
            </a:pPr>
            <a:r>
              <a:rPr lang="en-US" b="0" dirty="0" smtClean="0">
                <a:solidFill>
                  <a:schemeClr val="bg1">
                    <a:lumMod val="65000"/>
                  </a:schemeClr>
                </a:solidFill>
                <a:latin typeface="Arial"/>
                <a:cs typeface="Arial"/>
              </a:rPr>
              <a:t>CAN GO BOTH WAYS!</a:t>
            </a:r>
          </a:p>
          <a:p>
            <a:pPr lvl="1"/>
            <a:endParaRPr lang="en-US" dirty="0">
              <a:solidFill>
                <a:schemeClr val="bg1">
                  <a:lumMod val="65000"/>
                </a:schemeClr>
              </a:solidFill>
              <a:latin typeface="Arial"/>
              <a:cs typeface="Arial"/>
            </a:endParaRPr>
          </a:p>
        </p:txBody>
      </p:sp>
    </p:spTree>
    <p:extLst>
      <p:ext uri="{BB962C8B-B14F-4D97-AF65-F5344CB8AC3E}">
        <p14:creationId xmlns:p14="http://schemas.microsoft.com/office/powerpoint/2010/main" val="61814891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43717351"/>
              </p:ext>
            </p:extLst>
          </p:nvPr>
        </p:nvGraphicFramePr>
        <p:xfrm>
          <a:off x="235678" y="381002"/>
          <a:ext cx="8555868" cy="6172196"/>
        </p:xfrm>
        <a:graphic>
          <a:graphicData uri="http://schemas.openxmlformats.org/drawingml/2006/table">
            <a:tbl>
              <a:tblPr firstRow="1" bandRow="1">
                <a:tableStyleId>{5C22544A-7EE6-4342-B048-85BDC9FD1C3A}</a:tableStyleId>
              </a:tblPr>
              <a:tblGrid>
                <a:gridCol w="1425978">
                  <a:extLst>
                    <a:ext uri="{9D8B030D-6E8A-4147-A177-3AD203B41FA5}">
                      <a16:colId xmlns:a16="http://schemas.microsoft.com/office/drawing/2014/main" val="20000"/>
                    </a:ext>
                  </a:extLst>
                </a:gridCol>
                <a:gridCol w="1425978">
                  <a:extLst>
                    <a:ext uri="{9D8B030D-6E8A-4147-A177-3AD203B41FA5}">
                      <a16:colId xmlns:a16="http://schemas.microsoft.com/office/drawing/2014/main" val="20001"/>
                    </a:ext>
                  </a:extLst>
                </a:gridCol>
                <a:gridCol w="1425978">
                  <a:extLst>
                    <a:ext uri="{9D8B030D-6E8A-4147-A177-3AD203B41FA5}">
                      <a16:colId xmlns:a16="http://schemas.microsoft.com/office/drawing/2014/main" val="20002"/>
                    </a:ext>
                  </a:extLst>
                </a:gridCol>
                <a:gridCol w="1425978">
                  <a:extLst>
                    <a:ext uri="{9D8B030D-6E8A-4147-A177-3AD203B41FA5}">
                      <a16:colId xmlns:a16="http://schemas.microsoft.com/office/drawing/2014/main" val="20003"/>
                    </a:ext>
                  </a:extLst>
                </a:gridCol>
                <a:gridCol w="1425978">
                  <a:extLst>
                    <a:ext uri="{9D8B030D-6E8A-4147-A177-3AD203B41FA5}">
                      <a16:colId xmlns:a16="http://schemas.microsoft.com/office/drawing/2014/main" val="20004"/>
                    </a:ext>
                  </a:extLst>
                </a:gridCol>
                <a:gridCol w="1425978">
                  <a:extLst>
                    <a:ext uri="{9D8B030D-6E8A-4147-A177-3AD203B41FA5}">
                      <a16:colId xmlns:a16="http://schemas.microsoft.com/office/drawing/2014/main" val="20005"/>
                    </a:ext>
                  </a:extLst>
                </a:gridCol>
              </a:tblGrid>
              <a:tr h="799277">
                <a:tc>
                  <a:txBody>
                    <a:bodyPr/>
                    <a:lstStyle/>
                    <a:p>
                      <a:endParaRPr lang="en-US" sz="1200" dirty="0">
                        <a:latin typeface="Arial"/>
                        <a:cs typeface="Arial"/>
                      </a:endParaRPr>
                    </a:p>
                  </a:txBody>
                  <a:tcPr/>
                </a:tc>
                <a:tc>
                  <a:txBody>
                    <a:bodyPr/>
                    <a:lstStyle/>
                    <a:p>
                      <a:r>
                        <a:rPr lang="en-US" sz="1200" dirty="0" smtClean="0">
                          <a:latin typeface="Arial"/>
                          <a:cs typeface="Arial"/>
                        </a:rPr>
                        <a:t>Gram</a:t>
                      </a:r>
                      <a:r>
                        <a:rPr lang="en-US" sz="1200" baseline="0" dirty="0" smtClean="0">
                          <a:latin typeface="Arial"/>
                          <a:cs typeface="Arial"/>
                        </a:rPr>
                        <a:t> +</a:t>
                      </a:r>
                      <a:endParaRPr lang="en-US" sz="1200" dirty="0">
                        <a:latin typeface="Arial"/>
                        <a:cs typeface="Arial"/>
                      </a:endParaRPr>
                    </a:p>
                  </a:txBody>
                  <a:tcPr/>
                </a:tc>
                <a:tc>
                  <a:txBody>
                    <a:bodyPr/>
                    <a:lstStyle/>
                    <a:p>
                      <a:r>
                        <a:rPr lang="en-US" sz="1200" dirty="0" smtClean="0">
                          <a:latin typeface="Arial"/>
                          <a:cs typeface="Arial"/>
                        </a:rPr>
                        <a:t>Gram -</a:t>
                      </a:r>
                      <a:endParaRPr lang="en-US" sz="1200" dirty="0">
                        <a:latin typeface="Arial"/>
                        <a:cs typeface="Arial"/>
                      </a:endParaRPr>
                    </a:p>
                  </a:txBody>
                  <a:tcPr/>
                </a:tc>
                <a:tc>
                  <a:txBody>
                    <a:bodyPr/>
                    <a:lstStyle/>
                    <a:p>
                      <a:r>
                        <a:rPr lang="en-US" sz="1200" dirty="0" smtClean="0">
                          <a:latin typeface="Arial"/>
                          <a:cs typeface="Arial"/>
                        </a:rPr>
                        <a:t>Anaerobe</a:t>
                      </a:r>
                      <a:endParaRPr lang="en-US" sz="1200" dirty="0">
                        <a:latin typeface="Arial"/>
                        <a:cs typeface="Arial"/>
                      </a:endParaRPr>
                    </a:p>
                  </a:txBody>
                  <a:tcPr/>
                </a:tc>
                <a:tc>
                  <a:txBody>
                    <a:bodyPr/>
                    <a:lstStyle/>
                    <a:p>
                      <a:r>
                        <a:rPr lang="en-US" sz="1200" dirty="0" smtClean="0">
                          <a:latin typeface="Arial"/>
                          <a:cs typeface="Arial"/>
                        </a:rPr>
                        <a:t>Atypical</a:t>
                      </a:r>
                      <a:endParaRPr lang="en-US" sz="1200" dirty="0">
                        <a:latin typeface="Arial"/>
                        <a:cs typeface="Arial"/>
                      </a:endParaRPr>
                    </a:p>
                  </a:txBody>
                  <a:tcPr/>
                </a:tc>
                <a:tc>
                  <a:txBody>
                    <a:bodyPr/>
                    <a:lstStyle/>
                    <a:p>
                      <a:r>
                        <a:rPr lang="en-US" sz="1200" dirty="0" smtClean="0">
                          <a:latin typeface="Arial"/>
                          <a:cs typeface="Arial"/>
                        </a:rPr>
                        <a:t>Comments</a:t>
                      </a:r>
                      <a:endParaRPr lang="en-US" sz="1200" dirty="0">
                        <a:latin typeface="Arial"/>
                        <a:cs typeface="Arial"/>
                      </a:endParaRPr>
                    </a:p>
                  </a:txBody>
                  <a:tcPr/>
                </a:tc>
                <a:extLst>
                  <a:ext uri="{0D108BD9-81ED-4DB2-BD59-A6C34878D82A}">
                    <a16:rowId xmlns:a16="http://schemas.microsoft.com/office/drawing/2014/main" val="10000"/>
                  </a:ext>
                </a:extLst>
              </a:tr>
              <a:tr h="799277">
                <a:tc>
                  <a:txBody>
                    <a:bodyPr/>
                    <a:lstStyle/>
                    <a:p>
                      <a:r>
                        <a:rPr lang="en-US" sz="1200" b="1" dirty="0" smtClean="0">
                          <a:latin typeface="Arial"/>
                          <a:cs typeface="Arial"/>
                        </a:rPr>
                        <a:t>Ciprofloxacin</a:t>
                      </a:r>
                    </a:p>
                  </a:txBody>
                  <a:tcPr>
                    <a:solidFill>
                      <a:schemeClr val="accent6">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 60% pseudomonas</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GI, GU</a:t>
                      </a:r>
                      <a:endParaRPr lang="en-US" sz="12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10001"/>
                  </a:ext>
                </a:extLst>
              </a:tr>
              <a:tr h="799277">
                <a:tc>
                  <a:txBody>
                    <a:bodyPr/>
                    <a:lstStyle/>
                    <a:p>
                      <a:r>
                        <a:rPr lang="en-US" sz="1200" b="1" dirty="0" smtClean="0">
                          <a:latin typeface="Arial"/>
                          <a:cs typeface="Arial"/>
                        </a:rPr>
                        <a:t>Levofloxacin</a:t>
                      </a:r>
                      <a:endParaRPr lang="en-US" sz="1200" b="1"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 60% pseudomonas</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TB, Legionella,</a:t>
                      </a:r>
                      <a:r>
                        <a:rPr lang="en-US" sz="1200" baseline="0" dirty="0" smtClean="0">
                          <a:latin typeface="Arial"/>
                          <a:cs typeface="Arial"/>
                        </a:rPr>
                        <a:t> mycoplasma</a:t>
                      </a:r>
                      <a:endParaRPr lang="en-US" sz="1200" dirty="0">
                        <a:latin typeface="Arial"/>
                        <a:cs typeface="Arial"/>
                      </a:endParaRPr>
                    </a:p>
                  </a:txBody>
                  <a:tcPr>
                    <a:solidFill>
                      <a:schemeClr val="accent6">
                        <a:lumMod val="40000"/>
                        <a:lumOff val="60000"/>
                      </a:schemeClr>
                    </a:solidFill>
                  </a:tcPr>
                </a:tc>
                <a:tc>
                  <a:txBody>
                    <a:bodyPr/>
                    <a:lstStyle/>
                    <a:p>
                      <a:r>
                        <a:rPr lang="en-US" sz="1200" dirty="0" err="1" smtClean="0">
                          <a:latin typeface="Arial"/>
                          <a:cs typeface="Arial"/>
                        </a:rPr>
                        <a:t>Community</a:t>
                      </a:r>
                      <a:r>
                        <a:rPr lang="en-US" sz="1200" baseline="0" dirty="0" err="1" smtClean="0">
                          <a:latin typeface="Arial"/>
                          <a:cs typeface="Arial"/>
                        </a:rPr>
                        <a:t>Acquired</a:t>
                      </a:r>
                      <a:r>
                        <a:rPr lang="en-US" sz="1200" baseline="0" dirty="0" smtClean="0">
                          <a:latin typeface="Arial"/>
                          <a:cs typeface="Arial"/>
                        </a:rPr>
                        <a:t> PNA, $</a:t>
                      </a:r>
                      <a:endParaRPr lang="en-US" sz="12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10002"/>
                  </a:ext>
                </a:extLst>
              </a:tr>
              <a:tr h="463073">
                <a:tc>
                  <a:txBody>
                    <a:bodyPr/>
                    <a:lstStyle/>
                    <a:p>
                      <a:r>
                        <a:rPr lang="en-US" sz="1200" b="1" dirty="0" err="1" smtClean="0">
                          <a:latin typeface="Arial"/>
                          <a:cs typeface="Arial"/>
                        </a:rPr>
                        <a:t>Moxifloxacin</a:t>
                      </a:r>
                      <a:endParaRPr lang="en-US" sz="1200" b="1"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similar</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to</a:t>
                      </a:r>
                      <a:endParaRPr lang="en-US" sz="1200" dirty="0">
                        <a:latin typeface="Arial"/>
                        <a:cs typeface="Arial"/>
                      </a:endParaRPr>
                    </a:p>
                  </a:txBody>
                  <a:tcPr>
                    <a:solidFill>
                      <a:schemeClr val="accent6">
                        <a:lumMod val="40000"/>
                        <a:lumOff val="60000"/>
                      </a:schemeClr>
                    </a:solidFill>
                  </a:tcPr>
                </a:tc>
                <a:tc>
                  <a:txBody>
                    <a:bodyPr/>
                    <a:lstStyle/>
                    <a:p>
                      <a:r>
                        <a:rPr lang="en-US" sz="1200" dirty="0" err="1" smtClean="0">
                          <a:latin typeface="Arial"/>
                          <a:cs typeface="Arial"/>
                        </a:rPr>
                        <a:t>Levo</a:t>
                      </a:r>
                      <a:r>
                        <a:rPr lang="en-US" sz="1200" dirty="0" smtClean="0">
                          <a:latin typeface="Arial"/>
                          <a:cs typeface="Arial"/>
                        </a:rPr>
                        <a:t>-</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a:t>
                      </a:r>
                      <a:r>
                        <a:rPr lang="en-US" sz="1200" dirty="0" err="1" smtClean="0">
                          <a:latin typeface="Arial"/>
                          <a:cs typeface="Arial"/>
                        </a:rPr>
                        <a:t>floxacin</a:t>
                      </a:r>
                      <a:endParaRPr lang="en-US" sz="1200" dirty="0">
                        <a:latin typeface="Arial"/>
                        <a:cs typeface="Arial"/>
                      </a:endParaRPr>
                    </a:p>
                  </a:txBody>
                  <a:tcPr>
                    <a:solidFill>
                      <a:schemeClr val="accent6">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10003"/>
                  </a:ext>
                </a:extLst>
              </a:tr>
              <a:tr h="1027642">
                <a:tc>
                  <a:txBody>
                    <a:bodyPr/>
                    <a:lstStyle/>
                    <a:p>
                      <a:r>
                        <a:rPr lang="en-US" sz="1200" b="1" dirty="0" smtClean="0">
                          <a:latin typeface="Arial"/>
                          <a:cs typeface="Arial"/>
                        </a:rPr>
                        <a:t>Azithromycin</a:t>
                      </a:r>
                      <a:endParaRPr lang="en-US" sz="1200" b="1" dirty="0">
                        <a:latin typeface="Arial"/>
                        <a:cs typeface="Arial"/>
                      </a:endParaRPr>
                    </a:p>
                  </a:txBody>
                  <a:tcPr>
                    <a:solidFill>
                      <a:schemeClr val="accent2">
                        <a:lumMod val="40000"/>
                        <a:lumOff val="60000"/>
                      </a:schemeClr>
                    </a:solidFill>
                  </a:tcPr>
                </a:tc>
                <a:tc>
                  <a:txBody>
                    <a:bodyPr/>
                    <a:lstStyle/>
                    <a:p>
                      <a:r>
                        <a:rPr lang="en-US" sz="1200" dirty="0" smtClean="0">
                          <a:latin typeface="Arial"/>
                          <a:cs typeface="Arial"/>
                        </a:rPr>
                        <a:t>++</a:t>
                      </a:r>
                    </a:p>
                  </a:txBody>
                  <a:tcPr>
                    <a:solidFill>
                      <a:schemeClr val="accent2">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2">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2">
                        <a:lumMod val="40000"/>
                        <a:lumOff val="60000"/>
                      </a:schemeClr>
                    </a:solidFill>
                  </a:tcPr>
                </a:tc>
                <a:tc>
                  <a:txBody>
                    <a:bodyPr/>
                    <a:lstStyle/>
                    <a:p>
                      <a:r>
                        <a:rPr lang="en-US" sz="1200" dirty="0" smtClean="0">
                          <a:latin typeface="Arial"/>
                          <a:cs typeface="Arial"/>
                        </a:rPr>
                        <a:t>+++</a:t>
                      </a:r>
                    </a:p>
                    <a:p>
                      <a:r>
                        <a:rPr lang="en-US" sz="1200" dirty="0" smtClean="0">
                          <a:latin typeface="Arial"/>
                          <a:cs typeface="Arial"/>
                        </a:rPr>
                        <a:t>respiratory </a:t>
                      </a:r>
                      <a:r>
                        <a:rPr lang="en-US" sz="1200" dirty="0" err="1" smtClean="0">
                          <a:latin typeface="Arial"/>
                          <a:cs typeface="Arial"/>
                        </a:rPr>
                        <a:t>atypicals</a:t>
                      </a:r>
                      <a:r>
                        <a:rPr lang="en-US" sz="1200" dirty="0" smtClean="0">
                          <a:latin typeface="Arial"/>
                          <a:cs typeface="Arial"/>
                        </a:rPr>
                        <a:t>, chlamydia</a:t>
                      </a:r>
                      <a:endParaRPr lang="en-US" sz="1200" dirty="0">
                        <a:latin typeface="Arial"/>
                        <a:cs typeface="Arial"/>
                      </a:endParaRPr>
                    </a:p>
                  </a:txBody>
                  <a:tcPr>
                    <a:solidFill>
                      <a:schemeClr val="accent2">
                        <a:lumMod val="40000"/>
                        <a:lumOff val="60000"/>
                      </a:schemeClr>
                    </a:solidFill>
                  </a:tcPr>
                </a:tc>
                <a:tc>
                  <a:txBody>
                    <a:bodyPr/>
                    <a:lstStyle/>
                    <a:p>
                      <a:r>
                        <a:rPr lang="en-US" sz="1200" baseline="0" dirty="0" smtClean="0">
                          <a:latin typeface="Arial"/>
                          <a:cs typeface="Arial"/>
                        </a:rPr>
                        <a:t>CAP. Don’t over-prescribe</a:t>
                      </a:r>
                      <a:endParaRPr lang="en-US" sz="1200" dirty="0">
                        <a:latin typeface="Arial"/>
                        <a:cs typeface="Arial"/>
                      </a:endParaRPr>
                    </a:p>
                  </a:txBody>
                  <a:tcPr>
                    <a:solidFill>
                      <a:schemeClr val="accent2">
                        <a:lumMod val="40000"/>
                        <a:lumOff val="60000"/>
                      </a:schemeClr>
                    </a:solidFill>
                  </a:tcPr>
                </a:tc>
                <a:extLst>
                  <a:ext uri="{0D108BD9-81ED-4DB2-BD59-A6C34878D82A}">
                    <a16:rowId xmlns:a16="http://schemas.microsoft.com/office/drawing/2014/main" val="10004"/>
                  </a:ext>
                </a:extLst>
              </a:tr>
              <a:tr h="1027642">
                <a:tc>
                  <a:txBody>
                    <a:bodyPr/>
                    <a:lstStyle/>
                    <a:p>
                      <a:r>
                        <a:rPr lang="en-US" sz="1200" b="1" dirty="0" smtClean="0">
                          <a:latin typeface="Arial"/>
                          <a:cs typeface="Arial"/>
                        </a:rPr>
                        <a:t>Doxycycline</a:t>
                      </a:r>
                      <a:endParaRPr lang="en-US" sz="1200" b="1"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a:t>
                      </a:r>
                    </a:p>
                  </a:txBody>
                  <a:tcPr>
                    <a:solidFill>
                      <a:schemeClr val="accent5">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 broad</a:t>
                      </a:r>
                      <a:endParaRPr lang="en-US" sz="1200" dirty="0">
                        <a:latin typeface="Arial"/>
                        <a:cs typeface="Arial"/>
                      </a:endParaRPr>
                    </a:p>
                  </a:txBody>
                  <a:tcPr>
                    <a:solidFill>
                      <a:schemeClr val="accent5">
                        <a:lumMod val="40000"/>
                        <a:lumOff val="60000"/>
                      </a:schemeClr>
                    </a:solidFill>
                  </a:tcPr>
                </a:tc>
                <a:tc>
                  <a:txBody>
                    <a:bodyPr/>
                    <a:lstStyle/>
                    <a:p>
                      <a:r>
                        <a:rPr lang="en-US" sz="1200" baseline="0" dirty="0" smtClean="0">
                          <a:latin typeface="Arial"/>
                          <a:cs typeface="Arial"/>
                        </a:rPr>
                        <a:t>CAP, wide range of atypical infections</a:t>
                      </a:r>
                      <a:endParaRPr lang="en-US" sz="1200" dirty="0">
                        <a:latin typeface="Arial"/>
                        <a:cs typeface="Arial"/>
                      </a:endParaRPr>
                    </a:p>
                  </a:txBody>
                  <a:tcPr>
                    <a:solidFill>
                      <a:schemeClr val="accent5">
                        <a:lumMod val="40000"/>
                        <a:lumOff val="60000"/>
                      </a:schemeClr>
                    </a:solidFill>
                  </a:tcPr>
                </a:tc>
                <a:extLst>
                  <a:ext uri="{0D108BD9-81ED-4DB2-BD59-A6C34878D82A}">
                    <a16:rowId xmlns:a16="http://schemas.microsoft.com/office/drawing/2014/main" val="10005"/>
                  </a:ext>
                </a:extLst>
              </a:tr>
              <a:tr h="1256008">
                <a:tc>
                  <a:txBody>
                    <a:bodyPr/>
                    <a:lstStyle/>
                    <a:p>
                      <a:r>
                        <a:rPr lang="en-US" sz="1200" b="1" dirty="0" err="1" smtClean="0">
                          <a:latin typeface="Arial"/>
                          <a:cs typeface="Arial"/>
                        </a:rPr>
                        <a:t>Tigecycline</a:t>
                      </a:r>
                      <a:endParaRPr lang="en-US" sz="1200" b="1"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a:t>
                      </a:r>
                    </a:p>
                  </a:txBody>
                  <a:tcPr>
                    <a:solidFill>
                      <a:schemeClr val="accent5">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 C </a:t>
                      </a:r>
                      <a:r>
                        <a:rPr lang="en-US" sz="1200" dirty="0" err="1" smtClean="0">
                          <a:latin typeface="Arial"/>
                          <a:cs typeface="Arial"/>
                        </a:rPr>
                        <a:t>dif</a:t>
                      </a:r>
                      <a:endParaRPr lang="en-US" sz="1200" dirty="0">
                        <a:latin typeface="Arial"/>
                        <a:cs typeface="Arial"/>
                      </a:endParaRPr>
                    </a:p>
                  </a:txBody>
                  <a:tcPr>
                    <a:solidFill>
                      <a:schemeClr val="accent5">
                        <a:lumMod val="40000"/>
                        <a:lumOff val="60000"/>
                      </a:schemeClr>
                    </a:solidFill>
                  </a:tcPr>
                </a:tc>
                <a:tc>
                  <a:txBody>
                    <a:bodyPr/>
                    <a:lstStyle/>
                    <a:p>
                      <a:r>
                        <a:rPr lang="en-US" sz="1200" baseline="0" dirty="0" smtClean="0">
                          <a:latin typeface="Arial"/>
                          <a:cs typeface="Arial"/>
                        </a:rPr>
                        <a:t>3</a:t>
                      </a:r>
                      <a:r>
                        <a:rPr lang="en-US" sz="1200" baseline="30000" dirty="0" smtClean="0">
                          <a:latin typeface="Arial"/>
                          <a:cs typeface="Arial"/>
                        </a:rPr>
                        <a:t>rd</a:t>
                      </a:r>
                      <a:r>
                        <a:rPr lang="en-US" sz="1200" baseline="0" dirty="0" smtClean="0">
                          <a:latin typeface="Arial"/>
                          <a:cs typeface="Arial"/>
                        </a:rPr>
                        <a:t> line agent, may increase mortality </a:t>
                      </a:r>
                      <a:r>
                        <a:rPr lang="en-US" sz="1200" baseline="0" dirty="0" err="1" smtClean="0">
                          <a:latin typeface="Arial"/>
                          <a:cs typeface="Arial"/>
                        </a:rPr>
                        <a:t>vs</a:t>
                      </a:r>
                      <a:r>
                        <a:rPr lang="en-US" sz="1200" baseline="0" dirty="0" smtClean="0">
                          <a:latin typeface="Arial"/>
                          <a:cs typeface="Arial"/>
                        </a:rPr>
                        <a:t> other </a:t>
                      </a:r>
                      <a:r>
                        <a:rPr lang="en-US" sz="1200" baseline="0" dirty="0" err="1" smtClean="0">
                          <a:latin typeface="Arial"/>
                          <a:cs typeface="Arial"/>
                        </a:rPr>
                        <a:t>abx</a:t>
                      </a:r>
                      <a:endParaRPr lang="en-US" sz="1200" dirty="0">
                        <a:latin typeface="Arial"/>
                        <a:cs typeface="Arial"/>
                      </a:endParaRPr>
                    </a:p>
                  </a:txBody>
                  <a:tcPr>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949790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261820178"/>
              </p:ext>
            </p:extLst>
          </p:nvPr>
        </p:nvGraphicFramePr>
        <p:xfrm>
          <a:off x="276254" y="366632"/>
          <a:ext cx="8600970" cy="4967367"/>
        </p:xfrm>
        <a:graphic>
          <a:graphicData uri="http://schemas.openxmlformats.org/drawingml/2006/table">
            <a:tbl>
              <a:tblPr firstRow="1" bandRow="1">
                <a:tableStyleId>{5C22544A-7EE6-4342-B048-85BDC9FD1C3A}</a:tableStyleId>
              </a:tblPr>
              <a:tblGrid>
                <a:gridCol w="1433495">
                  <a:extLst>
                    <a:ext uri="{9D8B030D-6E8A-4147-A177-3AD203B41FA5}">
                      <a16:colId xmlns:a16="http://schemas.microsoft.com/office/drawing/2014/main" val="20000"/>
                    </a:ext>
                  </a:extLst>
                </a:gridCol>
                <a:gridCol w="1433495">
                  <a:extLst>
                    <a:ext uri="{9D8B030D-6E8A-4147-A177-3AD203B41FA5}">
                      <a16:colId xmlns:a16="http://schemas.microsoft.com/office/drawing/2014/main" val="20001"/>
                    </a:ext>
                  </a:extLst>
                </a:gridCol>
                <a:gridCol w="1433495">
                  <a:extLst>
                    <a:ext uri="{9D8B030D-6E8A-4147-A177-3AD203B41FA5}">
                      <a16:colId xmlns:a16="http://schemas.microsoft.com/office/drawing/2014/main" val="20002"/>
                    </a:ext>
                  </a:extLst>
                </a:gridCol>
                <a:gridCol w="1433495">
                  <a:extLst>
                    <a:ext uri="{9D8B030D-6E8A-4147-A177-3AD203B41FA5}">
                      <a16:colId xmlns:a16="http://schemas.microsoft.com/office/drawing/2014/main" val="20003"/>
                    </a:ext>
                  </a:extLst>
                </a:gridCol>
                <a:gridCol w="1433495">
                  <a:extLst>
                    <a:ext uri="{9D8B030D-6E8A-4147-A177-3AD203B41FA5}">
                      <a16:colId xmlns:a16="http://schemas.microsoft.com/office/drawing/2014/main" val="20004"/>
                    </a:ext>
                  </a:extLst>
                </a:gridCol>
                <a:gridCol w="1433495">
                  <a:extLst>
                    <a:ext uri="{9D8B030D-6E8A-4147-A177-3AD203B41FA5}">
                      <a16:colId xmlns:a16="http://schemas.microsoft.com/office/drawing/2014/main" val="20005"/>
                    </a:ext>
                  </a:extLst>
                </a:gridCol>
              </a:tblGrid>
              <a:tr h="605225">
                <a:tc>
                  <a:txBody>
                    <a:bodyPr/>
                    <a:lstStyle/>
                    <a:p>
                      <a:endParaRPr lang="en-US" sz="1400" dirty="0">
                        <a:latin typeface="Arial"/>
                        <a:cs typeface="Arial"/>
                      </a:endParaRPr>
                    </a:p>
                  </a:txBody>
                  <a:tcPr/>
                </a:tc>
                <a:tc>
                  <a:txBody>
                    <a:bodyPr/>
                    <a:lstStyle/>
                    <a:p>
                      <a:r>
                        <a:rPr lang="en-US" sz="1400" dirty="0" smtClean="0">
                          <a:latin typeface="Arial"/>
                          <a:cs typeface="Arial"/>
                        </a:rPr>
                        <a:t>Gram</a:t>
                      </a:r>
                      <a:r>
                        <a:rPr lang="en-US" sz="1400" baseline="0" dirty="0" smtClean="0">
                          <a:latin typeface="Arial"/>
                          <a:cs typeface="Arial"/>
                        </a:rPr>
                        <a:t> +</a:t>
                      </a:r>
                      <a:endParaRPr lang="en-US" sz="1400" dirty="0">
                        <a:latin typeface="Arial"/>
                        <a:cs typeface="Arial"/>
                      </a:endParaRPr>
                    </a:p>
                  </a:txBody>
                  <a:tcPr/>
                </a:tc>
                <a:tc>
                  <a:txBody>
                    <a:bodyPr/>
                    <a:lstStyle/>
                    <a:p>
                      <a:r>
                        <a:rPr lang="en-US" sz="1400" dirty="0" smtClean="0">
                          <a:latin typeface="Arial"/>
                          <a:cs typeface="Arial"/>
                        </a:rPr>
                        <a:t>Gram -</a:t>
                      </a:r>
                      <a:endParaRPr lang="en-US" sz="1400" dirty="0">
                        <a:latin typeface="Arial"/>
                        <a:cs typeface="Arial"/>
                      </a:endParaRPr>
                    </a:p>
                  </a:txBody>
                  <a:tcPr/>
                </a:tc>
                <a:tc>
                  <a:txBody>
                    <a:bodyPr/>
                    <a:lstStyle/>
                    <a:p>
                      <a:r>
                        <a:rPr lang="en-US" sz="1400" dirty="0" smtClean="0">
                          <a:latin typeface="Arial"/>
                          <a:cs typeface="Arial"/>
                        </a:rPr>
                        <a:t>Anaerobe</a:t>
                      </a:r>
                      <a:endParaRPr lang="en-US" sz="1400" dirty="0">
                        <a:latin typeface="Arial"/>
                        <a:cs typeface="Arial"/>
                      </a:endParaRPr>
                    </a:p>
                  </a:txBody>
                  <a:tcPr/>
                </a:tc>
                <a:tc>
                  <a:txBody>
                    <a:bodyPr/>
                    <a:lstStyle/>
                    <a:p>
                      <a:r>
                        <a:rPr lang="en-US" sz="1400" dirty="0" smtClean="0">
                          <a:latin typeface="Arial"/>
                          <a:cs typeface="Arial"/>
                        </a:rPr>
                        <a:t>Atypical</a:t>
                      </a:r>
                      <a:endParaRPr lang="en-US" sz="1400" dirty="0">
                        <a:latin typeface="Arial"/>
                        <a:cs typeface="Arial"/>
                      </a:endParaRPr>
                    </a:p>
                  </a:txBody>
                  <a:tcPr/>
                </a:tc>
                <a:tc>
                  <a:txBody>
                    <a:bodyPr/>
                    <a:lstStyle/>
                    <a:p>
                      <a:r>
                        <a:rPr lang="en-US" sz="1400" dirty="0" smtClean="0">
                          <a:latin typeface="Arial"/>
                          <a:cs typeface="Arial"/>
                        </a:rPr>
                        <a:t>Comments</a:t>
                      </a:r>
                      <a:endParaRPr lang="en-US" sz="1400" dirty="0">
                        <a:latin typeface="Arial"/>
                        <a:cs typeface="Arial"/>
                      </a:endParaRPr>
                    </a:p>
                  </a:txBody>
                  <a:tcPr/>
                </a:tc>
                <a:extLst>
                  <a:ext uri="{0D108BD9-81ED-4DB2-BD59-A6C34878D82A}">
                    <a16:rowId xmlns:a16="http://schemas.microsoft.com/office/drawing/2014/main" val="10000"/>
                  </a:ext>
                </a:extLst>
              </a:tr>
              <a:tr h="962237">
                <a:tc>
                  <a:txBody>
                    <a:bodyPr/>
                    <a:lstStyle/>
                    <a:p>
                      <a:r>
                        <a:rPr lang="en-US" sz="1400" b="1" dirty="0" smtClean="0">
                          <a:latin typeface="Arial"/>
                          <a:cs typeface="Arial"/>
                        </a:rPr>
                        <a:t>Bactrim</a:t>
                      </a:r>
                      <a:endParaRPr lang="en-US" sz="1400" b="1" dirty="0">
                        <a:latin typeface="Arial"/>
                        <a:cs typeface="Arial"/>
                      </a:endParaRPr>
                    </a:p>
                  </a:txBody>
                  <a:tcPr/>
                </a:tc>
                <a:tc>
                  <a:txBody>
                    <a:bodyPr/>
                    <a:lstStyle/>
                    <a:p>
                      <a:r>
                        <a:rPr lang="en-US" sz="1400" dirty="0" smtClean="0">
                          <a:latin typeface="Arial"/>
                          <a:cs typeface="Arial"/>
                        </a:rPr>
                        <a:t>++, MRSA occasionally</a:t>
                      </a:r>
                    </a:p>
                  </a:txBody>
                  <a:tcPr/>
                </a:tc>
                <a:tc>
                  <a:txBody>
                    <a:bodyPr/>
                    <a:lstStyle/>
                    <a:p>
                      <a:r>
                        <a:rPr lang="en-US" sz="1400" dirty="0" smtClean="0">
                          <a:latin typeface="Arial"/>
                          <a:cs typeface="Arial"/>
                        </a:rPr>
                        <a:t>++</a:t>
                      </a:r>
                      <a:endParaRPr lang="en-US" sz="1400" dirty="0">
                        <a:latin typeface="Arial"/>
                        <a:cs typeface="Arial"/>
                      </a:endParaRPr>
                    </a:p>
                  </a:txBody>
                  <a:tcPr/>
                </a:tc>
                <a:tc>
                  <a:txBody>
                    <a:bodyPr/>
                    <a:lstStyle/>
                    <a:p>
                      <a:r>
                        <a:rPr lang="en-US" sz="1400" dirty="0" smtClean="0">
                          <a:latin typeface="Arial"/>
                          <a:cs typeface="Arial"/>
                        </a:rPr>
                        <a:t>0</a:t>
                      </a:r>
                      <a:endParaRPr lang="en-US" sz="1400" dirty="0">
                        <a:latin typeface="Arial"/>
                        <a:cs typeface="Arial"/>
                      </a:endParaRPr>
                    </a:p>
                  </a:txBody>
                  <a:tcPr/>
                </a:tc>
                <a:tc>
                  <a:txBody>
                    <a:bodyPr/>
                    <a:lstStyle/>
                    <a:p>
                      <a:r>
                        <a:rPr lang="en-US" sz="1400" dirty="0" smtClean="0">
                          <a:latin typeface="Arial"/>
                          <a:cs typeface="Arial"/>
                        </a:rPr>
                        <a:t>PCP,</a:t>
                      </a:r>
                      <a:r>
                        <a:rPr lang="en-US" sz="1400" baseline="0" dirty="0" smtClean="0">
                          <a:latin typeface="Arial"/>
                          <a:cs typeface="Arial"/>
                        </a:rPr>
                        <a:t> </a:t>
                      </a:r>
                      <a:r>
                        <a:rPr lang="en-US" sz="1400" baseline="0" dirty="0" err="1" smtClean="0">
                          <a:latin typeface="Arial"/>
                          <a:cs typeface="Arial"/>
                        </a:rPr>
                        <a:t>Nocardia</a:t>
                      </a:r>
                      <a:endParaRPr lang="en-US" sz="1400" dirty="0">
                        <a:latin typeface="Arial"/>
                        <a:cs typeface="Arial"/>
                      </a:endParaRPr>
                    </a:p>
                  </a:txBody>
                  <a:tcPr/>
                </a:tc>
                <a:tc>
                  <a:txBody>
                    <a:bodyPr/>
                    <a:lstStyle/>
                    <a:p>
                      <a:r>
                        <a:rPr lang="en-US" sz="1400" baseline="0" dirty="0" smtClean="0">
                          <a:latin typeface="Arial"/>
                          <a:cs typeface="Arial"/>
                        </a:rPr>
                        <a:t>Diarrhea, elevated K+ and Cr</a:t>
                      </a:r>
                      <a:endParaRPr lang="en-US" sz="1400" dirty="0">
                        <a:latin typeface="Arial"/>
                        <a:cs typeface="Arial"/>
                      </a:endParaRPr>
                    </a:p>
                  </a:txBody>
                  <a:tcPr/>
                </a:tc>
                <a:extLst>
                  <a:ext uri="{0D108BD9-81ED-4DB2-BD59-A6C34878D82A}">
                    <a16:rowId xmlns:a16="http://schemas.microsoft.com/office/drawing/2014/main" val="10001"/>
                  </a:ext>
                </a:extLst>
              </a:tr>
              <a:tr h="673566">
                <a:tc>
                  <a:txBody>
                    <a:bodyPr/>
                    <a:lstStyle/>
                    <a:p>
                      <a:r>
                        <a:rPr lang="en-US" sz="1400" b="1" dirty="0" smtClean="0">
                          <a:latin typeface="Arial"/>
                          <a:cs typeface="Arial"/>
                        </a:rPr>
                        <a:t>Clindamycin</a:t>
                      </a:r>
                      <a:endParaRPr lang="en-US" sz="1400" b="1" dirty="0">
                        <a:latin typeface="Arial"/>
                        <a:cs typeface="Arial"/>
                      </a:endParaRPr>
                    </a:p>
                  </a:txBody>
                  <a:tcPr>
                    <a:solidFill>
                      <a:schemeClr val="accent2">
                        <a:lumMod val="40000"/>
                        <a:lumOff val="60000"/>
                      </a:schemeClr>
                    </a:solidFill>
                  </a:tcPr>
                </a:tc>
                <a:tc>
                  <a:txBody>
                    <a:bodyPr/>
                    <a:lstStyle/>
                    <a:p>
                      <a:r>
                        <a:rPr lang="en-US" sz="1400" dirty="0" smtClean="0">
                          <a:latin typeface="Arial"/>
                          <a:cs typeface="Arial"/>
                        </a:rPr>
                        <a:t>+++, MRSA occasionally</a:t>
                      </a:r>
                    </a:p>
                  </a:txBody>
                  <a:tcPr>
                    <a:solidFill>
                      <a:schemeClr val="accent2">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2">
                        <a:lumMod val="40000"/>
                        <a:lumOff val="60000"/>
                      </a:schemeClr>
                    </a:solidFill>
                  </a:tcPr>
                </a:tc>
                <a:tc>
                  <a:txBody>
                    <a:bodyPr/>
                    <a:lstStyle/>
                    <a:p>
                      <a:r>
                        <a:rPr lang="en-US" sz="1400" dirty="0" smtClean="0">
                          <a:latin typeface="Arial"/>
                          <a:cs typeface="Arial"/>
                        </a:rPr>
                        <a:t>+++</a:t>
                      </a:r>
                      <a:endParaRPr lang="en-US" sz="1400" dirty="0">
                        <a:latin typeface="Arial"/>
                        <a:cs typeface="Arial"/>
                      </a:endParaRPr>
                    </a:p>
                  </a:txBody>
                  <a:tcPr>
                    <a:solidFill>
                      <a:schemeClr val="accent2">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2">
                        <a:lumMod val="40000"/>
                        <a:lumOff val="60000"/>
                      </a:schemeClr>
                    </a:solidFill>
                  </a:tcPr>
                </a:tc>
                <a:tc>
                  <a:txBody>
                    <a:bodyPr/>
                    <a:lstStyle/>
                    <a:p>
                      <a:r>
                        <a:rPr lang="en-US" sz="1400" baseline="0" dirty="0" smtClean="0">
                          <a:latin typeface="Arial"/>
                          <a:cs typeface="Arial"/>
                        </a:rPr>
                        <a:t>diarrhea</a:t>
                      </a:r>
                      <a:endParaRPr lang="en-US" sz="1400" dirty="0">
                        <a:latin typeface="Arial"/>
                        <a:cs typeface="Arial"/>
                      </a:endParaRPr>
                    </a:p>
                  </a:txBody>
                  <a:tcPr>
                    <a:solidFill>
                      <a:schemeClr val="accent2">
                        <a:lumMod val="40000"/>
                        <a:lumOff val="60000"/>
                      </a:schemeClr>
                    </a:solidFill>
                  </a:tcPr>
                </a:tc>
                <a:extLst>
                  <a:ext uri="{0D108BD9-81ED-4DB2-BD59-A6C34878D82A}">
                    <a16:rowId xmlns:a16="http://schemas.microsoft.com/office/drawing/2014/main" val="10002"/>
                  </a:ext>
                </a:extLst>
              </a:tr>
              <a:tr h="1282983">
                <a:tc>
                  <a:txBody>
                    <a:bodyPr/>
                    <a:lstStyle/>
                    <a:p>
                      <a:r>
                        <a:rPr lang="en-US" sz="1400" b="1" dirty="0" err="1" smtClean="0">
                          <a:latin typeface="Arial"/>
                          <a:cs typeface="Arial"/>
                        </a:rPr>
                        <a:t>Vancomycin</a:t>
                      </a:r>
                      <a:endParaRPr lang="en-US" sz="1400" b="1"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 MRSA</a:t>
                      </a: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C </a:t>
                      </a:r>
                      <a:r>
                        <a:rPr lang="en-US" sz="1400" dirty="0" err="1" smtClean="0">
                          <a:latin typeface="Arial"/>
                          <a:cs typeface="Arial"/>
                        </a:rPr>
                        <a:t>dif</a:t>
                      </a:r>
                      <a:endParaRPr lang="en-US" sz="1400"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baseline="0" dirty="0" smtClean="0">
                          <a:latin typeface="Arial"/>
                          <a:cs typeface="Arial"/>
                        </a:rPr>
                        <a:t>HCAP. Empiric for gram (+) bacteremia</a:t>
                      </a:r>
                      <a:endParaRPr lang="en-US" sz="14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10003"/>
                  </a:ext>
                </a:extLst>
              </a:tr>
              <a:tr h="721678">
                <a:tc>
                  <a:txBody>
                    <a:bodyPr/>
                    <a:lstStyle/>
                    <a:p>
                      <a:r>
                        <a:rPr lang="en-US" sz="1400" b="1" dirty="0" err="1" smtClean="0">
                          <a:latin typeface="Arial"/>
                          <a:cs typeface="Arial"/>
                        </a:rPr>
                        <a:t>Daptomycin</a:t>
                      </a:r>
                      <a:endParaRPr lang="en-US" sz="1400" b="1"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 MRSA, VRE</a:t>
                      </a: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baseline="0" dirty="0" smtClean="0">
                          <a:latin typeface="Arial"/>
                          <a:cs typeface="Arial"/>
                        </a:rPr>
                        <a:t>MRSA, VRE, $$</a:t>
                      </a:r>
                      <a:endParaRPr lang="en-US" sz="14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10004"/>
                  </a:ext>
                </a:extLst>
              </a:tr>
              <a:tr h="721678">
                <a:tc>
                  <a:txBody>
                    <a:bodyPr/>
                    <a:lstStyle/>
                    <a:p>
                      <a:r>
                        <a:rPr lang="en-US" sz="1400" b="1" dirty="0" smtClean="0">
                          <a:latin typeface="Arial"/>
                          <a:cs typeface="Arial"/>
                        </a:rPr>
                        <a:t>Linezolid</a:t>
                      </a:r>
                      <a:endParaRPr lang="en-US" sz="1400" b="1"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 MRSA, VRE</a:t>
                      </a: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dirty="0" smtClean="0">
                          <a:latin typeface="Arial"/>
                          <a:cs typeface="Arial"/>
                        </a:rPr>
                        <a:t>0</a:t>
                      </a:r>
                      <a:endParaRPr lang="en-US" sz="1400" dirty="0">
                        <a:latin typeface="Arial"/>
                        <a:cs typeface="Arial"/>
                      </a:endParaRPr>
                    </a:p>
                  </a:txBody>
                  <a:tcPr>
                    <a:solidFill>
                      <a:schemeClr val="accent6">
                        <a:lumMod val="40000"/>
                        <a:lumOff val="60000"/>
                      </a:schemeClr>
                    </a:solidFill>
                  </a:tcPr>
                </a:tc>
                <a:tc>
                  <a:txBody>
                    <a:bodyPr/>
                    <a:lstStyle/>
                    <a:p>
                      <a:r>
                        <a:rPr lang="en-US" sz="1400" baseline="0" dirty="0" smtClean="0">
                          <a:latin typeface="Arial"/>
                          <a:cs typeface="Arial"/>
                        </a:rPr>
                        <a:t>MRSA, VRE, $$</a:t>
                      </a:r>
                      <a:endParaRPr lang="en-US" sz="14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11662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063114462"/>
              </p:ext>
            </p:extLst>
          </p:nvPr>
        </p:nvGraphicFramePr>
        <p:xfrm>
          <a:off x="304800" y="200047"/>
          <a:ext cx="8610600" cy="6411349"/>
        </p:xfrm>
        <a:graphic>
          <a:graphicData uri="http://schemas.openxmlformats.org/drawingml/2006/table">
            <a:tbl>
              <a:tblPr firstRow="1" bandRow="1">
                <a:tableStyleId>{5C22544A-7EE6-4342-B048-85BDC9FD1C3A}</a:tableStyleId>
              </a:tblPr>
              <a:tblGrid>
                <a:gridCol w="14351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1435100">
                  <a:extLst>
                    <a:ext uri="{9D8B030D-6E8A-4147-A177-3AD203B41FA5}">
                      <a16:colId xmlns:a16="http://schemas.microsoft.com/office/drawing/2014/main" val="20004"/>
                    </a:ext>
                  </a:extLst>
                </a:gridCol>
                <a:gridCol w="1435100">
                  <a:extLst>
                    <a:ext uri="{9D8B030D-6E8A-4147-A177-3AD203B41FA5}">
                      <a16:colId xmlns:a16="http://schemas.microsoft.com/office/drawing/2014/main" val="20005"/>
                    </a:ext>
                  </a:extLst>
                </a:gridCol>
              </a:tblGrid>
              <a:tr h="467749">
                <a:tc>
                  <a:txBody>
                    <a:bodyPr/>
                    <a:lstStyle/>
                    <a:p>
                      <a:endParaRPr lang="en-US" sz="1200" dirty="0">
                        <a:latin typeface="Arial"/>
                        <a:cs typeface="Arial"/>
                      </a:endParaRPr>
                    </a:p>
                  </a:txBody>
                  <a:tcPr/>
                </a:tc>
                <a:tc>
                  <a:txBody>
                    <a:bodyPr/>
                    <a:lstStyle/>
                    <a:p>
                      <a:r>
                        <a:rPr lang="en-US" sz="1200" dirty="0" smtClean="0">
                          <a:latin typeface="Arial"/>
                          <a:cs typeface="Arial"/>
                        </a:rPr>
                        <a:t>Gram</a:t>
                      </a:r>
                      <a:r>
                        <a:rPr lang="en-US" sz="1200" baseline="0" dirty="0" smtClean="0">
                          <a:latin typeface="Arial"/>
                          <a:cs typeface="Arial"/>
                        </a:rPr>
                        <a:t> +</a:t>
                      </a:r>
                      <a:endParaRPr lang="en-US" sz="1200" dirty="0">
                        <a:latin typeface="Arial"/>
                        <a:cs typeface="Arial"/>
                      </a:endParaRPr>
                    </a:p>
                  </a:txBody>
                  <a:tcPr/>
                </a:tc>
                <a:tc>
                  <a:txBody>
                    <a:bodyPr/>
                    <a:lstStyle/>
                    <a:p>
                      <a:r>
                        <a:rPr lang="en-US" sz="1200" dirty="0" smtClean="0">
                          <a:latin typeface="Arial"/>
                          <a:cs typeface="Arial"/>
                        </a:rPr>
                        <a:t>Gram -</a:t>
                      </a:r>
                      <a:endParaRPr lang="en-US" sz="1200" dirty="0">
                        <a:latin typeface="Arial"/>
                        <a:cs typeface="Arial"/>
                      </a:endParaRPr>
                    </a:p>
                  </a:txBody>
                  <a:tcPr/>
                </a:tc>
                <a:tc>
                  <a:txBody>
                    <a:bodyPr/>
                    <a:lstStyle/>
                    <a:p>
                      <a:r>
                        <a:rPr lang="en-US" sz="1200" dirty="0" smtClean="0">
                          <a:latin typeface="Arial"/>
                          <a:cs typeface="Arial"/>
                        </a:rPr>
                        <a:t>Anaerobe</a:t>
                      </a:r>
                      <a:endParaRPr lang="en-US" sz="1200" dirty="0">
                        <a:latin typeface="Arial"/>
                        <a:cs typeface="Arial"/>
                      </a:endParaRPr>
                    </a:p>
                  </a:txBody>
                  <a:tcPr/>
                </a:tc>
                <a:tc>
                  <a:txBody>
                    <a:bodyPr/>
                    <a:lstStyle/>
                    <a:p>
                      <a:r>
                        <a:rPr lang="en-US" sz="1200" dirty="0" smtClean="0">
                          <a:latin typeface="Arial"/>
                          <a:cs typeface="Arial"/>
                        </a:rPr>
                        <a:t>Atypical</a:t>
                      </a:r>
                      <a:endParaRPr lang="en-US" sz="1200" dirty="0">
                        <a:latin typeface="Arial"/>
                        <a:cs typeface="Arial"/>
                      </a:endParaRPr>
                    </a:p>
                  </a:txBody>
                  <a:tcPr/>
                </a:tc>
                <a:tc>
                  <a:txBody>
                    <a:bodyPr/>
                    <a:lstStyle/>
                    <a:p>
                      <a:r>
                        <a:rPr lang="en-US" sz="1200" dirty="0" smtClean="0">
                          <a:latin typeface="Arial"/>
                          <a:cs typeface="Arial"/>
                        </a:rPr>
                        <a:t>Comments</a:t>
                      </a:r>
                      <a:endParaRPr lang="en-US" sz="1200" dirty="0">
                        <a:latin typeface="Arial"/>
                        <a:cs typeface="Arial"/>
                      </a:endParaRPr>
                    </a:p>
                  </a:txBody>
                  <a:tcPr/>
                </a:tc>
                <a:extLst>
                  <a:ext uri="{0D108BD9-81ED-4DB2-BD59-A6C34878D82A}">
                    <a16:rowId xmlns:a16="http://schemas.microsoft.com/office/drawing/2014/main" val="10000"/>
                  </a:ext>
                </a:extLst>
              </a:tr>
              <a:tr h="388498">
                <a:tc>
                  <a:txBody>
                    <a:bodyPr/>
                    <a:lstStyle/>
                    <a:p>
                      <a:r>
                        <a:rPr lang="en-US" sz="1200" b="1" dirty="0" smtClean="0">
                          <a:latin typeface="Arial"/>
                          <a:cs typeface="Arial"/>
                        </a:rPr>
                        <a:t>Gentamicin</a:t>
                      </a:r>
                      <a:endParaRPr lang="en-US" sz="1200" b="1" dirty="0">
                        <a:latin typeface="Arial"/>
                        <a:cs typeface="Arial"/>
                      </a:endParaRPr>
                    </a:p>
                  </a:txBody>
                  <a:tcPr>
                    <a:solidFill>
                      <a:schemeClr val="accent3">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 pseudomonas</a:t>
                      </a:r>
                    </a:p>
                  </a:txBody>
                  <a:tcPr>
                    <a:solidFill>
                      <a:schemeClr val="accent3">
                        <a:lumMod val="60000"/>
                        <a:lumOff val="4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60000"/>
                        <a:lumOff val="40000"/>
                      </a:schemeClr>
                    </a:solidFill>
                  </a:tcPr>
                </a:tc>
                <a:tc>
                  <a:txBody>
                    <a:bodyPr/>
                    <a:lstStyle/>
                    <a:p>
                      <a:r>
                        <a:rPr lang="en-US" sz="1200" dirty="0" smtClean="0">
                          <a:latin typeface="Arial"/>
                          <a:cs typeface="Arial"/>
                        </a:rPr>
                        <a:t>Plague, tularemia</a:t>
                      </a:r>
                      <a:endParaRPr lang="en-US" sz="1200" dirty="0">
                        <a:latin typeface="Arial"/>
                        <a:cs typeface="Arial"/>
                      </a:endParaRPr>
                    </a:p>
                  </a:txBody>
                  <a:tcPr>
                    <a:solidFill>
                      <a:schemeClr val="accent3">
                        <a:lumMod val="60000"/>
                        <a:lumOff val="40000"/>
                      </a:schemeClr>
                    </a:solidFill>
                  </a:tcPr>
                </a:tc>
                <a:tc>
                  <a:txBody>
                    <a:bodyPr/>
                    <a:lstStyle/>
                    <a:p>
                      <a:r>
                        <a:rPr lang="en-US" sz="1200" dirty="0" smtClean="0">
                          <a:latin typeface="Arial"/>
                          <a:cs typeface="Arial"/>
                        </a:rPr>
                        <a:t>Strep or enterococcus endocarditis (in</a:t>
                      </a:r>
                      <a:r>
                        <a:rPr lang="en-US" sz="1200" baseline="0" dirty="0" smtClean="0">
                          <a:latin typeface="Arial"/>
                          <a:cs typeface="Arial"/>
                        </a:rPr>
                        <a:t> combo)</a:t>
                      </a:r>
                      <a:endParaRPr lang="en-US" sz="1200" dirty="0">
                        <a:latin typeface="Arial"/>
                        <a:cs typeface="Arial"/>
                      </a:endParaRPr>
                    </a:p>
                  </a:txBody>
                  <a:tcPr>
                    <a:solidFill>
                      <a:schemeClr val="accent3">
                        <a:lumMod val="60000"/>
                        <a:lumOff val="40000"/>
                      </a:schemeClr>
                    </a:solidFill>
                  </a:tcPr>
                </a:tc>
                <a:extLst>
                  <a:ext uri="{0D108BD9-81ED-4DB2-BD59-A6C34878D82A}">
                    <a16:rowId xmlns:a16="http://schemas.microsoft.com/office/drawing/2014/main" val="10001"/>
                  </a:ext>
                </a:extLst>
              </a:tr>
              <a:tr h="419901">
                <a:tc>
                  <a:txBody>
                    <a:bodyPr/>
                    <a:lstStyle/>
                    <a:p>
                      <a:r>
                        <a:rPr lang="en-US" sz="1200" b="1" dirty="0" smtClean="0">
                          <a:latin typeface="Arial"/>
                          <a:cs typeface="Arial"/>
                        </a:rPr>
                        <a:t>Tobramycin</a:t>
                      </a:r>
                      <a:endParaRPr lang="en-US" sz="1200" b="1" dirty="0">
                        <a:latin typeface="Arial"/>
                        <a:cs typeface="Arial"/>
                      </a:endParaRPr>
                    </a:p>
                  </a:txBody>
                  <a:tcPr>
                    <a:solidFill>
                      <a:schemeClr val="accent3">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pseudomonas</a:t>
                      </a:r>
                    </a:p>
                  </a:txBody>
                  <a:tcPr>
                    <a:solidFill>
                      <a:schemeClr val="accent3">
                        <a:lumMod val="60000"/>
                        <a:lumOff val="4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60000"/>
                        <a:lumOff val="40000"/>
                      </a:schemeClr>
                    </a:solidFill>
                  </a:tcPr>
                </a:tc>
                <a:tc>
                  <a:txBody>
                    <a:bodyPr/>
                    <a:lstStyle/>
                    <a:p>
                      <a:endParaRPr lang="en-US" sz="1200" dirty="0">
                        <a:latin typeface="Arial"/>
                        <a:cs typeface="Arial"/>
                      </a:endParaRPr>
                    </a:p>
                  </a:txBody>
                  <a:tcPr>
                    <a:solidFill>
                      <a:schemeClr val="accent3">
                        <a:lumMod val="60000"/>
                        <a:lumOff val="40000"/>
                      </a:schemeClr>
                    </a:solidFill>
                  </a:tcPr>
                </a:tc>
                <a:tc>
                  <a:txBody>
                    <a:bodyPr/>
                    <a:lstStyle/>
                    <a:p>
                      <a:r>
                        <a:rPr lang="en-US" sz="1200" dirty="0" smtClean="0">
                          <a:latin typeface="Arial"/>
                          <a:cs typeface="Arial"/>
                        </a:rPr>
                        <a:t>VAP (in combo)</a:t>
                      </a:r>
                      <a:endParaRPr lang="en-US" sz="1200" dirty="0">
                        <a:latin typeface="Arial"/>
                        <a:cs typeface="Arial"/>
                      </a:endParaRPr>
                    </a:p>
                  </a:txBody>
                  <a:tcPr>
                    <a:solidFill>
                      <a:schemeClr val="accent3">
                        <a:lumMod val="60000"/>
                        <a:lumOff val="40000"/>
                      </a:schemeClr>
                    </a:solidFill>
                  </a:tcPr>
                </a:tc>
                <a:extLst>
                  <a:ext uri="{0D108BD9-81ED-4DB2-BD59-A6C34878D82A}">
                    <a16:rowId xmlns:a16="http://schemas.microsoft.com/office/drawing/2014/main" val="10002"/>
                  </a:ext>
                </a:extLst>
              </a:tr>
              <a:tr h="419901">
                <a:tc>
                  <a:txBody>
                    <a:bodyPr/>
                    <a:lstStyle/>
                    <a:p>
                      <a:r>
                        <a:rPr lang="en-US" sz="1200" b="1" dirty="0" err="1" smtClean="0">
                          <a:latin typeface="Arial"/>
                          <a:cs typeface="Arial"/>
                        </a:rPr>
                        <a:t>Amikacin</a:t>
                      </a:r>
                      <a:endParaRPr lang="en-US" sz="1200" b="1" dirty="0">
                        <a:latin typeface="Arial"/>
                        <a:cs typeface="Arial"/>
                      </a:endParaRPr>
                    </a:p>
                  </a:txBody>
                  <a:tcPr>
                    <a:solidFill>
                      <a:schemeClr val="accent3">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 pseudomonas</a:t>
                      </a:r>
                    </a:p>
                  </a:txBody>
                  <a:tcPr>
                    <a:solidFill>
                      <a:schemeClr val="accent3">
                        <a:lumMod val="60000"/>
                        <a:lumOff val="4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3">
                        <a:lumMod val="60000"/>
                        <a:lumOff val="40000"/>
                      </a:schemeClr>
                    </a:solidFill>
                  </a:tcPr>
                </a:tc>
                <a:tc>
                  <a:txBody>
                    <a:bodyPr/>
                    <a:lstStyle/>
                    <a:p>
                      <a:endParaRPr lang="en-US" sz="1200">
                        <a:latin typeface="Arial"/>
                        <a:cs typeface="Arial"/>
                      </a:endParaRPr>
                    </a:p>
                  </a:txBody>
                  <a:tcPr>
                    <a:solidFill>
                      <a:schemeClr val="accent3">
                        <a:lumMod val="60000"/>
                        <a:lumOff val="40000"/>
                      </a:schemeClr>
                    </a:solidFill>
                  </a:tcPr>
                </a:tc>
                <a:tc>
                  <a:txBody>
                    <a:bodyPr/>
                    <a:lstStyle/>
                    <a:p>
                      <a:r>
                        <a:rPr lang="en-US" sz="1200" dirty="0" smtClean="0">
                          <a:latin typeface="Arial"/>
                          <a:cs typeface="Arial"/>
                        </a:rPr>
                        <a:t>Tough UTI’s</a:t>
                      </a:r>
                      <a:endParaRPr lang="en-US" sz="1200" dirty="0">
                        <a:latin typeface="Arial"/>
                        <a:cs typeface="Arial"/>
                      </a:endParaRPr>
                    </a:p>
                  </a:txBody>
                  <a:tcPr>
                    <a:solidFill>
                      <a:schemeClr val="accent3">
                        <a:lumMod val="60000"/>
                        <a:lumOff val="40000"/>
                      </a:schemeClr>
                    </a:solidFill>
                  </a:tcPr>
                </a:tc>
                <a:extLst>
                  <a:ext uri="{0D108BD9-81ED-4DB2-BD59-A6C34878D82A}">
                    <a16:rowId xmlns:a16="http://schemas.microsoft.com/office/drawing/2014/main" val="10003"/>
                  </a:ext>
                </a:extLst>
              </a:tr>
              <a:tr h="371656">
                <a:tc>
                  <a:txBody>
                    <a:bodyPr/>
                    <a:lstStyle/>
                    <a:p>
                      <a:r>
                        <a:rPr lang="en-US" sz="1200" b="1" dirty="0" err="1" smtClean="0">
                          <a:latin typeface="Arial"/>
                          <a:cs typeface="Arial"/>
                        </a:rPr>
                        <a:t>Aztreonam</a:t>
                      </a:r>
                      <a:endParaRPr lang="en-US" sz="1200" b="1" dirty="0">
                        <a:latin typeface="Arial"/>
                        <a:cs typeface="Arial"/>
                      </a:endParaRPr>
                    </a:p>
                  </a:txBody>
                  <a:tcPr>
                    <a:solidFill>
                      <a:schemeClr val="accent2">
                        <a:lumMod val="60000"/>
                        <a:lumOff val="40000"/>
                      </a:schemeClr>
                    </a:solidFill>
                  </a:tcPr>
                </a:tc>
                <a:tc>
                  <a:txBody>
                    <a:bodyPr/>
                    <a:lstStyle/>
                    <a:p>
                      <a:r>
                        <a:rPr lang="en-US" sz="1200" dirty="0" smtClean="0">
                          <a:latin typeface="Arial"/>
                          <a:cs typeface="Arial"/>
                        </a:rPr>
                        <a:t>0</a:t>
                      </a:r>
                    </a:p>
                  </a:txBody>
                  <a:tcPr>
                    <a:solidFill>
                      <a:schemeClr val="accent2">
                        <a:lumMod val="60000"/>
                        <a:lumOff val="40000"/>
                      </a:schemeClr>
                    </a:solidFill>
                  </a:tcPr>
                </a:tc>
                <a:tc>
                  <a:txBody>
                    <a:bodyPr/>
                    <a:lstStyle/>
                    <a:p>
                      <a:r>
                        <a:rPr lang="en-US" sz="1200" dirty="0" smtClean="0">
                          <a:latin typeface="Arial"/>
                          <a:cs typeface="Arial"/>
                        </a:rPr>
                        <a:t>++++, pseudomonas</a:t>
                      </a:r>
                      <a:endParaRPr lang="en-US" sz="1200" dirty="0">
                        <a:latin typeface="Arial"/>
                        <a:cs typeface="Arial"/>
                      </a:endParaRPr>
                    </a:p>
                  </a:txBody>
                  <a:tcPr>
                    <a:solidFill>
                      <a:schemeClr val="accent2">
                        <a:lumMod val="60000"/>
                        <a:lumOff val="4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2">
                        <a:lumMod val="60000"/>
                        <a:lumOff val="4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2">
                        <a:lumMod val="60000"/>
                        <a:lumOff val="40000"/>
                      </a:schemeClr>
                    </a:solidFill>
                  </a:tcPr>
                </a:tc>
                <a:tc>
                  <a:txBody>
                    <a:bodyPr/>
                    <a:lstStyle/>
                    <a:p>
                      <a:r>
                        <a:rPr lang="en-US" sz="1200" dirty="0" smtClean="0">
                          <a:latin typeface="Arial"/>
                          <a:cs typeface="Arial"/>
                        </a:rPr>
                        <a:t>2</a:t>
                      </a:r>
                      <a:r>
                        <a:rPr lang="en-US" sz="1200" baseline="30000" dirty="0" smtClean="0">
                          <a:latin typeface="Arial"/>
                          <a:cs typeface="Arial"/>
                        </a:rPr>
                        <a:t>nd</a:t>
                      </a:r>
                      <a:r>
                        <a:rPr lang="en-US" sz="1200" dirty="0" smtClean="0">
                          <a:latin typeface="Arial"/>
                          <a:cs typeface="Arial"/>
                        </a:rPr>
                        <a:t> line febrile neutropenia</a:t>
                      </a:r>
                      <a:endParaRPr lang="en-US" sz="1200" dirty="0">
                        <a:latin typeface="Arial"/>
                        <a:cs typeface="Arial"/>
                      </a:endParaRPr>
                    </a:p>
                  </a:txBody>
                  <a:tcPr>
                    <a:solidFill>
                      <a:schemeClr val="accent2">
                        <a:lumMod val="60000"/>
                        <a:lumOff val="40000"/>
                      </a:schemeClr>
                    </a:solidFill>
                  </a:tcPr>
                </a:tc>
                <a:extLst>
                  <a:ext uri="{0D108BD9-81ED-4DB2-BD59-A6C34878D82A}">
                    <a16:rowId xmlns:a16="http://schemas.microsoft.com/office/drawing/2014/main" val="10004"/>
                  </a:ext>
                </a:extLst>
              </a:tr>
              <a:tr h="280216">
                <a:tc>
                  <a:txBody>
                    <a:bodyPr/>
                    <a:lstStyle/>
                    <a:p>
                      <a:r>
                        <a:rPr lang="en-US" sz="1200" b="1" dirty="0" err="1" smtClean="0">
                          <a:latin typeface="Arial"/>
                          <a:cs typeface="Arial"/>
                        </a:rPr>
                        <a:t>Imipenem</a:t>
                      </a:r>
                      <a:endParaRPr lang="en-US" sz="1200" b="1"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r>
                        <a:rPr lang="en-US" sz="1200" baseline="0" dirty="0" smtClean="0">
                          <a:latin typeface="Arial"/>
                          <a:cs typeface="Arial"/>
                        </a:rPr>
                        <a:t> pseudomonas</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seizures</a:t>
                      </a:r>
                      <a:endParaRPr lang="en-US" sz="1200" dirty="0">
                        <a:latin typeface="Arial"/>
                        <a:cs typeface="Arial"/>
                      </a:endParaRPr>
                    </a:p>
                  </a:txBody>
                  <a:tcPr>
                    <a:solidFill>
                      <a:schemeClr val="accent6">
                        <a:lumMod val="60000"/>
                        <a:lumOff val="40000"/>
                      </a:schemeClr>
                    </a:solidFill>
                  </a:tcPr>
                </a:tc>
                <a:extLst>
                  <a:ext uri="{0D108BD9-81ED-4DB2-BD59-A6C34878D82A}">
                    <a16:rowId xmlns:a16="http://schemas.microsoft.com/office/drawing/2014/main" val="10005"/>
                  </a:ext>
                </a:extLst>
              </a:tr>
              <a:tr h="241315">
                <a:tc>
                  <a:txBody>
                    <a:bodyPr/>
                    <a:lstStyle/>
                    <a:p>
                      <a:r>
                        <a:rPr lang="en-US" sz="1200" b="1" dirty="0" err="1" smtClean="0">
                          <a:latin typeface="Arial"/>
                          <a:cs typeface="Arial"/>
                        </a:rPr>
                        <a:t>Meropenem</a:t>
                      </a:r>
                      <a:endParaRPr lang="en-US" sz="1200" b="1"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 pseudomonas</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endParaRPr lang="en-US" sz="1200" dirty="0">
                        <a:latin typeface="Arial"/>
                        <a:cs typeface="Arial"/>
                      </a:endParaRPr>
                    </a:p>
                  </a:txBody>
                  <a:tcPr>
                    <a:solidFill>
                      <a:schemeClr val="accent6">
                        <a:lumMod val="60000"/>
                        <a:lumOff val="40000"/>
                      </a:schemeClr>
                    </a:solidFill>
                  </a:tcPr>
                </a:tc>
                <a:extLst>
                  <a:ext uri="{0D108BD9-81ED-4DB2-BD59-A6C34878D82A}">
                    <a16:rowId xmlns:a16="http://schemas.microsoft.com/office/drawing/2014/main" val="10006"/>
                  </a:ext>
                </a:extLst>
              </a:tr>
              <a:tr h="354814">
                <a:tc>
                  <a:txBody>
                    <a:bodyPr/>
                    <a:lstStyle/>
                    <a:p>
                      <a:r>
                        <a:rPr lang="en-US" sz="1200" b="1" dirty="0" err="1" smtClean="0">
                          <a:latin typeface="Arial"/>
                          <a:cs typeface="Arial"/>
                        </a:rPr>
                        <a:t>Ertapenem</a:t>
                      </a:r>
                      <a:endParaRPr lang="en-US" sz="1200" b="1"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6">
                        <a:lumMod val="60000"/>
                        <a:lumOff val="40000"/>
                      </a:schemeClr>
                    </a:solidFill>
                  </a:tcPr>
                </a:tc>
                <a:tc>
                  <a:txBody>
                    <a:bodyPr/>
                    <a:lstStyle/>
                    <a:p>
                      <a:r>
                        <a:rPr lang="en-US" sz="1200" dirty="0" smtClean="0">
                          <a:latin typeface="Arial"/>
                          <a:cs typeface="Arial"/>
                        </a:rPr>
                        <a:t>No pseudomonas but once</a:t>
                      </a:r>
                      <a:r>
                        <a:rPr lang="en-US" sz="1200" baseline="0" dirty="0" smtClean="0">
                          <a:latin typeface="Arial"/>
                          <a:cs typeface="Arial"/>
                        </a:rPr>
                        <a:t> daily dosing</a:t>
                      </a:r>
                      <a:endParaRPr lang="en-US" sz="1200" dirty="0">
                        <a:latin typeface="Arial"/>
                        <a:cs typeface="Arial"/>
                      </a:endParaRPr>
                    </a:p>
                  </a:txBody>
                  <a:tcPr>
                    <a:solidFill>
                      <a:schemeClr val="accent6">
                        <a:lumMod val="60000"/>
                        <a:lumOff val="40000"/>
                      </a:schemeClr>
                    </a:solidFill>
                  </a:tcPr>
                </a:tc>
                <a:extLst>
                  <a:ext uri="{0D108BD9-81ED-4DB2-BD59-A6C34878D82A}">
                    <a16:rowId xmlns:a16="http://schemas.microsoft.com/office/drawing/2014/main" val="10007"/>
                  </a:ext>
                </a:extLst>
              </a:tr>
              <a:tr h="274320">
                <a:tc>
                  <a:txBody>
                    <a:bodyPr/>
                    <a:lstStyle/>
                    <a:p>
                      <a:r>
                        <a:rPr lang="en-US" sz="1200" b="1" dirty="0" err="1" smtClean="0">
                          <a:latin typeface="Arial"/>
                          <a:cs typeface="Arial"/>
                        </a:rPr>
                        <a:t>Colistin</a:t>
                      </a:r>
                      <a:endParaRPr lang="en-US" sz="1200" b="1" dirty="0">
                        <a:latin typeface="Arial"/>
                        <a:cs typeface="Arial"/>
                      </a:endParaRPr>
                    </a:p>
                  </a:txBody>
                  <a:tcPr>
                    <a:solidFill>
                      <a:schemeClr val="accent1">
                        <a:lumMod val="60000"/>
                        <a:lumOff val="40000"/>
                      </a:schemeClr>
                    </a:solidFill>
                  </a:tcPr>
                </a:tc>
                <a:tc>
                  <a:txBody>
                    <a:bodyPr/>
                    <a:lstStyle/>
                    <a:p>
                      <a:r>
                        <a:rPr lang="en-US" sz="1200" dirty="0" smtClean="0">
                          <a:latin typeface="Arial"/>
                          <a:cs typeface="Arial"/>
                        </a:rPr>
                        <a:t>0</a:t>
                      </a:r>
                    </a:p>
                  </a:txBody>
                  <a:tcPr>
                    <a:solidFill>
                      <a:schemeClr val="accent1">
                        <a:lumMod val="60000"/>
                        <a:lumOff val="4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1">
                        <a:lumMod val="60000"/>
                        <a:lumOff val="4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1">
                        <a:lumMod val="60000"/>
                        <a:lumOff val="4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1">
                        <a:lumMod val="60000"/>
                        <a:lumOff val="40000"/>
                      </a:schemeClr>
                    </a:solidFill>
                  </a:tcPr>
                </a:tc>
                <a:tc>
                  <a:txBody>
                    <a:bodyPr/>
                    <a:lstStyle/>
                    <a:p>
                      <a:r>
                        <a:rPr lang="en-US" sz="1200" dirty="0" smtClean="0">
                          <a:latin typeface="Arial"/>
                          <a:cs typeface="Arial"/>
                        </a:rPr>
                        <a:t>Last resort</a:t>
                      </a:r>
                      <a:endParaRPr lang="en-US" sz="1200" dirty="0">
                        <a:latin typeface="Arial"/>
                        <a:cs typeface="Arial"/>
                      </a:endParaRPr>
                    </a:p>
                  </a:txBody>
                  <a:tcPr>
                    <a:solidFill>
                      <a:schemeClr val="accent1">
                        <a:lumMod val="60000"/>
                        <a:lumOff val="40000"/>
                      </a:schemeClr>
                    </a:solidFill>
                  </a:tcPr>
                </a:tc>
                <a:extLst>
                  <a:ext uri="{0D108BD9-81ED-4DB2-BD59-A6C34878D82A}">
                    <a16:rowId xmlns:a16="http://schemas.microsoft.com/office/drawing/2014/main" val="10008"/>
                  </a:ext>
                </a:extLst>
              </a:tr>
              <a:tr h="304800">
                <a:tc>
                  <a:txBody>
                    <a:bodyPr/>
                    <a:lstStyle/>
                    <a:p>
                      <a:r>
                        <a:rPr lang="en-US" sz="1200" b="1" dirty="0" err="1" smtClean="0">
                          <a:latin typeface="Arial"/>
                          <a:cs typeface="Arial"/>
                        </a:rPr>
                        <a:t>Nitrofurantoin</a:t>
                      </a:r>
                      <a:endParaRPr lang="en-US" sz="1200" b="1"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0</a:t>
                      </a:r>
                    </a:p>
                  </a:txBody>
                  <a:tcPr>
                    <a:solidFill>
                      <a:schemeClr val="accent5">
                        <a:lumMod val="40000"/>
                        <a:lumOff val="60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accent5">
                        <a:lumMod val="40000"/>
                        <a:lumOff val="60000"/>
                      </a:schemeClr>
                    </a:solidFill>
                  </a:tcPr>
                </a:tc>
                <a:tc>
                  <a:txBody>
                    <a:bodyPr/>
                    <a:lstStyle/>
                    <a:p>
                      <a:r>
                        <a:rPr lang="en-US" sz="1200" dirty="0" smtClean="0">
                          <a:latin typeface="Arial"/>
                          <a:cs typeface="Arial"/>
                        </a:rPr>
                        <a:t>Uncomplicated</a:t>
                      </a:r>
                      <a:r>
                        <a:rPr lang="en-US" sz="1200" baseline="0" dirty="0" smtClean="0">
                          <a:latin typeface="Arial"/>
                          <a:cs typeface="Arial"/>
                        </a:rPr>
                        <a:t> UTI</a:t>
                      </a:r>
                      <a:endParaRPr lang="en-US" sz="1200" dirty="0">
                        <a:latin typeface="Arial"/>
                        <a:cs typeface="Arial"/>
                      </a:endParaRPr>
                    </a:p>
                  </a:txBody>
                  <a:tcPr>
                    <a:solidFill>
                      <a:schemeClr val="accent5">
                        <a:lumMod val="40000"/>
                        <a:lumOff val="60000"/>
                      </a:schemeClr>
                    </a:solidFill>
                  </a:tcPr>
                </a:tc>
                <a:extLst>
                  <a:ext uri="{0D108BD9-81ED-4DB2-BD59-A6C34878D82A}">
                    <a16:rowId xmlns:a16="http://schemas.microsoft.com/office/drawing/2014/main" val="10009"/>
                  </a:ext>
                </a:extLst>
              </a:tr>
              <a:tr h="381000">
                <a:tc>
                  <a:txBody>
                    <a:bodyPr/>
                    <a:lstStyle/>
                    <a:p>
                      <a:r>
                        <a:rPr lang="en-US" sz="1200" b="1" dirty="0" smtClean="0">
                          <a:latin typeface="Arial"/>
                          <a:cs typeface="Arial"/>
                        </a:rPr>
                        <a:t>Metronidazole</a:t>
                      </a:r>
                      <a:endParaRPr lang="en-US" sz="1200" b="1" dirty="0">
                        <a:latin typeface="Arial"/>
                        <a:cs typeface="Arial"/>
                      </a:endParaRPr>
                    </a:p>
                  </a:txBody>
                  <a:tcPr>
                    <a:solidFill>
                      <a:schemeClr val="bg2">
                        <a:lumMod val="75000"/>
                      </a:schemeClr>
                    </a:solidFill>
                  </a:tcPr>
                </a:tc>
                <a:tc>
                  <a:txBody>
                    <a:bodyPr/>
                    <a:lstStyle/>
                    <a:p>
                      <a:r>
                        <a:rPr lang="en-US" sz="1200" dirty="0" smtClean="0">
                          <a:latin typeface="Arial"/>
                          <a:cs typeface="Arial"/>
                        </a:rPr>
                        <a:t>0</a:t>
                      </a:r>
                    </a:p>
                  </a:txBody>
                  <a:tcPr>
                    <a:solidFill>
                      <a:schemeClr val="bg2">
                        <a:lumMod val="75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bg2">
                        <a:lumMod val="75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bg2">
                        <a:lumMod val="75000"/>
                      </a:schemeClr>
                    </a:solidFill>
                  </a:tcPr>
                </a:tc>
                <a:tc>
                  <a:txBody>
                    <a:bodyPr/>
                    <a:lstStyle/>
                    <a:p>
                      <a:r>
                        <a:rPr lang="en-US" sz="1200" dirty="0" smtClean="0">
                          <a:latin typeface="Arial"/>
                          <a:cs typeface="Arial"/>
                        </a:rPr>
                        <a:t>Some protozoa</a:t>
                      </a:r>
                      <a:endParaRPr lang="en-US" sz="1200" dirty="0">
                        <a:latin typeface="Arial"/>
                        <a:cs typeface="Arial"/>
                      </a:endParaRPr>
                    </a:p>
                  </a:txBody>
                  <a:tcPr>
                    <a:solidFill>
                      <a:schemeClr val="bg2">
                        <a:lumMod val="75000"/>
                      </a:schemeClr>
                    </a:solidFill>
                  </a:tcPr>
                </a:tc>
                <a:tc>
                  <a:txBody>
                    <a:bodyPr/>
                    <a:lstStyle/>
                    <a:p>
                      <a:r>
                        <a:rPr lang="en-US" sz="1200" dirty="0" smtClean="0">
                          <a:latin typeface="Arial"/>
                          <a:cs typeface="Arial"/>
                        </a:rPr>
                        <a:t>Use if you need anaerobe coverage</a:t>
                      </a:r>
                      <a:endParaRPr lang="en-US" sz="1200" dirty="0">
                        <a:latin typeface="Arial"/>
                        <a:cs typeface="Arial"/>
                      </a:endParaRPr>
                    </a:p>
                  </a:txBody>
                  <a:tcPr>
                    <a:solidFill>
                      <a:schemeClr val="bg2">
                        <a:lumMod val="75000"/>
                      </a:schemeClr>
                    </a:solidFill>
                  </a:tcPr>
                </a:tc>
                <a:extLst>
                  <a:ext uri="{0D108BD9-81ED-4DB2-BD59-A6C34878D82A}">
                    <a16:rowId xmlns:a16="http://schemas.microsoft.com/office/drawing/2014/main" val="10010"/>
                  </a:ext>
                </a:extLst>
              </a:tr>
              <a:tr h="441960">
                <a:tc>
                  <a:txBody>
                    <a:bodyPr/>
                    <a:lstStyle/>
                    <a:p>
                      <a:r>
                        <a:rPr lang="en-US" sz="1200" b="1" dirty="0" err="1" smtClean="0">
                          <a:latin typeface="Arial"/>
                          <a:cs typeface="Arial"/>
                        </a:rPr>
                        <a:t>Rifaxamin</a:t>
                      </a:r>
                      <a:endParaRPr lang="en-US" sz="1200" b="1" dirty="0">
                        <a:latin typeface="Arial"/>
                        <a:cs typeface="Arial"/>
                      </a:endParaRPr>
                    </a:p>
                  </a:txBody>
                  <a:tcPr>
                    <a:solidFill>
                      <a:schemeClr val="bg2">
                        <a:lumMod val="75000"/>
                      </a:schemeClr>
                    </a:solidFill>
                  </a:tcPr>
                </a:tc>
                <a:tc>
                  <a:txBody>
                    <a:bodyPr/>
                    <a:lstStyle/>
                    <a:p>
                      <a:r>
                        <a:rPr lang="en-US" sz="1200" dirty="0" smtClean="0">
                          <a:latin typeface="Arial"/>
                          <a:cs typeface="Arial"/>
                        </a:rPr>
                        <a:t>0</a:t>
                      </a:r>
                    </a:p>
                  </a:txBody>
                  <a:tcPr>
                    <a:solidFill>
                      <a:schemeClr val="bg2">
                        <a:lumMod val="75000"/>
                      </a:schemeClr>
                    </a:solidFill>
                  </a:tcPr>
                </a:tc>
                <a:tc>
                  <a:txBody>
                    <a:bodyPr/>
                    <a:lstStyle/>
                    <a:p>
                      <a:r>
                        <a:rPr lang="en-US" sz="1200" dirty="0" smtClean="0">
                          <a:latin typeface="Arial"/>
                          <a:cs typeface="Arial"/>
                        </a:rPr>
                        <a:t>+</a:t>
                      </a:r>
                      <a:endParaRPr lang="en-US" sz="1200" dirty="0">
                        <a:latin typeface="Arial"/>
                        <a:cs typeface="Arial"/>
                      </a:endParaRPr>
                    </a:p>
                  </a:txBody>
                  <a:tcPr>
                    <a:solidFill>
                      <a:schemeClr val="bg2">
                        <a:lumMod val="75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bg2">
                        <a:lumMod val="75000"/>
                      </a:schemeClr>
                    </a:solidFill>
                  </a:tcPr>
                </a:tc>
                <a:tc>
                  <a:txBody>
                    <a:bodyPr/>
                    <a:lstStyle/>
                    <a:p>
                      <a:r>
                        <a:rPr lang="en-US" sz="1200" dirty="0" smtClean="0">
                          <a:latin typeface="Arial"/>
                          <a:cs typeface="Arial"/>
                        </a:rPr>
                        <a:t>0</a:t>
                      </a:r>
                      <a:endParaRPr lang="en-US" sz="1200" dirty="0">
                        <a:latin typeface="Arial"/>
                        <a:cs typeface="Arial"/>
                      </a:endParaRPr>
                    </a:p>
                  </a:txBody>
                  <a:tcPr>
                    <a:solidFill>
                      <a:schemeClr val="bg2">
                        <a:lumMod val="75000"/>
                      </a:schemeClr>
                    </a:solidFill>
                  </a:tcPr>
                </a:tc>
                <a:tc>
                  <a:txBody>
                    <a:bodyPr/>
                    <a:lstStyle/>
                    <a:p>
                      <a:r>
                        <a:rPr lang="en-US" sz="1200" dirty="0" smtClean="0">
                          <a:latin typeface="Arial"/>
                          <a:cs typeface="Arial"/>
                        </a:rPr>
                        <a:t>Traveler’s diarrhea and hepatic encephalopathy</a:t>
                      </a:r>
                      <a:endParaRPr lang="en-US" sz="1200" dirty="0">
                        <a:latin typeface="Arial"/>
                        <a:cs typeface="Arial"/>
                      </a:endParaRPr>
                    </a:p>
                  </a:txBody>
                  <a:tcPr>
                    <a:solidFill>
                      <a:schemeClr val="bg2">
                        <a:lumMod val="7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8515358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PSEUDOMONAS DRUGS</a:t>
            </a:r>
            <a:endParaRPr lang="en-US" dirty="0">
              <a:solidFill>
                <a:schemeClr val="accent3"/>
              </a:solidFill>
            </a:endParaRPr>
          </a:p>
        </p:txBody>
      </p:sp>
      <p:sp>
        <p:nvSpPr>
          <p:cNvPr id="3" name="Content Placeholder 2"/>
          <p:cNvSpPr>
            <a:spLocks noGrp="1"/>
          </p:cNvSpPr>
          <p:nvPr>
            <p:ph idx="1"/>
          </p:nvPr>
        </p:nvSpPr>
        <p:spPr>
          <a:xfrm>
            <a:off x="1637476" y="2250718"/>
            <a:ext cx="5851864" cy="3992563"/>
          </a:xfrm>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pPr marL="0" indent="0">
              <a:buNone/>
            </a:pPr>
            <a:r>
              <a:rPr lang="en-US" b="1" dirty="0" err="1" smtClean="0">
                <a:solidFill>
                  <a:schemeClr val="tx1"/>
                </a:solidFill>
                <a:latin typeface="Arial"/>
                <a:cs typeface="Arial"/>
              </a:rPr>
              <a:t>Zosyn</a:t>
            </a:r>
            <a:r>
              <a:rPr lang="en-US" dirty="0" smtClean="0">
                <a:solidFill>
                  <a:schemeClr val="tx1"/>
                </a:solidFill>
                <a:latin typeface="Arial"/>
                <a:cs typeface="Arial"/>
              </a:rPr>
              <a:t> (</a:t>
            </a:r>
            <a:r>
              <a:rPr lang="en-US" dirty="0" err="1" smtClean="0">
                <a:solidFill>
                  <a:schemeClr val="tx1"/>
                </a:solidFill>
                <a:latin typeface="Arial"/>
                <a:cs typeface="Arial"/>
              </a:rPr>
              <a:t>pipercillin</a:t>
            </a:r>
            <a:r>
              <a:rPr lang="en-US" dirty="0" smtClean="0">
                <a:solidFill>
                  <a:schemeClr val="tx1"/>
                </a:solidFill>
                <a:latin typeface="Arial"/>
                <a:cs typeface="Arial"/>
              </a:rPr>
              <a:t>/</a:t>
            </a:r>
            <a:r>
              <a:rPr lang="en-US" dirty="0" err="1" smtClean="0">
                <a:solidFill>
                  <a:schemeClr val="tx1"/>
                </a:solidFill>
                <a:latin typeface="Arial"/>
                <a:cs typeface="Arial"/>
              </a:rPr>
              <a:t>tazobactam</a:t>
            </a:r>
            <a:r>
              <a:rPr lang="en-US" dirty="0" smtClean="0">
                <a:solidFill>
                  <a:schemeClr val="tx1"/>
                </a:solidFill>
                <a:latin typeface="Arial"/>
                <a:cs typeface="Arial"/>
              </a:rPr>
              <a:t>) (IV)</a:t>
            </a:r>
          </a:p>
          <a:p>
            <a:pPr marL="0" indent="0">
              <a:buNone/>
            </a:pPr>
            <a:r>
              <a:rPr lang="en-US" b="1" dirty="0" err="1">
                <a:solidFill>
                  <a:schemeClr val="tx1"/>
                </a:solidFill>
                <a:latin typeface="Arial"/>
                <a:cs typeface="Arial"/>
              </a:rPr>
              <a:t>Ceftazidime</a:t>
            </a:r>
            <a:r>
              <a:rPr lang="en-US" dirty="0">
                <a:solidFill>
                  <a:schemeClr val="tx1"/>
                </a:solidFill>
                <a:latin typeface="Arial"/>
                <a:cs typeface="Arial"/>
              </a:rPr>
              <a:t> (IV)</a:t>
            </a:r>
            <a:endParaRPr lang="en-US" dirty="0" smtClean="0">
              <a:solidFill>
                <a:schemeClr val="tx1"/>
              </a:solidFill>
              <a:latin typeface="Arial"/>
              <a:cs typeface="Arial"/>
            </a:endParaRPr>
          </a:p>
          <a:p>
            <a:pPr marL="0" indent="0">
              <a:buNone/>
            </a:pPr>
            <a:r>
              <a:rPr lang="en-US" b="1" dirty="0" smtClean="0">
                <a:solidFill>
                  <a:schemeClr val="tx1"/>
                </a:solidFill>
                <a:latin typeface="Arial"/>
                <a:cs typeface="Arial"/>
              </a:rPr>
              <a:t>Cefepime</a:t>
            </a:r>
            <a:r>
              <a:rPr lang="en-US" dirty="0">
                <a:solidFill>
                  <a:schemeClr val="tx1"/>
                </a:solidFill>
                <a:latin typeface="Arial"/>
                <a:cs typeface="Arial"/>
              </a:rPr>
              <a:t> (IV</a:t>
            </a:r>
            <a:r>
              <a:rPr lang="en-US" dirty="0" smtClean="0">
                <a:solidFill>
                  <a:schemeClr val="tx1"/>
                </a:solidFill>
                <a:latin typeface="Arial"/>
                <a:cs typeface="Arial"/>
              </a:rPr>
              <a:t>)</a:t>
            </a:r>
          </a:p>
          <a:p>
            <a:pPr marL="0" indent="0">
              <a:buNone/>
            </a:pPr>
            <a:r>
              <a:rPr lang="en-US" b="1" dirty="0" err="1" smtClean="0">
                <a:solidFill>
                  <a:schemeClr val="tx1"/>
                </a:solidFill>
                <a:latin typeface="Arial"/>
                <a:cs typeface="Arial"/>
              </a:rPr>
              <a:t>Zerbaxa</a:t>
            </a:r>
            <a:r>
              <a:rPr lang="en-US" b="1" dirty="0" smtClean="0">
                <a:solidFill>
                  <a:schemeClr val="tx1"/>
                </a:solidFill>
                <a:latin typeface="Arial"/>
                <a:cs typeface="Arial"/>
              </a:rPr>
              <a:t> </a:t>
            </a:r>
            <a:r>
              <a:rPr lang="en-US" dirty="0" smtClean="0">
                <a:solidFill>
                  <a:schemeClr val="tx1"/>
                </a:solidFill>
                <a:latin typeface="Arial"/>
                <a:cs typeface="Arial"/>
              </a:rPr>
              <a:t>(</a:t>
            </a:r>
            <a:r>
              <a:rPr lang="en-US" dirty="0" err="1" smtClean="0">
                <a:solidFill>
                  <a:schemeClr val="tx1"/>
                </a:solidFill>
                <a:latin typeface="Arial"/>
                <a:cs typeface="Arial"/>
              </a:rPr>
              <a:t>ceftolozane</a:t>
            </a:r>
            <a:r>
              <a:rPr lang="en-US" dirty="0" smtClean="0">
                <a:solidFill>
                  <a:schemeClr val="tx1"/>
                </a:solidFill>
                <a:latin typeface="Arial"/>
                <a:cs typeface="Arial"/>
              </a:rPr>
              <a:t>/</a:t>
            </a:r>
            <a:r>
              <a:rPr lang="en-US" dirty="0" err="1" smtClean="0">
                <a:solidFill>
                  <a:schemeClr val="tx1"/>
                </a:solidFill>
                <a:latin typeface="Arial"/>
                <a:cs typeface="Arial"/>
              </a:rPr>
              <a:t>tazobactam</a:t>
            </a:r>
            <a:r>
              <a:rPr lang="en-US" dirty="0" smtClean="0">
                <a:solidFill>
                  <a:schemeClr val="tx1"/>
                </a:solidFill>
                <a:latin typeface="Arial"/>
                <a:cs typeface="Arial"/>
              </a:rPr>
              <a:t>) (IV)</a:t>
            </a:r>
          </a:p>
          <a:p>
            <a:pPr marL="0" indent="0">
              <a:buNone/>
            </a:pPr>
            <a:r>
              <a:rPr lang="en-US" b="1" dirty="0" err="1" smtClean="0">
                <a:solidFill>
                  <a:schemeClr val="tx1"/>
                </a:solidFill>
                <a:latin typeface="Arial"/>
                <a:cs typeface="Arial"/>
              </a:rPr>
              <a:t>Aztreonam</a:t>
            </a:r>
            <a:r>
              <a:rPr lang="en-US" b="1" dirty="0">
                <a:solidFill>
                  <a:schemeClr val="tx1"/>
                </a:solidFill>
                <a:latin typeface="Arial"/>
                <a:cs typeface="Arial"/>
              </a:rPr>
              <a:t> </a:t>
            </a:r>
            <a:r>
              <a:rPr lang="en-US" dirty="0">
                <a:solidFill>
                  <a:schemeClr val="tx1"/>
                </a:solidFill>
                <a:latin typeface="Arial"/>
                <a:cs typeface="Arial"/>
              </a:rPr>
              <a:t>(IV)</a:t>
            </a:r>
            <a:endParaRPr lang="en-US" dirty="0" smtClean="0">
              <a:solidFill>
                <a:schemeClr val="tx1"/>
              </a:solidFill>
              <a:latin typeface="Arial"/>
              <a:cs typeface="Arial"/>
            </a:endParaRPr>
          </a:p>
          <a:p>
            <a:pPr marL="0" indent="0">
              <a:buNone/>
            </a:pPr>
            <a:r>
              <a:rPr lang="en-US" b="1" dirty="0" err="1" smtClean="0">
                <a:solidFill>
                  <a:schemeClr val="tx1"/>
                </a:solidFill>
                <a:latin typeface="Arial"/>
                <a:cs typeface="Arial"/>
              </a:rPr>
              <a:t>Fluoroquinoles</a:t>
            </a:r>
            <a:r>
              <a:rPr lang="en-US" b="1" dirty="0" smtClean="0">
                <a:solidFill>
                  <a:schemeClr val="tx1"/>
                </a:solidFill>
                <a:latin typeface="Arial"/>
                <a:cs typeface="Arial"/>
              </a:rPr>
              <a:t> </a:t>
            </a:r>
            <a:r>
              <a:rPr lang="en-US" dirty="0" smtClean="0">
                <a:solidFill>
                  <a:schemeClr val="tx1"/>
                </a:solidFill>
                <a:latin typeface="Arial"/>
                <a:cs typeface="Arial"/>
              </a:rPr>
              <a:t>(~60% of the time) (PO) </a:t>
            </a:r>
          </a:p>
          <a:p>
            <a:pPr marL="0" indent="0">
              <a:buNone/>
            </a:pPr>
            <a:r>
              <a:rPr lang="en-US" b="1" dirty="0">
                <a:solidFill>
                  <a:schemeClr val="tx1"/>
                </a:solidFill>
                <a:latin typeface="Arial"/>
                <a:cs typeface="Arial"/>
              </a:rPr>
              <a:t>Aminoglycosides</a:t>
            </a:r>
            <a:r>
              <a:rPr lang="en-US" dirty="0">
                <a:solidFill>
                  <a:schemeClr val="tx1"/>
                </a:solidFill>
                <a:latin typeface="Arial"/>
                <a:cs typeface="Arial"/>
              </a:rPr>
              <a:t> (IV)</a:t>
            </a:r>
            <a:endParaRPr lang="en-US" dirty="0" smtClean="0">
              <a:solidFill>
                <a:schemeClr val="tx1"/>
              </a:solidFill>
              <a:latin typeface="Arial"/>
              <a:cs typeface="Arial"/>
            </a:endParaRPr>
          </a:p>
          <a:p>
            <a:pPr marL="0" indent="0">
              <a:buNone/>
            </a:pPr>
            <a:r>
              <a:rPr lang="en-US" b="1" dirty="0" err="1">
                <a:solidFill>
                  <a:schemeClr val="tx1"/>
                </a:solidFill>
                <a:latin typeface="Arial"/>
                <a:cs typeface="Arial"/>
              </a:rPr>
              <a:t>Carbapenems</a:t>
            </a:r>
            <a:r>
              <a:rPr lang="en-US" dirty="0">
                <a:solidFill>
                  <a:schemeClr val="tx1"/>
                </a:solidFill>
                <a:latin typeface="Arial"/>
                <a:cs typeface="Arial"/>
              </a:rPr>
              <a:t> </a:t>
            </a:r>
            <a:r>
              <a:rPr lang="en-US" dirty="0" smtClean="0">
                <a:solidFill>
                  <a:schemeClr val="tx1"/>
                </a:solidFill>
                <a:latin typeface="Arial"/>
                <a:cs typeface="Arial"/>
              </a:rPr>
              <a:t>(not </a:t>
            </a:r>
            <a:r>
              <a:rPr lang="en-US" dirty="0" err="1" smtClean="0">
                <a:solidFill>
                  <a:schemeClr val="tx1"/>
                </a:solidFill>
                <a:latin typeface="Arial"/>
                <a:cs typeface="Arial"/>
              </a:rPr>
              <a:t>ertapenem</a:t>
            </a:r>
            <a:r>
              <a:rPr lang="en-US" dirty="0" smtClean="0">
                <a:solidFill>
                  <a:schemeClr val="tx1"/>
                </a:solidFill>
                <a:latin typeface="Arial"/>
                <a:cs typeface="Arial"/>
              </a:rPr>
              <a:t>) (IV)</a:t>
            </a:r>
          </a:p>
          <a:p>
            <a:pPr marL="0" indent="0">
              <a:buNone/>
            </a:pPr>
            <a:r>
              <a:rPr lang="en-US" b="1" dirty="0" err="1" smtClean="0">
                <a:solidFill>
                  <a:schemeClr val="tx1"/>
                </a:solidFill>
                <a:latin typeface="Arial"/>
                <a:cs typeface="Arial"/>
              </a:rPr>
              <a:t>Colistin</a:t>
            </a:r>
            <a:r>
              <a:rPr lang="en-US" b="1" dirty="0" smtClean="0">
                <a:solidFill>
                  <a:schemeClr val="tx1"/>
                </a:solidFill>
                <a:latin typeface="Arial"/>
                <a:cs typeface="Arial"/>
              </a:rPr>
              <a:t> </a:t>
            </a:r>
            <a:r>
              <a:rPr lang="en-US" dirty="0" smtClean="0">
                <a:solidFill>
                  <a:schemeClr val="tx1"/>
                </a:solidFill>
                <a:latin typeface="Arial"/>
                <a:cs typeface="Arial"/>
              </a:rPr>
              <a:t>(V)</a:t>
            </a:r>
            <a:endParaRPr lang="en-US" dirty="0">
              <a:solidFill>
                <a:schemeClr val="tx1"/>
              </a:solidFill>
              <a:latin typeface="Arial"/>
              <a:cs typeface="Arial"/>
            </a:endParaRPr>
          </a:p>
        </p:txBody>
      </p:sp>
    </p:spTree>
    <p:extLst>
      <p:ext uri="{BB962C8B-B14F-4D97-AF65-F5344CB8AC3E}">
        <p14:creationId xmlns:p14="http://schemas.microsoft.com/office/powerpoint/2010/main" val="371492973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MRSA DRUGS</a:t>
            </a:r>
            <a:endParaRPr lang="en-US" dirty="0">
              <a:solidFill>
                <a:schemeClr val="accent3"/>
              </a:solidFill>
            </a:endParaRPr>
          </a:p>
        </p:txBody>
      </p:sp>
      <p:sp>
        <p:nvSpPr>
          <p:cNvPr id="3" name="Content Placeholder 2"/>
          <p:cNvSpPr>
            <a:spLocks noGrp="1"/>
          </p:cNvSpPr>
          <p:nvPr>
            <p:ph idx="1"/>
          </p:nvPr>
        </p:nvSpPr>
        <p:spPr>
          <a:xfrm>
            <a:off x="1557577" y="2250718"/>
            <a:ext cx="5851864" cy="3992563"/>
          </a:xfr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marL="0" indent="0">
              <a:buNone/>
            </a:pPr>
            <a:r>
              <a:rPr lang="en-US" b="1" dirty="0" smtClean="0">
                <a:solidFill>
                  <a:schemeClr val="tx1"/>
                </a:solidFill>
                <a:latin typeface="Arial"/>
                <a:cs typeface="Arial"/>
              </a:rPr>
              <a:t>Vancomycin (IV)</a:t>
            </a:r>
          </a:p>
          <a:p>
            <a:pPr marL="0" indent="0">
              <a:buNone/>
            </a:pPr>
            <a:r>
              <a:rPr lang="en-US" b="1" dirty="0" err="1" smtClean="0">
                <a:solidFill>
                  <a:schemeClr val="tx1"/>
                </a:solidFill>
                <a:latin typeface="Arial"/>
                <a:cs typeface="Arial"/>
              </a:rPr>
              <a:t>Daptomycin</a:t>
            </a:r>
            <a:r>
              <a:rPr lang="en-US" b="1" dirty="0" smtClean="0">
                <a:solidFill>
                  <a:schemeClr val="tx1"/>
                </a:solidFill>
                <a:latin typeface="Arial"/>
                <a:cs typeface="Arial"/>
              </a:rPr>
              <a:t> (IV)</a:t>
            </a:r>
          </a:p>
          <a:p>
            <a:pPr marL="0" indent="0">
              <a:buNone/>
            </a:pPr>
            <a:r>
              <a:rPr lang="en-US" b="1" dirty="0" err="1" smtClean="0">
                <a:solidFill>
                  <a:schemeClr val="tx1"/>
                </a:solidFill>
                <a:latin typeface="Arial"/>
                <a:cs typeface="Arial"/>
              </a:rPr>
              <a:t>Ceftaroline</a:t>
            </a:r>
            <a:r>
              <a:rPr lang="en-US" b="1" dirty="0" smtClean="0">
                <a:solidFill>
                  <a:schemeClr val="tx1"/>
                </a:solidFill>
                <a:latin typeface="Arial"/>
                <a:cs typeface="Arial"/>
              </a:rPr>
              <a:t> (IV)</a:t>
            </a:r>
            <a:endParaRPr lang="en-US" b="1" dirty="0">
              <a:solidFill>
                <a:schemeClr val="tx1"/>
              </a:solidFill>
              <a:latin typeface="Arial"/>
              <a:cs typeface="Arial"/>
            </a:endParaRPr>
          </a:p>
          <a:p>
            <a:pPr marL="0" indent="0">
              <a:buNone/>
            </a:pPr>
            <a:r>
              <a:rPr lang="en-US" b="1" dirty="0" smtClean="0">
                <a:solidFill>
                  <a:schemeClr val="tx1"/>
                </a:solidFill>
                <a:latin typeface="Arial"/>
                <a:cs typeface="Arial"/>
              </a:rPr>
              <a:t>Linezolid (PO)</a:t>
            </a:r>
          </a:p>
          <a:p>
            <a:pPr marL="0" indent="0">
              <a:buNone/>
            </a:pPr>
            <a:r>
              <a:rPr lang="en-US" b="1" dirty="0" smtClean="0">
                <a:solidFill>
                  <a:schemeClr val="tx1"/>
                </a:solidFill>
                <a:latin typeface="Arial"/>
                <a:cs typeface="Arial"/>
              </a:rPr>
              <a:t>Bactrim (PO)</a:t>
            </a:r>
          </a:p>
          <a:p>
            <a:pPr marL="0" indent="0">
              <a:buNone/>
            </a:pPr>
            <a:r>
              <a:rPr lang="en-US" b="1" dirty="0" smtClean="0">
                <a:solidFill>
                  <a:schemeClr val="tx1"/>
                </a:solidFill>
                <a:latin typeface="Arial"/>
                <a:cs typeface="Arial"/>
              </a:rPr>
              <a:t>Clindamycin (PO)</a:t>
            </a:r>
          </a:p>
          <a:p>
            <a:pPr marL="0" indent="0">
              <a:buNone/>
            </a:pPr>
            <a:r>
              <a:rPr lang="en-US" b="1" dirty="0" smtClean="0">
                <a:solidFill>
                  <a:schemeClr val="tx1"/>
                </a:solidFill>
                <a:latin typeface="Arial"/>
                <a:cs typeface="Arial"/>
              </a:rPr>
              <a:t>Doxycycline (PO)</a:t>
            </a:r>
          </a:p>
          <a:p>
            <a:pPr marL="0" indent="0">
              <a:buNone/>
            </a:pPr>
            <a:endParaRPr lang="en-US" dirty="0">
              <a:solidFill>
                <a:schemeClr val="tx1"/>
              </a:solidFill>
              <a:latin typeface="Arial"/>
              <a:cs typeface="Arial"/>
            </a:endParaRPr>
          </a:p>
        </p:txBody>
      </p:sp>
    </p:spTree>
    <p:extLst>
      <p:ext uri="{BB962C8B-B14F-4D97-AF65-F5344CB8AC3E}">
        <p14:creationId xmlns:p14="http://schemas.microsoft.com/office/powerpoint/2010/main" val="386560746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Common C.A.P. DRUGS</a:t>
            </a:r>
            <a:endParaRPr lang="en-US" dirty="0">
              <a:solidFill>
                <a:schemeClr val="accent3"/>
              </a:solidFill>
            </a:endParaRPr>
          </a:p>
        </p:txBody>
      </p:sp>
      <p:sp>
        <p:nvSpPr>
          <p:cNvPr id="3" name="Content Placeholder 2"/>
          <p:cNvSpPr>
            <a:spLocks noGrp="1"/>
          </p:cNvSpPr>
          <p:nvPr>
            <p:ph idx="1"/>
          </p:nvPr>
        </p:nvSpPr>
        <p:spPr>
          <a:xfrm>
            <a:off x="1557577" y="2250718"/>
            <a:ext cx="5851864" cy="399256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buNone/>
            </a:pPr>
            <a:r>
              <a:rPr lang="en-US" dirty="0" smtClean="0">
                <a:solidFill>
                  <a:schemeClr val="tx1"/>
                </a:solidFill>
                <a:latin typeface="Arial"/>
                <a:cs typeface="Arial"/>
              </a:rPr>
              <a:t>Azithromycin (PO)</a:t>
            </a:r>
          </a:p>
          <a:p>
            <a:pPr marL="0" indent="0">
              <a:buNone/>
            </a:pPr>
            <a:r>
              <a:rPr lang="en-US" dirty="0" smtClean="0">
                <a:solidFill>
                  <a:schemeClr val="tx1"/>
                </a:solidFill>
                <a:latin typeface="Arial"/>
                <a:cs typeface="Arial"/>
              </a:rPr>
              <a:t>Doxycycline (PO)</a:t>
            </a:r>
          </a:p>
          <a:p>
            <a:pPr marL="0" indent="0">
              <a:buNone/>
            </a:pPr>
            <a:r>
              <a:rPr lang="en-US" dirty="0" smtClean="0">
                <a:solidFill>
                  <a:schemeClr val="tx1"/>
                </a:solidFill>
                <a:latin typeface="Arial"/>
                <a:cs typeface="Arial"/>
              </a:rPr>
              <a:t>Levofloxacin (PO)</a:t>
            </a:r>
          </a:p>
          <a:p>
            <a:pPr marL="0" indent="0">
              <a:buNone/>
            </a:pPr>
            <a:r>
              <a:rPr lang="en-US" dirty="0" smtClean="0">
                <a:solidFill>
                  <a:schemeClr val="tx1"/>
                </a:solidFill>
                <a:latin typeface="Arial"/>
                <a:cs typeface="Arial"/>
              </a:rPr>
              <a:t>Amoxicillin (PO)</a:t>
            </a:r>
          </a:p>
          <a:p>
            <a:pPr marL="0" indent="0">
              <a:buNone/>
            </a:pPr>
            <a:r>
              <a:rPr lang="en-US" dirty="0" smtClean="0">
                <a:solidFill>
                  <a:schemeClr val="tx1"/>
                </a:solidFill>
                <a:latin typeface="Arial"/>
                <a:cs typeface="Arial"/>
              </a:rPr>
              <a:t>Ceftriaxone (IV)</a:t>
            </a:r>
          </a:p>
          <a:p>
            <a:pPr marL="0" indent="0">
              <a:buNone/>
            </a:pPr>
            <a:r>
              <a:rPr lang="en-US" dirty="0" err="1" smtClean="0">
                <a:solidFill>
                  <a:schemeClr val="tx1"/>
                </a:solidFill>
                <a:latin typeface="Arial"/>
                <a:cs typeface="Arial"/>
              </a:rPr>
              <a:t>Cefpodoxime</a:t>
            </a:r>
            <a:r>
              <a:rPr lang="en-US" dirty="0" smtClean="0">
                <a:solidFill>
                  <a:schemeClr val="tx1"/>
                </a:solidFill>
                <a:latin typeface="Arial"/>
                <a:cs typeface="Arial"/>
              </a:rPr>
              <a:t> (PO)</a:t>
            </a:r>
          </a:p>
          <a:p>
            <a:pPr marL="0" indent="0">
              <a:buNone/>
            </a:pPr>
            <a:endParaRPr lang="en-US" dirty="0">
              <a:solidFill>
                <a:schemeClr val="tx1"/>
              </a:solidFill>
              <a:latin typeface="Arial"/>
              <a:cs typeface="Arial"/>
            </a:endParaRPr>
          </a:p>
        </p:txBody>
      </p:sp>
    </p:spTree>
    <p:extLst>
      <p:ext uri="{BB962C8B-B14F-4D97-AF65-F5344CB8AC3E}">
        <p14:creationId xmlns:p14="http://schemas.microsoft.com/office/powerpoint/2010/main" val="341442951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Common U.T.I. DRUGS</a:t>
            </a:r>
            <a:endParaRPr lang="en-US" dirty="0">
              <a:solidFill>
                <a:schemeClr val="accent3"/>
              </a:solidFill>
            </a:endParaRPr>
          </a:p>
        </p:txBody>
      </p:sp>
      <p:sp>
        <p:nvSpPr>
          <p:cNvPr id="3" name="Content Placeholder 2"/>
          <p:cNvSpPr>
            <a:spLocks noGrp="1"/>
          </p:cNvSpPr>
          <p:nvPr>
            <p:ph idx="1"/>
          </p:nvPr>
        </p:nvSpPr>
        <p:spPr>
          <a:xfrm>
            <a:off x="1557577" y="2250718"/>
            <a:ext cx="5851864" cy="399256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buNone/>
            </a:pPr>
            <a:r>
              <a:rPr lang="en-US" dirty="0" smtClean="0">
                <a:solidFill>
                  <a:schemeClr val="tx1"/>
                </a:solidFill>
                <a:latin typeface="Arial"/>
                <a:cs typeface="Arial"/>
              </a:rPr>
              <a:t>Amoxicillin (PO)</a:t>
            </a:r>
          </a:p>
          <a:p>
            <a:pPr marL="0" indent="0">
              <a:buNone/>
            </a:pPr>
            <a:r>
              <a:rPr lang="en-US" dirty="0" smtClean="0">
                <a:solidFill>
                  <a:schemeClr val="tx1"/>
                </a:solidFill>
                <a:latin typeface="Arial"/>
                <a:cs typeface="Arial"/>
              </a:rPr>
              <a:t>Nitrofurantoin (PO)</a:t>
            </a:r>
          </a:p>
          <a:p>
            <a:pPr marL="0" indent="0">
              <a:buNone/>
            </a:pPr>
            <a:r>
              <a:rPr lang="en-US" dirty="0" smtClean="0">
                <a:solidFill>
                  <a:schemeClr val="tx1"/>
                </a:solidFill>
                <a:latin typeface="Arial"/>
                <a:cs typeface="Arial"/>
              </a:rPr>
              <a:t>Bactrim (PO)</a:t>
            </a:r>
          </a:p>
          <a:p>
            <a:pPr marL="0" indent="0">
              <a:buNone/>
            </a:pPr>
            <a:r>
              <a:rPr lang="en-US" dirty="0" smtClean="0">
                <a:solidFill>
                  <a:schemeClr val="tx1"/>
                </a:solidFill>
                <a:latin typeface="Arial"/>
                <a:cs typeface="Arial"/>
              </a:rPr>
              <a:t>Ciprofloxacin (PO)</a:t>
            </a:r>
          </a:p>
          <a:p>
            <a:pPr marL="0" indent="0">
              <a:buNone/>
            </a:pPr>
            <a:r>
              <a:rPr lang="en-US" dirty="0" smtClean="0">
                <a:solidFill>
                  <a:schemeClr val="tx1"/>
                </a:solidFill>
                <a:latin typeface="Arial"/>
                <a:cs typeface="Arial"/>
              </a:rPr>
              <a:t>Ceftriaxone (IV)</a:t>
            </a:r>
            <a:endParaRPr lang="en-US" dirty="0">
              <a:solidFill>
                <a:schemeClr val="tx1"/>
              </a:solidFill>
              <a:latin typeface="Arial"/>
              <a:cs typeface="Arial"/>
            </a:endParaRPr>
          </a:p>
          <a:p>
            <a:pPr marL="0" indent="0">
              <a:buNone/>
            </a:pPr>
            <a:endParaRPr lang="en-US" dirty="0" smtClean="0">
              <a:solidFill>
                <a:schemeClr val="tx1"/>
              </a:solidFill>
              <a:latin typeface="Arial"/>
              <a:cs typeface="Arial"/>
            </a:endParaRPr>
          </a:p>
          <a:p>
            <a:pPr marL="0" indent="0">
              <a:buNone/>
            </a:pPr>
            <a:endParaRPr lang="en-US" dirty="0">
              <a:solidFill>
                <a:schemeClr val="tx1"/>
              </a:solidFill>
              <a:latin typeface="Arial"/>
              <a:cs typeface="Arial"/>
            </a:endParaRPr>
          </a:p>
        </p:txBody>
      </p:sp>
    </p:spTree>
    <p:extLst>
      <p:ext uri="{BB962C8B-B14F-4D97-AF65-F5344CB8AC3E}">
        <p14:creationId xmlns:p14="http://schemas.microsoft.com/office/powerpoint/2010/main" val="23273352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Drugs of choice</a:t>
            </a:r>
            <a:endParaRPr lang="en-US" dirty="0">
              <a:solidFill>
                <a:schemeClr val="accent3"/>
              </a:solidFill>
            </a:endParaRPr>
          </a:p>
        </p:txBody>
      </p:sp>
      <p:sp>
        <p:nvSpPr>
          <p:cNvPr id="3" name="Content Placeholder 2"/>
          <p:cNvSpPr>
            <a:spLocks noGrp="1"/>
          </p:cNvSpPr>
          <p:nvPr>
            <p:ph idx="1"/>
          </p:nvPr>
        </p:nvSpPr>
        <p:spPr>
          <a:xfrm>
            <a:off x="1557577" y="2250718"/>
            <a:ext cx="5851864" cy="399256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buNone/>
            </a:pPr>
            <a:r>
              <a:rPr lang="en-US" dirty="0" smtClean="0">
                <a:solidFill>
                  <a:schemeClr val="tx1"/>
                </a:solidFill>
                <a:latin typeface="Arial"/>
                <a:cs typeface="Arial"/>
              </a:rPr>
              <a:t>MSSA: </a:t>
            </a:r>
            <a:r>
              <a:rPr lang="en-US" dirty="0" err="1" smtClean="0">
                <a:solidFill>
                  <a:schemeClr val="tx1"/>
                </a:solidFill>
                <a:latin typeface="Arial"/>
                <a:cs typeface="Arial"/>
              </a:rPr>
              <a:t>nafcillin</a:t>
            </a:r>
            <a:r>
              <a:rPr lang="en-US" dirty="0" smtClean="0">
                <a:solidFill>
                  <a:schemeClr val="tx1"/>
                </a:solidFill>
                <a:latin typeface="Arial"/>
                <a:cs typeface="Arial"/>
              </a:rPr>
              <a:t>, oxacillin, or cefazolin </a:t>
            </a:r>
          </a:p>
          <a:p>
            <a:pPr marL="0" indent="0">
              <a:buNone/>
            </a:pPr>
            <a:r>
              <a:rPr lang="en-US" dirty="0" smtClean="0">
                <a:solidFill>
                  <a:schemeClr val="tx1"/>
                </a:solidFill>
                <a:latin typeface="Arial"/>
                <a:cs typeface="Arial"/>
              </a:rPr>
              <a:t>MRSA: vancomycin</a:t>
            </a:r>
          </a:p>
          <a:p>
            <a:pPr marL="0" indent="0">
              <a:buNone/>
            </a:pPr>
            <a:r>
              <a:rPr lang="en-US" dirty="0" smtClean="0">
                <a:solidFill>
                  <a:schemeClr val="tx1"/>
                </a:solidFill>
                <a:latin typeface="Arial"/>
                <a:cs typeface="Arial"/>
              </a:rPr>
              <a:t>Enterococcus: ampicillin</a:t>
            </a:r>
          </a:p>
          <a:p>
            <a:pPr marL="0" indent="0">
              <a:buNone/>
            </a:pPr>
            <a:endParaRPr lang="en-US" dirty="0">
              <a:solidFill>
                <a:schemeClr val="tx1"/>
              </a:solidFill>
              <a:latin typeface="Arial"/>
              <a:cs typeface="Arial"/>
            </a:endParaRPr>
          </a:p>
          <a:p>
            <a:pPr marL="0" indent="0">
              <a:buNone/>
            </a:pPr>
            <a:endParaRPr lang="en-US" dirty="0" smtClean="0">
              <a:solidFill>
                <a:schemeClr val="tx1"/>
              </a:solidFill>
              <a:latin typeface="Arial"/>
              <a:cs typeface="Arial"/>
            </a:endParaRPr>
          </a:p>
          <a:p>
            <a:pPr marL="0" indent="0">
              <a:buNone/>
            </a:pPr>
            <a:endParaRPr lang="en-US" dirty="0">
              <a:solidFill>
                <a:schemeClr val="tx1"/>
              </a:solidFill>
              <a:latin typeface="Arial"/>
              <a:cs typeface="Arial"/>
            </a:endParaRPr>
          </a:p>
        </p:txBody>
      </p:sp>
    </p:spTree>
    <p:extLst>
      <p:ext uri="{BB962C8B-B14F-4D97-AF65-F5344CB8AC3E}">
        <p14:creationId xmlns:p14="http://schemas.microsoft.com/office/powerpoint/2010/main" val="151710856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Congratulations!</a:t>
            </a:r>
            <a:endParaRPr lang="en-US" sz="5400" dirty="0"/>
          </a:p>
        </p:txBody>
      </p:sp>
      <p:sp>
        <p:nvSpPr>
          <p:cNvPr id="3" name="Content Placeholder 2"/>
          <p:cNvSpPr>
            <a:spLocks noGrp="1"/>
          </p:cNvSpPr>
          <p:nvPr>
            <p:ph idx="1"/>
          </p:nvPr>
        </p:nvSpPr>
        <p:spPr>
          <a:xfrm>
            <a:off x="1002185" y="1863040"/>
            <a:ext cx="7304274" cy="3992563"/>
          </a:xfrm>
        </p:spPr>
        <p:txBody>
          <a:bodyPr>
            <a:normAutofit/>
          </a:bodyPr>
          <a:lstStyle/>
          <a:p>
            <a:r>
              <a:rPr lang="en-US" sz="3200" i="1" dirty="0" smtClean="0"/>
              <a:t>Please</a:t>
            </a:r>
            <a:r>
              <a:rPr lang="en-US" sz="3200" dirty="0" smtClean="0"/>
              <a:t> take the 2 minute post-module quiz:</a:t>
            </a:r>
          </a:p>
          <a:p>
            <a:pPr marL="0" indent="0">
              <a:buNone/>
            </a:pPr>
            <a:r>
              <a:rPr lang="en-US" sz="3200" dirty="0" smtClean="0">
                <a:hlinkClick r:id="rId2"/>
              </a:rPr>
              <a:t>https</a:t>
            </a:r>
            <a:r>
              <a:rPr lang="en-US" sz="3200" dirty="0">
                <a:hlinkClick r:id="rId2"/>
              </a:rPr>
              <a:t>://</a:t>
            </a:r>
            <a:r>
              <a:rPr lang="en-US" sz="3200" dirty="0" smtClean="0">
                <a:hlinkClick r:id="rId2"/>
              </a:rPr>
              <a:t>docs.google.com/forms/d/e/1FAIpQLSdBIsaQBpBLukQFJbw_3Ef3taH_Xv8vrEe3w_Hcf2SMaF45IQ/viewform</a:t>
            </a:r>
            <a:endParaRPr lang="en-US" sz="3200" dirty="0" smtClean="0"/>
          </a:p>
          <a:p>
            <a:pPr marL="0" indent="0">
              <a:buNone/>
            </a:pPr>
            <a:endParaRPr lang="en-US" sz="3200" dirty="0"/>
          </a:p>
        </p:txBody>
      </p:sp>
      <p:sp>
        <p:nvSpPr>
          <p:cNvPr id="4" name="Right Arrow 3"/>
          <p:cNvSpPr/>
          <p:nvPr/>
        </p:nvSpPr>
        <p:spPr>
          <a:xfrm rot="19009160">
            <a:off x="191117" y="4409941"/>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6487136">
            <a:off x="1707583" y="4901264"/>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3519689" y="5004596"/>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5114158" y="5154518"/>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3863359">
            <a:off x="6528744" y="4789940"/>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2696398">
            <a:off x="8209320" y="4257832"/>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845913">
            <a:off x="8029505" y="2660634"/>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155656">
            <a:off x="105049" y="2424353"/>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D88FDD9F-396E-4B33-9E9C-FEF670638DD9}" type="slidenum">
              <a:rPr lang="en-US" smtClean="0"/>
              <a:t>158</a:t>
            </a:fld>
            <a:endParaRPr lang="en-US"/>
          </a:p>
        </p:txBody>
      </p:sp>
    </p:spTree>
    <p:extLst>
      <p:ext uri="{BB962C8B-B14F-4D97-AF65-F5344CB8AC3E}">
        <p14:creationId xmlns:p14="http://schemas.microsoft.com/office/powerpoint/2010/main" val="3804754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a:t>A</a:t>
            </a:r>
            <a:r>
              <a:rPr lang="en-US" sz="2800" dirty="0" smtClean="0"/>
              <a:t>erobic vs. Anaerobic</a:t>
            </a:r>
            <a:endParaRPr lang="en-US" sz="2800" dirty="0"/>
          </a:p>
        </p:txBody>
      </p:sp>
      <p:sp>
        <p:nvSpPr>
          <p:cNvPr id="5" name="Text Placeholder 4"/>
          <p:cNvSpPr>
            <a:spLocks noGrp="1"/>
          </p:cNvSpPr>
          <p:nvPr>
            <p:ph type="body" idx="1"/>
          </p:nvPr>
        </p:nvSpPr>
        <p:spPr>
          <a:xfrm>
            <a:off x="403412" y="2023722"/>
            <a:ext cx="2877421" cy="536388"/>
          </a:xfrm>
        </p:spPr>
        <p:txBody>
          <a:bodyPr/>
          <a:lstStyle/>
          <a:p>
            <a:r>
              <a:rPr lang="en-US" dirty="0" smtClean="0"/>
              <a:t>Aerobic</a:t>
            </a:r>
            <a:endParaRPr lang="en-US" dirty="0"/>
          </a:p>
        </p:txBody>
      </p:sp>
      <p:sp>
        <p:nvSpPr>
          <p:cNvPr id="14" name="Content Placeholder 2"/>
          <p:cNvSpPr txBox="1">
            <a:spLocks/>
          </p:cNvSpPr>
          <p:nvPr/>
        </p:nvSpPr>
        <p:spPr>
          <a:xfrm>
            <a:off x="284163" y="1801466"/>
            <a:ext cx="3931920" cy="1517287"/>
          </a:xfrm>
          <a:prstGeom prst="rect">
            <a:avLst/>
          </a:prstGeom>
          <a:ln w="38100" cap="flat" cmpd="sng" algn="ctr">
            <a:solidFill>
              <a:srgbClr val="A6A6A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rgbClr val="A6A6A6"/>
                </a:solidFill>
                <a:latin typeface="Arial"/>
                <a:cs typeface="Arial"/>
              </a:rPr>
              <a:t>AEROBIC</a:t>
            </a:r>
          </a:p>
          <a:p>
            <a:pPr lvl="1">
              <a:buFont typeface="Courier New"/>
              <a:buChar char="o"/>
            </a:pPr>
            <a:r>
              <a:rPr lang="en-US" b="0" dirty="0" smtClean="0">
                <a:solidFill>
                  <a:srgbClr val="A6A6A6"/>
                </a:solidFill>
                <a:latin typeface="Arial"/>
                <a:cs typeface="Arial"/>
              </a:rPr>
              <a:t>CAN ONLY SURVIVE IN THE PRESENCE OF O2</a:t>
            </a:r>
          </a:p>
          <a:p>
            <a:pPr lvl="1"/>
            <a:endParaRPr lang="en-US" dirty="0">
              <a:solidFill>
                <a:srgbClr val="A6A6A6"/>
              </a:solidFill>
              <a:latin typeface="Arial"/>
              <a:cs typeface="Arial"/>
            </a:endParaRPr>
          </a:p>
        </p:txBody>
      </p:sp>
      <p:sp>
        <p:nvSpPr>
          <p:cNvPr id="16" name="Content Placeholder 2"/>
          <p:cNvSpPr txBox="1">
            <a:spLocks/>
          </p:cNvSpPr>
          <p:nvPr/>
        </p:nvSpPr>
        <p:spPr>
          <a:xfrm>
            <a:off x="284163" y="3471153"/>
            <a:ext cx="3931920" cy="1517287"/>
          </a:xfrm>
          <a:prstGeom prst="rect">
            <a:avLst/>
          </a:prstGeom>
          <a:ln w="38100" cap="flat" cmpd="sng"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chemeClr val="tx1"/>
                </a:solidFill>
                <a:latin typeface="Arial"/>
                <a:cs typeface="Arial"/>
              </a:rPr>
              <a:t>ANAEROBIC</a:t>
            </a:r>
          </a:p>
          <a:p>
            <a:pPr lvl="1">
              <a:buFont typeface="Courier New"/>
              <a:buChar char="o"/>
            </a:pPr>
            <a:r>
              <a:rPr lang="en-US" b="0" dirty="0" smtClean="0">
                <a:latin typeface="Arial"/>
                <a:cs typeface="Arial"/>
              </a:rPr>
              <a:t>CAN ONLY SURVIVE IN THE ABSENCE OF O2</a:t>
            </a:r>
          </a:p>
          <a:p>
            <a:pPr lvl="1"/>
            <a:endParaRPr lang="en-US" dirty="0">
              <a:latin typeface="Arial"/>
              <a:cs typeface="Arial"/>
            </a:endParaRPr>
          </a:p>
        </p:txBody>
      </p:sp>
      <p:sp>
        <p:nvSpPr>
          <p:cNvPr id="17" name="Content Placeholder 2"/>
          <p:cNvSpPr txBox="1">
            <a:spLocks/>
          </p:cNvSpPr>
          <p:nvPr/>
        </p:nvSpPr>
        <p:spPr>
          <a:xfrm>
            <a:off x="284163" y="5108700"/>
            <a:ext cx="3931920" cy="1517287"/>
          </a:xfrm>
          <a:prstGeom prst="rect">
            <a:avLst/>
          </a:prstGeom>
          <a:ln w="38100" cap="flat" cmpd="sng" algn="ctr">
            <a:solidFill>
              <a:srgbClr val="A6A6A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rgbClr val="A6A6A6"/>
                </a:solidFill>
                <a:latin typeface="Arial"/>
                <a:cs typeface="Arial"/>
              </a:rPr>
              <a:t>FACULTATIVE ANAEROBIC</a:t>
            </a:r>
          </a:p>
          <a:p>
            <a:pPr lvl="1">
              <a:buFont typeface="Courier New"/>
              <a:buChar char="o"/>
            </a:pPr>
            <a:r>
              <a:rPr lang="en-US" b="0" dirty="0" smtClean="0">
                <a:solidFill>
                  <a:srgbClr val="A6A6A6"/>
                </a:solidFill>
                <a:latin typeface="Arial"/>
                <a:cs typeface="Arial"/>
              </a:rPr>
              <a:t>CAN GO BOTH WAYS!</a:t>
            </a:r>
          </a:p>
          <a:p>
            <a:pPr lvl="1"/>
            <a:endParaRPr lang="en-US" dirty="0">
              <a:solidFill>
                <a:srgbClr val="A6A6A6"/>
              </a:solidFill>
              <a:latin typeface="Arial"/>
              <a:cs typeface="Arial"/>
            </a:endParaRPr>
          </a:p>
        </p:txBody>
      </p:sp>
      <p:sp>
        <p:nvSpPr>
          <p:cNvPr id="18" name="TextBox 17"/>
          <p:cNvSpPr txBox="1"/>
          <p:nvPr/>
        </p:nvSpPr>
        <p:spPr>
          <a:xfrm>
            <a:off x="5016496" y="1855063"/>
            <a:ext cx="3389231" cy="2308324"/>
          </a:xfrm>
          <a:prstGeom prst="rect">
            <a:avLst/>
          </a:prstGeom>
          <a:noFill/>
          <a:ln>
            <a:solidFill>
              <a:srgbClr val="000000"/>
            </a:solidFill>
            <a:prstDash val="dot"/>
          </a:ln>
        </p:spPr>
        <p:txBody>
          <a:bodyPr wrap="square" rtlCol="0">
            <a:spAutoFit/>
          </a:bodyPr>
          <a:lstStyle/>
          <a:p>
            <a:r>
              <a:rPr lang="en-US" b="1" dirty="0" smtClean="0">
                <a:latin typeface="Arial"/>
                <a:cs typeface="Arial"/>
              </a:rPr>
              <a:t>Gram (+) </a:t>
            </a:r>
            <a:r>
              <a:rPr lang="en-US" b="1" dirty="0" smtClean="0">
                <a:latin typeface="Arial"/>
                <a:cs typeface="Arial"/>
                <a:sym typeface="Wingdings"/>
              </a:rPr>
              <a:t> </a:t>
            </a:r>
            <a:r>
              <a:rPr lang="en-US" b="1" dirty="0" smtClean="0">
                <a:latin typeface="Arial"/>
                <a:cs typeface="Arial"/>
              </a:rPr>
              <a:t>Clostridium</a:t>
            </a:r>
          </a:p>
          <a:p>
            <a:r>
              <a:rPr lang="en-US" i="1" dirty="0" smtClean="0">
                <a:latin typeface="Arial"/>
                <a:cs typeface="Arial"/>
              </a:rPr>
              <a:t>This is why C. </a:t>
            </a:r>
            <a:r>
              <a:rPr lang="en-US" i="1" dirty="0" err="1" smtClean="0">
                <a:latin typeface="Arial"/>
                <a:cs typeface="Arial"/>
              </a:rPr>
              <a:t>Botulinum</a:t>
            </a:r>
            <a:r>
              <a:rPr lang="en-US" i="1" dirty="0" smtClean="0">
                <a:latin typeface="Arial"/>
                <a:cs typeface="Arial"/>
              </a:rPr>
              <a:t> can</a:t>
            </a:r>
          </a:p>
          <a:p>
            <a:r>
              <a:rPr lang="en-US" i="1" dirty="0" smtClean="0">
                <a:latin typeface="Arial"/>
                <a:cs typeface="Arial"/>
              </a:rPr>
              <a:t>be obtained from canned food (anaerobic environment</a:t>
            </a:r>
            <a:r>
              <a:rPr lang="en-US" dirty="0" smtClean="0">
                <a:latin typeface="Arial"/>
                <a:cs typeface="Arial"/>
              </a:rPr>
              <a:t>)</a:t>
            </a:r>
          </a:p>
          <a:p>
            <a:endParaRPr lang="en-US" dirty="0">
              <a:latin typeface="Arial"/>
              <a:cs typeface="Arial"/>
            </a:endParaRPr>
          </a:p>
          <a:p>
            <a:r>
              <a:rPr lang="en-US" b="1" dirty="0" smtClean="0">
                <a:latin typeface="Arial"/>
                <a:cs typeface="Arial"/>
              </a:rPr>
              <a:t>Gram (+)</a:t>
            </a:r>
            <a:r>
              <a:rPr lang="en-US" b="1" dirty="0" smtClean="0">
                <a:latin typeface="Arial"/>
                <a:cs typeface="Arial"/>
                <a:sym typeface="Wingdings"/>
              </a:rPr>
              <a:t> </a:t>
            </a:r>
            <a:r>
              <a:rPr lang="en-US" b="1" dirty="0" err="1" smtClean="0">
                <a:latin typeface="Arial"/>
                <a:cs typeface="Arial"/>
                <a:sym typeface="Wingdings"/>
              </a:rPr>
              <a:t>Peptostreptococcus</a:t>
            </a:r>
            <a:endParaRPr lang="en-US" b="1" dirty="0" smtClean="0">
              <a:latin typeface="Arial"/>
              <a:cs typeface="Arial"/>
              <a:sym typeface="Wingdings"/>
            </a:endParaRPr>
          </a:p>
          <a:p>
            <a:r>
              <a:rPr lang="en-US" i="1" dirty="0" smtClean="0">
                <a:latin typeface="Arial"/>
                <a:cs typeface="Arial"/>
                <a:sym typeface="Wingdings"/>
              </a:rPr>
              <a:t>Found in the mouth</a:t>
            </a:r>
            <a:r>
              <a:rPr lang="en-US" dirty="0" smtClean="0">
                <a:latin typeface="Arial"/>
                <a:cs typeface="Arial"/>
              </a:rPr>
              <a:t> </a:t>
            </a:r>
            <a:endParaRPr lang="en-US" dirty="0">
              <a:latin typeface="Arial"/>
              <a:cs typeface="Arial"/>
            </a:endParaRPr>
          </a:p>
        </p:txBody>
      </p:sp>
      <p:sp>
        <p:nvSpPr>
          <p:cNvPr id="19" name="TextBox 18"/>
          <p:cNvSpPr txBox="1"/>
          <p:nvPr/>
        </p:nvSpPr>
        <p:spPr>
          <a:xfrm>
            <a:off x="5016497" y="5125965"/>
            <a:ext cx="3674916" cy="923330"/>
          </a:xfrm>
          <a:prstGeom prst="rect">
            <a:avLst/>
          </a:prstGeom>
          <a:noFill/>
          <a:ln>
            <a:solidFill>
              <a:srgbClr val="000000"/>
            </a:solidFill>
            <a:prstDash val="dot"/>
          </a:ln>
        </p:spPr>
        <p:txBody>
          <a:bodyPr wrap="square" rtlCol="0">
            <a:spAutoFit/>
          </a:bodyPr>
          <a:lstStyle/>
          <a:p>
            <a:r>
              <a:rPr lang="en-US" b="1" dirty="0" smtClean="0">
                <a:latin typeface="Arial"/>
                <a:cs typeface="Arial"/>
              </a:rPr>
              <a:t>Gram ( - ) </a:t>
            </a:r>
            <a:r>
              <a:rPr lang="en-US" b="1" dirty="0" smtClean="0">
                <a:latin typeface="Arial"/>
                <a:cs typeface="Arial"/>
                <a:sym typeface="Wingdings"/>
              </a:rPr>
              <a:t> </a:t>
            </a:r>
            <a:r>
              <a:rPr lang="en-US" b="1" dirty="0" err="1" smtClean="0">
                <a:latin typeface="Arial"/>
                <a:cs typeface="Arial"/>
                <a:sym typeface="Wingdings"/>
              </a:rPr>
              <a:t>Bacteroides</a:t>
            </a:r>
            <a:r>
              <a:rPr lang="en-US" b="1" dirty="0" smtClean="0">
                <a:latin typeface="Arial"/>
                <a:cs typeface="Arial"/>
                <a:sym typeface="Wingdings"/>
              </a:rPr>
              <a:t>, </a:t>
            </a:r>
            <a:r>
              <a:rPr lang="en-US" b="1" dirty="0" err="1" smtClean="0">
                <a:latin typeface="Arial"/>
                <a:cs typeface="Arial"/>
                <a:sym typeface="Wingdings"/>
              </a:rPr>
              <a:t>Porphyromonas</a:t>
            </a:r>
            <a:endParaRPr lang="en-US" b="1" dirty="0" smtClean="0">
              <a:latin typeface="Arial"/>
              <a:cs typeface="Arial"/>
              <a:sym typeface="Wingdings"/>
            </a:endParaRPr>
          </a:p>
          <a:p>
            <a:r>
              <a:rPr lang="en-US" i="1" dirty="0" smtClean="0">
                <a:latin typeface="Arial"/>
                <a:cs typeface="Arial"/>
                <a:sym typeface="Wingdings"/>
              </a:rPr>
              <a:t>Found in the GI Tract</a:t>
            </a:r>
            <a:endParaRPr lang="en-US" i="1" dirty="0">
              <a:latin typeface="Arial"/>
              <a:cs typeface="Arial"/>
            </a:endParaRPr>
          </a:p>
        </p:txBody>
      </p:sp>
      <p:pic>
        <p:nvPicPr>
          <p:cNvPr id="21" name="Picture 2" descr="http://farm4.staticflickr.com/3111/3214326661_8226f46c1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199" y="2852882"/>
            <a:ext cx="996871" cy="126828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a:stCxn id="16" idx="3"/>
            <a:endCxn id="18" idx="1"/>
          </p:cNvCxnSpPr>
          <p:nvPr/>
        </p:nvCxnSpPr>
        <p:spPr>
          <a:xfrm flipV="1">
            <a:off x="4216083" y="3009225"/>
            <a:ext cx="800413" cy="1220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6" idx="3"/>
          </p:cNvCxnSpPr>
          <p:nvPr/>
        </p:nvCxnSpPr>
        <p:spPr>
          <a:xfrm>
            <a:off x="4216083" y="4229797"/>
            <a:ext cx="1033250" cy="878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28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a:t>A</a:t>
            </a:r>
            <a:r>
              <a:rPr lang="en-US" sz="2800" dirty="0" smtClean="0"/>
              <a:t>erobic vs. Anaerobic</a:t>
            </a:r>
            <a:endParaRPr lang="en-US" sz="2800" dirty="0"/>
          </a:p>
        </p:txBody>
      </p:sp>
      <p:sp>
        <p:nvSpPr>
          <p:cNvPr id="5" name="Text Placeholder 4"/>
          <p:cNvSpPr>
            <a:spLocks noGrp="1"/>
          </p:cNvSpPr>
          <p:nvPr>
            <p:ph type="body" idx="1"/>
          </p:nvPr>
        </p:nvSpPr>
        <p:spPr>
          <a:xfrm>
            <a:off x="403412" y="2023722"/>
            <a:ext cx="2877421" cy="536388"/>
          </a:xfrm>
        </p:spPr>
        <p:txBody>
          <a:bodyPr/>
          <a:lstStyle/>
          <a:p>
            <a:r>
              <a:rPr lang="en-US" dirty="0" smtClean="0"/>
              <a:t>Aerobic</a:t>
            </a:r>
            <a:endParaRPr lang="en-US" dirty="0"/>
          </a:p>
        </p:txBody>
      </p:sp>
      <p:sp>
        <p:nvSpPr>
          <p:cNvPr id="14" name="Content Placeholder 2"/>
          <p:cNvSpPr txBox="1">
            <a:spLocks/>
          </p:cNvSpPr>
          <p:nvPr/>
        </p:nvSpPr>
        <p:spPr>
          <a:xfrm>
            <a:off x="284163" y="1801466"/>
            <a:ext cx="3931920" cy="1517287"/>
          </a:xfrm>
          <a:prstGeom prst="rect">
            <a:avLst/>
          </a:prstGeom>
          <a:ln w="38100" cap="flat" cmpd="sng" algn="ctr">
            <a:solidFill>
              <a:srgbClr val="A6A6A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rgbClr val="A6A6A6"/>
                </a:solidFill>
                <a:latin typeface="Arial"/>
                <a:cs typeface="Arial"/>
              </a:rPr>
              <a:t>AEROBIC</a:t>
            </a:r>
          </a:p>
          <a:p>
            <a:pPr lvl="1">
              <a:buFont typeface="Courier New"/>
              <a:buChar char="o"/>
            </a:pPr>
            <a:r>
              <a:rPr lang="en-US" b="0" dirty="0" smtClean="0">
                <a:solidFill>
                  <a:srgbClr val="A6A6A6"/>
                </a:solidFill>
                <a:latin typeface="Arial"/>
                <a:cs typeface="Arial"/>
              </a:rPr>
              <a:t>CAN ONLY SURVIVE IN THE PRESENCE OF O2</a:t>
            </a:r>
          </a:p>
          <a:p>
            <a:pPr lvl="1"/>
            <a:endParaRPr lang="en-US" dirty="0">
              <a:solidFill>
                <a:srgbClr val="A6A6A6"/>
              </a:solidFill>
              <a:latin typeface="Arial"/>
              <a:cs typeface="Arial"/>
            </a:endParaRPr>
          </a:p>
        </p:txBody>
      </p:sp>
      <p:sp>
        <p:nvSpPr>
          <p:cNvPr id="16" name="Content Placeholder 2"/>
          <p:cNvSpPr txBox="1">
            <a:spLocks/>
          </p:cNvSpPr>
          <p:nvPr/>
        </p:nvSpPr>
        <p:spPr>
          <a:xfrm>
            <a:off x="284163" y="3471153"/>
            <a:ext cx="3931920" cy="1517287"/>
          </a:xfrm>
          <a:prstGeom prst="rect">
            <a:avLst/>
          </a:prstGeom>
          <a:ln w="38100" cap="flat" cmpd="sng" algn="ctr">
            <a:solidFill>
              <a:srgbClr val="A6A6A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rgbClr val="A6A6A6"/>
                </a:solidFill>
                <a:latin typeface="Arial"/>
                <a:cs typeface="Arial"/>
              </a:rPr>
              <a:t>ANAEROBIC</a:t>
            </a:r>
          </a:p>
          <a:p>
            <a:pPr lvl="1">
              <a:buFont typeface="Courier New"/>
              <a:buChar char="o"/>
            </a:pPr>
            <a:r>
              <a:rPr lang="en-US" b="0" dirty="0" smtClean="0">
                <a:solidFill>
                  <a:srgbClr val="A6A6A6"/>
                </a:solidFill>
                <a:latin typeface="Arial"/>
                <a:cs typeface="Arial"/>
              </a:rPr>
              <a:t>CAN ONLY SURVIVE IN THE ABSENCE OF O2</a:t>
            </a:r>
          </a:p>
          <a:p>
            <a:pPr lvl="1"/>
            <a:endParaRPr lang="en-US" dirty="0">
              <a:solidFill>
                <a:srgbClr val="A6A6A6"/>
              </a:solidFill>
              <a:latin typeface="Arial"/>
              <a:cs typeface="Arial"/>
            </a:endParaRPr>
          </a:p>
        </p:txBody>
      </p:sp>
      <p:sp>
        <p:nvSpPr>
          <p:cNvPr id="17" name="Content Placeholder 2"/>
          <p:cNvSpPr txBox="1">
            <a:spLocks/>
          </p:cNvSpPr>
          <p:nvPr/>
        </p:nvSpPr>
        <p:spPr>
          <a:xfrm>
            <a:off x="284163" y="5108700"/>
            <a:ext cx="3931920" cy="1517287"/>
          </a:xfrm>
          <a:prstGeom prst="rect">
            <a:avLst/>
          </a:prstGeom>
          <a:ln w="38100" cap="flat" cmpd="sng"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marL="0" indent="0" algn="ctr" defTabSz="914400" rtl="0" eaLnBrk="1" latinLnBrk="0" hangingPunct="1">
              <a:lnSpc>
                <a:spcPct val="100000"/>
              </a:lnSpc>
              <a:spcBef>
                <a:spcPts val="600"/>
              </a:spcBef>
              <a:buClr>
                <a:schemeClr val="bg1">
                  <a:lumMod val="65000"/>
                </a:schemeClr>
              </a:buClr>
              <a:buSzPct val="90000"/>
              <a:buFont typeface="Wingdings" pitchFamily="2" charset="2"/>
              <a:buNone/>
              <a:defRPr sz="2600" b="0" kern="1200">
                <a:solidFill>
                  <a:schemeClr val="accent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600" b="1" kern="1200">
                <a:solidFill>
                  <a:schemeClr val="dk1"/>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600" b="1" kern="1200">
                <a:solidFill>
                  <a:schemeClr val="dk1"/>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600" b="1" kern="1200">
                <a:solidFill>
                  <a:schemeClr val="dk1"/>
                </a:solidFill>
                <a:latin typeface="+mn-lt"/>
                <a:ea typeface="+mn-ea"/>
                <a:cs typeface="+mn-cs"/>
              </a:defRPr>
            </a:lvl9pPr>
          </a:lstStyle>
          <a:p>
            <a:r>
              <a:rPr lang="en-US" b="1" u="sng" dirty="0" smtClean="0">
                <a:solidFill>
                  <a:schemeClr val="tx1"/>
                </a:solidFill>
                <a:latin typeface="Arial"/>
                <a:cs typeface="Arial"/>
              </a:rPr>
              <a:t>FACULTATIVE ANAEROBIC</a:t>
            </a:r>
          </a:p>
          <a:p>
            <a:pPr lvl="1">
              <a:buFont typeface="Courier New"/>
              <a:buChar char="o"/>
            </a:pPr>
            <a:r>
              <a:rPr lang="en-US" b="0" dirty="0" smtClean="0">
                <a:latin typeface="Arial"/>
                <a:cs typeface="Arial"/>
              </a:rPr>
              <a:t>CAN GO BOTH WAYS!</a:t>
            </a:r>
          </a:p>
          <a:p>
            <a:pPr lvl="1"/>
            <a:endParaRPr lang="en-US" dirty="0">
              <a:latin typeface="Arial"/>
              <a:cs typeface="Arial"/>
            </a:endParaRPr>
          </a:p>
        </p:txBody>
      </p:sp>
      <p:sp>
        <p:nvSpPr>
          <p:cNvPr id="19" name="TextBox 18"/>
          <p:cNvSpPr txBox="1"/>
          <p:nvPr/>
        </p:nvSpPr>
        <p:spPr>
          <a:xfrm>
            <a:off x="5603925" y="5625919"/>
            <a:ext cx="2035813" cy="369332"/>
          </a:xfrm>
          <a:prstGeom prst="rect">
            <a:avLst/>
          </a:prstGeom>
          <a:noFill/>
          <a:ln>
            <a:solidFill>
              <a:srgbClr val="000000"/>
            </a:solidFill>
            <a:prstDash val="dot"/>
          </a:ln>
        </p:spPr>
        <p:txBody>
          <a:bodyPr wrap="square" rtlCol="0">
            <a:spAutoFit/>
          </a:bodyPr>
          <a:lstStyle/>
          <a:p>
            <a:r>
              <a:rPr lang="en-US" dirty="0" smtClean="0">
                <a:latin typeface="Arial"/>
                <a:cs typeface="Arial"/>
              </a:rPr>
              <a:t>STAPH AUREUS!</a:t>
            </a:r>
            <a:endParaRPr lang="en-US" i="1" dirty="0">
              <a:latin typeface="Arial"/>
              <a:cs typeface="Arial"/>
            </a:endParaRPr>
          </a:p>
        </p:txBody>
      </p:sp>
      <p:cxnSp>
        <p:nvCxnSpPr>
          <p:cNvPr id="24" name="Straight Arrow Connector 23"/>
          <p:cNvCxnSpPr/>
          <p:nvPr/>
        </p:nvCxnSpPr>
        <p:spPr>
          <a:xfrm>
            <a:off x="4216083" y="5810585"/>
            <a:ext cx="11126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04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Overview</a:t>
            </a:r>
            <a:endParaRPr lang="en-US" dirty="0"/>
          </a:p>
        </p:txBody>
      </p:sp>
      <p:sp>
        <p:nvSpPr>
          <p:cNvPr id="13" name="TextBox 12"/>
          <p:cNvSpPr txBox="1"/>
          <p:nvPr/>
        </p:nvSpPr>
        <p:spPr>
          <a:xfrm>
            <a:off x="498644" y="2380839"/>
            <a:ext cx="8359606" cy="332398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smtClean="0">
                <a:latin typeface="Arial"/>
                <a:cs typeface="Arial"/>
              </a:rPr>
              <a:t>HOW WE CHARACTERIZE BACTERIA:</a:t>
            </a:r>
          </a:p>
          <a:p>
            <a:pPr marL="457200" indent="-457200">
              <a:buFont typeface="Arial"/>
              <a:buChar char="•"/>
            </a:pPr>
            <a:endParaRPr lang="en-US" sz="3000" b="1" dirty="0" smtClean="0">
              <a:latin typeface="Arial"/>
              <a:cs typeface="Arial"/>
            </a:endParaRPr>
          </a:p>
          <a:p>
            <a:pPr marL="914400" lvl="1" indent="-457200">
              <a:buFont typeface="Arial"/>
              <a:buChar char="•"/>
            </a:pPr>
            <a:r>
              <a:rPr lang="en-US" sz="3000" dirty="0" smtClean="0">
                <a:latin typeface="Arial"/>
                <a:cs typeface="Arial"/>
              </a:rPr>
              <a:t>GRAM POSITIVE VS. GRAM NEGATIVE</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latin typeface="Arial"/>
                <a:cs typeface="Arial"/>
              </a:rPr>
              <a:t>AEROBIC VS. ANAEROBIC</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latin typeface="Arial"/>
                <a:cs typeface="Arial"/>
              </a:rPr>
              <a:t>ATYPICALS</a:t>
            </a:r>
            <a:endParaRPr lang="en-US" sz="3000" dirty="0">
              <a:latin typeface="Arial"/>
              <a:cs typeface="Arial"/>
            </a:endParaRPr>
          </a:p>
        </p:txBody>
      </p:sp>
    </p:spTree>
    <p:extLst>
      <p:ext uri="{BB962C8B-B14F-4D97-AF65-F5344CB8AC3E}">
        <p14:creationId xmlns:p14="http://schemas.microsoft.com/office/powerpoint/2010/main" val="1589994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Overview</a:t>
            </a:r>
            <a:endParaRPr lang="en-US" dirty="0"/>
          </a:p>
        </p:txBody>
      </p:sp>
      <p:sp>
        <p:nvSpPr>
          <p:cNvPr id="13" name="TextBox 12"/>
          <p:cNvSpPr txBox="1"/>
          <p:nvPr/>
        </p:nvSpPr>
        <p:spPr>
          <a:xfrm>
            <a:off x="498644" y="2380839"/>
            <a:ext cx="8359606" cy="332398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smtClean="0">
                <a:latin typeface="Arial"/>
                <a:cs typeface="Arial"/>
              </a:rPr>
              <a:t>HOW WE CHARACTERIZE BACTERIA:</a:t>
            </a:r>
          </a:p>
          <a:p>
            <a:pPr marL="457200" indent="-457200">
              <a:buFont typeface="Arial"/>
              <a:buChar char="•"/>
            </a:pPr>
            <a:endParaRPr lang="en-US" sz="3000" b="1" dirty="0" smtClean="0">
              <a:latin typeface="Arial"/>
              <a:cs typeface="Arial"/>
            </a:endParaRPr>
          </a:p>
          <a:p>
            <a:pPr marL="914400" lvl="1" indent="-457200">
              <a:buFont typeface="Arial"/>
              <a:buChar char="•"/>
            </a:pPr>
            <a:r>
              <a:rPr lang="en-US" sz="3000" dirty="0" smtClean="0">
                <a:solidFill>
                  <a:srgbClr val="7F7F7F"/>
                </a:solidFill>
                <a:latin typeface="Arial"/>
                <a:cs typeface="Arial"/>
              </a:rPr>
              <a:t>GRAM POSITIVE VS. GRAM NEGATIVE</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solidFill>
                  <a:schemeClr val="tx1">
                    <a:lumMod val="50000"/>
                    <a:lumOff val="50000"/>
                  </a:schemeClr>
                </a:solidFill>
                <a:latin typeface="Arial"/>
                <a:cs typeface="Arial"/>
              </a:rPr>
              <a:t>AEROBIC VS. ANAEROBIC</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solidFill>
                  <a:srgbClr val="000000"/>
                </a:solidFill>
                <a:latin typeface="Arial"/>
                <a:cs typeface="Arial"/>
              </a:rPr>
              <a:t>ATYPICALS</a:t>
            </a:r>
            <a:endParaRPr lang="en-US" sz="3000" dirty="0">
              <a:solidFill>
                <a:srgbClr val="000000"/>
              </a:solidFill>
              <a:latin typeface="Arial"/>
              <a:cs typeface="Arial"/>
            </a:endParaRPr>
          </a:p>
        </p:txBody>
      </p:sp>
      <p:sp>
        <p:nvSpPr>
          <p:cNvPr id="18" name="Rectangle 17"/>
          <p:cNvSpPr/>
          <p:nvPr/>
        </p:nvSpPr>
        <p:spPr>
          <a:xfrm>
            <a:off x="656166" y="4931848"/>
            <a:ext cx="8032750" cy="846668"/>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00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Welcome to the module on </a:t>
            </a:r>
            <a:br>
              <a:rPr lang="en-US" sz="3200" dirty="0" smtClean="0"/>
            </a:br>
            <a:r>
              <a:rPr lang="en-US" sz="4400" dirty="0" smtClean="0"/>
              <a:t>ANTIBIOTICS!!</a:t>
            </a:r>
            <a:endParaRPr lang="en-US" sz="4400" dirty="0"/>
          </a:p>
        </p:txBody>
      </p:sp>
      <p:sp>
        <p:nvSpPr>
          <p:cNvPr id="3" name="Content Placeholder 2"/>
          <p:cNvSpPr>
            <a:spLocks noGrp="1"/>
          </p:cNvSpPr>
          <p:nvPr>
            <p:ph idx="1"/>
          </p:nvPr>
        </p:nvSpPr>
        <p:spPr>
          <a:xfrm>
            <a:off x="833092" y="1845734"/>
            <a:ext cx="8025158" cy="4023360"/>
          </a:xfrm>
        </p:spPr>
        <p:txBody>
          <a:bodyPr/>
          <a:lstStyle/>
          <a:p>
            <a:r>
              <a:rPr lang="en-US" sz="2800" i="1" dirty="0" smtClean="0"/>
              <a:t>Please</a:t>
            </a:r>
            <a:r>
              <a:rPr lang="en-US" sz="2800" dirty="0" smtClean="0"/>
              <a:t> take this brief (2 minute) pre-module quiz</a:t>
            </a:r>
          </a:p>
          <a:p>
            <a:endParaRPr lang="en-US" sz="2800" dirty="0"/>
          </a:p>
          <a:p>
            <a:pPr marL="0" indent="0">
              <a:buNone/>
            </a:pPr>
            <a:r>
              <a:rPr lang="en-US" sz="2800" dirty="0">
                <a:hlinkClick r:id="rId2"/>
              </a:rPr>
              <a:t>https://</a:t>
            </a:r>
            <a:r>
              <a:rPr lang="en-US" sz="2800" dirty="0" smtClean="0">
                <a:hlinkClick r:id="rId2"/>
              </a:rPr>
              <a:t>docs.google.com/forms/d/e/1FAIpQLSd0cuaWNhrZXfmUJiVcHsNn1UkD5c_c-mXQ4L2cUZiMmhLLVQ/viewform</a:t>
            </a:r>
            <a:endParaRPr lang="en-US" sz="2800" dirty="0" smtClean="0"/>
          </a:p>
          <a:p>
            <a:endParaRPr lang="en-US" sz="2800" dirty="0" smtClean="0"/>
          </a:p>
          <a:p>
            <a:endParaRPr lang="en-US" sz="2800" dirty="0" smtClean="0"/>
          </a:p>
          <a:p>
            <a:endParaRPr lang="en-US" dirty="0"/>
          </a:p>
        </p:txBody>
      </p:sp>
      <p:sp>
        <p:nvSpPr>
          <p:cNvPr id="4" name="Right Arrow 3"/>
          <p:cNvSpPr/>
          <p:nvPr/>
        </p:nvSpPr>
        <p:spPr>
          <a:xfrm rot="19009160">
            <a:off x="171245" y="4609538"/>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487136">
            <a:off x="1851274" y="4907372"/>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707406" y="5011031"/>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410201" y="4949072"/>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863359">
            <a:off x="6747976" y="4643186"/>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696398">
            <a:off x="8072449" y="3982732"/>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845913">
            <a:off x="8315254" y="2636024"/>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55656">
            <a:off x="147898" y="2636546"/>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D88FDD9F-396E-4B33-9E9C-FEF670638DD9}" type="slidenum">
              <a:rPr lang="en-US" smtClean="0"/>
              <a:t>2</a:t>
            </a:fld>
            <a:endParaRPr lang="en-US"/>
          </a:p>
        </p:txBody>
      </p:sp>
    </p:spTree>
    <p:extLst>
      <p:ext uri="{BB962C8B-B14F-4D97-AF65-F5344CB8AC3E}">
        <p14:creationId xmlns:p14="http://schemas.microsoft.com/office/powerpoint/2010/main" val="1397152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40" y="2694159"/>
            <a:ext cx="2125604" cy="1955109"/>
          </a:xfrm>
          <a:prstGeom prst="rect">
            <a:avLst/>
          </a:prstGeom>
          <a:solidFill>
            <a:srgbClr val="FFFFFF"/>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205" y="1883830"/>
            <a:ext cx="8911163" cy="4722206"/>
          </a:xfrm>
          <a:ln>
            <a:solidFill>
              <a:schemeClr val="accent1"/>
            </a:solidFill>
          </a:ln>
        </p:spPr>
        <p:txBody>
          <a:bodyPr>
            <a:noAutofit/>
          </a:bodyPr>
          <a:lstStyle/>
          <a:p>
            <a:pPr marL="0" indent="0">
              <a:buNone/>
            </a:pPr>
            <a:r>
              <a:rPr lang="en-US" sz="2000" b="1" dirty="0" smtClean="0">
                <a:solidFill>
                  <a:schemeClr val="accent1"/>
                </a:solidFill>
                <a:latin typeface="Arial"/>
                <a:cs typeface="Arial"/>
              </a:rPr>
              <a:t>  MYCOPLASMA: </a:t>
            </a:r>
          </a:p>
          <a:p>
            <a:pPr lvl="1">
              <a:buFont typeface="Courier New"/>
              <a:buChar char="o"/>
            </a:pPr>
            <a:r>
              <a:rPr lang="en-US" sz="1600" dirty="0">
                <a:solidFill>
                  <a:schemeClr val="tx1"/>
                </a:solidFill>
                <a:latin typeface="Arial"/>
                <a:cs typeface="Arial"/>
              </a:rPr>
              <a:t>N</a:t>
            </a:r>
            <a:r>
              <a:rPr lang="en-US" sz="1600" dirty="0" smtClean="0">
                <a:solidFill>
                  <a:schemeClr val="tx1"/>
                </a:solidFill>
                <a:latin typeface="Arial"/>
                <a:cs typeface="Arial"/>
              </a:rPr>
              <a:t>o cell well, small organism, common cause of </a:t>
            </a:r>
            <a:r>
              <a:rPr lang="en-US" sz="1600" i="1" dirty="0" smtClean="0">
                <a:solidFill>
                  <a:schemeClr val="tx1"/>
                </a:solidFill>
                <a:latin typeface="Arial"/>
                <a:cs typeface="Arial"/>
              </a:rPr>
              <a:t>atypical </a:t>
            </a:r>
            <a:r>
              <a:rPr lang="en-US" sz="1600" dirty="0" smtClean="0">
                <a:solidFill>
                  <a:schemeClr val="tx1"/>
                </a:solidFill>
                <a:latin typeface="Arial"/>
                <a:cs typeface="Arial"/>
              </a:rPr>
              <a:t>pneumonia </a:t>
            </a:r>
            <a:endParaRPr lang="en-US" sz="1600" dirty="0">
              <a:solidFill>
                <a:schemeClr val="tx1"/>
              </a:solidFill>
              <a:latin typeface="Arial"/>
              <a:cs typeface="Arial"/>
            </a:endParaRPr>
          </a:p>
          <a:p>
            <a:pPr marL="0" indent="0">
              <a:buNone/>
            </a:pPr>
            <a:r>
              <a:rPr lang="en-US" sz="2000" b="1" dirty="0" smtClean="0">
                <a:solidFill>
                  <a:srgbClr val="990000"/>
                </a:solidFill>
                <a:latin typeface="Arial"/>
                <a:cs typeface="Arial"/>
              </a:rPr>
              <a:t>  RICKETTSIAL SPECIES: </a:t>
            </a:r>
          </a:p>
          <a:p>
            <a:pPr lvl="1">
              <a:buFont typeface="Courier New"/>
              <a:buChar char="o"/>
            </a:pPr>
            <a:r>
              <a:rPr lang="en-US" sz="1600" dirty="0">
                <a:solidFill>
                  <a:schemeClr val="tx1"/>
                </a:solidFill>
                <a:latin typeface="Arial"/>
                <a:cs typeface="Arial"/>
              </a:rPr>
              <a:t>O</a:t>
            </a:r>
            <a:r>
              <a:rPr lang="en-US" sz="1600" dirty="0" smtClean="0">
                <a:solidFill>
                  <a:schemeClr val="tx1"/>
                </a:solidFill>
                <a:latin typeface="Arial"/>
                <a:cs typeface="Arial"/>
              </a:rPr>
              <a:t>bligate intracellular organism (can’t make own ATP)</a:t>
            </a:r>
          </a:p>
          <a:p>
            <a:pPr lvl="1">
              <a:buFont typeface="Courier New"/>
              <a:buChar char="o"/>
            </a:pPr>
            <a:r>
              <a:rPr lang="en-US" sz="1600" i="1" dirty="0" smtClean="0">
                <a:solidFill>
                  <a:schemeClr val="tx1"/>
                </a:solidFill>
                <a:latin typeface="Arial"/>
                <a:cs typeface="Arial"/>
              </a:rPr>
              <a:t>Rickettsia </a:t>
            </a:r>
            <a:r>
              <a:rPr lang="en-US" sz="1600" i="1" dirty="0" err="1" smtClean="0">
                <a:solidFill>
                  <a:schemeClr val="tx1"/>
                </a:solidFill>
                <a:latin typeface="Arial"/>
                <a:cs typeface="Arial"/>
              </a:rPr>
              <a:t>rickettsii</a:t>
            </a:r>
            <a:r>
              <a:rPr lang="en-US" sz="1600" i="1" dirty="0" smtClean="0">
                <a:solidFill>
                  <a:schemeClr val="tx1"/>
                </a:solidFill>
                <a:latin typeface="Arial"/>
                <a:cs typeface="Arial"/>
              </a:rPr>
              <a:t> </a:t>
            </a:r>
            <a:r>
              <a:rPr lang="en-US" sz="1600" dirty="0" smtClean="0">
                <a:solidFill>
                  <a:schemeClr val="tx1"/>
                </a:solidFill>
                <a:latin typeface="Arial"/>
                <a:cs typeface="Arial"/>
              </a:rPr>
              <a:t>(Rocky Mountain Spotted Fever)</a:t>
            </a:r>
          </a:p>
          <a:p>
            <a:pPr marL="0" indent="0">
              <a:buNone/>
            </a:pPr>
            <a:r>
              <a:rPr lang="en-US" sz="2000" b="1" dirty="0" smtClean="0">
                <a:solidFill>
                  <a:srgbClr val="990000"/>
                </a:solidFill>
                <a:latin typeface="Arial"/>
                <a:cs typeface="Arial"/>
              </a:rPr>
              <a:t>  CHLAMYDIA: </a:t>
            </a:r>
          </a:p>
          <a:p>
            <a:pPr lvl="1">
              <a:buFont typeface="Courier New"/>
              <a:buChar char="o"/>
            </a:pPr>
            <a:r>
              <a:rPr lang="en-US" sz="1600" dirty="0" smtClean="0">
                <a:solidFill>
                  <a:schemeClr val="tx1"/>
                </a:solidFill>
                <a:latin typeface="Arial"/>
                <a:cs typeface="Arial"/>
              </a:rPr>
              <a:t>Obligate intracellular (also can’t make ATP), small</a:t>
            </a:r>
          </a:p>
          <a:p>
            <a:pPr lvl="1">
              <a:buFont typeface="Courier New"/>
              <a:buChar char="o"/>
            </a:pPr>
            <a:r>
              <a:rPr lang="en-US" sz="1600" i="1" dirty="0" smtClean="0">
                <a:solidFill>
                  <a:schemeClr val="tx1"/>
                </a:solidFill>
                <a:latin typeface="Arial"/>
                <a:cs typeface="Arial"/>
              </a:rPr>
              <a:t>Chlamydia trachomatis </a:t>
            </a:r>
            <a:r>
              <a:rPr lang="en-US" sz="1600" dirty="0" smtClean="0">
                <a:solidFill>
                  <a:schemeClr val="tx1"/>
                </a:solidFill>
                <a:latin typeface="Arial"/>
                <a:cs typeface="Arial"/>
              </a:rPr>
              <a:t>(STD) and </a:t>
            </a:r>
            <a:r>
              <a:rPr lang="en-US" sz="1600" i="1" dirty="0" err="1" smtClean="0">
                <a:solidFill>
                  <a:schemeClr val="tx1"/>
                </a:solidFill>
                <a:latin typeface="Arial"/>
                <a:cs typeface="Arial"/>
              </a:rPr>
              <a:t>Chlamydophila</a:t>
            </a:r>
            <a:r>
              <a:rPr lang="en-US" sz="1600" i="1" dirty="0" smtClean="0">
                <a:solidFill>
                  <a:schemeClr val="tx1"/>
                </a:solidFill>
                <a:latin typeface="Arial"/>
                <a:cs typeface="Arial"/>
              </a:rPr>
              <a:t> pneumoniae</a:t>
            </a:r>
          </a:p>
          <a:p>
            <a:pPr marL="0" indent="0">
              <a:buNone/>
            </a:pPr>
            <a:r>
              <a:rPr lang="en-US" sz="2000" b="1" dirty="0" smtClean="0">
                <a:solidFill>
                  <a:srgbClr val="990000"/>
                </a:solidFill>
                <a:latin typeface="Arial"/>
                <a:cs typeface="Arial"/>
              </a:rPr>
              <a:t>  LEGIONELLA</a:t>
            </a:r>
            <a:endParaRPr lang="en-US" sz="2000" b="1" dirty="0">
              <a:solidFill>
                <a:srgbClr val="990000"/>
              </a:solidFill>
              <a:latin typeface="Arial"/>
              <a:cs typeface="Arial"/>
            </a:endParaRPr>
          </a:p>
          <a:p>
            <a:pPr lvl="1">
              <a:buFont typeface="Courier New"/>
              <a:buChar char="o"/>
            </a:pPr>
            <a:r>
              <a:rPr lang="en-US" sz="1600" dirty="0">
                <a:solidFill>
                  <a:schemeClr val="tx1"/>
                </a:solidFill>
                <a:latin typeface="Arial"/>
                <a:cs typeface="Arial"/>
              </a:rPr>
              <a:t>Causes atypical pneumonia</a:t>
            </a:r>
          </a:p>
          <a:p>
            <a:pPr marL="0" indent="0">
              <a:buNone/>
            </a:pPr>
            <a:r>
              <a:rPr lang="en-US" sz="2000" b="1" dirty="0" smtClean="0">
                <a:solidFill>
                  <a:srgbClr val="990000"/>
                </a:solidFill>
                <a:latin typeface="Arial"/>
                <a:cs typeface="Arial"/>
              </a:rPr>
              <a:t>  SPIROCHETES: </a:t>
            </a:r>
            <a:r>
              <a:rPr lang="en-US" sz="1600" dirty="0" smtClean="0">
                <a:solidFill>
                  <a:schemeClr val="tx1"/>
                </a:solidFill>
                <a:latin typeface="Arial"/>
                <a:cs typeface="Arial"/>
              </a:rPr>
              <a:t>Lyme disease (</a:t>
            </a:r>
            <a:r>
              <a:rPr lang="en-US" sz="1600" i="1" dirty="0" smtClean="0">
                <a:solidFill>
                  <a:schemeClr val="tx1"/>
                </a:solidFill>
                <a:latin typeface="Arial"/>
                <a:cs typeface="Arial"/>
              </a:rPr>
              <a:t>B. burgdorferi</a:t>
            </a:r>
            <a:r>
              <a:rPr lang="en-US" sz="1600" dirty="0" smtClean="0">
                <a:solidFill>
                  <a:schemeClr val="tx1"/>
                </a:solidFill>
                <a:latin typeface="Arial"/>
                <a:cs typeface="Arial"/>
              </a:rPr>
              <a:t>), syphilis (</a:t>
            </a:r>
            <a:r>
              <a:rPr lang="en-US" sz="1600" i="1" dirty="0" smtClean="0">
                <a:solidFill>
                  <a:schemeClr val="tx1"/>
                </a:solidFill>
                <a:latin typeface="Arial"/>
                <a:cs typeface="Arial"/>
              </a:rPr>
              <a:t>T. pallidum</a:t>
            </a:r>
            <a:r>
              <a:rPr lang="en-US" sz="1600" dirty="0" smtClean="0">
                <a:solidFill>
                  <a:schemeClr val="tx1"/>
                </a:solidFill>
                <a:latin typeface="Arial"/>
                <a:cs typeface="Arial"/>
              </a:rPr>
              <a:t>), leptospirosis</a:t>
            </a:r>
          </a:p>
          <a:p>
            <a:pPr marL="0" indent="0">
              <a:buNone/>
            </a:pPr>
            <a:r>
              <a:rPr lang="en-US" sz="2000" b="1" dirty="0" smtClean="0">
                <a:solidFill>
                  <a:srgbClr val="990000"/>
                </a:solidFill>
                <a:latin typeface="Arial"/>
                <a:cs typeface="Arial"/>
              </a:rPr>
              <a:t>  </a:t>
            </a:r>
          </a:p>
          <a:p>
            <a:pPr lvl="1">
              <a:buFont typeface="Courier New"/>
              <a:buChar char="o"/>
            </a:pPr>
            <a:endParaRPr lang="en-US" sz="1800" dirty="0">
              <a:solidFill>
                <a:schemeClr val="tx1"/>
              </a:solidFill>
              <a:latin typeface="Arial"/>
              <a:cs typeface="Arial"/>
            </a:endParaRPr>
          </a:p>
        </p:txBody>
      </p:sp>
      <p:sp>
        <p:nvSpPr>
          <p:cNvPr id="5"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err="1" smtClean="0"/>
              <a:t>Atypicals</a:t>
            </a:r>
            <a:endParaRPr lang="en-US" sz="2800" dirty="0"/>
          </a:p>
        </p:txBody>
      </p:sp>
      <p:pic>
        <p:nvPicPr>
          <p:cNvPr id="11" name="Picture 10"/>
          <p:cNvPicPr>
            <a:picLocks noChangeAspect="1"/>
          </p:cNvPicPr>
          <p:nvPr/>
        </p:nvPicPr>
        <p:blipFill>
          <a:blip r:embed="rId3"/>
          <a:stretch>
            <a:fillRect/>
          </a:stretch>
        </p:blipFill>
        <p:spPr>
          <a:xfrm>
            <a:off x="7009469" y="3075620"/>
            <a:ext cx="1677748" cy="1298596"/>
          </a:xfrm>
          <a:prstGeom prst="rect">
            <a:avLst/>
          </a:prstGeom>
        </p:spPr>
      </p:pic>
      <p:sp>
        <p:nvSpPr>
          <p:cNvPr id="12" name="TextBox 11"/>
          <p:cNvSpPr txBox="1"/>
          <p:nvPr/>
        </p:nvSpPr>
        <p:spPr>
          <a:xfrm>
            <a:off x="7003753" y="2621612"/>
            <a:ext cx="1704631" cy="307777"/>
          </a:xfrm>
          <a:prstGeom prst="rect">
            <a:avLst/>
          </a:prstGeom>
          <a:noFill/>
        </p:spPr>
        <p:txBody>
          <a:bodyPr wrap="none" rtlCol="0">
            <a:spAutoFit/>
          </a:bodyPr>
          <a:lstStyle/>
          <a:p>
            <a:r>
              <a:rPr lang="en-US" sz="1400" i="1" dirty="0" smtClean="0">
                <a:latin typeface="Arial"/>
                <a:cs typeface="Arial"/>
              </a:rPr>
              <a:t>Rickettsia </a:t>
            </a:r>
            <a:r>
              <a:rPr lang="en-US" sz="1400" i="1" dirty="0" err="1" smtClean="0">
                <a:latin typeface="Arial"/>
                <a:cs typeface="Arial"/>
              </a:rPr>
              <a:t>rickettsii</a:t>
            </a:r>
            <a:endParaRPr lang="en-US" sz="1400" i="1" dirty="0">
              <a:latin typeface="Arial"/>
              <a:cs typeface="Arial"/>
            </a:endParaRPr>
          </a:p>
        </p:txBody>
      </p:sp>
      <p:cxnSp>
        <p:nvCxnSpPr>
          <p:cNvPr id="7" name="Straight Arrow Connector 6"/>
          <p:cNvCxnSpPr/>
          <p:nvPr/>
        </p:nvCxnSpPr>
        <p:spPr>
          <a:xfrm flipH="1">
            <a:off x="7501873" y="2929389"/>
            <a:ext cx="486833" cy="737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54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Click a section to jump ahead to it</a:t>
            </a:r>
          </a:p>
          <a:p>
            <a:pPr lvl="1"/>
            <a:r>
              <a:rPr lang="en-US" dirty="0">
                <a:hlinkClick r:id="rId2" action="ppaction://hlinksldjump"/>
              </a:rPr>
              <a:t>C</a:t>
            </a:r>
            <a:r>
              <a:rPr lang="en-US" dirty="0" smtClean="0">
                <a:hlinkClick r:id="rId2" action="ppaction://hlinksldjump"/>
              </a:rPr>
              <a:t>lassifying bacteria </a:t>
            </a:r>
            <a:endParaRPr lang="en-US" dirty="0" smtClean="0"/>
          </a:p>
          <a:p>
            <a:pPr lvl="1"/>
            <a:r>
              <a:rPr lang="en-US" dirty="0" smtClean="0"/>
              <a:t>Microbiome of common infections </a:t>
            </a:r>
          </a:p>
          <a:p>
            <a:pPr lvl="1"/>
            <a:r>
              <a:rPr lang="en-US" dirty="0" smtClean="0">
                <a:hlinkClick r:id="rId3" action="ppaction://hlinksldjump"/>
              </a:rPr>
              <a:t>Antibiotics review!</a:t>
            </a:r>
            <a:endParaRPr lang="en-US" dirty="0" smtClean="0"/>
          </a:p>
          <a:p>
            <a:pPr lvl="1"/>
            <a:r>
              <a:rPr lang="en-US" dirty="0" smtClean="0">
                <a:hlinkClick r:id="rId4" action="ppaction://hlinksldjump"/>
              </a:rPr>
              <a:t>Quick antibiotics review</a:t>
            </a:r>
            <a:endParaRPr lang="en-US" dirty="0"/>
          </a:p>
        </p:txBody>
      </p:sp>
      <p:sp>
        <p:nvSpPr>
          <p:cNvPr id="4" name="Right Arrow 3"/>
          <p:cNvSpPr/>
          <p:nvPr/>
        </p:nvSpPr>
        <p:spPr>
          <a:xfrm>
            <a:off x="1449488" y="3042568"/>
            <a:ext cx="664029" cy="359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127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347353"/>
            <a:ext cx="8574087" cy="967840"/>
          </a:xfrm>
        </p:spPr>
        <p:txBody>
          <a:bodyPr>
            <a:normAutofit/>
          </a:bodyPr>
          <a:lstStyle/>
          <a:p>
            <a:r>
              <a:rPr lang="en-US" sz="3600" dirty="0" smtClean="0"/>
              <a:t>Typical Microbiome of common infections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077823218"/>
              </p:ext>
            </p:extLst>
          </p:nvPr>
        </p:nvGraphicFramePr>
        <p:xfrm>
          <a:off x="311607" y="1446943"/>
          <a:ext cx="8535760" cy="5291314"/>
        </p:xfrm>
        <a:graphic>
          <a:graphicData uri="http://schemas.openxmlformats.org/drawingml/2006/table">
            <a:tbl>
              <a:tblPr firstRow="1" bandRow="1">
                <a:tableStyleId>{5C22544A-7EE6-4342-B048-85BDC9FD1C3A}</a:tableStyleId>
              </a:tblPr>
              <a:tblGrid>
                <a:gridCol w="1229834">
                  <a:extLst>
                    <a:ext uri="{9D8B030D-6E8A-4147-A177-3AD203B41FA5}">
                      <a16:colId xmlns:a16="http://schemas.microsoft.com/office/drawing/2014/main" val="20000"/>
                    </a:ext>
                  </a:extLst>
                </a:gridCol>
                <a:gridCol w="726291">
                  <a:extLst>
                    <a:ext uri="{9D8B030D-6E8A-4147-A177-3AD203B41FA5}">
                      <a16:colId xmlns:a16="http://schemas.microsoft.com/office/drawing/2014/main" val="20001"/>
                    </a:ext>
                  </a:extLst>
                </a:gridCol>
                <a:gridCol w="726959">
                  <a:extLst>
                    <a:ext uri="{9D8B030D-6E8A-4147-A177-3AD203B41FA5}">
                      <a16:colId xmlns:a16="http://schemas.microsoft.com/office/drawing/2014/main" val="20002"/>
                    </a:ext>
                  </a:extLst>
                </a:gridCol>
                <a:gridCol w="760447">
                  <a:extLst>
                    <a:ext uri="{9D8B030D-6E8A-4147-A177-3AD203B41FA5}">
                      <a16:colId xmlns:a16="http://schemas.microsoft.com/office/drawing/2014/main" val="20003"/>
                    </a:ext>
                  </a:extLst>
                </a:gridCol>
                <a:gridCol w="414405">
                  <a:extLst>
                    <a:ext uri="{9D8B030D-6E8A-4147-A177-3AD203B41FA5}">
                      <a16:colId xmlns:a16="http://schemas.microsoft.com/office/drawing/2014/main" val="20004"/>
                    </a:ext>
                  </a:extLst>
                </a:gridCol>
                <a:gridCol w="414405">
                  <a:extLst>
                    <a:ext uri="{9D8B030D-6E8A-4147-A177-3AD203B41FA5}">
                      <a16:colId xmlns:a16="http://schemas.microsoft.com/office/drawing/2014/main" val="20005"/>
                    </a:ext>
                  </a:extLst>
                </a:gridCol>
                <a:gridCol w="1010187">
                  <a:extLst>
                    <a:ext uri="{9D8B030D-6E8A-4147-A177-3AD203B41FA5}">
                      <a16:colId xmlns:a16="http://schemas.microsoft.com/office/drawing/2014/main" val="20006"/>
                    </a:ext>
                  </a:extLst>
                </a:gridCol>
                <a:gridCol w="1082323">
                  <a:extLst>
                    <a:ext uri="{9D8B030D-6E8A-4147-A177-3AD203B41FA5}">
                      <a16:colId xmlns:a16="http://schemas.microsoft.com/office/drawing/2014/main" val="20007"/>
                    </a:ext>
                  </a:extLst>
                </a:gridCol>
                <a:gridCol w="1125548">
                  <a:extLst>
                    <a:ext uri="{9D8B030D-6E8A-4147-A177-3AD203B41FA5}">
                      <a16:colId xmlns:a16="http://schemas.microsoft.com/office/drawing/2014/main" val="20008"/>
                    </a:ext>
                  </a:extLst>
                </a:gridCol>
                <a:gridCol w="1045361">
                  <a:extLst>
                    <a:ext uri="{9D8B030D-6E8A-4147-A177-3AD203B41FA5}">
                      <a16:colId xmlns:a16="http://schemas.microsoft.com/office/drawing/2014/main" val="20009"/>
                    </a:ext>
                  </a:extLst>
                </a:gridCol>
              </a:tblGrid>
              <a:tr h="395228">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752977">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804085">
                <a:tc>
                  <a:txBody>
                    <a:bodyPr/>
                    <a:lstStyle/>
                    <a:p>
                      <a:r>
                        <a:rPr lang="en-US" sz="1400" b="1" dirty="0" smtClean="0">
                          <a:solidFill>
                            <a:srgbClr val="FF0000"/>
                          </a:solidFill>
                        </a:rPr>
                        <a:t>Cellulitis</a:t>
                      </a:r>
                      <a:endParaRPr lang="en-US" sz="1400" b="1" dirty="0">
                        <a:solidFill>
                          <a:srgbClr val="FF0000"/>
                        </a:solidFill>
                      </a:endParaRPr>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0" dirty="0" smtClean="0"/>
                        <a:t>+++</a:t>
                      </a:r>
                      <a:endParaRPr lang="en-US" sz="1000" b="0"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extLst>
                  <a:ext uri="{0D108BD9-81ED-4DB2-BD59-A6C34878D82A}">
                    <a16:rowId xmlns:a16="http://schemas.microsoft.com/office/drawing/2014/main" val="10002"/>
                  </a:ext>
                </a:extLst>
              </a:tr>
              <a:tr h="647304">
                <a:tc>
                  <a:txBody>
                    <a:bodyPr/>
                    <a:lstStyle/>
                    <a:p>
                      <a:r>
                        <a:rPr lang="en-US" sz="1400" b="1" dirty="0" smtClean="0">
                          <a:solidFill>
                            <a:srgbClr val="FF0000"/>
                          </a:solidFill>
                        </a:rPr>
                        <a:t>CAP</a:t>
                      </a:r>
                      <a:endParaRPr lang="en-US" sz="1400" b="1" dirty="0">
                        <a:solidFill>
                          <a:srgbClr val="FF0000"/>
                        </a:solidFill>
                      </a:endParaRPr>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a:t>
                      </a:r>
                      <a:endParaRPr lang="en-US" sz="1050" b="1" dirty="0"/>
                    </a:p>
                  </a:txBody>
                  <a:tcPr marL="146304" marR="146304" marT="54864" marB="54864"/>
                </a:tc>
                <a:extLst>
                  <a:ext uri="{0D108BD9-81ED-4DB2-BD59-A6C34878D82A}">
                    <a16:rowId xmlns:a16="http://schemas.microsoft.com/office/drawing/2014/main" val="10003"/>
                  </a:ext>
                </a:extLst>
              </a:tr>
              <a:tr h="647304">
                <a:tc>
                  <a:txBody>
                    <a:bodyPr/>
                    <a:lstStyle/>
                    <a:p>
                      <a:r>
                        <a:rPr lang="en-US" sz="1400" b="1" dirty="0" smtClean="0">
                          <a:solidFill>
                            <a:srgbClr val="FF0000"/>
                          </a:solidFill>
                        </a:rPr>
                        <a:t>HCAP/HAP/VAP</a:t>
                      </a:r>
                      <a:endParaRPr lang="en-US" sz="1400" b="1" dirty="0">
                        <a:solidFill>
                          <a:srgbClr val="FF0000"/>
                        </a:solidFill>
                      </a:endParaRPr>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extLst>
                  <a:ext uri="{0D108BD9-81ED-4DB2-BD59-A6C34878D82A}">
                    <a16:rowId xmlns:a16="http://schemas.microsoft.com/office/drawing/2014/main" val="10004"/>
                  </a:ext>
                </a:extLst>
              </a:tr>
              <a:tr h="647304">
                <a:tc>
                  <a:txBody>
                    <a:bodyPr/>
                    <a:lstStyle/>
                    <a:p>
                      <a:r>
                        <a:rPr lang="en-US" sz="1400" b="1" dirty="0" smtClean="0">
                          <a:solidFill>
                            <a:srgbClr val="FF0000"/>
                          </a:solidFill>
                        </a:rPr>
                        <a:t>UTI</a:t>
                      </a:r>
                      <a:endParaRPr lang="en-US" sz="1400" b="1" dirty="0">
                        <a:solidFill>
                          <a:srgbClr val="FF0000"/>
                        </a:solidFill>
                      </a:endParaRPr>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0" dirty="0" smtClean="0"/>
                        <a:t>0</a:t>
                      </a:r>
                      <a:endParaRPr lang="en-US" sz="1000" b="0"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extLst>
                  <a:ext uri="{0D108BD9-81ED-4DB2-BD59-A6C34878D82A}">
                    <a16:rowId xmlns:a16="http://schemas.microsoft.com/office/drawing/2014/main" val="10005"/>
                  </a:ext>
                </a:extLst>
              </a:tr>
              <a:tr h="647304">
                <a:tc>
                  <a:txBody>
                    <a:bodyPr/>
                    <a:lstStyle/>
                    <a:p>
                      <a:r>
                        <a:rPr lang="en-US" sz="1400" b="1" dirty="0" smtClean="0">
                          <a:solidFill>
                            <a:srgbClr val="FF0000"/>
                          </a:solidFill>
                        </a:rPr>
                        <a:t>Intra-abdominal infection </a:t>
                      </a:r>
                      <a:endParaRPr lang="en-US" sz="1400" b="1" dirty="0">
                        <a:solidFill>
                          <a:srgbClr val="FF0000"/>
                        </a:solidFill>
                      </a:endParaRPr>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00" b="0" dirty="0" smtClean="0"/>
                        <a:t>+</a:t>
                      </a:r>
                      <a:endParaRPr lang="en-US" sz="1000" b="0"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smtClean="0"/>
                        <a:t>0 </a:t>
                      </a:r>
                      <a:endParaRPr lang="en-US" sz="1050" b="1" dirty="0"/>
                    </a:p>
                  </a:txBody>
                  <a:tcPr marL="146304" marR="146304" marT="54864" marB="54864"/>
                </a:tc>
                <a:extLst>
                  <a:ext uri="{0D108BD9-81ED-4DB2-BD59-A6C34878D82A}">
                    <a16:rowId xmlns:a16="http://schemas.microsoft.com/office/drawing/2014/main" val="10006"/>
                  </a:ext>
                </a:extLst>
              </a:tr>
              <a:tr h="647304">
                <a:tc>
                  <a:txBody>
                    <a:bodyPr/>
                    <a:lstStyle/>
                    <a:p>
                      <a:r>
                        <a:rPr lang="en-US" sz="1400" b="1" dirty="0" smtClean="0">
                          <a:solidFill>
                            <a:srgbClr val="FF0000"/>
                          </a:solidFill>
                        </a:rPr>
                        <a:t>Line/port infections</a:t>
                      </a:r>
                      <a:endParaRPr lang="en-US" sz="1400" b="1" dirty="0">
                        <a:solidFill>
                          <a:srgbClr val="FF0000"/>
                        </a:solidFill>
                      </a:endParaRPr>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0" dirty="0" smtClean="0"/>
                        <a:t>++++</a:t>
                      </a:r>
                      <a:endParaRPr lang="en-US" sz="1000" b="0"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21142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Click a section to jump ahead to it</a:t>
            </a:r>
          </a:p>
          <a:p>
            <a:pPr lvl="1"/>
            <a:r>
              <a:rPr lang="en-US" dirty="0">
                <a:hlinkClick r:id="rId2" action="ppaction://hlinksldjump"/>
              </a:rPr>
              <a:t>C</a:t>
            </a:r>
            <a:r>
              <a:rPr lang="en-US" dirty="0" smtClean="0">
                <a:hlinkClick r:id="rId2" action="ppaction://hlinksldjump"/>
              </a:rPr>
              <a:t>lassifying bacteria </a:t>
            </a:r>
            <a:endParaRPr lang="en-US" dirty="0"/>
          </a:p>
          <a:p>
            <a:pPr lvl="1"/>
            <a:r>
              <a:rPr lang="en-US" dirty="0" smtClean="0">
                <a:hlinkClick r:id="rId3" action="ppaction://hlinksldjump"/>
              </a:rPr>
              <a:t>Microbiome of common infections </a:t>
            </a:r>
            <a:endParaRPr lang="en-US" dirty="0" smtClean="0"/>
          </a:p>
          <a:p>
            <a:pPr lvl="1"/>
            <a:r>
              <a:rPr lang="en-US" dirty="0" smtClean="0"/>
              <a:t>Antibiotics review!</a:t>
            </a:r>
          </a:p>
          <a:p>
            <a:pPr lvl="1"/>
            <a:r>
              <a:rPr lang="en-US" dirty="0" smtClean="0">
                <a:hlinkClick r:id="rId4" action="ppaction://hlinksldjump"/>
              </a:rPr>
              <a:t>Quick antibiotics review</a:t>
            </a:r>
            <a:endParaRPr lang="en-US" dirty="0"/>
          </a:p>
        </p:txBody>
      </p:sp>
      <p:sp>
        <p:nvSpPr>
          <p:cNvPr id="4" name="Right Arrow 3"/>
          <p:cNvSpPr/>
          <p:nvPr/>
        </p:nvSpPr>
        <p:spPr>
          <a:xfrm>
            <a:off x="1449488" y="3456236"/>
            <a:ext cx="664029" cy="359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127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8053" y="3082329"/>
            <a:ext cx="3776958" cy="553998"/>
          </a:xfrm>
          <a:prstGeom prst="rect">
            <a:avLst/>
          </a:prstGeom>
          <a:noFill/>
        </p:spPr>
        <p:txBody>
          <a:bodyPr wrap="none" rtlCol="0">
            <a:spAutoFit/>
          </a:bodyPr>
          <a:lstStyle/>
          <a:p>
            <a:r>
              <a:rPr lang="en-US" sz="3000" dirty="0" smtClean="0">
                <a:latin typeface="Arial"/>
                <a:cs typeface="Arial"/>
              </a:rPr>
              <a:t>Now, to antibiotics…</a:t>
            </a:r>
            <a:endParaRPr lang="en-US" sz="3000" dirty="0">
              <a:latin typeface="Arial"/>
              <a:cs typeface="Arial"/>
            </a:endParaRPr>
          </a:p>
        </p:txBody>
      </p:sp>
      <p:pic>
        <p:nvPicPr>
          <p:cNvPr id="3" name="Picture 2"/>
          <p:cNvPicPr>
            <a:picLocks noChangeAspect="1"/>
          </p:cNvPicPr>
          <p:nvPr/>
        </p:nvPicPr>
        <p:blipFill>
          <a:blip r:embed="rId2"/>
          <a:stretch>
            <a:fillRect/>
          </a:stretch>
        </p:blipFill>
        <p:spPr>
          <a:xfrm>
            <a:off x="4339167" y="4104047"/>
            <a:ext cx="4758268" cy="2732789"/>
          </a:xfrm>
          <a:prstGeom prst="rect">
            <a:avLst/>
          </a:prstGeom>
        </p:spPr>
      </p:pic>
    </p:spTree>
    <p:extLst>
      <p:ext uri="{BB962C8B-B14F-4D97-AF65-F5344CB8AC3E}">
        <p14:creationId xmlns:p14="http://schemas.microsoft.com/office/powerpoint/2010/main" val="299127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3" name="TextBox 2"/>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301801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rgbClr val="7F7F7F"/>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rgbClr val="7F7F7F"/>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rgbClr val="7F7F7F"/>
                </a:solidFill>
                <a:latin typeface="Arial"/>
                <a:cs typeface="Arial"/>
              </a:rPr>
              <a:t>VANCOMYCIN</a:t>
            </a:r>
          </a:p>
          <a:p>
            <a:r>
              <a:rPr lang="en-US" sz="2000" b="1" dirty="0">
                <a:solidFill>
                  <a:srgbClr val="7F7F7F"/>
                </a:solidFill>
                <a:latin typeface="Arial"/>
                <a:cs typeface="Arial"/>
              </a:rPr>
              <a:t/>
            </a:r>
            <a:br>
              <a:rPr lang="en-US" sz="2000" b="1" dirty="0">
                <a:solidFill>
                  <a:srgbClr val="7F7F7F"/>
                </a:solidFill>
                <a:latin typeface="Arial"/>
                <a:cs typeface="Arial"/>
              </a:rPr>
            </a:br>
            <a:endParaRPr lang="en-US" sz="2000" b="1" dirty="0" smtClean="0">
              <a:solidFill>
                <a:srgbClr val="7F7F7F"/>
              </a:solidFill>
              <a:latin typeface="Arial"/>
              <a:cs typeface="Arial"/>
            </a:endParaRPr>
          </a:p>
          <a:p>
            <a:r>
              <a:rPr lang="en-US" sz="2000" b="1" dirty="0" smtClean="0">
                <a:solidFill>
                  <a:srgbClr val="7F7F7F"/>
                </a:solidFill>
                <a:latin typeface="Arial"/>
                <a:cs typeface="Arial"/>
              </a:rPr>
              <a:t>DAPTOMYCIN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LINEZOLID</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CLINDAMYCIN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BACTRIM</a:t>
            </a:r>
            <a:endParaRPr lang="en-US" sz="2000" b="1" dirty="0">
              <a:solidFill>
                <a:srgbClr val="7F7F7F"/>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326497" y="2050176"/>
            <a:ext cx="2150004" cy="722657"/>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838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Tree>
    <p:extLst>
      <p:ext uri="{BB962C8B-B14F-4D97-AF65-F5344CB8AC3E}">
        <p14:creationId xmlns:p14="http://schemas.microsoft.com/office/powerpoint/2010/main" val="2108463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
        <p:nvSpPr>
          <p:cNvPr id="4" name="Rectangle 3"/>
          <p:cNvSpPr/>
          <p:nvPr/>
        </p:nvSpPr>
        <p:spPr>
          <a:xfrm>
            <a:off x="1672165" y="1837268"/>
            <a:ext cx="3048001" cy="5926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749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221380"/>
            <a:ext cx="4069080" cy="1162050"/>
          </a:xfrm>
        </p:spPr>
        <p:txBody>
          <a:bodyPr/>
          <a:lstStyle/>
          <a:p>
            <a:r>
              <a:rPr lang="en-US" dirty="0" smtClean="0"/>
              <a:t>PENICILLIN:</a:t>
            </a:r>
            <a:endParaRPr lang="en-US" dirty="0"/>
          </a:p>
        </p:txBody>
      </p:sp>
      <p:sp>
        <p:nvSpPr>
          <p:cNvPr id="6" name="Text Placeholder 5"/>
          <p:cNvSpPr>
            <a:spLocks noGrp="1"/>
          </p:cNvSpPr>
          <p:nvPr>
            <p:ph type="body" sz="half" idx="2"/>
          </p:nvPr>
        </p:nvSpPr>
        <p:spPr>
          <a:xfrm>
            <a:off x="268940" y="1446931"/>
            <a:ext cx="5247645" cy="4986836"/>
          </a:xfrm>
        </p:spPr>
        <p:txBody>
          <a:bodyPr>
            <a:normAutofit/>
          </a:bodyPr>
          <a:lstStyle/>
          <a:p>
            <a:pPr algn="l"/>
            <a:r>
              <a:rPr lang="en-US" sz="2200" b="1" dirty="0" smtClean="0">
                <a:solidFill>
                  <a:schemeClr val="tx1"/>
                </a:solidFill>
                <a:latin typeface="Arial"/>
                <a:cs typeface="Arial"/>
              </a:rPr>
              <a:t>MECHANISM OF ACTION</a:t>
            </a:r>
            <a:r>
              <a:rPr lang="en-US" sz="2200" dirty="0" smtClean="0">
                <a:solidFill>
                  <a:schemeClr val="tx1"/>
                </a:solidFill>
                <a:latin typeface="Arial"/>
                <a:cs typeface="Arial"/>
              </a:rPr>
              <a:t>:</a:t>
            </a:r>
            <a:endParaRPr lang="en-US" dirty="0" smtClean="0">
              <a:solidFill>
                <a:schemeClr val="tx1"/>
              </a:solidFill>
              <a:latin typeface="Arial"/>
              <a:cs typeface="Arial"/>
            </a:endParaRPr>
          </a:p>
          <a:p>
            <a:pPr algn="l"/>
            <a:r>
              <a:rPr lang="en-US" dirty="0" smtClean="0">
                <a:solidFill>
                  <a:schemeClr val="tx1"/>
                </a:solidFill>
                <a:latin typeface="Arial"/>
                <a:cs typeface="Arial"/>
              </a:rPr>
              <a:t>B</a:t>
            </a:r>
            <a:r>
              <a:rPr lang="en-US" dirty="0">
                <a:solidFill>
                  <a:schemeClr val="tx1"/>
                </a:solidFill>
                <a:latin typeface="Arial"/>
                <a:cs typeface="Arial"/>
              </a:rPr>
              <a:t>-lactam ring inhibits penicillin-binding protein, inhibiting cross-linking of peptidoglycan in cell wall. </a:t>
            </a:r>
            <a:r>
              <a:rPr lang="en-US" dirty="0" smtClean="0">
                <a:solidFill>
                  <a:schemeClr val="tx1"/>
                </a:solidFill>
                <a:latin typeface="Arial"/>
                <a:cs typeface="Arial"/>
              </a:rPr>
              <a:t>Weakened cell </a:t>
            </a:r>
            <a:r>
              <a:rPr lang="en-US" dirty="0">
                <a:solidFill>
                  <a:schemeClr val="tx1"/>
                </a:solidFill>
                <a:latin typeface="Arial"/>
                <a:cs typeface="Arial"/>
              </a:rPr>
              <a:t>wall causes osmotic </a:t>
            </a:r>
            <a:r>
              <a:rPr lang="en-US" dirty="0" err="1">
                <a:solidFill>
                  <a:schemeClr val="tx1"/>
                </a:solidFill>
                <a:latin typeface="Arial"/>
                <a:cs typeface="Arial"/>
              </a:rPr>
              <a:t>lysis</a:t>
            </a:r>
            <a:endParaRPr lang="en-US" dirty="0">
              <a:solidFill>
                <a:schemeClr val="tx1"/>
              </a:solidFill>
              <a:latin typeface="Arial"/>
              <a:cs typeface="Arial"/>
            </a:endParaRPr>
          </a:p>
          <a:p>
            <a:pPr algn="l"/>
            <a:endParaRPr lang="en-US" sz="2200" b="1" dirty="0" smtClean="0">
              <a:solidFill>
                <a:schemeClr val="tx1"/>
              </a:solidFill>
              <a:latin typeface="Arial"/>
              <a:cs typeface="Arial"/>
            </a:endParaRPr>
          </a:p>
          <a:p>
            <a:pPr algn="l"/>
            <a:r>
              <a:rPr lang="en-US" sz="2200" b="1" dirty="0" smtClean="0">
                <a:solidFill>
                  <a:schemeClr val="tx1"/>
                </a:solidFill>
                <a:latin typeface="Arial"/>
                <a:cs typeface="Arial"/>
              </a:rPr>
              <a:t>SPECTRUM OF COVERAGE</a:t>
            </a:r>
            <a:r>
              <a:rPr lang="en-US" sz="2200" dirty="0" smtClean="0">
                <a:solidFill>
                  <a:schemeClr val="tx1"/>
                </a:solidFill>
                <a:latin typeface="Arial"/>
                <a:cs typeface="Arial"/>
              </a:rPr>
              <a:t>:</a:t>
            </a:r>
          </a:p>
          <a:p>
            <a:pPr algn="l"/>
            <a:endParaRPr lang="en-US" dirty="0" smtClean="0">
              <a:solidFill>
                <a:schemeClr val="tx1"/>
              </a:solidFill>
              <a:latin typeface="Arial"/>
              <a:cs typeface="Arial"/>
            </a:endParaRPr>
          </a:p>
          <a:p>
            <a:pPr algn="l"/>
            <a:r>
              <a:rPr lang="en-US" u="sng" dirty="0" smtClean="0">
                <a:solidFill>
                  <a:schemeClr val="tx1"/>
                </a:solidFill>
                <a:latin typeface="Arial"/>
                <a:cs typeface="Arial"/>
              </a:rPr>
              <a:t>Gram (+): </a:t>
            </a:r>
            <a:r>
              <a:rPr lang="en-US" dirty="0" smtClean="0">
                <a:solidFill>
                  <a:schemeClr val="tx1"/>
                </a:solidFill>
                <a:latin typeface="Arial"/>
                <a:cs typeface="Arial"/>
              </a:rPr>
              <a:t>most Strep, not Staph</a:t>
            </a:r>
          </a:p>
          <a:p>
            <a:pPr algn="l"/>
            <a:endParaRPr lang="en-US" dirty="0" smtClean="0">
              <a:solidFill>
                <a:schemeClr val="tx1"/>
              </a:solidFill>
              <a:latin typeface="Arial"/>
              <a:cs typeface="Arial"/>
            </a:endParaRPr>
          </a:p>
          <a:p>
            <a:pPr algn="l"/>
            <a:r>
              <a:rPr lang="en-US" u="sng" dirty="0" smtClean="0">
                <a:solidFill>
                  <a:schemeClr val="tx1"/>
                </a:solidFill>
                <a:latin typeface="Arial"/>
                <a:cs typeface="Arial"/>
              </a:rPr>
              <a:t>Gram (-): </a:t>
            </a:r>
            <a:r>
              <a:rPr lang="en-US" dirty="0" smtClean="0">
                <a:solidFill>
                  <a:schemeClr val="tx1"/>
                </a:solidFill>
                <a:latin typeface="Arial"/>
                <a:cs typeface="Arial"/>
              </a:rPr>
              <a:t>Minimal</a:t>
            </a:r>
          </a:p>
          <a:p>
            <a:pPr algn="l"/>
            <a:endParaRPr lang="en-US" u="sng" dirty="0" smtClean="0">
              <a:solidFill>
                <a:schemeClr val="tx1"/>
              </a:solidFill>
              <a:latin typeface="Arial"/>
              <a:cs typeface="Arial"/>
            </a:endParaRPr>
          </a:p>
          <a:p>
            <a:pPr algn="l"/>
            <a:r>
              <a:rPr lang="en-US" u="sng" dirty="0" smtClean="0">
                <a:solidFill>
                  <a:schemeClr val="tx1"/>
                </a:solidFill>
                <a:latin typeface="Arial"/>
                <a:cs typeface="Arial"/>
              </a:rPr>
              <a:t>Anaerobes</a:t>
            </a:r>
            <a:r>
              <a:rPr lang="en-US" dirty="0" smtClean="0">
                <a:solidFill>
                  <a:schemeClr val="tx1"/>
                </a:solidFill>
                <a:latin typeface="Arial"/>
                <a:cs typeface="Arial"/>
              </a:rPr>
              <a:t>: Most oral anaerobes</a:t>
            </a:r>
          </a:p>
          <a:p>
            <a:pPr algn="l"/>
            <a:endParaRPr lang="en-US" u="sng" dirty="0" smtClean="0">
              <a:solidFill>
                <a:schemeClr val="tx1"/>
              </a:solidFill>
              <a:latin typeface="Arial"/>
              <a:cs typeface="Arial"/>
            </a:endParaRPr>
          </a:p>
          <a:p>
            <a:pPr algn="l"/>
            <a:r>
              <a:rPr lang="en-US" u="sng" dirty="0" err="1" smtClean="0">
                <a:solidFill>
                  <a:schemeClr val="tx1"/>
                </a:solidFill>
                <a:latin typeface="Arial"/>
                <a:cs typeface="Arial"/>
              </a:rPr>
              <a:t>Atypicals</a:t>
            </a:r>
            <a:r>
              <a:rPr lang="en-US" u="sng" dirty="0" smtClean="0">
                <a:solidFill>
                  <a:schemeClr val="tx1"/>
                </a:solidFill>
                <a:latin typeface="Arial"/>
                <a:cs typeface="Arial"/>
              </a:rPr>
              <a:t>:</a:t>
            </a:r>
            <a:r>
              <a:rPr lang="en-US" dirty="0" smtClean="0">
                <a:solidFill>
                  <a:schemeClr val="tx1"/>
                </a:solidFill>
                <a:latin typeface="Arial"/>
                <a:cs typeface="Arial"/>
              </a:rPr>
              <a:t> Good for spirochetes (syphilis)</a:t>
            </a:r>
            <a:endParaRPr lang="en-US" dirty="0">
              <a:solidFill>
                <a:schemeClr val="tx1"/>
              </a:solidFill>
              <a:latin typeface="Arial"/>
              <a:cs typeface="Arial"/>
            </a:endParaRPr>
          </a:p>
          <a:p>
            <a:pPr lvl="1"/>
            <a:endParaRPr lang="en-US" sz="1800" dirty="0">
              <a:solidFill>
                <a:schemeClr val="tx1"/>
              </a:solidFill>
              <a:latin typeface="Arial"/>
              <a:cs typeface="Arial"/>
            </a:endParaRPr>
          </a:p>
          <a:p>
            <a:endParaRPr lang="en-US" dirty="0"/>
          </a:p>
        </p:txBody>
      </p:sp>
      <p:pic>
        <p:nvPicPr>
          <p:cNvPr id="8" name="Picture 7"/>
          <p:cNvPicPr>
            <a:picLocks noChangeAspect="1"/>
          </p:cNvPicPr>
          <p:nvPr/>
        </p:nvPicPr>
        <p:blipFill>
          <a:blip r:embed="rId2"/>
          <a:stretch>
            <a:fillRect/>
          </a:stretch>
        </p:blipFill>
        <p:spPr>
          <a:xfrm>
            <a:off x="5327755" y="1841500"/>
            <a:ext cx="3568700" cy="2273300"/>
          </a:xfrm>
          <a:prstGeom prst="rect">
            <a:avLst/>
          </a:prstGeom>
        </p:spPr>
      </p:pic>
      <p:cxnSp>
        <p:nvCxnSpPr>
          <p:cNvPr id="5" name="Straight Arrow Connector 4"/>
          <p:cNvCxnSpPr/>
          <p:nvPr/>
        </p:nvCxnSpPr>
        <p:spPr>
          <a:xfrm flipH="1" flipV="1">
            <a:off x="7155955" y="3849752"/>
            <a:ext cx="141103" cy="8062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TextBox 6"/>
          <p:cNvSpPr txBox="1"/>
          <p:nvPr/>
        </p:nvSpPr>
        <p:spPr>
          <a:xfrm>
            <a:off x="6300727" y="4669610"/>
            <a:ext cx="2544286" cy="369332"/>
          </a:xfrm>
          <a:prstGeom prst="rect">
            <a:avLst/>
          </a:prstGeom>
          <a:noFill/>
        </p:spPr>
        <p:txBody>
          <a:bodyPr wrap="none" rtlCol="0">
            <a:spAutoFit/>
          </a:bodyPr>
          <a:lstStyle/>
          <a:p>
            <a:r>
              <a:rPr lang="en-US" b="1" dirty="0" smtClean="0">
                <a:solidFill>
                  <a:schemeClr val="accent3"/>
                </a:solidFill>
              </a:rPr>
              <a:t>BETA-LACTAM RING</a:t>
            </a:r>
            <a:endParaRPr lang="en-US" b="1" dirty="0">
              <a:solidFill>
                <a:schemeClr val="accent3"/>
              </a:solidFill>
            </a:endParaRPr>
          </a:p>
        </p:txBody>
      </p:sp>
    </p:spTree>
    <p:extLst>
      <p:ext uri="{BB962C8B-B14F-4D97-AF65-F5344CB8AC3E}">
        <p14:creationId xmlns:p14="http://schemas.microsoft.com/office/powerpoint/2010/main" val="279680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module works a lot better in “presentation” mode</a:t>
            </a:r>
            <a:endParaRPr lang="en-US" dirty="0"/>
          </a:p>
        </p:txBody>
      </p:sp>
      <p:pic>
        <p:nvPicPr>
          <p:cNvPr id="2050" name="Picture 2" descr="http://www.procopy.com.au/storage/doctor-presentation-office-cartoon-characters_mJ_bhz.jpg?__SQUARESPACE_CACHEVERSION=14212224377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9541" y="2804078"/>
            <a:ext cx="3083582" cy="28834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88FDD9F-396E-4B33-9E9C-FEF670638DD9}" type="slidenum">
              <a:rPr lang="en-US" smtClean="0"/>
              <a:t>3</a:t>
            </a:fld>
            <a:endParaRPr lang="en-US"/>
          </a:p>
        </p:txBody>
      </p:sp>
    </p:spTree>
    <p:extLst>
      <p:ext uri="{BB962C8B-B14F-4D97-AF65-F5344CB8AC3E}">
        <p14:creationId xmlns:p14="http://schemas.microsoft.com/office/powerpoint/2010/main" val="4234164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221380"/>
            <a:ext cx="4069080" cy="1162050"/>
          </a:xfrm>
        </p:spPr>
        <p:txBody>
          <a:bodyPr/>
          <a:lstStyle/>
          <a:p>
            <a:r>
              <a:rPr lang="en-US" dirty="0" smtClean="0"/>
              <a:t>PENICILLIN:</a:t>
            </a:r>
            <a:endParaRPr lang="en-US" dirty="0"/>
          </a:p>
        </p:txBody>
      </p:sp>
      <p:pic>
        <p:nvPicPr>
          <p:cNvPr id="8" name="Picture 7"/>
          <p:cNvPicPr>
            <a:picLocks noChangeAspect="1"/>
          </p:cNvPicPr>
          <p:nvPr/>
        </p:nvPicPr>
        <p:blipFill>
          <a:blip r:embed="rId3"/>
          <a:stretch>
            <a:fillRect/>
          </a:stretch>
        </p:blipFill>
        <p:spPr>
          <a:xfrm>
            <a:off x="5327755" y="1841500"/>
            <a:ext cx="3568700" cy="2273300"/>
          </a:xfrm>
          <a:prstGeom prst="rect">
            <a:avLst/>
          </a:prstGeom>
        </p:spPr>
      </p:pic>
      <p:sp>
        <p:nvSpPr>
          <p:cNvPr id="7" name="Text Placeholder 6"/>
          <p:cNvSpPr>
            <a:spLocks noGrp="1"/>
          </p:cNvSpPr>
          <p:nvPr>
            <p:ph type="body" sz="half" idx="2"/>
          </p:nvPr>
        </p:nvSpPr>
        <p:spPr>
          <a:xfrm>
            <a:off x="268288" y="1446213"/>
            <a:ext cx="5059362" cy="3585597"/>
          </a:xfrm>
          <a:prstGeom prst="rect">
            <a:avLst/>
          </a:prstGeom>
        </p:spPr>
        <p:txBody>
          <a:bodyPr>
            <a:spAutoFit/>
          </a:bodyPr>
          <a:lstStyle/>
          <a:p>
            <a:pPr algn="l"/>
            <a:r>
              <a:rPr lang="en-US" sz="2200" b="1" dirty="0" smtClean="0">
                <a:solidFill>
                  <a:srgbClr val="000000"/>
                </a:solidFill>
                <a:latin typeface="Arial"/>
                <a:cs typeface="Arial"/>
              </a:rPr>
              <a:t>DOSING: </a:t>
            </a:r>
          </a:p>
          <a:p>
            <a:pPr algn="l"/>
            <a:r>
              <a:rPr lang="en-US" dirty="0">
                <a:solidFill>
                  <a:srgbClr val="000000"/>
                </a:solidFill>
                <a:latin typeface="Arial"/>
                <a:cs typeface="Arial"/>
              </a:rPr>
              <a:t>S</a:t>
            </a:r>
            <a:r>
              <a:rPr lang="en-US" dirty="0" smtClean="0">
                <a:solidFill>
                  <a:srgbClr val="000000"/>
                </a:solidFill>
                <a:latin typeface="Arial"/>
                <a:cs typeface="Arial"/>
              </a:rPr>
              <a:t>everal </a:t>
            </a:r>
            <a:r>
              <a:rPr lang="en-US" dirty="0">
                <a:solidFill>
                  <a:srgbClr val="000000"/>
                </a:solidFill>
                <a:latin typeface="Arial"/>
                <a:cs typeface="Arial"/>
              </a:rPr>
              <a:t>million units every few hours (disease specific</a:t>
            </a:r>
            <a:r>
              <a:rPr lang="en-US" dirty="0" smtClean="0">
                <a:solidFill>
                  <a:srgbClr val="000000"/>
                </a:solidFill>
                <a:latin typeface="Arial"/>
                <a:cs typeface="Arial"/>
              </a:rPr>
              <a:t>)</a:t>
            </a:r>
          </a:p>
          <a:p>
            <a:pPr algn="l"/>
            <a:endParaRPr lang="en-US" dirty="0">
              <a:solidFill>
                <a:srgbClr val="000000"/>
              </a:solidFill>
              <a:latin typeface="Arial"/>
              <a:cs typeface="Arial"/>
            </a:endParaRPr>
          </a:p>
          <a:p>
            <a:pPr algn="l"/>
            <a:r>
              <a:rPr lang="en-US" sz="2200" b="1" dirty="0" smtClean="0">
                <a:solidFill>
                  <a:srgbClr val="000000"/>
                </a:solidFill>
                <a:latin typeface="Arial"/>
                <a:cs typeface="Arial"/>
              </a:rPr>
              <a:t>SPECIFIC SIDE EFFECTS: </a:t>
            </a:r>
          </a:p>
          <a:p>
            <a:pPr algn="l"/>
            <a:r>
              <a:rPr lang="en-US" dirty="0">
                <a:solidFill>
                  <a:srgbClr val="000000"/>
                </a:solidFill>
                <a:latin typeface="Arial"/>
                <a:cs typeface="Arial"/>
              </a:rPr>
              <a:t>H</a:t>
            </a:r>
            <a:r>
              <a:rPr lang="en-US" dirty="0" smtClean="0">
                <a:solidFill>
                  <a:srgbClr val="000000"/>
                </a:solidFill>
                <a:latin typeface="Arial"/>
                <a:cs typeface="Arial"/>
              </a:rPr>
              <a:t>ypersensitivity</a:t>
            </a:r>
            <a:r>
              <a:rPr lang="en-US" dirty="0">
                <a:solidFill>
                  <a:srgbClr val="000000"/>
                </a:solidFill>
                <a:latin typeface="Arial"/>
                <a:cs typeface="Arial"/>
              </a:rPr>
              <a:t>, diarrhea (10%</a:t>
            </a:r>
            <a:r>
              <a:rPr lang="en-US" dirty="0" smtClean="0">
                <a:solidFill>
                  <a:srgbClr val="000000"/>
                </a:solidFill>
                <a:latin typeface="Arial"/>
                <a:cs typeface="Arial"/>
              </a:rPr>
              <a:t>)</a:t>
            </a:r>
          </a:p>
          <a:p>
            <a:pPr algn="l"/>
            <a:endParaRPr lang="en-US" dirty="0">
              <a:solidFill>
                <a:srgbClr val="000000"/>
              </a:solidFill>
              <a:latin typeface="Arial"/>
              <a:cs typeface="Arial"/>
            </a:endParaRPr>
          </a:p>
          <a:p>
            <a:pPr algn="l"/>
            <a:r>
              <a:rPr lang="en-US" sz="2200" b="1" dirty="0" smtClean="0">
                <a:solidFill>
                  <a:srgbClr val="000000"/>
                </a:solidFill>
                <a:latin typeface="Arial"/>
                <a:cs typeface="Arial"/>
              </a:rPr>
              <a:t>COMMENTS: </a:t>
            </a:r>
          </a:p>
          <a:p>
            <a:pPr algn="l"/>
            <a:r>
              <a:rPr lang="en-US" dirty="0" smtClean="0">
                <a:solidFill>
                  <a:srgbClr val="000000"/>
                </a:solidFill>
                <a:latin typeface="Arial"/>
                <a:cs typeface="Arial"/>
              </a:rPr>
              <a:t>Good </a:t>
            </a:r>
            <a:r>
              <a:rPr lang="en-US" dirty="0">
                <a:solidFill>
                  <a:srgbClr val="000000"/>
                </a:solidFill>
                <a:latin typeface="Arial"/>
                <a:cs typeface="Arial"/>
              </a:rPr>
              <a:t>for strep throat, Group A Strep (GAS). Good for spirochetes </a:t>
            </a:r>
            <a:r>
              <a:rPr lang="en-US" dirty="0" smtClean="0">
                <a:solidFill>
                  <a:srgbClr val="000000"/>
                </a:solidFill>
                <a:latin typeface="Arial"/>
                <a:cs typeface="Arial"/>
              </a:rPr>
              <a:t>(leptospirosis</a:t>
            </a:r>
            <a:r>
              <a:rPr lang="en-US" dirty="0">
                <a:solidFill>
                  <a:srgbClr val="000000"/>
                </a:solidFill>
                <a:latin typeface="Arial"/>
                <a:cs typeface="Arial"/>
              </a:rPr>
              <a:t>, syphilis) </a:t>
            </a:r>
          </a:p>
        </p:txBody>
      </p:sp>
      <p:graphicFrame>
        <p:nvGraphicFramePr>
          <p:cNvPr id="3" name="Table 2"/>
          <p:cNvGraphicFramePr>
            <a:graphicFrameLocks noGrp="1"/>
          </p:cNvGraphicFramePr>
          <p:nvPr>
            <p:extLst>
              <p:ext uri="{D42A27DB-BD31-4B8C-83A1-F6EECF244321}">
                <p14:modId xmlns:p14="http://schemas.microsoft.com/office/powerpoint/2010/main" val="1874827866"/>
              </p:ext>
            </p:extLst>
          </p:nvPr>
        </p:nvGraphicFramePr>
        <p:xfrm>
          <a:off x="159797" y="5206442"/>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 (mouth)</a:t>
                      </a:r>
                      <a:endParaRPr lang="en-US" sz="1050" b="1" dirty="0"/>
                    </a:p>
                  </a:txBody>
                  <a:tcPr marL="146304" marR="146304" marT="54864" marB="54864"/>
                </a:tc>
                <a:tc>
                  <a:txBody>
                    <a:bodyPr/>
                    <a:lstStyle/>
                    <a:p>
                      <a:r>
                        <a:rPr lang="en-US" sz="1050" b="1" dirty="0" smtClean="0"/>
                        <a:t>Syphilis,</a:t>
                      </a:r>
                      <a:r>
                        <a:rPr lang="en-US" sz="1050" b="1" baseline="0" dirty="0" smtClean="0"/>
                        <a:t> </a:t>
                      </a:r>
                      <a:r>
                        <a:rPr lang="en-US" sz="1050" b="1" baseline="0" dirty="0" err="1" smtClean="0"/>
                        <a:t>leptospir</a:t>
                      </a:r>
                      <a:r>
                        <a:rPr lang="en-US" sz="1050" b="1" baseline="0" dirty="0" smtClean="0"/>
                        <a:t>.</a:t>
                      </a:r>
                      <a:endParaRPr lang="en-US" sz="1050" b="1" dirty="0"/>
                    </a:p>
                  </a:txBody>
                  <a:tcPr marL="146304" marR="146304" marT="54864" marB="54864"/>
                </a:tc>
                <a:tc>
                  <a:txBody>
                    <a:bodyPr/>
                    <a:lstStyle/>
                    <a:p>
                      <a:r>
                        <a:rPr lang="en-US" sz="1050" b="1" dirty="0" smtClean="0"/>
                        <a:t>GAS,</a:t>
                      </a:r>
                      <a:r>
                        <a:rPr lang="en-US" sz="1050" b="1" baseline="0" dirty="0" smtClean="0"/>
                        <a:t> syphilis </a:t>
                      </a:r>
                      <a:endParaRPr lang="en-US" sz="1050" b="1" dirty="0"/>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5569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613833"/>
            <a:ext cx="8551333" cy="943506"/>
          </a:xfrm>
        </p:spPr>
        <p:txBody>
          <a:bodyPr>
            <a:normAutofit/>
          </a:bodyPr>
          <a:lstStyle/>
          <a:p>
            <a:r>
              <a:rPr lang="en-US" dirty="0"/>
              <a:t>PENICILLIN: Penicillin</a:t>
            </a:r>
            <a:endParaRPr lang="en-US" dirty="0">
              <a:solidFill>
                <a:srgbClr val="FFC000"/>
              </a:solidFill>
            </a:endParaRPr>
          </a:p>
        </p:txBody>
      </p:sp>
      <p:sp>
        <p:nvSpPr>
          <p:cNvPr id="3" name="Content Placeholder 2"/>
          <p:cNvSpPr>
            <a:spLocks noGrp="1"/>
          </p:cNvSpPr>
          <p:nvPr>
            <p:ph idx="1"/>
          </p:nvPr>
        </p:nvSpPr>
        <p:spPr>
          <a:xfrm>
            <a:off x="457200" y="2099204"/>
            <a:ext cx="8229600" cy="4525963"/>
          </a:xfrm>
        </p:spPr>
        <p:txBody>
          <a:bodyPr>
            <a:normAutofit fontScale="92500" lnSpcReduction="10000"/>
          </a:bodyPr>
          <a:lstStyle/>
          <a:p>
            <a:pPr>
              <a:buFont typeface="Courier New"/>
              <a:buChar char="o"/>
            </a:pPr>
            <a:r>
              <a:rPr lang="en-US" dirty="0" smtClean="0">
                <a:solidFill>
                  <a:srgbClr val="000000"/>
                </a:solidFill>
                <a:latin typeface="Arial"/>
                <a:cs typeface="Arial"/>
              </a:rPr>
              <a:t>What’s up with all the types of penicillin?</a:t>
            </a:r>
          </a:p>
          <a:p>
            <a:pPr marL="457200" lvl="1" indent="0">
              <a:lnSpc>
                <a:spcPct val="160000"/>
              </a:lnSpc>
              <a:buNone/>
            </a:pPr>
            <a:endParaRPr lang="en-US" b="1" dirty="0" smtClean="0">
              <a:solidFill>
                <a:srgbClr val="000000"/>
              </a:solidFill>
              <a:latin typeface="Arial"/>
              <a:cs typeface="Arial"/>
            </a:endParaRPr>
          </a:p>
          <a:p>
            <a:pPr marL="457200" lvl="1" indent="0">
              <a:lnSpc>
                <a:spcPct val="160000"/>
              </a:lnSpc>
              <a:buNone/>
            </a:pPr>
            <a:r>
              <a:rPr lang="en-US" b="1" dirty="0" smtClean="0">
                <a:solidFill>
                  <a:srgbClr val="000000"/>
                </a:solidFill>
                <a:latin typeface="Arial"/>
                <a:cs typeface="Arial"/>
              </a:rPr>
              <a:t>Penicillin G</a:t>
            </a:r>
            <a:r>
              <a:rPr lang="en-US" dirty="0" smtClean="0">
                <a:solidFill>
                  <a:srgbClr val="000000"/>
                </a:solidFill>
                <a:latin typeface="Arial"/>
                <a:cs typeface="Arial"/>
              </a:rPr>
              <a:t>: IV</a:t>
            </a:r>
          </a:p>
          <a:p>
            <a:pPr marL="457200" lvl="1" indent="0">
              <a:lnSpc>
                <a:spcPct val="160000"/>
              </a:lnSpc>
              <a:buNone/>
            </a:pPr>
            <a:r>
              <a:rPr lang="en-US" b="1" dirty="0" smtClean="0">
                <a:solidFill>
                  <a:srgbClr val="000000"/>
                </a:solidFill>
                <a:latin typeface="Arial"/>
                <a:cs typeface="Arial"/>
              </a:rPr>
              <a:t>Penicillin G </a:t>
            </a:r>
            <a:r>
              <a:rPr lang="en-US" b="1" dirty="0" err="1" smtClean="0">
                <a:solidFill>
                  <a:srgbClr val="000000"/>
                </a:solidFill>
                <a:latin typeface="Arial"/>
                <a:cs typeface="Arial"/>
              </a:rPr>
              <a:t>benzathine</a:t>
            </a:r>
            <a:r>
              <a:rPr lang="en-US" dirty="0" smtClean="0">
                <a:solidFill>
                  <a:srgbClr val="000000"/>
                </a:solidFill>
                <a:latin typeface="Arial"/>
                <a:cs typeface="Arial"/>
              </a:rPr>
              <a:t>: IM</a:t>
            </a:r>
          </a:p>
          <a:p>
            <a:pPr marL="457200" lvl="1" indent="0">
              <a:lnSpc>
                <a:spcPct val="160000"/>
              </a:lnSpc>
              <a:buNone/>
            </a:pPr>
            <a:r>
              <a:rPr lang="en-US" b="1" dirty="0" smtClean="0">
                <a:solidFill>
                  <a:srgbClr val="000000"/>
                </a:solidFill>
                <a:latin typeface="Arial"/>
                <a:cs typeface="Arial"/>
              </a:rPr>
              <a:t>Penicillin V potassium</a:t>
            </a:r>
            <a:r>
              <a:rPr lang="en-US" dirty="0" smtClean="0">
                <a:solidFill>
                  <a:srgbClr val="000000"/>
                </a:solidFill>
                <a:latin typeface="Arial"/>
                <a:cs typeface="Arial"/>
              </a:rPr>
              <a:t>: PO</a:t>
            </a:r>
            <a:endParaRPr lang="en-US" dirty="0">
              <a:solidFill>
                <a:srgbClr val="000000"/>
              </a:solidFill>
              <a:latin typeface="Arial"/>
              <a:cs typeface="Arial"/>
            </a:endParaRPr>
          </a:p>
          <a:p>
            <a:pPr marL="0" indent="0">
              <a:buNone/>
            </a:pPr>
            <a:endParaRPr lang="en-US" dirty="0" smtClean="0">
              <a:solidFill>
                <a:srgbClr val="000000"/>
              </a:solidFill>
              <a:latin typeface="Arial"/>
              <a:cs typeface="Arial"/>
            </a:endParaRPr>
          </a:p>
          <a:p>
            <a:pPr marL="0" indent="0">
              <a:buNone/>
            </a:pPr>
            <a:endParaRPr lang="en-US" dirty="0">
              <a:solidFill>
                <a:srgbClr val="000000"/>
              </a:solidFill>
              <a:latin typeface="Arial"/>
              <a:cs typeface="Arial"/>
            </a:endParaRPr>
          </a:p>
          <a:p>
            <a:pPr marL="0" indent="0">
              <a:buNone/>
            </a:pPr>
            <a:r>
              <a:rPr lang="en-US" i="1" dirty="0" smtClean="0">
                <a:solidFill>
                  <a:srgbClr val="000000"/>
                </a:solidFill>
                <a:latin typeface="Arial"/>
                <a:cs typeface="Arial"/>
              </a:rPr>
              <a:t>Penicillin has a fascinating history. Read the next 4 slides if you’d like to hear about it, otherwise skip ahead. </a:t>
            </a:r>
            <a:endParaRPr lang="en-US" i="1" dirty="0">
              <a:solidFill>
                <a:srgbClr val="000000"/>
              </a:solidFill>
              <a:latin typeface="Arial"/>
              <a:cs typeface="Arial"/>
            </a:endParaRPr>
          </a:p>
        </p:txBody>
      </p:sp>
      <p:pic>
        <p:nvPicPr>
          <p:cNvPr id="4" name="Picture 3"/>
          <p:cNvPicPr>
            <a:picLocks noChangeAspect="1"/>
          </p:cNvPicPr>
          <p:nvPr/>
        </p:nvPicPr>
        <p:blipFill>
          <a:blip r:embed="rId2"/>
          <a:stretch>
            <a:fillRect/>
          </a:stretch>
        </p:blipFill>
        <p:spPr>
          <a:xfrm>
            <a:off x="5846232" y="3048000"/>
            <a:ext cx="2590800" cy="1943100"/>
          </a:xfrm>
          <a:prstGeom prst="rect">
            <a:avLst/>
          </a:prstGeom>
        </p:spPr>
      </p:pic>
    </p:spTree>
    <p:extLst>
      <p:ext uri="{BB962C8B-B14F-4D97-AF65-F5344CB8AC3E}">
        <p14:creationId xmlns:p14="http://schemas.microsoft.com/office/powerpoint/2010/main" val="1456793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FF"/>
                </a:solidFill>
              </a:rPr>
              <a:t>HISTORY OF PENICILLIN</a:t>
            </a:r>
            <a:endParaRPr lang="en-US" i="1" dirty="0">
              <a:solidFill>
                <a:srgbClr val="FFFFFF"/>
              </a:solidFill>
            </a:endParaRPr>
          </a:p>
        </p:txBody>
      </p:sp>
      <p:sp>
        <p:nvSpPr>
          <p:cNvPr id="3" name="Content Placeholder 2"/>
          <p:cNvSpPr>
            <a:spLocks noGrp="1"/>
          </p:cNvSpPr>
          <p:nvPr>
            <p:ph idx="1"/>
          </p:nvPr>
        </p:nvSpPr>
        <p:spPr>
          <a:xfrm>
            <a:off x="266697" y="1960033"/>
            <a:ext cx="4961470" cy="4525963"/>
          </a:xfrm>
        </p:spPr>
        <p:txBody>
          <a:bodyPr>
            <a:normAutofit fontScale="92500" lnSpcReduction="10000"/>
          </a:bodyPr>
          <a:lstStyle/>
          <a:p>
            <a:pPr>
              <a:buFont typeface="Courier New"/>
              <a:buChar char="o"/>
            </a:pPr>
            <a:r>
              <a:rPr lang="en-US" dirty="0" smtClean="0">
                <a:solidFill>
                  <a:srgbClr val="000000"/>
                </a:solidFill>
                <a:latin typeface="+mj-lt"/>
              </a:rPr>
              <a:t>Naturally produced by </a:t>
            </a:r>
            <a:r>
              <a:rPr lang="en-US" dirty="0" err="1" smtClean="0">
                <a:solidFill>
                  <a:srgbClr val="000000"/>
                </a:solidFill>
                <a:latin typeface="+mj-lt"/>
              </a:rPr>
              <a:t>penicillum</a:t>
            </a:r>
            <a:r>
              <a:rPr lang="en-US" dirty="0" smtClean="0">
                <a:solidFill>
                  <a:srgbClr val="000000"/>
                </a:solidFill>
                <a:latin typeface="+mj-lt"/>
              </a:rPr>
              <a:t> mold (which is occasionally invasive: “</a:t>
            </a:r>
            <a:r>
              <a:rPr lang="en-US" dirty="0" err="1" smtClean="0">
                <a:solidFill>
                  <a:srgbClr val="000000"/>
                </a:solidFill>
                <a:latin typeface="+mj-lt"/>
              </a:rPr>
              <a:t>penicilliosis</a:t>
            </a:r>
            <a:r>
              <a:rPr lang="en-US" dirty="0" smtClean="0">
                <a:solidFill>
                  <a:srgbClr val="000000"/>
                </a:solidFill>
                <a:latin typeface="+mj-lt"/>
              </a:rPr>
              <a:t>”)</a:t>
            </a:r>
          </a:p>
          <a:p>
            <a:pPr>
              <a:buFont typeface="Courier New"/>
              <a:buChar char="o"/>
            </a:pPr>
            <a:r>
              <a:rPr lang="en-US" dirty="0" smtClean="0">
                <a:solidFill>
                  <a:srgbClr val="000000"/>
                </a:solidFill>
                <a:latin typeface="+mj-lt"/>
              </a:rPr>
              <a:t>Discovered by Alexander </a:t>
            </a:r>
            <a:r>
              <a:rPr lang="en-US" dirty="0" err="1" smtClean="0">
                <a:solidFill>
                  <a:srgbClr val="000000"/>
                </a:solidFill>
                <a:latin typeface="+mj-lt"/>
              </a:rPr>
              <a:t>Flemming</a:t>
            </a:r>
            <a:r>
              <a:rPr lang="en-US" dirty="0" smtClean="0">
                <a:solidFill>
                  <a:srgbClr val="000000"/>
                </a:solidFill>
                <a:latin typeface="+mj-lt"/>
              </a:rPr>
              <a:t> in 1928, who noticed that bacteria didn’t grow around mold contamination in some of his Petri dishes</a:t>
            </a:r>
          </a:p>
          <a:p>
            <a:pPr>
              <a:buFont typeface="Courier New"/>
              <a:buChar char="o"/>
            </a:pPr>
            <a:r>
              <a:rPr lang="en-US" dirty="0" smtClean="0">
                <a:solidFill>
                  <a:srgbClr val="000000"/>
                </a:solidFill>
                <a:latin typeface="+mj-lt"/>
              </a:rPr>
              <a:t>Florey, an Australian physician working in London, was the 1</a:t>
            </a:r>
            <a:r>
              <a:rPr lang="en-US" baseline="30000" dirty="0" smtClean="0">
                <a:solidFill>
                  <a:srgbClr val="000000"/>
                </a:solidFill>
                <a:latin typeface="+mj-lt"/>
              </a:rPr>
              <a:t>st</a:t>
            </a:r>
            <a:r>
              <a:rPr lang="en-US" dirty="0" smtClean="0">
                <a:solidFill>
                  <a:srgbClr val="000000"/>
                </a:solidFill>
                <a:latin typeface="+mj-lt"/>
              </a:rPr>
              <a:t> to purify it and try it in humans in 1940</a:t>
            </a:r>
            <a:endParaRPr lang="en-US" dirty="0">
              <a:solidFill>
                <a:srgbClr val="000000"/>
              </a:solidFill>
              <a:latin typeface="+mj-lt"/>
            </a:endParaRPr>
          </a:p>
        </p:txBody>
      </p:sp>
      <p:pic>
        <p:nvPicPr>
          <p:cNvPr id="2050" name="Picture 2" descr="File:Sample of penicillin mould presented by Alexander Fleming to Douglas Macleod, 1935 (967223934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592" y="2722038"/>
            <a:ext cx="3404164" cy="276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14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36" y="1788725"/>
            <a:ext cx="6222997" cy="5111609"/>
          </a:xfrm>
        </p:spPr>
        <p:txBody>
          <a:bodyPr>
            <a:normAutofit fontScale="85000" lnSpcReduction="20000"/>
          </a:bodyPr>
          <a:lstStyle/>
          <a:p>
            <a:pPr>
              <a:buFont typeface="Courier New"/>
              <a:buChar char="o"/>
            </a:pPr>
            <a:r>
              <a:rPr lang="en-US" dirty="0">
                <a:solidFill>
                  <a:srgbClr val="000000"/>
                </a:solidFill>
                <a:latin typeface="Arial"/>
                <a:cs typeface="Arial"/>
              </a:rPr>
              <a:t>Albert </a:t>
            </a:r>
            <a:r>
              <a:rPr lang="en-US" dirty="0" smtClean="0">
                <a:solidFill>
                  <a:srgbClr val="000000"/>
                </a:solidFill>
                <a:latin typeface="Arial"/>
                <a:cs typeface="Arial"/>
              </a:rPr>
              <a:t>Alexander, a </a:t>
            </a:r>
            <a:r>
              <a:rPr lang="en-US" dirty="0">
                <a:solidFill>
                  <a:srgbClr val="000000"/>
                </a:solidFill>
                <a:latin typeface="Arial"/>
                <a:cs typeface="Arial"/>
              </a:rPr>
              <a:t>constable in the police force of the County of Oxford, </a:t>
            </a:r>
            <a:r>
              <a:rPr lang="en-US" dirty="0" smtClean="0">
                <a:solidFill>
                  <a:srgbClr val="000000"/>
                </a:solidFill>
                <a:latin typeface="Arial"/>
                <a:cs typeface="Arial"/>
              </a:rPr>
              <a:t>was accidentally </a:t>
            </a:r>
            <a:r>
              <a:rPr lang="en-US" dirty="0">
                <a:solidFill>
                  <a:srgbClr val="000000"/>
                </a:solidFill>
                <a:latin typeface="Arial"/>
                <a:cs typeface="Arial"/>
              </a:rPr>
              <a:t>scratched by a rose thorn </a:t>
            </a:r>
            <a:r>
              <a:rPr lang="en-US" dirty="0" smtClean="0">
                <a:solidFill>
                  <a:srgbClr val="000000"/>
                </a:solidFill>
                <a:latin typeface="Arial"/>
                <a:cs typeface="Arial"/>
              </a:rPr>
              <a:t>on his mouth in Dec 1940. </a:t>
            </a:r>
            <a:r>
              <a:rPr lang="en-US" dirty="0">
                <a:solidFill>
                  <a:srgbClr val="000000"/>
                </a:solidFill>
                <a:latin typeface="Arial"/>
                <a:cs typeface="Arial"/>
              </a:rPr>
              <a:t>By the end of the month the scratch was badly infected with </a:t>
            </a:r>
            <a:r>
              <a:rPr lang="en-US" i="1" dirty="0" smtClean="0">
                <a:solidFill>
                  <a:srgbClr val="000000"/>
                </a:solidFill>
                <a:latin typeface="Arial"/>
                <a:cs typeface="Arial"/>
              </a:rPr>
              <a:t>Staphylococcus</a:t>
            </a:r>
            <a:r>
              <a:rPr lang="en-US" dirty="0" smtClean="0">
                <a:solidFill>
                  <a:srgbClr val="000000"/>
                </a:solidFill>
                <a:latin typeface="Arial"/>
                <a:cs typeface="Arial"/>
              </a:rPr>
              <a:t> </a:t>
            </a:r>
            <a:r>
              <a:rPr lang="en-US" dirty="0">
                <a:solidFill>
                  <a:srgbClr val="000000"/>
                </a:solidFill>
                <a:latin typeface="Arial"/>
                <a:cs typeface="Arial"/>
              </a:rPr>
              <a:t>and </a:t>
            </a:r>
            <a:r>
              <a:rPr lang="en-US" i="1" dirty="0" smtClean="0">
                <a:solidFill>
                  <a:srgbClr val="000000"/>
                </a:solidFill>
                <a:latin typeface="Arial"/>
                <a:cs typeface="Arial"/>
              </a:rPr>
              <a:t>Streptococcus.</a:t>
            </a:r>
            <a:r>
              <a:rPr lang="en-US" dirty="0" smtClean="0">
                <a:solidFill>
                  <a:srgbClr val="000000"/>
                </a:solidFill>
                <a:latin typeface="Arial"/>
                <a:cs typeface="Arial"/>
              </a:rPr>
              <a:t> </a:t>
            </a:r>
          </a:p>
          <a:p>
            <a:pPr>
              <a:buFont typeface="Courier New"/>
              <a:buChar char="o"/>
            </a:pPr>
            <a:r>
              <a:rPr lang="en-US" dirty="0" smtClean="0">
                <a:solidFill>
                  <a:srgbClr val="000000"/>
                </a:solidFill>
                <a:latin typeface="Arial"/>
                <a:cs typeface="Arial"/>
              </a:rPr>
              <a:t>Despite various </a:t>
            </a:r>
            <a:r>
              <a:rPr lang="en-US" dirty="0">
                <a:solidFill>
                  <a:srgbClr val="000000"/>
                </a:solidFill>
                <a:latin typeface="Arial"/>
                <a:cs typeface="Arial"/>
              </a:rPr>
              <a:t>treatments, </a:t>
            </a:r>
            <a:r>
              <a:rPr lang="en-US" dirty="0" smtClean="0">
                <a:solidFill>
                  <a:srgbClr val="000000"/>
                </a:solidFill>
                <a:latin typeface="Arial"/>
                <a:cs typeface="Arial"/>
              </a:rPr>
              <a:t>his head </a:t>
            </a:r>
            <a:r>
              <a:rPr lang="en-US" dirty="0">
                <a:solidFill>
                  <a:srgbClr val="000000"/>
                </a:solidFill>
                <a:latin typeface="Arial"/>
                <a:cs typeface="Arial"/>
              </a:rPr>
              <a:t>was covered with abscesses and one of his eyes had </a:t>
            </a:r>
            <a:r>
              <a:rPr lang="en-US" dirty="0" smtClean="0">
                <a:solidFill>
                  <a:srgbClr val="000000"/>
                </a:solidFill>
                <a:latin typeface="Arial"/>
                <a:cs typeface="Arial"/>
              </a:rPr>
              <a:t>to be </a:t>
            </a:r>
            <a:r>
              <a:rPr lang="en-US" dirty="0">
                <a:solidFill>
                  <a:srgbClr val="000000"/>
                </a:solidFill>
                <a:latin typeface="Arial"/>
                <a:cs typeface="Arial"/>
              </a:rPr>
              <a:t>removed</a:t>
            </a:r>
            <a:r>
              <a:rPr lang="en-US" dirty="0" smtClean="0">
                <a:solidFill>
                  <a:srgbClr val="000000"/>
                </a:solidFill>
                <a:latin typeface="Arial"/>
                <a:cs typeface="Arial"/>
              </a:rPr>
              <a:t>. </a:t>
            </a:r>
          </a:p>
          <a:p>
            <a:pPr>
              <a:buFont typeface="Courier New"/>
              <a:buChar char="o"/>
            </a:pPr>
            <a:r>
              <a:rPr lang="en-US" dirty="0" smtClean="0">
                <a:solidFill>
                  <a:srgbClr val="000000"/>
                </a:solidFill>
                <a:latin typeface="Arial"/>
                <a:cs typeface="Arial"/>
              </a:rPr>
              <a:t>The case was brought to Dr. Howard Florey’s attention, who had been trying to isolate large quantities of penicillin. Having </a:t>
            </a:r>
            <a:r>
              <a:rPr lang="en-US" dirty="0">
                <a:solidFill>
                  <a:srgbClr val="000000"/>
                </a:solidFill>
                <a:latin typeface="Arial"/>
                <a:cs typeface="Arial"/>
              </a:rPr>
              <a:t>only tried the extracted penicillin on mice, Florey </a:t>
            </a:r>
            <a:r>
              <a:rPr lang="en-US" dirty="0" smtClean="0">
                <a:solidFill>
                  <a:srgbClr val="000000"/>
                </a:solidFill>
                <a:latin typeface="Arial"/>
                <a:cs typeface="Arial"/>
              </a:rPr>
              <a:t>was fearful </a:t>
            </a:r>
            <a:r>
              <a:rPr lang="en-US" dirty="0">
                <a:solidFill>
                  <a:srgbClr val="000000"/>
                </a:solidFill>
                <a:latin typeface="Arial"/>
                <a:cs typeface="Arial"/>
              </a:rPr>
              <a:t>of the side effects large </a:t>
            </a:r>
            <a:r>
              <a:rPr lang="en-US" dirty="0" smtClean="0">
                <a:solidFill>
                  <a:srgbClr val="000000"/>
                </a:solidFill>
                <a:latin typeface="Arial"/>
                <a:cs typeface="Arial"/>
              </a:rPr>
              <a:t>doses might have, and needed a </a:t>
            </a:r>
            <a:r>
              <a:rPr lang="en-US" dirty="0">
                <a:solidFill>
                  <a:srgbClr val="000000"/>
                </a:solidFill>
                <a:latin typeface="Arial"/>
                <a:cs typeface="Arial"/>
              </a:rPr>
              <a:t>human </a:t>
            </a:r>
            <a:r>
              <a:rPr lang="en-US" dirty="0" smtClean="0">
                <a:solidFill>
                  <a:srgbClr val="000000"/>
                </a:solidFill>
                <a:latin typeface="Arial"/>
                <a:cs typeface="Arial"/>
              </a:rPr>
              <a:t>volunteer in </a:t>
            </a:r>
            <a:r>
              <a:rPr lang="en-US" dirty="0">
                <a:solidFill>
                  <a:srgbClr val="000000"/>
                </a:solidFill>
                <a:latin typeface="Arial"/>
                <a:cs typeface="Arial"/>
              </a:rPr>
              <a:t>a terminal </a:t>
            </a:r>
            <a:r>
              <a:rPr lang="en-US" dirty="0" smtClean="0">
                <a:solidFill>
                  <a:srgbClr val="000000"/>
                </a:solidFill>
                <a:latin typeface="Arial"/>
                <a:cs typeface="Arial"/>
              </a:rPr>
              <a:t>condition. Constable </a:t>
            </a:r>
            <a:r>
              <a:rPr lang="en-US" dirty="0">
                <a:solidFill>
                  <a:srgbClr val="000000"/>
                </a:solidFill>
                <a:latin typeface="Arial"/>
                <a:cs typeface="Arial"/>
              </a:rPr>
              <a:t>Alexander suited this </a:t>
            </a:r>
            <a:r>
              <a:rPr lang="en-US" dirty="0" smtClean="0">
                <a:solidFill>
                  <a:srgbClr val="000000"/>
                </a:solidFill>
                <a:latin typeface="Arial"/>
                <a:cs typeface="Arial"/>
              </a:rPr>
              <a:t>requirement.</a:t>
            </a:r>
          </a:p>
        </p:txBody>
      </p:sp>
      <p:pic>
        <p:nvPicPr>
          <p:cNvPr id="4100" name="Picture 4" descr="http://1.bp.blogspot.com/_md61S_gChL0/StaOj-M9III/AAAAAAAABKw/s6FJF7Zsbo8/s400/cons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631" y="1862668"/>
            <a:ext cx="2255652" cy="3873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p:txBody>
          <a:bodyPr/>
          <a:lstStyle/>
          <a:p>
            <a:r>
              <a:rPr lang="en-US" i="1" dirty="0" smtClean="0">
                <a:solidFill>
                  <a:srgbClr val="FFFFFF"/>
                </a:solidFill>
              </a:rPr>
              <a:t>HISTORY OF PENICILLIN</a:t>
            </a:r>
            <a:endParaRPr lang="en-US" i="1" dirty="0">
              <a:solidFill>
                <a:srgbClr val="FFFFFF"/>
              </a:solidFill>
            </a:endParaRPr>
          </a:p>
        </p:txBody>
      </p:sp>
    </p:spTree>
    <p:extLst>
      <p:ext uri="{BB962C8B-B14F-4D97-AF65-F5344CB8AC3E}">
        <p14:creationId xmlns:p14="http://schemas.microsoft.com/office/powerpoint/2010/main" val="676823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098" name="Picture 2" descr="http://www.sln.org/pieces/burr/images/penicillinpic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667" y="3450167"/>
            <a:ext cx="2811038" cy="19202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p:txBody>
          <a:bodyPr/>
          <a:lstStyle/>
          <a:p>
            <a:r>
              <a:rPr lang="en-US" i="1" dirty="0" smtClean="0">
                <a:solidFill>
                  <a:srgbClr val="FFFFFF"/>
                </a:solidFill>
              </a:rPr>
              <a:t>HISTORY OF PENICILLIN</a:t>
            </a:r>
            <a:endParaRPr lang="en-US" i="1" dirty="0">
              <a:solidFill>
                <a:srgbClr val="FFFFFF"/>
              </a:solidFill>
            </a:endParaRPr>
          </a:p>
        </p:txBody>
      </p:sp>
      <p:sp>
        <p:nvSpPr>
          <p:cNvPr id="9" name="Content Placeholder 8"/>
          <p:cNvSpPr>
            <a:spLocks noGrp="1"/>
          </p:cNvSpPr>
          <p:nvPr>
            <p:ph idx="1"/>
          </p:nvPr>
        </p:nvSpPr>
        <p:spPr>
          <a:xfrm>
            <a:off x="284163" y="1900766"/>
            <a:ext cx="6023505" cy="4585870"/>
          </a:xfrm>
          <a:prstGeom prst="rect">
            <a:avLst/>
          </a:prstGeom>
        </p:spPr>
        <p:txBody>
          <a:bodyPr wrap="square">
            <a:spAutoFit/>
          </a:bodyPr>
          <a:lstStyle/>
          <a:p>
            <a:pPr>
              <a:buFont typeface="Courier New"/>
              <a:buChar char="o"/>
            </a:pPr>
            <a:r>
              <a:rPr lang="en-US" sz="2200" dirty="0">
                <a:solidFill>
                  <a:srgbClr val="000000"/>
                </a:solidFill>
                <a:latin typeface="Arial"/>
                <a:cs typeface="Arial"/>
              </a:rPr>
              <a:t>Constable Alexander was given a single intravenous infusion of 200 units of penicillin. Within 24 hours, his temperature dropped and appetite improved (so they say…). However, he soon worsened and expired 5 days later</a:t>
            </a:r>
            <a:r>
              <a:rPr lang="en-US" sz="2200" dirty="0" smtClean="0">
                <a:solidFill>
                  <a:srgbClr val="000000"/>
                </a:solidFill>
                <a:latin typeface="Arial"/>
                <a:cs typeface="Arial"/>
              </a:rPr>
              <a:t>.</a:t>
            </a:r>
          </a:p>
          <a:p>
            <a:pPr>
              <a:buFont typeface="Courier New"/>
              <a:buChar char="o"/>
            </a:pPr>
            <a:endParaRPr lang="en-US" sz="2200" dirty="0">
              <a:solidFill>
                <a:srgbClr val="000000"/>
              </a:solidFill>
              <a:latin typeface="Arial"/>
              <a:cs typeface="Arial"/>
            </a:endParaRPr>
          </a:p>
          <a:p>
            <a:pPr>
              <a:buFont typeface="Courier New"/>
              <a:buChar char="o"/>
            </a:pPr>
            <a:endParaRPr lang="en-US" sz="2200" dirty="0" smtClean="0">
              <a:solidFill>
                <a:srgbClr val="000000"/>
              </a:solidFill>
              <a:latin typeface="Arial"/>
              <a:cs typeface="Arial"/>
            </a:endParaRPr>
          </a:p>
          <a:p>
            <a:pPr marL="0" indent="0">
              <a:buNone/>
            </a:pPr>
            <a:r>
              <a:rPr lang="en-US" sz="2200" i="1" dirty="0" smtClean="0">
                <a:solidFill>
                  <a:srgbClr val="000000"/>
                </a:solidFill>
                <a:latin typeface="Arial"/>
                <a:cs typeface="Arial"/>
              </a:rPr>
              <a:t>Note</a:t>
            </a:r>
            <a:r>
              <a:rPr lang="en-US" sz="2200" i="1" dirty="0">
                <a:solidFill>
                  <a:srgbClr val="000000"/>
                </a:solidFill>
                <a:latin typeface="Arial"/>
                <a:cs typeface="Arial"/>
              </a:rPr>
              <a:t>: dose for skin and soft tissue infections these days is 4 million units every 4 hours! It was that hard to get large doses at the time</a:t>
            </a:r>
          </a:p>
        </p:txBody>
      </p:sp>
    </p:spTree>
    <p:extLst>
      <p:ext uri="{BB962C8B-B14F-4D97-AF65-F5344CB8AC3E}">
        <p14:creationId xmlns:p14="http://schemas.microsoft.com/office/powerpoint/2010/main" val="1421257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5867"/>
            <a:ext cx="5562600" cy="4525963"/>
          </a:xfrm>
        </p:spPr>
        <p:txBody>
          <a:bodyPr>
            <a:normAutofit/>
          </a:bodyPr>
          <a:lstStyle/>
          <a:p>
            <a:pPr>
              <a:buFont typeface="Courier New"/>
              <a:buChar char="o"/>
            </a:pPr>
            <a:r>
              <a:rPr lang="en-US" sz="2200" dirty="0" smtClean="0">
                <a:solidFill>
                  <a:srgbClr val="000000"/>
                </a:solidFill>
                <a:latin typeface="Arial"/>
                <a:cs typeface="Arial"/>
              </a:rPr>
              <a:t>Penicillin was mass-produced by 1944</a:t>
            </a:r>
          </a:p>
          <a:p>
            <a:pPr>
              <a:buFont typeface="Courier New"/>
              <a:buChar char="o"/>
            </a:pPr>
            <a:r>
              <a:rPr lang="en-US" sz="2200" dirty="0" smtClean="0">
                <a:solidFill>
                  <a:srgbClr val="000000"/>
                </a:solidFill>
                <a:latin typeface="Arial"/>
                <a:cs typeface="Arial"/>
              </a:rPr>
              <a:t>It was made by growing penicillin mold in large liquid broths, then trying to purify the penicillin from the broth</a:t>
            </a:r>
          </a:p>
          <a:p>
            <a:pPr>
              <a:buFont typeface="Courier New"/>
              <a:buChar char="o"/>
            </a:pPr>
            <a:r>
              <a:rPr lang="en-US" sz="2200" dirty="0" smtClean="0">
                <a:solidFill>
                  <a:srgbClr val="000000"/>
                </a:solidFill>
                <a:latin typeface="Arial"/>
                <a:cs typeface="Arial"/>
              </a:rPr>
              <a:t>Supply was still short; it was routinely re-purified from patient’s urine and re-used</a:t>
            </a:r>
          </a:p>
          <a:p>
            <a:pPr>
              <a:buFont typeface="Courier New"/>
              <a:buChar char="o"/>
            </a:pPr>
            <a:r>
              <a:rPr lang="en-US" sz="2200" dirty="0" smtClean="0">
                <a:solidFill>
                  <a:srgbClr val="000000"/>
                </a:solidFill>
                <a:latin typeface="Arial"/>
                <a:cs typeface="Arial"/>
              </a:rPr>
              <a:t>Synthetically created at MIT in 1957, solving supply issues</a:t>
            </a:r>
          </a:p>
          <a:p>
            <a:pPr>
              <a:buFont typeface="Courier New"/>
              <a:buChar char="o"/>
            </a:pPr>
            <a:endParaRPr lang="en-US" sz="2200" dirty="0" smtClean="0">
              <a:solidFill>
                <a:srgbClr val="000000"/>
              </a:solidFill>
              <a:latin typeface="Arial"/>
              <a:cs typeface="Arial"/>
            </a:endParaRPr>
          </a:p>
          <a:p>
            <a:pPr>
              <a:buFont typeface="Courier New"/>
              <a:buChar char="o"/>
            </a:pPr>
            <a:endParaRPr lang="en-US" sz="2200" dirty="0">
              <a:solidFill>
                <a:srgbClr val="000000"/>
              </a:solidFill>
              <a:latin typeface="Arial"/>
              <a:cs typeface="Arial"/>
            </a:endParaRPr>
          </a:p>
        </p:txBody>
      </p:sp>
      <p:pic>
        <p:nvPicPr>
          <p:cNvPr id="3074" name="Picture 2" descr="http://upload.wikimedia.org/wikipedia/commons/thumb/c/cc/PenicillinPSAedit.jpg/220px-PenicillinPSAedi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8667"/>
            <a:ext cx="2686050" cy="2161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Penicillin Past, Present and Future- the Development and Production of Penicillin, England, 1943 D1695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947" y="1769536"/>
            <a:ext cx="2419350" cy="2515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lstStyle/>
          <a:p>
            <a:r>
              <a:rPr lang="en-US" i="1" dirty="0" smtClean="0">
                <a:solidFill>
                  <a:srgbClr val="FFFFFF"/>
                </a:solidFill>
              </a:rPr>
              <a:t>HISTORY OF PENICILLIN</a:t>
            </a:r>
            <a:endParaRPr lang="en-US" i="1" dirty="0">
              <a:solidFill>
                <a:srgbClr val="FFFFFF"/>
              </a:solidFill>
            </a:endParaRPr>
          </a:p>
        </p:txBody>
      </p:sp>
    </p:spTree>
    <p:extLst>
      <p:ext uri="{BB962C8B-B14F-4D97-AF65-F5344CB8AC3E}">
        <p14:creationId xmlns:p14="http://schemas.microsoft.com/office/powerpoint/2010/main" val="1699268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Tree>
    <p:extLst>
      <p:ext uri="{BB962C8B-B14F-4D97-AF65-F5344CB8AC3E}">
        <p14:creationId xmlns:p14="http://schemas.microsoft.com/office/powerpoint/2010/main" val="3702101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
        <p:nvSpPr>
          <p:cNvPr id="4" name="Rectangle 3"/>
          <p:cNvSpPr/>
          <p:nvPr/>
        </p:nvSpPr>
        <p:spPr>
          <a:xfrm>
            <a:off x="1672165" y="2747435"/>
            <a:ext cx="4381502" cy="5926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598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3/36/Ampicillin_Structural_Formulae_V.1.svg/256px-Ampicillin_Structural_Formulae_V.1.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5193">
            <a:off x="4995210" y="1875896"/>
            <a:ext cx="3721349" cy="1976968"/>
          </a:xfrm>
          <a:prstGeom prst="rect">
            <a:avLst/>
          </a:prstGeom>
          <a:solidFill>
            <a:schemeClr val="bg1"/>
          </a:solidFill>
          <a:extLst/>
        </p:spPr>
      </p:pic>
      <p:sp>
        <p:nvSpPr>
          <p:cNvPr id="6" name="Title 1"/>
          <p:cNvSpPr txBox="1">
            <a:spLocks/>
          </p:cNvSpPr>
          <p:nvPr/>
        </p:nvSpPr>
        <p:spPr>
          <a:xfrm>
            <a:off x="190500" y="751418"/>
            <a:ext cx="5297892"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AMPICILLIN/AMOXICILLIN:</a:t>
            </a:r>
            <a:endParaRPr lang="en-US" sz="3000" b="1" dirty="0">
              <a:solidFill>
                <a:schemeClr val="accent2"/>
              </a:solidFill>
            </a:endParaRPr>
          </a:p>
        </p:txBody>
      </p:sp>
      <p:sp>
        <p:nvSpPr>
          <p:cNvPr id="7" name="TextBox 6"/>
          <p:cNvSpPr txBox="1"/>
          <p:nvPr/>
        </p:nvSpPr>
        <p:spPr>
          <a:xfrm>
            <a:off x="5916128" y="4869107"/>
            <a:ext cx="2928844" cy="646331"/>
          </a:xfrm>
          <a:prstGeom prst="rect">
            <a:avLst/>
          </a:prstGeom>
          <a:solidFill>
            <a:schemeClr val="accent3"/>
          </a:solidFill>
          <a:ln>
            <a:solidFill>
              <a:schemeClr val="tx1"/>
            </a:solidFill>
          </a:ln>
        </p:spPr>
        <p:txBody>
          <a:bodyPr wrap="none" rtlCol="0">
            <a:spAutoFit/>
          </a:bodyPr>
          <a:lstStyle/>
          <a:p>
            <a:r>
              <a:rPr lang="en-US" b="1" dirty="0" smtClean="0">
                <a:latin typeface="Arial"/>
                <a:cs typeface="Arial"/>
              </a:rPr>
              <a:t>“PENICLLIN WITH MORE </a:t>
            </a:r>
          </a:p>
          <a:p>
            <a:r>
              <a:rPr lang="en-US" b="1" dirty="0" smtClean="0">
                <a:latin typeface="Arial"/>
                <a:cs typeface="Arial"/>
              </a:rPr>
              <a:t>GRAM (-) COVERAGE”</a:t>
            </a:r>
            <a:endParaRPr lang="en-US" b="1" dirty="0">
              <a:latin typeface="Arial"/>
              <a:cs typeface="Arial"/>
            </a:endParaRPr>
          </a:p>
        </p:txBody>
      </p:sp>
      <p:sp>
        <p:nvSpPr>
          <p:cNvPr id="8" name="TextBox 7"/>
          <p:cNvSpPr txBox="1"/>
          <p:nvPr/>
        </p:nvSpPr>
        <p:spPr>
          <a:xfrm>
            <a:off x="486833" y="1451803"/>
            <a:ext cx="3620765" cy="984885"/>
          </a:xfrm>
          <a:prstGeom prst="rect">
            <a:avLst/>
          </a:prstGeom>
          <a:noFill/>
        </p:spPr>
        <p:txBody>
          <a:bodyPr wrap="none" rtlCol="0">
            <a:spAutoFit/>
          </a:bodyPr>
          <a:lstStyle/>
          <a:p>
            <a:r>
              <a:rPr lang="en-US" sz="2200" b="1" dirty="0">
                <a:solidFill>
                  <a:srgbClr val="000000"/>
                </a:solidFill>
                <a:latin typeface="Arial"/>
                <a:cs typeface="Arial"/>
              </a:rPr>
              <a:t>MECHANISM OF ACTION</a:t>
            </a:r>
            <a:r>
              <a:rPr lang="en-US" b="1" dirty="0" smtClean="0">
                <a:solidFill>
                  <a:srgbClr val="000000"/>
                </a:solidFill>
                <a:latin typeface="Arial"/>
                <a:cs typeface="Arial"/>
              </a:rPr>
              <a:t>:</a:t>
            </a:r>
          </a:p>
          <a:p>
            <a:r>
              <a:rPr lang="en-US" dirty="0" smtClean="0">
                <a:solidFill>
                  <a:srgbClr val="000000"/>
                </a:solidFill>
                <a:latin typeface="Arial"/>
                <a:cs typeface="Arial"/>
              </a:rPr>
              <a:t>B</a:t>
            </a:r>
            <a:r>
              <a:rPr lang="en-US" dirty="0">
                <a:solidFill>
                  <a:srgbClr val="000000"/>
                </a:solidFill>
                <a:latin typeface="Arial"/>
                <a:cs typeface="Arial"/>
              </a:rPr>
              <a:t>-lactam ring, same as penicillin. </a:t>
            </a:r>
          </a:p>
          <a:p>
            <a:endParaRPr lang="en-US" dirty="0"/>
          </a:p>
        </p:txBody>
      </p:sp>
      <p:sp>
        <p:nvSpPr>
          <p:cNvPr id="9" name="TextBox 8"/>
          <p:cNvSpPr txBox="1"/>
          <p:nvPr/>
        </p:nvSpPr>
        <p:spPr>
          <a:xfrm>
            <a:off x="486832" y="2331730"/>
            <a:ext cx="6900337" cy="3853363"/>
          </a:xfrm>
          <a:prstGeom prst="rect">
            <a:avLst/>
          </a:prstGeom>
          <a:noFill/>
        </p:spPr>
        <p:txBody>
          <a:bodyPr wrap="square" rtlCol="0">
            <a:spAutoFit/>
          </a:bodyPr>
          <a:lstStyle/>
          <a:p>
            <a:r>
              <a:rPr lang="en-US" sz="2200" b="1" dirty="0">
                <a:solidFill>
                  <a:srgbClr val="000000"/>
                </a:solidFill>
                <a:latin typeface="Arial"/>
                <a:cs typeface="Arial"/>
              </a:rPr>
              <a:t>SPECTRUM OF COVERAGE</a:t>
            </a:r>
            <a:r>
              <a:rPr lang="en-US" sz="2200" dirty="0">
                <a:solidFill>
                  <a:srgbClr val="000000"/>
                </a:solidFill>
                <a:latin typeface="Arial"/>
                <a:cs typeface="Arial"/>
              </a:rPr>
              <a:t>:</a:t>
            </a:r>
          </a:p>
          <a:p>
            <a:r>
              <a:rPr lang="en-US" sz="1600" dirty="0">
                <a:solidFill>
                  <a:srgbClr val="000000"/>
                </a:solidFill>
                <a:latin typeface="Arial"/>
                <a:cs typeface="Arial"/>
              </a:rPr>
              <a:t>Addition of an amino group to penicillin allows better </a:t>
            </a:r>
            <a:endParaRPr lang="en-US" sz="1600" dirty="0" smtClean="0">
              <a:solidFill>
                <a:srgbClr val="000000"/>
              </a:solidFill>
              <a:latin typeface="Arial"/>
              <a:cs typeface="Arial"/>
            </a:endParaRPr>
          </a:p>
          <a:p>
            <a:r>
              <a:rPr lang="en-US" sz="1600" dirty="0" smtClean="0">
                <a:solidFill>
                  <a:srgbClr val="000000"/>
                </a:solidFill>
                <a:latin typeface="Arial"/>
                <a:cs typeface="Arial"/>
              </a:rPr>
              <a:t>Penetration of </a:t>
            </a:r>
            <a:r>
              <a:rPr lang="en-US" sz="1600" dirty="0">
                <a:solidFill>
                  <a:srgbClr val="000000"/>
                </a:solidFill>
                <a:latin typeface="Arial"/>
                <a:cs typeface="Arial"/>
              </a:rPr>
              <a:t>outer membrane in gram negatives. </a:t>
            </a:r>
          </a:p>
          <a:p>
            <a:endParaRPr lang="en-US" sz="1600" dirty="0">
              <a:solidFill>
                <a:srgbClr val="000000"/>
              </a:solidFill>
              <a:latin typeface="Arial"/>
              <a:cs typeface="Arial"/>
            </a:endParaRPr>
          </a:p>
          <a:p>
            <a:pPr>
              <a:lnSpc>
                <a:spcPct val="110000"/>
              </a:lnSpc>
            </a:pPr>
            <a:r>
              <a:rPr lang="en-US" sz="1600" b="1" dirty="0" smtClean="0">
                <a:solidFill>
                  <a:srgbClr val="990000"/>
                </a:solidFill>
                <a:latin typeface="Arial"/>
                <a:cs typeface="Arial"/>
              </a:rPr>
              <a:t>Gram (+):</a:t>
            </a:r>
            <a:r>
              <a:rPr lang="en-US" sz="1600" b="1" dirty="0">
                <a:solidFill>
                  <a:srgbClr val="990000"/>
                </a:solidFill>
                <a:latin typeface="Arial"/>
                <a:cs typeface="Arial"/>
              </a:rPr>
              <a:t> </a:t>
            </a:r>
            <a:r>
              <a:rPr lang="en-US" sz="1600" dirty="0" smtClean="0">
                <a:solidFill>
                  <a:srgbClr val="000000"/>
                </a:solidFill>
                <a:latin typeface="Arial"/>
                <a:cs typeface="Arial"/>
              </a:rPr>
              <a:t>Same </a:t>
            </a:r>
            <a:r>
              <a:rPr lang="en-US" sz="1600" dirty="0">
                <a:solidFill>
                  <a:srgbClr val="000000"/>
                </a:solidFill>
                <a:latin typeface="Arial"/>
                <a:cs typeface="Arial"/>
              </a:rPr>
              <a:t>as PCN, </a:t>
            </a:r>
            <a:r>
              <a:rPr lang="en-US" sz="1600" dirty="0" smtClean="0">
                <a:solidFill>
                  <a:srgbClr val="000000"/>
                </a:solidFill>
                <a:latin typeface="Arial"/>
                <a:cs typeface="Arial"/>
              </a:rPr>
              <a:t>+ Listeria and</a:t>
            </a:r>
          </a:p>
          <a:p>
            <a:pPr>
              <a:lnSpc>
                <a:spcPct val="110000"/>
              </a:lnSpc>
            </a:pPr>
            <a:r>
              <a:rPr lang="en-US" sz="1600" dirty="0" smtClean="0">
                <a:solidFill>
                  <a:srgbClr val="000000"/>
                </a:solidFill>
                <a:latin typeface="Arial"/>
                <a:cs typeface="Arial"/>
              </a:rPr>
              <a:t>Enterococcus (</a:t>
            </a:r>
            <a:r>
              <a:rPr lang="en-US" sz="1600" i="1" dirty="0" smtClean="0">
                <a:solidFill>
                  <a:srgbClr val="000000"/>
                </a:solidFill>
                <a:latin typeface="Arial"/>
                <a:cs typeface="Arial"/>
              </a:rPr>
              <a:t>drug of choice for enterococcus</a:t>
            </a:r>
            <a:r>
              <a:rPr lang="en-US" sz="1600" dirty="0" smtClean="0">
                <a:solidFill>
                  <a:srgbClr val="000000"/>
                </a:solidFill>
                <a:latin typeface="Arial"/>
                <a:cs typeface="Arial"/>
              </a:rPr>
              <a:t>)</a:t>
            </a:r>
          </a:p>
          <a:p>
            <a:pPr>
              <a:lnSpc>
                <a:spcPct val="110000"/>
              </a:lnSpc>
            </a:pPr>
            <a:r>
              <a:rPr lang="en-US" sz="1600" dirty="0" smtClean="0">
                <a:solidFill>
                  <a:srgbClr val="000000"/>
                </a:solidFill>
                <a:latin typeface="Arial"/>
                <a:cs typeface="Arial"/>
              </a:rPr>
              <a:t>	</a:t>
            </a:r>
            <a:endParaRPr lang="en-US" sz="1600" u="sng" dirty="0" smtClean="0">
              <a:solidFill>
                <a:srgbClr val="000000"/>
              </a:solidFill>
              <a:latin typeface="Arial"/>
              <a:cs typeface="Arial"/>
            </a:endParaRPr>
          </a:p>
          <a:p>
            <a:pPr>
              <a:lnSpc>
                <a:spcPct val="110000"/>
              </a:lnSpc>
            </a:pPr>
            <a:r>
              <a:rPr lang="en-US" sz="1600" b="1" dirty="0" smtClean="0">
                <a:solidFill>
                  <a:srgbClr val="990000"/>
                </a:solidFill>
                <a:latin typeface="Arial"/>
                <a:cs typeface="Arial"/>
              </a:rPr>
              <a:t>Gram (-): </a:t>
            </a:r>
            <a:r>
              <a:rPr lang="en-US" sz="1600" dirty="0">
                <a:solidFill>
                  <a:srgbClr val="000000"/>
                </a:solidFill>
                <a:latin typeface="Arial"/>
                <a:cs typeface="Arial"/>
              </a:rPr>
              <a:t>P</a:t>
            </a:r>
            <a:r>
              <a:rPr lang="en-US" sz="1600" dirty="0" smtClean="0">
                <a:solidFill>
                  <a:srgbClr val="000000"/>
                </a:solidFill>
                <a:latin typeface="Arial"/>
                <a:cs typeface="Arial"/>
              </a:rPr>
              <a:t>retty </a:t>
            </a:r>
            <a:r>
              <a:rPr lang="en-US" sz="1600" dirty="0">
                <a:solidFill>
                  <a:srgbClr val="000000"/>
                </a:solidFill>
                <a:latin typeface="Arial"/>
                <a:cs typeface="Arial"/>
              </a:rPr>
              <a:t>good (E coli, </a:t>
            </a:r>
            <a:r>
              <a:rPr lang="en-US" sz="1600" dirty="0" err="1">
                <a:solidFill>
                  <a:srgbClr val="000000"/>
                </a:solidFill>
                <a:latin typeface="Arial"/>
                <a:cs typeface="Arial"/>
              </a:rPr>
              <a:t>proteus</a:t>
            </a:r>
            <a:r>
              <a:rPr lang="en-US" sz="1600" dirty="0">
                <a:solidFill>
                  <a:srgbClr val="000000"/>
                </a:solidFill>
                <a:latin typeface="Arial"/>
                <a:cs typeface="Arial"/>
              </a:rPr>
              <a:t>, salmonella, </a:t>
            </a:r>
            <a:r>
              <a:rPr lang="en-US" sz="1600" dirty="0" err="1" smtClean="0">
                <a:solidFill>
                  <a:srgbClr val="000000"/>
                </a:solidFill>
                <a:latin typeface="Arial"/>
                <a:cs typeface="Arial"/>
              </a:rPr>
              <a:t>shigella</a:t>
            </a:r>
            <a:r>
              <a:rPr lang="en-US" sz="1600" dirty="0">
                <a:solidFill>
                  <a:srgbClr val="000000"/>
                </a:solidFill>
                <a:latin typeface="Arial"/>
                <a:cs typeface="Arial"/>
              </a:rPr>
              <a:t>, </a:t>
            </a:r>
            <a:r>
              <a:rPr lang="en-US" sz="1600" dirty="0" smtClean="0">
                <a:solidFill>
                  <a:srgbClr val="000000"/>
                </a:solidFill>
                <a:latin typeface="Arial"/>
                <a:cs typeface="Arial"/>
              </a:rPr>
              <a:t>H</a:t>
            </a:r>
            <a:r>
              <a:rPr lang="en-US" sz="1600" dirty="0">
                <a:solidFill>
                  <a:srgbClr val="000000"/>
                </a:solidFill>
                <a:latin typeface="Arial"/>
                <a:cs typeface="Arial"/>
              </a:rPr>
              <a:t>-flu). </a:t>
            </a:r>
            <a:endParaRPr lang="en-US" sz="1600" dirty="0" smtClean="0">
              <a:solidFill>
                <a:srgbClr val="000000"/>
              </a:solidFill>
              <a:latin typeface="Arial"/>
              <a:cs typeface="Arial"/>
            </a:endParaRPr>
          </a:p>
          <a:p>
            <a:pPr>
              <a:lnSpc>
                <a:spcPct val="110000"/>
              </a:lnSpc>
            </a:pPr>
            <a:r>
              <a:rPr lang="en-US" sz="1600" dirty="0" smtClean="0">
                <a:solidFill>
                  <a:srgbClr val="000000"/>
                </a:solidFill>
                <a:latin typeface="Arial"/>
                <a:cs typeface="Arial"/>
              </a:rPr>
              <a:t>No </a:t>
            </a:r>
            <a:r>
              <a:rPr lang="en-US" sz="1600" dirty="0">
                <a:solidFill>
                  <a:srgbClr val="000000"/>
                </a:solidFill>
                <a:latin typeface="Arial"/>
                <a:cs typeface="Arial"/>
              </a:rPr>
              <a:t>pseudomonas</a:t>
            </a:r>
            <a:r>
              <a:rPr lang="en-US" sz="1600" dirty="0" smtClean="0">
                <a:solidFill>
                  <a:srgbClr val="000000"/>
                </a:solidFill>
                <a:latin typeface="Arial"/>
                <a:cs typeface="Arial"/>
              </a:rPr>
              <a:t>.</a:t>
            </a:r>
          </a:p>
          <a:p>
            <a:pPr>
              <a:lnSpc>
                <a:spcPct val="110000"/>
              </a:lnSpc>
            </a:pPr>
            <a:r>
              <a:rPr lang="en-US" sz="1600" dirty="0" smtClean="0">
                <a:solidFill>
                  <a:srgbClr val="000000"/>
                </a:solidFill>
                <a:latin typeface="Arial"/>
                <a:cs typeface="Arial"/>
              </a:rPr>
              <a:t>	</a:t>
            </a:r>
          </a:p>
          <a:p>
            <a:pPr>
              <a:lnSpc>
                <a:spcPct val="110000"/>
              </a:lnSpc>
            </a:pPr>
            <a:r>
              <a:rPr lang="en-US" sz="1600" b="1" dirty="0" smtClean="0">
                <a:solidFill>
                  <a:srgbClr val="990000"/>
                </a:solidFill>
                <a:latin typeface="Arial"/>
                <a:cs typeface="Arial"/>
              </a:rPr>
              <a:t>Anaerobes</a:t>
            </a:r>
            <a:r>
              <a:rPr lang="en-US" sz="1600" dirty="0" smtClean="0">
                <a:solidFill>
                  <a:srgbClr val="990000"/>
                </a:solidFill>
                <a:latin typeface="Arial"/>
                <a:cs typeface="Arial"/>
              </a:rPr>
              <a:t>: </a:t>
            </a:r>
            <a:r>
              <a:rPr lang="en-US" sz="1600" dirty="0" smtClean="0">
                <a:solidFill>
                  <a:srgbClr val="000000"/>
                </a:solidFill>
                <a:latin typeface="Arial"/>
                <a:cs typeface="Arial"/>
              </a:rPr>
              <a:t>Less </a:t>
            </a:r>
            <a:r>
              <a:rPr lang="en-US" sz="1600" dirty="0">
                <a:solidFill>
                  <a:srgbClr val="000000"/>
                </a:solidFill>
                <a:latin typeface="Arial"/>
                <a:cs typeface="Arial"/>
              </a:rPr>
              <a:t>than </a:t>
            </a:r>
            <a:r>
              <a:rPr lang="en-US" sz="1600" dirty="0" smtClean="0">
                <a:solidFill>
                  <a:srgbClr val="000000"/>
                </a:solidFill>
                <a:latin typeface="Arial"/>
                <a:cs typeface="Arial"/>
              </a:rPr>
              <a:t>penicillin</a:t>
            </a:r>
          </a:p>
          <a:p>
            <a:pPr>
              <a:lnSpc>
                <a:spcPct val="110000"/>
              </a:lnSpc>
            </a:pPr>
            <a:r>
              <a:rPr lang="en-US" sz="1600" dirty="0" smtClean="0">
                <a:solidFill>
                  <a:srgbClr val="000000"/>
                </a:solidFill>
                <a:latin typeface="Arial"/>
                <a:cs typeface="Arial"/>
              </a:rPr>
              <a:t>	</a:t>
            </a:r>
          </a:p>
          <a:p>
            <a:pPr>
              <a:lnSpc>
                <a:spcPct val="110000"/>
              </a:lnSpc>
            </a:pPr>
            <a:r>
              <a:rPr lang="en-US" sz="1600" b="1" dirty="0" err="1" smtClean="0">
                <a:solidFill>
                  <a:srgbClr val="990000"/>
                </a:solidFill>
                <a:latin typeface="Arial"/>
                <a:cs typeface="Arial"/>
              </a:rPr>
              <a:t>Atypicals</a:t>
            </a:r>
            <a:r>
              <a:rPr lang="en-US" sz="1600" b="1" dirty="0">
                <a:solidFill>
                  <a:srgbClr val="990000"/>
                </a:solidFill>
                <a:latin typeface="Arial"/>
                <a:cs typeface="Arial"/>
              </a:rPr>
              <a:t>: </a:t>
            </a:r>
            <a:r>
              <a:rPr lang="en-US" sz="1600" dirty="0">
                <a:solidFill>
                  <a:srgbClr val="000000"/>
                </a:solidFill>
                <a:latin typeface="Arial"/>
                <a:cs typeface="Arial"/>
              </a:rPr>
              <a:t>L</a:t>
            </a:r>
            <a:r>
              <a:rPr lang="en-US" sz="1600" dirty="0" smtClean="0">
                <a:solidFill>
                  <a:srgbClr val="000000"/>
                </a:solidFill>
                <a:latin typeface="Arial"/>
                <a:cs typeface="Arial"/>
              </a:rPr>
              <a:t>ess </a:t>
            </a:r>
            <a:r>
              <a:rPr lang="en-US" sz="1600" dirty="0">
                <a:solidFill>
                  <a:srgbClr val="000000"/>
                </a:solidFill>
                <a:latin typeface="Arial"/>
                <a:cs typeface="Arial"/>
              </a:rPr>
              <a:t>than </a:t>
            </a:r>
            <a:r>
              <a:rPr lang="en-US" sz="1600" dirty="0" smtClean="0">
                <a:solidFill>
                  <a:srgbClr val="000000"/>
                </a:solidFill>
                <a:latin typeface="Arial"/>
                <a:cs typeface="Arial"/>
              </a:rPr>
              <a:t>penicillin. </a:t>
            </a:r>
            <a:r>
              <a:rPr lang="en-US" sz="1600" dirty="0" err="1" smtClean="0">
                <a:solidFill>
                  <a:srgbClr val="000000"/>
                </a:solidFill>
                <a:latin typeface="Arial"/>
                <a:cs typeface="Arial"/>
              </a:rPr>
              <a:t>Amox</a:t>
            </a:r>
            <a:r>
              <a:rPr lang="en-US" sz="1600" dirty="0" smtClean="0">
                <a:solidFill>
                  <a:srgbClr val="000000"/>
                </a:solidFill>
                <a:latin typeface="Arial"/>
                <a:cs typeface="Arial"/>
              </a:rPr>
              <a:t> used for Lyme in pregnant women</a:t>
            </a:r>
            <a:endParaRPr lang="en-US" sz="1600" dirty="0">
              <a:solidFill>
                <a:srgbClr val="000000"/>
              </a:solidFill>
              <a:latin typeface="Arial"/>
              <a:cs typeface="Arial"/>
            </a:endParaRPr>
          </a:p>
          <a:p>
            <a:endParaRPr lang="en-US" sz="1600" dirty="0"/>
          </a:p>
        </p:txBody>
      </p:sp>
      <p:sp>
        <p:nvSpPr>
          <p:cNvPr id="10" name="Oval 9"/>
          <p:cNvSpPr/>
          <p:nvPr/>
        </p:nvSpPr>
        <p:spPr>
          <a:xfrm>
            <a:off x="6265333" y="2395231"/>
            <a:ext cx="1312332" cy="1224270"/>
          </a:xfrm>
          <a:prstGeom prst="ellipse">
            <a:avLst/>
          </a:prstGeom>
          <a:no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6434669" y="1409469"/>
            <a:ext cx="994834" cy="66486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387169" y="997803"/>
            <a:ext cx="1783361" cy="646331"/>
          </a:xfrm>
          <a:prstGeom prst="rect">
            <a:avLst/>
          </a:prstGeom>
          <a:noFill/>
        </p:spPr>
        <p:txBody>
          <a:bodyPr wrap="none" rtlCol="0">
            <a:spAutoFit/>
          </a:bodyPr>
          <a:lstStyle/>
          <a:p>
            <a:r>
              <a:rPr lang="en-US" b="1" dirty="0" smtClean="0">
                <a:solidFill>
                  <a:schemeClr val="accent1"/>
                </a:solidFill>
                <a:latin typeface="Arial"/>
                <a:cs typeface="Arial"/>
              </a:rPr>
              <a:t>EXTRA AMINO </a:t>
            </a:r>
          </a:p>
          <a:p>
            <a:r>
              <a:rPr lang="en-US" b="1" dirty="0" smtClean="0">
                <a:solidFill>
                  <a:schemeClr val="accent1"/>
                </a:solidFill>
                <a:latin typeface="Arial"/>
                <a:cs typeface="Arial"/>
              </a:rPr>
              <a:t>GROUP</a:t>
            </a:r>
            <a:endParaRPr lang="en-US" b="1" dirty="0">
              <a:solidFill>
                <a:schemeClr val="accent1"/>
              </a:solidFill>
              <a:latin typeface="Arial"/>
              <a:cs typeface="Arial"/>
            </a:endParaRPr>
          </a:p>
        </p:txBody>
      </p:sp>
      <p:sp>
        <p:nvSpPr>
          <p:cNvPr id="11" name="5-Point Star 10"/>
          <p:cNvSpPr/>
          <p:nvPr/>
        </p:nvSpPr>
        <p:spPr>
          <a:xfrm>
            <a:off x="4758267" y="361950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198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3/36/Ampicillin_Structural_Formulae_V.1.svg/256px-Ampicillin_Structural_Formulae_V.1.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5193">
            <a:off x="4995210" y="1875896"/>
            <a:ext cx="3721349" cy="1976968"/>
          </a:xfrm>
          <a:prstGeom prst="rect">
            <a:avLst/>
          </a:prstGeom>
          <a:solidFill>
            <a:schemeClr val="bg1"/>
          </a:solidFill>
          <a:extLst/>
        </p:spPr>
      </p:pic>
      <p:sp>
        <p:nvSpPr>
          <p:cNvPr id="6" name="Title 1"/>
          <p:cNvSpPr txBox="1">
            <a:spLocks/>
          </p:cNvSpPr>
          <p:nvPr/>
        </p:nvSpPr>
        <p:spPr>
          <a:xfrm>
            <a:off x="190500" y="751418"/>
            <a:ext cx="5297892"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AMPICILLIN/AMOXICILLIN:</a:t>
            </a:r>
            <a:endParaRPr lang="en-US" sz="3000" b="1" dirty="0">
              <a:solidFill>
                <a:schemeClr val="accent2"/>
              </a:solidFill>
            </a:endParaRPr>
          </a:p>
        </p:txBody>
      </p:sp>
      <p:sp>
        <p:nvSpPr>
          <p:cNvPr id="10" name="Rectangle 9"/>
          <p:cNvSpPr/>
          <p:nvPr/>
        </p:nvSpPr>
        <p:spPr>
          <a:xfrm>
            <a:off x="524933" y="1527032"/>
            <a:ext cx="5846234" cy="3385542"/>
          </a:xfrm>
          <a:prstGeom prst="rect">
            <a:avLst/>
          </a:prstGeom>
        </p:spPr>
        <p:txBody>
          <a:bodyPr wrap="square">
            <a:spAutoFit/>
          </a:bodyPr>
          <a:lstStyle/>
          <a:p>
            <a:r>
              <a:rPr lang="en-US" sz="2200" b="1" dirty="0" smtClean="0">
                <a:solidFill>
                  <a:srgbClr val="000000"/>
                </a:solidFill>
                <a:latin typeface="Arial"/>
                <a:cs typeface="Arial"/>
              </a:rPr>
              <a:t>DOSING: </a:t>
            </a:r>
          </a:p>
          <a:p>
            <a:endParaRPr lang="en-US" sz="2200" b="1" dirty="0" smtClean="0">
              <a:solidFill>
                <a:srgbClr val="000000"/>
              </a:solidFill>
              <a:latin typeface="Arial"/>
              <a:cs typeface="Arial"/>
            </a:endParaRPr>
          </a:p>
          <a:p>
            <a:r>
              <a:rPr lang="en-US" dirty="0" err="1" smtClean="0">
                <a:solidFill>
                  <a:srgbClr val="000000"/>
                </a:solidFill>
                <a:latin typeface="Arial"/>
                <a:cs typeface="Arial"/>
              </a:rPr>
              <a:t>Am</a:t>
            </a:r>
            <a:r>
              <a:rPr lang="en-US" b="1" dirty="0" err="1" smtClean="0">
                <a:solidFill>
                  <a:srgbClr val="000000"/>
                </a:solidFill>
                <a:latin typeface="Arial"/>
                <a:cs typeface="Arial"/>
              </a:rPr>
              <a:t>O</a:t>
            </a:r>
            <a:r>
              <a:rPr lang="en-US" dirty="0" err="1" smtClean="0">
                <a:solidFill>
                  <a:srgbClr val="000000"/>
                </a:solidFill>
                <a:latin typeface="Arial"/>
                <a:cs typeface="Arial"/>
              </a:rPr>
              <a:t>xicillin</a:t>
            </a:r>
            <a:r>
              <a:rPr lang="en-US" dirty="0" smtClean="0">
                <a:solidFill>
                  <a:srgbClr val="000000"/>
                </a:solidFill>
                <a:latin typeface="Arial"/>
                <a:cs typeface="Arial"/>
              </a:rPr>
              <a:t> </a:t>
            </a:r>
            <a:r>
              <a:rPr lang="en-US" dirty="0">
                <a:solidFill>
                  <a:srgbClr val="000000"/>
                </a:solidFill>
                <a:latin typeface="Arial"/>
                <a:cs typeface="Arial"/>
              </a:rPr>
              <a:t>is preferred </a:t>
            </a:r>
            <a:r>
              <a:rPr lang="en-US" dirty="0" smtClean="0">
                <a:solidFill>
                  <a:srgbClr val="000000"/>
                </a:solidFill>
                <a:latin typeface="Arial"/>
                <a:cs typeface="Arial"/>
              </a:rPr>
              <a:t>PO (</a:t>
            </a:r>
            <a:r>
              <a:rPr lang="en-US" b="1" dirty="0" smtClean="0">
                <a:solidFill>
                  <a:srgbClr val="000000"/>
                </a:solidFill>
                <a:latin typeface="Arial"/>
                <a:cs typeface="Arial"/>
              </a:rPr>
              <a:t>O</a:t>
            </a:r>
            <a:r>
              <a:rPr lang="en-US" dirty="0" smtClean="0">
                <a:solidFill>
                  <a:srgbClr val="000000"/>
                </a:solidFill>
                <a:latin typeface="Arial"/>
                <a:cs typeface="Arial"/>
              </a:rPr>
              <a:t>ral)</a:t>
            </a:r>
            <a:endParaRPr lang="en-US" dirty="0">
              <a:solidFill>
                <a:srgbClr val="000000"/>
              </a:solidFill>
              <a:latin typeface="Arial"/>
              <a:cs typeface="Arial"/>
            </a:endParaRPr>
          </a:p>
          <a:p>
            <a:r>
              <a:rPr lang="en-US" dirty="0" err="1" smtClean="0">
                <a:solidFill>
                  <a:srgbClr val="000000"/>
                </a:solidFill>
                <a:latin typeface="Arial"/>
                <a:cs typeface="Arial"/>
              </a:rPr>
              <a:t>Amp</a:t>
            </a:r>
            <a:r>
              <a:rPr lang="en-US" b="1" dirty="0" err="1" smtClean="0">
                <a:solidFill>
                  <a:srgbClr val="000000"/>
                </a:solidFill>
                <a:latin typeface="Arial"/>
                <a:cs typeface="Arial"/>
              </a:rPr>
              <a:t>I</a:t>
            </a:r>
            <a:r>
              <a:rPr lang="en-US" dirty="0" err="1" smtClean="0">
                <a:solidFill>
                  <a:srgbClr val="000000"/>
                </a:solidFill>
                <a:latin typeface="Arial"/>
                <a:cs typeface="Arial"/>
              </a:rPr>
              <a:t>cillin</a:t>
            </a:r>
            <a:r>
              <a:rPr lang="en-US" dirty="0" smtClean="0">
                <a:solidFill>
                  <a:srgbClr val="000000"/>
                </a:solidFill>
                <a:latin typeface="Arial"/>
                <a:cs typeface="Arial"/>
              </a:rPr>
              <a:t> is </a:t>
            </a:r>
            <a:r>
              <a:rPr lang="en-US" dirty="0">
                <a:solidFill>
                  <a:srgbClr val="000000"/>
                </a:solidFill>
                <a:latin typeface="Arial"/>
                <a:cs typeface="Arial"/>
              </a:rPr>
              <a:t>preferred </a:t>
            </a:r>
            <a:r>
              <a:rPr lang="en-US" dirty="0" smtClean="0">
                <a:solidFill>
                  <a:srgbClr val="000000"/>
                </a:solidFill>
                <a:latin typeface="Arial"/>
                <a:cs typeface="Arial"/>
              </a:rPr>
              <a:t>IV (</a:t>
            </a:r>
            <a:r>
              <a:rPr lang="en-US" b="1" dirty="0" smtClean="0">
                <a:solidFill>
                  <a:srgbClr val="000000"/>
                </a:solidFill>
                <a:latin typeface="Arial"/>
                <a:cs typeface="Arial"/>
              </a:rPr>
              <a:t>I</a:t>
            </a:r>
            <a:r>
              <a:rPr lang="en-US" dirty="0" smtClean="0">
                <a:solidFill>
                  <a:srgbClr val="000000"/>
                </a:solidFill>
                <a:latin typeface="Arial"/>
                <a:cs typeface="Arial"/>
              </a:rPr>
              <a:t>ntravenous)</a:t>
            </a:r>
            <a:endParaRPr lang="en-US" dirty="0">
              <a:solidFill>
                <a:srgbClr val="000000"/>
              </a:solidFill>
              <a:latin typeface="Arial"/>
              <a:cs typeface="Arial"/>
            </a:endParaRPr>
          </a:p>
          <a:p>
            <a:endParaRPr lang="en-US" dirty="0" smtClean="0">
              <a:solidFill>
                <a:srgbClr val="000000"/>
              </a:solidFill>
              <a:latin typeface="Arial"/>
              <a:cs typeface="Arial"/>
            </a:endParaRPr>
          </a:p>
          <a:p>
            <a:r>
              <a:rPr lang="en-US" sz="2200" b="1" dirty="0" smtClean="0">
                <a:solidFill>
                  <a:srgbClr val="000000"/>
                </a:solidFill>
                <a:latin typeface="Arial"/>
                <a:cs typeface="Arial"/>
              </a:rPr>
              <a:t>SIDE EFFECTS</a:t>
            </a:r>
            <a:r>
              <a:rPr lang="en-US" b="1" dirty="0" smtClean="0">
                <a:solidFill>
                  <a:srgbClr val="000000"/>
                </a:solidFill>
                <a:latin typeface="Arial"/>
                <a:cs typeface="Arial"/>
              </a:rPr>
              <a:t>: </a:t>
            </a:r>
          </a:p>
          <a:p>
            <a:r>
              <a:rPr lang="en-US" dirty="0">
                <a:solidFill>
                  <a:srgbClr val="000000"/>
                </a:solidFill>
                <a:latin typeface="Arial"/>
                <a:cs typeface="Arial"/>
              </a:rPr>
              <a:t>H</a:t>
            </a:r>
            <a:r>
              <a:rPr lang="en-US" dirty="0" smtClean="0">
                <a:solidFill>
                  <a:srgbClr val="000000"/>
                </a:solidFill>
                <a:latin typeface="Arial"/>
                <a:cs typeface="Arial"/>
              </a:rPr>
              <a:t>ypersensitivity</a:t>
            </a:r>
            <a:r>
              <a:rPr lang="en-US" dirty="0">
                <a:solidFill>
                  <a:srgbClr val="000000"/>
                </a:solidFill>
                <a:latin typeface="Arial"/>
                <a:cs typeface="Arial"/>
              </a:rPr>
              <a:t>, diarrhea</a:t>
            </a:r>
          </a:p>
          <a:p>
            <a:endParaRPr lang="en-US" dirty="0" smtClean="0">
              <a:solidFill>
                <a:srgbClr val="000000"/>
              </a:solidFill>
              <a:latin typeface="Arial"/>
              <a:cs typeface="Arial"/>
            </a:endParaRPr>
          </a:p>
          <a:p>
            <a:r>
              <a:rPr lang="en-US" sz="2200" b="1" dirty="0" smtClean="0">
                <a:solidFill>
                  <a:srgbClr val="000000"/>
                </a:solidFill>
                <a:latin typeface="Arial"/>
                <a:cs typeface="Arial"/>
              </a:rPr>
              <a:t>COMMENTS: </a:t>
            </a:r>
          </a:p>
          <a:p>
            <a:r>
              <a:rPr lang="en-US" dirty="0" smtClean="0">
                <a:solidFill>
                  <a:srgbClr val="000000"/>
                </a:solidFill>
                <a:latin typeface="Arial"/>
                <a:cs typeface="Arial"/>
              </a:rPr>
              <a:t>Use </a:t>
            </a:r>
            <a:r>
              <a:rPr lang="en-US" dirty="0">
                <a:solidFill>
                  <a:srgbClr val="000000"/>
                </a:solidFill>
                <a:latin typeface="Arial"/>
                <a:cs typeface="Arial"/>
              </a:rPr>
              <a:t>for otitis media, UTI’s, </a:t>
            </a:r>
            <a:r>
              <a:rPr lang="en-US" dirty="0" smtClean="0">
                <a:solidFill>
                  <a:srgbClr val="000000"/>
                </a:solidFill>
                <a:latin typeface="Arial"/>
                <a:cs typeface="Arial"/>
              </a:rPr>
              <a:t>Listeria meningitis</a:t>
            </a:r>
            <a:endParaRPr lang="en-US" dirty="0">
              <a:solidFill>
                <a:srgbClr val="000000"/>
              </a:solidFill>
              <a:latin typeface="Arial"/>
              <a:cs typeface="Arial"/>
            </a:endParaRPr>
          </a:p>
          <a:p>
            <a:endParaRPr lang="en-US" dirty="0">
              <a:solidFill>
                <a:srgbClr val="000000"/>
              </a:solidFill>
              <a:latin typeface="Arial"/>
              <a:cs typeface="Arial"/>
            </a:endParaRPr>
          </a:p>
        </p:txBody>
      </p:sp>
      <p:sp>
        <p:nvSpPr>
          <p:cNvPr id="11" name="Oval 10"/>
          <p:cNvSpPr/>
          <p:nvPr/>
        </p:nvSpPr>
        <p:spPr>
          <a:xfrm>
            <a:off x="6265333" y="2395231"/>
            <a:ext cx="1312332" cy="1224270"/>
          </a:xfrm>
          <a:prstGeom prst="ellipse">
            <a:avLst/>
          </a:prstGeom>
          <a:no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6434669" y="1409469"/>
            <a:ext cx="994834" cy="66486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387169" y="997803"/>
            <a:ext cx="1783361" cy="646331"/>
          </a:xfrm>
          <a:prstGeom prst="rect">
            <a:avLst/>
          </a:prstGeom>
          <a:noFill/>
        </p:spPr>
        <p:txBody>
          <a:bodyPr wrap="none" rtlCol="0">
            <a:spAutoFit/>
          </a:bodyPr>
          <a:lstStyle/>
          <a:p>
            <a:r>
              <a:rPr lang="en-US" b="1" dirty="0" smtClean="0">
                <a:solidFill>
                  <a:schemeClr val="accent1"/>
                </a:solidFill>
                <a:latin typeface="Arial"/>
                <a:cs typeface="Arial"/>
              </a:rPr>
              <a:t>EXTRA AMINO </a:t>
            </a:r>
          </a:p>
          <a:p>
            <a:r>
              <a:rPr lang="en-US" b="1" dirty="0" smtClean="0">
                <a:solidFill>
                  <a:schemeClr val="accent1"/>
                </a:solidFill>
                <a:latin typeface="Arial"/>
                <a:cs typeface="Arial"/>
              </a:rPr>
              <a:t>GROUP</a:t>
            </a:r>
            <a:endParaRPr lang="en-US" b="1" dirty="0">
              <a:solidFill>
                <a:schemeClr val="accent1"/>
              </a:solidFill>
              <a:latin typeface="Arial"/>
              <a:cs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3023286191"/>
              </p:ext>
            </p:extLst>
          </p:nvPr>
        </p:nvGraphicFramePr>
        <p:xfrm>
          <a:off x="159797" y="5135418"/>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smtClean="0"/>
                        <a:t>Lyme</a:t>
                      </a:r>
                      <a:endParaRPr lang="en-US" sz="1050" b="1" dirty="0"/>
                    </a:p>
                  </a:txBody>
                  <a:tcPr marL="146304" marR="146304" marT="54864" marB="54864"/>
                </a:tc>
                <a:tc>
                  <a:txBody>
                    <a:bodyPr/>
                    <a:lstStyle/>
                    <a:p>
                      <a:r>
                        <a:rPr lang="en-US" sz="1050" b="1" dirty="0" smtClean="0"/>
                        <a:t>UTI’s, Listeria, Enterococcus </a:t>
                      </a:r>
                      <a:endParaRPr lang="en-US" sz="1050" b="1" dirty="0"/>
                    </a:p>
                  </a:txBody>
                  <a:tcPr marL="146304" marR="146304" marT="54864" marB="54864"/>
                </a:tc>
                <a:extLst>
                  <a:ext uri="{0D108BD9-81ED-4DB2-BD59-A6C34878D82A}">
                    <a16:rowId xmlns:a16="http://schemas.microsoft.com/office/drawing/2014/main" val="10002"/>
                  </a:ext>
                </a:extLst>
              </a:tr>
            </a:tbl>
          </a:graphicData>
        </a:graphic>
      </p:graphicFrame>
      <p:sp>
        <p:nvSpPr>
          <p:cNvPr id="14" name="5-Point Star 13"/>
          <p:cNvSpPr/>
          <p:nvPr/>
        </p:nvSpPr>
        <p:spPr>
          <a:xfrm>
            <a:off x="3319323" y="6510848"/>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3644283" y="651620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5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Click a section to jump ahead to it</a:t>
            </a:r>
          </a:p>
          <a:p>
            <a:pPr lvl="1"/>
            <a:r>
              <a:rPr lang="en-US" dirty="0">
                <a:hlinkClick r:id="rId2" action="ppaction://hlinksldjump"/>
              </a:rPr>
              <a:t>C</a:t>
            </a:r>
            <a:r>
              <a:rPr lang="en-US" dirty="0" smtClean="0">
                <a:hlinkClick r:id="rId2" action="ppaction://hlinksldjump"/>
              </a:rPr>
              <a:t>lassifying bacteria </a:t>
            </a:r>
            <a:endParaRPr lang="en-US" dirty="0" smtClean="0"/>
          </a:p>
          <a:p>
            <a:pPr lvl="1"/>
            <a:r>
              <a:rPr lang="en-US" dirty="0" smtClean="0">
                <a:hlinkClick r:id="rId3" action="ppaction://hlinksldjump"/>
              </a:rPr>
              <a:t>Microbiome of common infections </a:t>
            </a:r>
            <a:endParaRPr lang="en-US" dirty="0" smtClean="0"/>
          </a:p>
          <a:p>
            <a:pPr lvl="1"/>
            <a:r>
              <a:rPr lang="en-US" dirty="0" smtClean="0">
                <a:hlinkClick r:id="rId4" action="ppaction://hlinksldjump"/>
              </a:rPr>
              <a:t>Antibiotics review!</a:t>
            </a:r>
            <a:endParaRPr lang="en-US" dirty="0" smtClean="0"/>
          </a:p>
          <a:p>
            <a:pPr lvl="1"/>
            <a:r>
              <a:rPr lang="en-US" dirty="0" smtClean="0">
                <a:hlinkClick r:id="rId5" action="ppaction://hlinksldjump"/>
              </a:rPr>
              <a:t>Quick antibiotics review</a:t>
            </a:r>
            <a:endParaRPr lang="en-US" dirty="0"/>
          </a:p>
        </p:txBody>
      </p:sp>
    </p:spTree>
    <p:extLst>
      <p:ext uri="{BB962C8B-B14F-4D97-AF65-F5344CB8AC3E}">
        <p14:creationId xmlns:p14="http://schemas.microsoft.com/office/powerpoint/2010/main" val="1509617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Tree>
    <p:extLst>
      <p:ext uri="{BB962C8B-B14F-4D97-AF65-F5344CB8AC3E}">
        <p14:creationId xmlns:p14="http://schemas.microsoft.com/office/powerpoint/2010/main" val="1942253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
        <p:nvSpPr>
          <p:cNvPr id="4" name="Rectangle 3"/>
          <p:cNvSpPr/>
          <p:nvPr/>
        </p:nvSpPr>
        <p:spPr>
          <a:xfrm>
            <a:off x="1672165" y="3805785"/>
            <a:ext cx="4381502" cy="5926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755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 y="751418"/>
            <a:ext cx="5297892"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AUGMENTIN / UNASYN:</a:t>
            </a:r>
            <a:endParaRPr lang="en-US" sz="3000" b="1" dirty="0">
              <a:solidFill>
                <a:schemeClr val="accent2"/>
              </a:solidFill>
            </a:endParaRPr>
          </a:p>
        </p:txBody>
      </p:sp>
      <p:sp>
        <p:nvSpPr>
          <p:cNvPr id="7" name="TextBox 6"/>
          <p:cNvSpPr txBox="1"/>
          <p:nvPr/>
        </p:nvSpPr>
        <p:spPr>
          <a:xfrm>
            <a:off x="5791836" y="4631164"/>
            <a:ext cx="2980128" cy="646331"/>
          </a:xfrm>
          <a:prstGeom prst="rect">
            <a:avLst/>
          </a:prstGeom>
          <a:solidFill>
            <a:schemeClr val="accent3"/>
          </a:solidFill>
          <a:ln>
            <a:solidFill>
              <a:schemeClr val="tx1"/>
            </a:solidFill>
          </a:ln>
        </p:spPr>
        <p:txBody>
          <a:bodyPr wrap="none" rtlCol="0">
            <a:spAutoFit/>
          </a:bodyPr>
          <a:lstStyle/>
          <a:p>
            <a:r>
              <a:rPr lang="en-US" b="1" dirty="0" smtClean="0">
                <a:latin typeface="Arial"/>
                <a:cs typeface="Arial"/>
              </a:rPr>
              <a:t>“AMP/AMOX WITH MORE</a:t>
            </a:r>
          </a:p>
          <a:p>
            <a:r>
              <a:rPr lang="en-US" b="1" dirty="0" smtClean="0">
                <a:latin typeface="Arial"/>
                <a:cs typeface="Arial"/>
              </a:rPr>
              <a:t>ANAEROBE COVERAGE”</a:t>
            </a:r>
          </a:p>
        </p:txBody>
      </p:sp>
      <p:sp>
        <p:nvSpPr>
          <p:cNvPr id="8" name="TextBox 7"/>
          <p:cNvSpPr txBox="1"/>
          <p:nvPr/>
        </p:nvSpPr>
        <p:spPr>
          <a:xfrm>
            <a:off x="486833" y="1451803"/>
            <a:ext cx="4189040" cy="2277547"/>
          </a:xfrm>
          <a:prstGeom prst="rect">
            <a:avLst/>
          </a:prstGeom>
          <a:noFill/>
        </p:spPr>
        <p:txBody>
          <a:bodyPr wrap="none" rtlCol="0">
            <a:spAutoFit/>
          </a:bodyPr>
          <a:lstStyle/>
          <a:p>
            <a:r>
              <a:rPr lang="en-US" sz="2200" b="1" dirty="0">
                <a:solidFill>
                  <a:srgbClr val="000000"/>
                </a:solidFill>
                <a:latin typeface="Arial"/>
                <a:cs typeface="Arial"/>
              </a:rPr>
              <a:t>MECHANISM OF ACTION</a:t>
            </a:r>
            <a:r>
              <a:rPr lang="en-US" b="1" dirty="0" smtClean="0">
                <a:solidFill>
                  <a:srgbClr val="000000"/>
                </a:solidFill>
                <a:latin typeface="Arial"/>
                <a:cs typeface="Arial"/>
              </a:rPr>
              <a:t>:</a:t>
            </a:r>
          </a:p>
          <a:p>
            <a:r>
              <a:rPr lang="en-US" dirty="0" smtClean="0">
                <a:solidFill>
                  <a:srgbClr val="000000"/>
                </a:solidFill>
                <a:latin typeface="Arial"/>
                <a:cs typeface="Arial"/>
              </a:rPr>
              <a:t>Add beta-lactamase inhibitors. </a:t>
            </a:r>
          </a:p>
          <a:p>
            <a:r>
              <a:rPr lang="en-US" sz="1600" i="1" dirty="0" smtClean="0">
                <a:solidFill>
                  <a:srgbClr val="000000"/>
                </a:solidFill>
                <a:latin typeface="Arial"/>
                <a:cs typeface="Arial"/>
              </a:rPr>
              <a:t>	</a:t>
            </a:r>
          </a:p>
          <a:p>
            <a:r>
              <a:rPr lang="en-US" sz="1600" i="1" dirty="0">
                <a:solidFill>
                  <a:srgbClr val="000000"/>
                </a:solidFill>
                <a:latin typeface="Arial"/>
                <a:cs typeface="Arial"/>
              </a:rPr>
              <a:t>	</a:t>
            </a:r>
            <a:r>
              <a:rPr lang="en-US" sz="1600" i="1" dirty="0" smtClean="0">
                <a:solidFill>
                  <a:schemeClr val="accent2"/>
                </a:solidFill>
                <a:latin typeface="Arial"/>
                <a:cs typeface="Arial"/>
              </a:rPr>
              <a:t>Amoxicillin + </a:t>
            </a:r>
            <a:r>
              <a:rPr lang="en-US" sz="1600" i="1" dirty="0" err="1" smtClean="0">
                <a:solidFill>
                  <a:schemeClr val="accent2"/>
                </a:solidFill>
                <a:latin typeface="Arial"/>
                <a:cs typeface="Arial"/>
              </a:rPr>
              <a:t>Clavulanate</a:t>
            </a:r>
            <a:r>
              <a:rPr lang="en-US" sz="1600" i="1" dirty="0" smtClean="0">
                <a:solidFill>
                  <a:schemeClr val="accent2"/>
                </a:solidFill>
                <a:latin typeface="Arial"/>
                <a:cs typeface="Arial"/>
              </a:rPr>
              <a:t> = Augmentin</a:t>
            </a:r>
          </a:p>
          <a:p>
            <a:r>
              <a:rPr lang="en-US" sz="1600" i="1" dirty="0" smtClean="0">
                <a:solidFill>
                  <a:schemeClr val="accent2"/>
                </a:solidFill>
                <a:latin typeface="Arial"/>
                <a:cs typeface="Arial"/>
              </a:rPr>
              <a:t>	Ampicillin + </a:t>
            </a:r>
            <a:r>
              <a:rPr lang="en-US" sz="1600" i="1" dirty="0" err="1" smtClean="0">
                <a:solidFill>
                  <a:schemeClr val="accent2"/>
                </a:solidFill>
                <a:latin typeface="Arial"/>
                <a:cs typeface="Arial"/>
              </a:rPr>
              <a:t>Sulbactam</a:t>
            </a:r>
            <a:r>
              <a:rPr lang="en-US" sz="1600" i="1" dirty="0" smtClean="0">
                <a:solidFill>
                  <a:schemeClr val="accent2"/>
                </a:solidFill>
                <a:latin typeface="Arial"/>
                <a:cs typeface="Arial"/>
              </a:rPr>
              <a:t>= </a:t>
            </a:r>
            <a:r>
              <a:rPr lang="en-US" sz="1600" i="1" dirty="0" err="1" smtClean="0">
                <a:solidFill>
                  <a:schemeClr val="accent2"/>
                </a:solidFill>
                <a:latin typeface="Arial"/>
                <a:cs typeface="Arial"/>
              </a:rPr>
              <a:t>Unasyn</a:t>
            </a:r>
            <a:endParaRPr lang="en-US" sz="1600" i="1" dirty="0" smtClean="0">
              <a:solidFill>
                <a:schemeClr val="accent2"/>
              </a:solidFill>
              <a:latin typeface="Arial"/>
              <a:cs typeface="Arial"/>
            </a:endParaRPr>
          </a:p>
          <a:p>
            <a:endParaRPr lang="en-US" dirty="0" smtClean="0">
              <a:solidFill>
                <a:srgbClr val="000000"/>
              </a:solidFill>
              <a:latin typeface="Arial"/>
              <a:cs typeface="Arial"/>
            </a:endParaRPr>
          </a:p>
          <a:p>
            <a:endParaRPr lang="en-US" dirty="0" smtClean="0">
              <a:solidFill>
                <a:srgbClr val="000000"/>
              </a:solidFill>
              <a:latin typeface="Arial"/>
              <a:cs typeface="Arial"/>
            </a:endParaRPr>
          </a:p>
          <a:p>
            <a:endParaRPr lang="en-US" dirty="0"/>
          </a:p>
        </p:txBody>
      </p:sp>
      <p:sp>
        <p:nvSpPr>
          <p:cNvPr id="3" name="TextBox 2"/>
          <p:cNvSpPr txBox="1"/>
          <p:nvPr/>
        </p:nvSpPr>
        <p:spPr>
          <a:xfrm>
            <a:off x="371373" y="2936978"/>
            <a:ext cx="6737649" cy="3477875"/>
          </a:xfrm>
          <a:prstGeom prst="rect">
            <a:avLst/>
          </a:prstGeom>
          <a:noFill/>
        </p:spPr>
        <p:txBody>
          <a:bodyPr wrap="square" rtlCol="0">
            <a:spAutoFit/>
          </a:bodyPr>
          <a:lstStyle/>
          <a:p>
            <a:endParaRPr lang="en-US" sz="2200" b="1" dirty="0" smtClean="0">
              <a:latin typeface="Arial"/>
              <a:cs typeface="Arial"/>
            </a:endParaRPr>
          </a:p>
          <a:p>
            <a:r>
              <a:rPr lang="en-US" sz="2200" b="1" dirty="0" smtClean="0">
                <a:latin typeface="Arial"/>
                <a:cs typeface="Arial"/>
              </a:rPr>
              <a:t>SPECTRUM OF COVERAGE: </a:t>
            </a:r>
          </a:p>
          <a:p>
            <a:r>
              <a:rPr lang="en-US" sz="1600" dirty="0" smtClean="0">
                <a:latin typeface="Arial"/>
                <a:cs typeface="Arial"/>
              </a:rPr>
              <a:t> Improved activity against bacteria that make</a:t>
            </a:r>
          </a:p>
          <a:p>
            <a:r>
              <a:rPr lang="en-US" sz="1600" dirty="0" smtClean="0">
                <a:latin typeface="Arial"/>
                <a:cs typeface="Arial"/>
              </a:rPr>
              <a:t> beta-lactamases (e.g. Staph, anaerobes—e.g. </a:t>
            </a:r>
            <a:r>
              <a:rPr lang="en-US" sz="1600" dirty="0" err="1" smtClean="0">
                <a:latin typeface="Arial"/>
                <a:cs typeface="Arial"/>
              </a:rPr>
              <a:t>bacteroides</a:t>
            </a:r>
            <a:r>
              <a:rPr lang="en-US" sz="1600" dirty="0" smtClean="0">
                <a:latin typeface="Arial"/>
                <a:cs typeface="Arial"/>
              </a:rPr>
              <a:t>)</a:t>
            </a:r>
          </a:p>
          <a:p>
            <a:endParaRPr lang="en-US" sz="1600" dirty="0">
              <a:latin typeface="Arial"/>
              <a:cs typeface="Arial"/>
            </a:endParaRPr>
          </a:p>
          <a:p>
            <a:r>
              <a:rPr lang="en-US" sz="1600" b="1" dirty="0" smtClean="0">
                <a:solidFill>
                  <a:srgbClr val="990000"/>
                </a:solidFill>
                <a:latin typeface="Arial"/>
                <a:cs typeface="Arial"/>
              </a:rPr>
              <a:t>Gram (+)= </a:t>
            </a:r>
            <a:r>
              <a:rPr lang="en-US" sz="1600" dirty="0" smtClean="0">
                <a:latin typeface="Arial"/>
                <a:cs typeface="Arial"/>
              </a:rPr>
              <a:t>Strep, most MSSA, (not MRSA)</a:t>
            </a:r>
          </a:p>
          <a:p>
            <a:endParaRPr lang="en-US" sz="1600" dirty="0" smtClean="0">
              <a:latin typeface="Arial"/>
              <a:cs typeface="Arial"/>
            </a:endParaRPr>
          </a:p>
          <a:p>
            <a:r>
              <a:rPr lang="en-US" sz="1600" b="1" dirty="0" smtClean="0">
                <a:solidFill>
                  <a:srgbClr val="990000"/>
                </a:solidFill>
                <a:latin typeface="Arial"/>
                <a:cs typeface="Arial"/>
              </a:rPr>
              <a:t>Gram (-) = </a:t>
            </a:r>
            <a:r>
              <a:rPr lang="en-US" sz="1600" dirty="0" smtClean="0">
                <a:latin typeface="Arial"/>
                <a:cs typeface="Arial"/>
              </a:rPr>
              <a:t>Pretty broad, most GN. </a:t>
            </a:r>
          </a:p>
          <a:p>
            <a:r>
              <a:rPr lang="en-US" sz="1600" dirty="0" smtClean="0">
                <a:latin typeface="Arial"/>
                <a:cs typeface="Arial"/>
              </a:rPr>
              <a:t>Not Pseudomonas</a:t>
            </a:r>
          </a:p>
          <a:p>
            <a:endParaRPr lang="en-US" sz="1600" u="sng" dirty="0" smtClean="0">
              <a:latin typeface="Arial"/>
              <a:cs typeface="Arial"/>
            </a:endParaRPr>
          </a:p>
          <a:p>
            <a:r>
              <a:rPr lang="en-US" sz="1600" b="1" dirty="0" smtClean="0">
                <a:solidFill>
                  <a:srgbClr val="990000"/>
                </a:solidFill>
                <a:latin typeface="Arial"/>
                <a:cs typeface="Arial"/>
              </a:rPr>
              <a:t>Anaerobes</a:t>
            </a:r>
            <a:r>
              <a:rPr lang="en-US" sz="1600" dirty="0" smtClean="0">
                <a:latin typeface="Arial"/>
                <a:cs typeface="Arial"/>
              </a:rPr>
              <a:t>= Excellent</a:t>
            </a:r>
          </a:p>
          <a:p>
            <a:endParaRPr lang="en-US" sz="1600" u="sng" dirty="0" smtClean="0">
              <a:latin typeface="Arial"/>
              <a:cs typeface="Arial"/>
            </a:endParaRPr>
          </a:p>
          <a:p>
            <a:r>
              <a:rPr lang="en-US" sz="1600" b="1" dirty="0" err="1" smtClean="0">
                <a:solidFill>
                  <a:srgbClr val="990000"/>
                </a:solidFill>
                <a:latin typeface="Arial"/>
                <a:cs typeface="Arial"/>
              </a:rPr>
              <a:t>Atypicals</a:t>
            </a:r>
            <a:r>
              <a:rPr lang="en-US" sz="1600" b="1" dirty="0" smtClean="0">
                <a:solidFill>
                  <a:srgbClr val="990000"/>
                </a:solidFill>
                <a:latin typeface="Arial"/>
                <a:cs typeface="Arial"/>
              </a:rPr>
              <a:t> </a:t>
            </a:r>
            <a:r>
              <a:rPr lang="en-US" sz="1600" dirty="0" smtClean="0">
                <a:latin typeface="Arial"/>
                <a:cs typeface="Arial"/>
              </a:rPr>
              <a:t>= No</a:t>
            </a:r>
          </a:p>
        </p:txBody>
      </p:sp>
      <p:pic>
        <p:nvPicPr>
          <p:cNvPr id="4" name="Picture 3"/>
          <p:cNvPicPr>
            <a:picLocks noChangeAspect="1"/>
          </p:cNvPicPr>
          <p:nvPr/>
        </p:nvPicPr>
        <p:blipFill rotWithShape="1">
          <a:blip r:embed="rId3"/>
          <a:srcRect l="11667" t="29630" r="62381" b="41852"/>
          <a:stretch/>
        </p:blipFill>
        <p:spPr>
          <a:xfrm>
            <a:off x="6341531" y="844554"/>
            <a:ext cx="2307166" cy="1629835"/>
          </a:xfrm>
          <a:prstGeom prst="rect">
            <a:avLst/>
          </a:prstGeom>
        </p:spPr>
      </p:pic>
      <p:pic>
        <p:nvPicPr>
          <p:cNvPr id="13" name="Picture 12"/>
          <p:cNvPicPr>
            <a:picLocks noChangeAspect="1"/>
          </p:cNvPicPr>
          <p:nvPr/>
        </p:nvPicPr>
        <p:blipFill rotWithShape="1">
          <a:blip r:embed="rId3"/>
          <a:srcRect l="36857" t="29630" r="40048" b="41852"/>
          <a:stretch/>
        </p:blipFill>
        <p:spPr>
          <a:xfrm>
            <a:off x="6532034" y="2580224"/>
            <a:ext cx="2053166" cy="1629835"/>
          </a:xfrm>
          <a:prstGeom prst="rect">
            <a:avLst/>
          </a:prstGeom>
        </p:spPr>
      </p:pic>
    </p:spTree>
    <p:extLst>
      <p:ext uri="{BB962C8B-B14F-4D97-AF65-F5344CB8AC3E}">
        <p14:creationId xmlns:p14="http://schemas.microsoft.com/office/powerpoint/2010/main" val="785215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 y="751418"/>
            <a:ext cx="5297892"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AUGMENTIN / UNASYN:</a:t>
            </a:r>
            <a:endParaRPr lang="en-US" sz="3000" b="1" dirty="0">
              <a:solidFill>
                <a:schemeClr val="accent2"/>
              </a:solidFill>
            </a:endParaRPr>
          </a:p>
        </p:txBody>
      </p:sp>
      <p:sp>
        <p:nvSpPr>
          <p:cNvPr id="8" name="TextBox 7"/>
          <p:cNvSpPr txBox="1"/>
          <p:nvPr/>
        </p:nvSpPr>
        <p:spPr>
          <a:xfrm>
            <a:off x="486833" y="1451803"/>
            <a:ext cx="2313592" cy="4062651"/>
          </a:xfrm>
          <a:prstGeom prst="rect">
            <a:avLst/>
          </a:prstGeom>
          <a:noFill/>
        </p:spPr>
        <p:txBody>
          <a:bodyPr wrap="none" rtlCol="0">
            <a:spAutoFit/>
          </a:bodyPr>
          <a:lstStyle/>
          <a:p>
            <a:r>
              <a:rPr lang="en-US" sz="2200" b="1" dirty="0" smtClean="0">
                <a:latin typeface="Arial"/>
                <a:cs typeface="Arial"/>
              </a:rPr>
              <a:t>DOSING: </a:t>
            </a:r>
            <a:endParaRPr lang="en-US" dirty="0" smtClean="0">
              <a:latin typeface="Arial"/>
              <a:cs typeface="Arial"/>
            </a:endParaRPr>
          </a:p>
          <a:p>
            <a:r>
              <a:rPr lang="en-US" dirty="0" smtClean="0">
                <a:latin typeface="Arial"/>
                <a:cs typeface="Arial"/>
              </a:rPr>
              <a:t>Augmentin </a:t>
            </a:r>
            <a:r>
              <a:rPr lang="en-US" dirty="0">
                <a:latin typeface="Arial"/>
                <a:cs typeface="Arial"/>
              </a:rPr>
              <a:t>is </a:t>
            </a:r>
            <a:r>
              <a:rPr lang="en-US" dirty="0" smtClean="0">
                <a:latin typeface="Arial"/>
                <a:cs typeface="Arial"/>
              </a:rPr>
              <a:t>PO</a:t>
            </a:r>
          </a:p>
          <a:p>
            <a:r>
              <a:rPr lang="en-US" dirty="0" err="1" smtClean="0">
                <a:latin typeface="Arial"/>
                <a:cs typeface="Arial"/>
              </a:rPr>
              <a:t>Unasyn</a:t>
            </a:r>
            <a:r>
              <a:rPr lang="en-US" dirty="0" smtClean="0">
                <a:latin typeface="Arial"/>
                <a:cs typeface="Arial"/>
              </a:rPr>
              <a:t> </a:t>
            </a:r>
            <a:r>
              <a:rPr lang="en-US" dirty="0">
                <a:latin typeface="Arial"/>
                <a:cs typeface="Arial"/>
              </a:rPr>
              <a:t>is IV</a:t>
            </a:r>
          </a:p>
          <a:p>
            <a:endParaRPr lang="en-US" sz="2400" dirty="0" smtClean="0">
              <a:latin typeface="Arial"/>
              <a:cs typeface="Arial"/>
            </a:endParaRPr>
          </a:p>
          <a:p>
            <a:r>
              <a:rPr lang="en-US" sz="2200" b="1" dirty="0" smtClean="0">
                <a:latin typeface="Arial"/>
                <a:cs typeface="Arial"/>
              </a:rPr>
              <a:t>SIDE EFFECTS: </a:t>
            </a:r>
            <a:endParaRPr lang="en-US" dirty="0" smtClean="0">
              <a:latin typeface="Arial"/>
              <a:cs typeface="Arial"/>
            </a:endParaRPr>
          </a:p>
          <a:p>
            <a:r>
              <a:rPr lang="en-US" dirty="0" smtClean="0">
                <a:latin typeface="Arial"/>
                <a:cs typeface="Arial"/>
              </a:rPr>
              <a:t>Increased </a:t>
            </a:r>
            <a:r>
              <a:rPr lang="en-US" dirty="0">
                <a:latin typeface="Arial"/>
                <a:cs typeface="Arial"/>
              </a:rPr>
              <a:t>C </a:t>
            </a:r>
            <a:r>
              <a:rPr lang="en-US" dirty="0" err="1">
                <a:latin typeface="Arial"/>
                <a:cs typeface="Arial"/>
              </a:rPr>
              <a:t>dif</a:t>
            </a:r>
            <a:r>
              <a:rPr lang="en-US" dirty="0">
                <a:latin typeface="Arial"/>
                <a:cs typeface="Arial"/>
              </a:rPr>
              <a:t> risk</a:t>
            </a:r>
          </a:p>
          <a:p>
            <a:endParaRPr lang="en-US" sz="2400" dirty="0" smtClean="0">
              <a:latin typeface="Arial"/>
              <a:cs typeface="Arial"/>
            </a:endParaRPr>
          </a:p>
          <a:p>
            <a:r>
              <a:rPr lang="en-US" sz="2200" b="1" dirty="0" smtClean="0">
                <a:latin typeface="Arial"/>
                <a:cs typeface="Arial"/>
              </a:rPr>
              <a:t>COMMENTS</a:t>
            </a:r>
            <a:r>
              <a:rPr lang="en-US" sz="2200" dirty="0" smtClean="0">
                <a:latin typeface="Arial"/>
                <a:cs typeface="Arial"/>
              </a:rPr>
              <a:t>: </a:t>
            </a:r>
            <a:endParaRPr lang="en-US" dirty="0" smtClean="0">
              <a:latin typeface="Arial"/>
              <a:cs typeface="Arial"/>
            </a:endParaRPr>
          </a:p>
          <a:p>
            <a:r>
              <a:rPr lang="en-US" dirty="0" smtClean="0">
                <a:latin typeface="Arial"/>
                <a:cs typeface="Arial"/>
              </a:rPr>
              <a:t>Sinusitis</a:t>
            </a:r>
          </a:p>
          <a:p>
            <a:r>
              <a:rPr lang="en-US" dirty="0">
                <a:latin typeface="Arial"/>
                <a:cs typeface="Arial"/>
              </a:rPr>
              <a:t>A</a:t>
            </a:r>
            <a:r>
              <a:rPr lang="en-US" dirty="0" smtClean="0">
                <a:latin typeface="Arial"/>
                <a:cs typeface="Arial"/>
              </a:rPr>
              <a:t>spiration PNA</a:t>
            </a:r>
          </a:p>
          <a:p>
            <a:r>
              <a:rPr lang="en-US" dirty="0">
                <a:latin typeface="Arial"/>
                <a:cs typeface="Arial"/>
              </a:rPr>
              <a:t>B</a:t>
            </a:r>
            <a:r>
              <a:rPr lang="en-US" dirty="0" smtClean="0">
                <a:latin typeface="Arial"/>
                <a:cs typeface="Arial"/>
              </a:rPr>
              <a:t>ite wounds</a:t>
            </a:r>
          </a:p>
          <a:p>
            <a:endParaRPr lang="en-US" dirty="0" smtClean="0">
              <a:latin typeface="Arial"/>
              <a:cs typeface="Arial"/>
            </a:endParaRPr>
          </a:p>
          <a:p>
            <a:endParaRPr lang="en-US" dirty="0">
              <a:latin typeface="Arial"/>
              <a:cs typeface="Arial"/>
            </a:endParaRPr>
          </a:p>
        </p:txBody>
      </p:sp>
      <p:pic>
        <p:nvPicPr>
          <p:cNvPr id="14" name="Picture 13"/>
          <p:cNvPicPr>
            <a:picLocks noChangeAspect="1"/>
          </p:cNvPicPr>
          <p:nvPr/>
        </p:nvPicPr>
        <p:blipFill>
          <a:blip r:embed="rId3"/>
          <a:stretch>
            <a:fillRect/>
          </a:stretch>
        </p:blipFill>
        <p:spPr>
          <a:xfrm>
            <a:off x="3283642" y="1976216"/>
            <a:ext cx="5585190" cy="2765127"/>
          </a:xfrm>
          <a:prstGeom prst="rect">
            <a:avLst/>
          </a:prstGeom>
          <a:ln>
            <a:solidFill>
              <a:srgbClr val="000000"/>
            </a:solidFill>
          </a:ln>
        </p:spPr>
      </p:pic>
      <p:graphicFrame>
        <p:nvGraphicFramePr>
          <p:cNvPr id="7" name="Table 6"/>
          <p:cNvGraphicFramePr>
            <a:graphicFrameLocks noGrp="1"/>
          </p:cNvGraphicFramePr>
          <p:nvPr>
            <p:extLst>
              <p:ext uri="{D42A27DB-BD31-4B8C-83A1-F6EECF244321}">
                <p14:modId xmlns:p14="http://schemas.microsoft.com/office/powerpoint/2010/main" val="1724721923"/>
              </p:ext>
            </p:extLst>
          </p:nvPr>
        </p:nvGraphicFramePr>
        <p:xfrm>
          <a:off x="159797" y="5135418"/>
          <a:ext cx="8877670" cy="1616964"/>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Sinusitis, asp.</a:t>
                      </a:r>
                      <a:r>
                        <a:rPr lang="en-US" sz="1050" baseline="0" dirty="0" smtClean="0">
                          <a:latin typeface="Arial"/>
                          <a:cs typeface="Arial"/>
                        </a:rPr>
                        <a:t> </a:t>
                      </a:r>
                      <a:r>
                        <a:rPr lang="en-US" sz="1050" dirty="0" smtClean="0">
                          <a:latin typeface="Arial"/>
                          <a:cs typeface="Arial"/>
                        </a:rPr>
                        <a:t>PNA, bites, cholangitis</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71438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Tree>
    <p:extLst>
      <p:ext uri="{BB962C8B-B14F-4D97-AF65-F5344CB8AC3E}">
        <p14:creationId xmlns:p14="http://schemas.microsoft.com/office/powerpoint/2010/main" val="4141671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
        <p:nvSpPr>
          <p:cNvPr id="4" name="Rectangle 3"/>
          <p:cNvSpPr/>
          <p:nvPr/>
        </p:nvSpPr>
        <p:spPr>
          <a:xfrm>
            <a:off x="1672165" y="4885302"/>
            <a:ext cx="4381502" cy="5926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47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 y="751418"/>
            <a:ext cx="5297892"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NAFCILLIN/OXACILLIN</a:t>
            </a:r>
            <a:endParaRPr lang="en-US" sz="3000" b="1" dirty="0">
              <a:solidFill>
                <a:schemeClr val="accent2"/>
              </a:solidFill>
            </a:endParaRPr>
          </a:p>
        </p:txBody>
      </p:sp>
      <p:sp>
        <p:nvSpPr>
          <p:cNvPr id="9" name="TextBox 8"/>
          <p:cNvSpPr txBox="1"/>
          <p:nvPr/>
        </p:nvSpPr>
        <p:spPr>
          <a:xfrm>
            <a:off x="5664834" y="4948669"/>
            <a:ext cx="3134191" cy="369332"/>
          </a:xfrm>
          <a:prstGeom prst="rect">
            <a:avLst/>
          </a:prstGeom>
          <a:solidFill>
            <a:schemeClr val="accent3"/>
          </a:solidFill>
          <a:ln>
            <a:solidFill>
              <a:schemeClr val="tx1"/>
            </a:solidFill>
          </a:ln>
        </p:spPr>
        <p:txBody>
          <a:bodyPr wrap="none" rtlCol="0">
            <a:spAutoFit/>
          </a:bodyPr>
          <a:lstStyle/>
          <a:p>
            <a:r>
              <a:rPr lang="en-US" b="1" dirty="0" smtClean="0">
                <a:latin typeface="Arial"/>
                <a:cs typeface="Arial"/>
              </a:rPr>
              <a:t>“Drug of choice for MSSA”</a:t>
            </a:r>
          </a:p>
        </p:txBody>
      </p:sp>
      <p:sp>
        <p:nvSpPr>
          <p:cNvPr id="2" name="Rectangle 1"/>
          <p:cNvSpPr/>
          <p:nvPr/>
        </p:nvSpPr>
        <p:spPr>
          <a:xfrm>
            <a:off x="508000" y="1680877"/>
            <a:ext cx="5397500" cy="4616648"/>
          </a:xfrm>
          <a:prstGeom prst="rect">
            <a:avLst/>
          </a:prstGeom>
        </p:spPr>
        <p:txBody>
          <a:bodyPr wrap="square">
            <a:spAutoFit/>
          </a:bodyPr>
          <a:lstStyle/>
          <a:p>
            <a:r>
              <a:rPr lang="en-US" sz="2200" b="1" dirty="0" smtClean="0">
                <a:solidFill>
                  <a:srgbClr val="000000"/>
                </a:solidFill>
                <a:latin typeface="Arial"/>
                <a:cs typeface="Arial"/>
              </a:rPr>
              <a:t>MECHANISM OF ACTION</a:t>
            </a:r>
            <a:r>
              <a:rPr lang="en-US" sz="2200" dirty="0" smtClean="0">
                <a:solidFill>
                  <a:srgbClr val="000000"/>
                </a:solidFill>
                <a:latin typeface="Arial"/>
                <a:cs typeface="Arial"/>
              </a:rPr>
              <a:t>: </a:t>
            </a:r>
          </a:p>
          <a:p>
            <a:endParaRPr lang="en-US" dirty="0" smtClean="0">
              <a:solidFill>
                <a:srgbClr val="000000"/>
              </a:solidFill>
              <a:latin typeface="Arial"/>
              <a:cs typeface="Arial"/>
            </a:endParaRPr>
          </a:p>
          <a:p>
            <a:r>
              <a:rPr lang="en-US" dirty="0" smtClean="0">
                <a:solidFill>
                  <a:srgbClr val="000000"/>
                </a:solidFill>
                <a:latin typeface="Arial"/>
                <a:cs typeface="Arial"/>
              </a:rPr>
              <a:t>B</a:t>
            </a:r>
            <a:r>
              <a:rPr lang="en-US" dirty="0">
                <a:solidFill>
                  <a:srgbClr val="000000"/>
                </a:solidFill>
                <a:latin typeface="Arial"/>
                <a:cs typeface="Arial"/>
              </a:rPr>
              <a:t>-lactam ring, same as PCN. Side-chains prevent staph beta-lactamase from working.   </a:t>
            </a:r>
          </a:p>
          <a:p>
            <a:endParaRPr lang="en-US" sz="2000" b="1" dirty="0" smtClean="0">
              <a:solidFill>
                <a:srgbClr val="000000"/>
              </a:solidFill>
              <a:latin typeface="Arial"/>
              <a:cs typeface="Arial"/>
            </a:endParaRPr>
          </a:p>
          <a:p>
            <a:r>
              <a:rPr lang="en-US" sz="2200" b="1" dirty="0" smtClean="0">
                <a:solidFill>
                  <a:srgbClr val="000000"/>
                </a:solidFill>
                <a:latin typeface="Arial"/>
                <a:cs typeface="Arial"/>
              </a:rPr>
              <a:t>SPECTRUM OF COVERAGE:</a:t>
            </a:r>
          </a:p>
          <a:p>
            <a:endParaRPr lang="en-US" sz="1600" dirty="0" smtClean="0">
              <a:solidFill>
                <a:srgbClr val="000000"/>
              </a:solidFill>
              <a:latin typeface="Arial"/>
              <a:cs typeface="Arial"/>
            </a:endParaRPr>
          </a:p>
          <a:p>
            <a:r>
              <a:rPr lang="en-US" sz="1600" dirty="0" smtClean="0">
                <a:solidFill>
                  <a:srgbClr val="000000"/>
                </a:solidFill>
                <a:latin typeface="Arial"/>
                <a:cs typeface="Arial"/>
              </a:rPr>
              <a:t>Great </a:t>
            </a:r>
            <a:r>
              <a:rPr lang="en-US" sz="1600" dirty="0">
                <a:solidFill>
                  <a:srgbClr val="000000"/>
                </a:solidFill>
                <a:latin typeface="Arial"/>
                <a:cs typeface="Arial"/>
              </a:rPr>
              <a:t>for MSSA. Otherwise worse than PCN. </a:t>
            </a:r>
          </a:p>
          <a:p>
            <a:pPr lvl="1"/>
            <a:endParaRPr lang="en-US" dirty="0" smtClean="0">
              <a:solidFill>
                <a:srgbClr val="000000"/>
              </a:solidFill>
              <a:latin typeface="Arial"/>
              <a:cs typeface="Arial"/>
            </a:endParaRPr>
          </a:p>
          <a:p>
            <a:pPr lvl="1"/>
            <a:r>
              <a:rPr lang="en-US" b="1" dirty="0" smtClean="0">
                <a:solidFill>
                  <a:srgbClr val="990000"/>
                </a:solidFill>
                <a:latin typeface="Arial"/>
                <a:cs typeface="Arial"/>
              </a:rPr>
              <a:t>Gram (+)</a:t>
            </a:r>
            <a:r>
              <a:rPr lang="en-US" u="sng" dirty="0" smtClean="0">
                <a:solidFill>
                  <a:srgbClr val="000000"/>
                </a:solidFill>
                <a:latin typeface="Arial"/>
                <a:cs typeface="Arial"/>
              </a:rPr>
              <a:t>: </a:t>
            </a:r>
            <a:r>
              <a:rPr lang="en-US" dirty="0" smtClean="0">
                <a:solidFill>
                  <a:srgbClr val="000000"/>
                </a:solidFill>
                <a:latin typeface="Arial"/>
                <a:cs typeface="Arial"/>
              </a:rPr>
              <a:t>MSSA</a:t>
            </a:r>
          </a:p>
          <a:p>
            <a:pPr lvl="1"/>
            <a:endParaRPr lang="en-US" dirty="0">
              <a:solidFill>
                <a:srgbClr val="000000"/>
              </a:solidFill>
              <a:latin typeface="Arial"/>
              <a:cs typeface="Arial"/>
            </a:endParaRPr>
          </a:p>
          <a:p>
            <a:pPr lvl="1"/>
            <a:r>
              <a:rPr lang="en-US" b="1" dirty="0" smtClean="0">
                <a:solidFill>
                  <a:srgbClr val="990000"/>
                </a:solidFill>
                <a:latin typeface="Arial"/>
                <a:cs typeface="Arial"/>
              </a:rPr>
              <a:t>Gram (-): </a:t>
            </a:r>
            <a:r>
              <a:rPr lang="en-US" dirty="0" smtClean="0">
                <a:solidFill>
                  <a:srgbClr val="000000"/>
                </a:solidFill>
                <a:latin typeface="Arial"/>
                <a:cs typeface="Arial"/>
              </a:rPr>
              <a:t>Minimal</a:t>
            </a:r>
          </a:p>
          <a:p>
            <a:pPr lvl="1"/>
            <a:endParaRPr lang="en-US" dirty="0">
              <a:solidFill>
                <a:srgbClr val="000000"/>
              </a:solidFill>
              <a:latin typeface="Arial"/>
              <a:cs typeface="Arial"/>
            </a:endParaRPr>
          </a:p>
          <a:p>
            <a:pPr lvl="1"/>
            <a:r>
              <a:rPr lang="en-US" b="1" dirty="0">
                <a:solidFill>
                  <a:srgbClr val="990000"/>
                </a:solidFill>
                <a:latin typeface="Arial"/>
                <a:cs typeface="Arial"/>
              </a:rPr>
              <a:t>Anaerobe: </a:t>
            </a:r>
            <a:r>
              <a:rPr lang="en-US" dirty="0" smtClean="0">
                <a:solidFill>
                  <a:srgbClr val="000000"/>
                </a:solidFill>
                <a:latin typeface="Arial"/>
                <a:cs typeface="Arial"/>
              </a:rPr>
              <a:t>Minimal</a:t>
            </a:r>
            <a:endParaRPr lang="en-US" dirty="0">
              <a:solidFill>
                <a:srgbClr val="000000"/>
              </a:solidFill>
              <a:latin typeface="Arial"/>
              <a:cs typeface="Arial"/>
            </a:endParaRPr>
          </a:p>
          <a:p>
            <a:pPr lvl="1"/>
            <a:endParaRPr lang="en-US" u="sng" dirty="0" smtClean="0">
              <a:solidFill>
                <a:srgbClr val="000000"/>
              </a:solidFill>
              <a:latin typeface="Arial"/>
              <a:cs typeface="Arial"/>
            </a:endParaRPr>
          </a:p>
          <a:p>
            <a:pPr lvl="1"/>
            <a:r>
              <a:rPr lang="en-US" b="1" dirty="0" err="1" smtClean="0">
                <a:solidFill>
                  <a:srgbClr val="990000"/>
                </a:solidFill>
                <a:latin typeface="Arial"/>
                <a:cs typeface="Arial"/>
              </a:rPr>
              <a:t>Atypicals</a:t>
            </a:r>
            <a:r>
              <a:rPr lang="en-US" b="1" dirty="0">
                <a:solidFill>
                  <a:srgbClr val="990000"/>
                </a:solidFill>
                <a:latin typeface="Arial"/>
                <a:cs typeface="Arial"/>
              </a:rPr>
              <a:t>: </a:t>
            </a:r>
            <a:r>
              <a:rPr lang="en-US" dirty="0" smtClean="0">
                <a:solidFill>
                  <a:srgbClr val="000000"/>
                </a:solidFill>
                <a:latin typeface="Arial"/>
                <a:cs typeface="Arial"/>
              </a:rPr>
              <a:t>Minimal</a:t>
            </a:r>
            <a:endParaRPr lang="en-US"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5249332" y="2100856"/>
            <a:ext cx="3725331" cy="2827865"/>
          </a:xfrm>
          <a:prstGeom prst="rect">
            <a:avLst/>
          </a:prstGeom>
        </p:spPr>
      </p:pic>
      <p:sp>
        <p:nvSpPr>
          <p:cNvPr id="12" name="Oval 11"/>
          <p:cNvSpPr/>
          <p:nvPr/>
        </p:nvSpPr>
        <p:spPr>
          <a:xfrm>
            <a:off x="6604002" y="3007366"/>
            <a:ext cx="1312332" cy="1224270"/>
          </a:xfrm>
          <a:prstGeom prst="ellipse">
            <a:avLst/>
          </a:prstGeom>
          <a:no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6455134" y="1597935"/>
            <a:ext cx="867833" cy="874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012596" y="740727"/>
            <a:ext cx="2193855" cy="923330"/>
          </a:xfrm>
          <a:prstGeom prst="rect">
            <a:avLst/>
          </a:prstGeom>
          <a:noFill/>
        </p:spPr>
        <p:txBody>
          <a:bodyPr wrap="none" rtlCol="0">
            <a:spAutoFit/>
          </a:bodyPr>
          <a:lstStyle/>
          <a:p>
            <a:r>
              <a:rPr lang="en-US" b="1" dirty="0" smtClean="0">
                <a:solidFill>
                  <a:schemeClr val="accent1"/>
                </a:solidFill>
                <a:latin typeface="Arial"/>
                <a:cs typeface="Arial"/>
              </a:rPr>
              <a:t>BULKY R GROUP:</a:t>
            </a:r>
          </a:p>
          <a:p>
            <a:r>
              <a:rPr lang="en-US" b="1" dirty="0" smtClean="0">
                <a:solidFill>
                  <a:schemeClr val="accent1"/>
                </a:solidFill>
                <a:latin typeface="Arial"/>
                <a:cs typeface="Arial"/>
              </a:rPr>
              <a:t>TOO BIG FOR </a:t>
            </a:r>
          </a:p>
          <a:p>
            <a:r>
              <a:rPr lang="en-US" b="1" dirty="0" smtClean="0">
                <a:solidFill>
                  <a:schemeClr val="accent1"/>
                </a:solidFill>
                <a:latin typeface="Arial"/>
                <a:cs typeface="Arial"/>
              </a:rPr>
              <a:t>B-LACTAMASE</a:t>
            </a:r>
            <a:endParaRPr lang="en-US" b="1" dirty="0">
              <a:solidFill>
                <a:schemeClr val="accent1"/>
              </a:solidFill>
              <a:latin typeface="Arial"/>
              <a:cs typeface="Arial"/>
            </a:endParaRPr>
          </a:p>
        </p:txBody>
      </p:sp>
      <p:sp>
        <p:nvSpPr>
          <p:cNvPr id="11" name="5-Point Star 10"/>
          <p:cNvSpPr/>
          <p:nvPr/>
        </p:nvSpPr>
        <p:spPr>
          <a:xfrm>
            <a:off x="1922014" y="361950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513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21000"/>
          </a:blip>
          <a:srcRect b="13451"/>
          <a:stretch/>
        </p:blipFill>
        <p:spPr>
          <a:xfrm>
            <a:off x="5745993" y="1432803"/>
            <a:ext cx="3363493" cy="2974933"/>
          </a:xfrm>
          <a:prstGeom prst="rect">
            <a:avLst/>
          </a:prstGeom>
        </p:spPr>
      </p:pic>
      <p:sp>
        <p:nvSpPr>
          <p:cNvPr id="6" name="Title 1"/>
          <p:cNvSpPr txBox="1">
            <a:spLocks/>
          </p:cNvSpPr>
          <p:nvPr/>
        </p:nvSpPr>
        <p:spPr>
          <a:xfrm>
            <a:off x="190500" y="751418"/>
            <a:ext cx="5297892"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NAFCILLIN/OXACILLIN</a:t>
            </a:r>
            <a:endParaRPr lang="en-US" sz="3000" b="1" dirty="0">
              <a:solidFill>
                <a:schemeClr val="accent2"/>
              </a:solidFill>
            </a:endParaRPr>
          </a:p>
        </p:txBody>
      </p:sp>
      <p:sp>
        <p:nvSpPr>
          <p:cNvPr id="4" name="Rectangle 3"/>
          <p:cNvSpPr/>
          <p:nvPr/>
        </p:nvSpPr>
        <p:spPr>
          <a:xfrm>
            <a:off x="190500" y="1366823"/>
            <a:ext cx="8657167" cy="3754874"/>
          </a:xfrm>
          <a:prstGeom prst="rect">
            <a:avLst/>
          </a:prstGeom>
        </p:spPr>
        <p:txBody>
          <a:bodyPr wrap="square">
            <a:spAutoFit/>
          </a:bodyPr>
          <a:lstStyle/>
          <a:p>
            <a:r>
              <a:rPr lang="en-US" sz="2200" b="1" dirty="0" smtClean="0">
                <a:latin typeface="Arial"/>
                <a:cs typeface="Arial"/>
              </a:rPr>
              <a:t>DOSING</a:t>
            </a:r>
            <a:r>
              <a:rPr lang="en-US" sz="2200" dirty="0" smtClean="0">
                <a:latin typeface="Arial"/>
                <a:cs typeface="Arial"/>
              </a:rPr>
              <a:t>: </a:t>
            </a:r>
          </a:p>
          <a:p>
            <a:r>
              <a:rPr lang="en-US" dirty="0" smtClean="0">
                <a:latin typeface="Arial"/>
                <a:cs typeface="Arial"/>
              </a:rPr>
              <a:t>IV every Q4</a:t>
            </a:r>
            <a:r>
              <a:rPr lang="en-US" dirty="0">
                <a:latin typeface="Arial"/>
                <a:cs typeface="Arial"/>
              </a:rPr>
              <a:t>-6 </a:t>
            </a:r>
            <a:r>
              <a:rPr lang="en-US" dirty="0" smtClean="0">
                <a:latin typeface="Arial"/>
                <a:cs typeface="Arial"/>
              </a:rPr>
              <a:t>hrs.</a:t>
            </a:r>
            <a:endParaRPr lang="en-US" sz="1400" dirty="0">
              <a:latin typeface="Arial"/>
              <a:cs typeface="Arial"/>
            </a:endParaRPr>
          </a:p>
          <a:p>
            <a:endParaRPr lang="en-US" sz="1400" b="1" dirty="0" smtClean="0">
              <a:latin typeface="Arial"/>
              <a:cs typeface="Arial"/>
            </a:endParaRPr>
          </a:p>
          <a:p>
            <a:r>
              <a:rPr lang="en-US" sz="2200" b="1" dirty="0" smtClean="0">
                <a:latin typeface="Arial"/>
                <a:cs typeface="Arial"/>
              </a:rPr>
              <a:t>SIDE EFFECTS</a:t>
            </a:r>
            <a:r>
              <a:rPr lang="en-US" sz="2200" dirty="0" smtClean="0">
                <a:latin typeface="Arial"/>
                <a:cs typeface="Arial"/>
              </a:rPr>
              <a:t>: </a:t>
            </a:r>
          </a:p>
          <a:p>
            <a:r>
              <a:rPr lang="en-US" dirty="0">
                <a:latin typeface="Arial"/>
                <a:cs typeface="Arial"/>
              </a:rPr>
              <a:t>R</a:t>
            </a:r>
            <a:r>
              <a:rPr lang="en-US" dirty="0" smtClean="0">
                <a:latin typeface="Arial"/>
                <a:cs typeface="Arial"/>
              </a:rPr>
              <a:t>isk </a:t>
            </a:r>
            <a:r>
              <a:rPr lang="en-US" dirty="0">
                <a:latin typeface="Arial"/>
                <a:cs typeface="Arial"/>
              </a:rPr>
              <a:t>for </a:t>
            </a:r>
            <a:r>
              <a:rPr lang="en-US" b="1" i="1" dirty="0">
                <a:latin typeface="Arial"/>
                <a:cs typeface="Arial"/>
              </a:rPr>
              <a:t>acute interstitial nephritis (AIN).  </a:t>
            </a:r>
            <a:endParaRPr lang="en-US" b="1" i="1" dirty="0" smtClean="0">
              <a:latin typeface="Arial"/>
              <a:cs typeface="Arial"/>
            </a:endParaRPr>
          </a:p>
          <a:p>
            <a:endParaRPr lang="en-US" sz="2200" b="1" dirty="0" smtClean="0">
              <a:latin typeface="Arial"/>
              <a:cs typeface="Arial"/>
            </a:endParaRPr>
          </a:p>
          <a:p>
            <a:endParaRPr lang="en-US" sz="2200" b="1" dirty="0">
              <a:latin typeface="Arial"/>
              <a:cs typeface="Arial"/>
            </a:endParaRPr>
          </a:p>
          <a:p>
            <a:endParaRPr lang="en-US" sz="2200" b="1" dirty="0" smtClean="0">
              <a:latin typeface="Arial"/>
              <a:cs typeface="Arial"/>
            </a:endParaRPr>
          </a:p>
          <a:p>
            <a:endParaRPr lang="en-US" sz="2200" b="1" dirty="0" smtClean="0">
              <a:latin typeface="Arial"/>
              <a:cs typeface="Arial"/>
            </a:endParaRPr>
          </a:p>
          <a:p>
            <a:r>
              <a:rPr lang="en-US" sz="2200" b="1" dirty="0" smtClean="0">
                <a:latin typeface="Arial"/>
                <a:cs typeface="Arial"/>
              </a:rPr>
              <a:t>COMMENTS:</a:t>
            </a:r>
          </a:p>
          <a:p>
            <a:r>
              <a:rPr lang="en-US" dirty="0">
                <a:latin typeface="Arial"/>
                <a:cs typeface="Arial"/>
              </a:rPr>
              <a:t>P</a:t>
            </a:r>
            <a:r>
              <a:rPr lang="en-US" dirty="0" smtClean="0">
                <a:latin typeface="Arial"/>
                <a:cs typeface="Arial"/>
              </a:rPr>
              <a:t>referred </a:t>
            </a:r>
            <a:r>
              <a:rPr lang="en-US" dirty="0">
                <a:latin typeface="Arial"/>
                <a:cs typeface="Arial"/>
              </a:rPr>
              <a:t>over </a:t>
            </a:r>
            <a:r>
              <a:rPr lang="en-US" dirty="0" err="1" smtClean="0">
                <a:latin typeface="Arial"/>
                <a:cs typeface="Arial"/>
              </a:rPr>
              <a:t>Vanc</a:t>
            </a:r>
            <a:r>
              <a:rPr lang="en-US" dirty="0" smtClean="0">
                <a:latin typeface="Arial"/>
                <a:cs typeface="Arial"/>
              </a:rPr>
              <a:t> </a:t>
            </a:r>
            <a:r>
              <a:rPr lang="en-US" dirty="0">
                <a:latin typeface="Arial"/>
                <a:cs typeface="Arial"/>
              </a:rPr>
              <a:t>for </a:t>
            </a:r>
            <a:r>
              <a:rPr lang="en-US" dirty="0" smtClean="0">
                <a:latin typeface="Arial"/>
                <a:cs typeface="Arial"/>
              </a:rPr>
              <a:t>MSSA.</a:t>
            </a:r>
            <a:endParaRPr lang="en-US" sz="1600" dirty="0" smtClean="0">
              <a:latin typeface="Arial"/>
              <a:cs typeface="Arial"/>
            </a:endParaRPr>
          </a:p>
          <a:p>
            <a:endParaRPr lang="en-US" sz="1600" dirty="0" smtClean="0">
              <a:latin typeface="Arial"/>
              <a:cs typeface="Arial"/>
            </a:endParaRPr>
          </a:p>
        </p:txBody>
      </p:sp>
      <p:sp>
        <p:nvSpPr>
          <p:cNvPr id="2" name="Rectangle 1"/>
          <p:cNvSpPr/>
          <p:nvPr/>
        </p:nvSpPr>
        <p:spPr>
          <a:xfrm>
            <a:off x="4127218" y="1480443"/>
            <a:ext cx="2734390" cy="523220"/>
          </a:xfrm>
          <a:prstGeom prst="rect">
            <a:avLst/>
          </a:prstGeom>
        </p:spPr>
        <p:txBody>
          <a:bodyPr wrap="square">
            <a:spAutoFit/>
          </a:bodyPr>
          <a:lstStyle/>
          <a:p>
            <a:r>
              <a:rPr lang="en-US" sz="1400" dirty="0" smtClean="0">
                <a:solidFill>
                  <a:schemeClr val="accent1"/>
                </a:solidFill>
                <a:latin typeface="Arial"/>
                <a:cs typeface="Arial"/>
              </a:rPr>
              <a:t>Use requires </a:t>
            </a:r>
            <a:r>
              <a:rPr lang="en-US" sz="1400" dirty="0">
                <a:solidFill>
                  <a:schemeClr val="accent1"/>
                </a:solidFill>
                <a:latin typeface="Arial"/>
                <a:cs typeface="Arial"/>
              </a:rPr>
              <a:t>a special </a:t>
            </a:r>
            <a:r>
              <a:rPr lang="en-US" sz="1400" dirty="0" smtClean="0">
                <a:solidFill>
                  <a:schemeClr val="accent1"/>
                </a:solidFill>
                <a:latin typeface="Arial"/>
                <a:cs typeface="Arial"/>
              </a:rPr>
              <a:t>pump</a:t>
            </a:r>
            <a:r>
              <a:rPr lang="en-US" sz="1400" dirty="0">
                <a:solidFill>
                  <a:schemeClr val="accent1"/>
                </a:solidFill>
                <a:latin typeface="Arial"/>
                <a:cs typeface="Arial"/>
              </a:rPr>
              <a:t> </a:t>
            </a:r>
            <a:r>
              <a:rPr lang="en-US" sz="1400" dirty="0" smtClean="0">
                <a:solidFill>
                  <a:schemeClr val="accent1"/>
                </a:solidFill>
                <a:latin typeface="Arial"/>
                <a:cs typeface="Arial"/>
              </a:rPr>
              <a:t>(as VNA </a:t>
            </a:r>
            <a:r>
              <a:rPr lang="en-US" sz="1400" dirty="0">
                <a:solidFill>
                  <a:schemeClr val="accent1"/>
                </a:solidFill>
                <a:latin typeface="Arial"/>
                <a:cs typeface="Arial"/>
              </a:rPr>
              <a:t>often can’t do </a:t>
            </a:r>
            <a:r>
              <a:rPr lang="en-US" sz="1400" dirty="0" smtClean="0">
                <a:solidFill>
                  <a:schemeClr val="accent1"/>
                </a:solidFill>
                <a:latin typeface="Arial"/>
                <a:cs typeface="Arial"/>
              </a:rPr>
              <a:t>this)</a:t>
            </a:r>
            <a:endParaRPr lang="en-US" sz="1400" dirty="0">
              <a:solidFill>
                <a:schemeClr val="accent1"/>
              </a:solidFill>
            </a:endParaRPr>
          </a:p>
        </p:txBody>
      </p:sp>
      <p:sp>
        <p:nvSpPr>
          <p:cNvPr id="10" name="Rectangle 9"/>
          <p:cNvSpPr/>
          <p:nvPr/>
        </p:nvSpPr>
        <p:spPr>
          <a:xfrm>
            <a:off x="1312838" y="3198168"/>
            <a:ext cx="6637391" cy="738664"/>
          </a:xfrm>
          <a:prstGeom prst="rect">
            <a:avLst/>
          </a:prstGeom>
        </p:spPr>
        <p:txBody>
          <a:bodyPr wrap="square">
            <a:spAutoFit/>
          </a:bodyPr>
          <a:lstStyle/>
          <a:p>
            <a:r>
              <a:rPr lang="en-US" sz="1400" dirty="0" smtClean="0">
                <a:solidFill>
                  <a:srgbClr val="990000"/>
                </a:solidFill>
                <a:latin typeface="Arial"/>
                <a:cs typeface="Arial"/>
              </a:rPr>
              <a:t>Methicillin was first drug of this class…</a:t>
            </a:r>
          </a:p>
          <a:p>
            <a:r>
              <a:rPr lang="en-US" sz="1400" dirty="0" smtClean="0">
                <a:solidFill>
                  <a:srgbClr val="990000"/>
                </a:solidFill>
                <a:latin typeface="Arial"/>
                <a:cs typeface="Arial"/>
              </a:rPr>
              <a:t>but </a:t>
            </a:r>
            <a:r>
              <a:rPr lang="en-US" sz="1400" b="1" dirty="0" smtClean="0">
                <a:solidFill>
                  <a:srgbClr val="990000"/>
                </a:solidFill>
                <a:latin typeface="Arial"/>
                <a:cs typeface="Arial"/>
              </a:rPr>
              <a:t>incidence </a:t>
            </a:r>
            <a:r>
              <a:rPr lang="en-US" sz="1400" b="1" dirty="0">
                <a:solidFill>
                  <a:srgbClr val="990000"/>
                </a:solidFill>
                <a:latin typeface="Arial"/>
                <a:cs typeface="Arial"/>
              </a:rPr>
              <a:t>of AIN = 17% </a:t>
            </a:r>
            <a:r>
              <a:rPr lang="en-US" sz="1400" dirty="0">
                <a:solidFill>
                  <a:srgbClr val="990000"/>
                </a:solidFill>
                <a:latin typeface="Arial"/>
                <a:cs typeface="Arial"/>
              </a:rPr>
              <a:t>at 10 days! </a:t>
            </a:r>
          </a:p>
          <a:p>
            <a:r>
              <a:rPr lang="en-US" sz="1400" dirty="0" err="1" smtClean="0">
                <a:solidFill>
                  <a:srgbClr val="990000"/>
                </a:solidFill>
                <a:latin typeface="Arial"/>
                <a:cs typeface="Arial"/>
              </a:rPr>
              <a:t>Naf</a:t>
            </a:r>
            <a:r>
              <a:rPr lang="en-US" sz="1400" dirty="0" smtClean="0">
                <a:solidFill>
                  <a:srgbClr val="990000"/>
                </a:solidFill>
                <a:latin typeface="Arial"/>
                <a:cs typeface="Arial"/>
              </a:rPr>
              <a:t> </a:t>
            </a:r>
            <a:r>
              <a:rPr lang="en-US" sz="1400" dirty="0">
                <a:solidFill>
                  <a:srgbClr val="990000"/>
                </a:solidFill>
                <a:latin typeface="Arial"/>
                <a:cs typeface="Arial"/>
              </a:rPr>
              <a:t>and Ox aren’t that bad, but still a risk.</a:t>
            </a:r>
          </a:p>
        </p:txBody>
      </p:sp>
      <p:sp>
        <p:nvSpPr>
          <p:cNvPr id="14" name="Bent-Up Arrow 13"/>
          <p:cNvSpPr/>
          <p:nvPr/>
        </p:nvSpPr>
        <p:spPr>
          <a:xfrm flipH="1">
            <a:off x="973161" y="2949757"/>
            <a:ext cx="339678" cy="496822"/>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a:off x="2820516" y="1715521"/>
            <a:ext cx="1306702" cy="14846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631533" y="3822960"/>
            <a:ext cx="4572000" cy="1169551"/>
          </a:xfrm>
          <a:prstGeom prst="rect">
            <a:avLst/>
          </a:prstGeom>
        </p:spPr>
        <p:txBody>
          <a:bodyPr>
            <a:spAutoFit/>
          </a:bodyPr>
          <a:lstStyle/>
          <a:p>
            <a:r>
              <a:rPr lang="en-US" sz="1400" i="1" dirty="0" err="1" smtClean="0">
                <a:solidFill>
                  <a:srgbClr val="990000"/>
                </a:solidFill>
                <a:latin typeface="Arial"/>
                <a:cs typeface="Arial"/>
              </a:rPr>
              <a:t>Vanc</a:t>
            </a:r>
            <a:r>
              <a:rPr lang="en-US" sz="1400" i="1" dirty="0" smtClean="0">
                <a:solidFill>
                  <a:srgbClr val="990000"/>
                </a:solidFill>
                <a:latin typeface="Arial"/>
                <a:cs typeface="Arial"/>
              </a:rPr>
              <a:t> </a:t>
            </a:r>
            <a:r>
              <a:rPr lang="en-US" sz="1400" i="1" dirty="0">
                <a:solidFill>
                  <a:srgbClr val="990000"/>
                </a:solidFill>
                <a:latin typeface="Arial"/>
                <a:cs typeface="Arial"/>
              </a:rPr>
              <a:t>is a large molecule, doesn’t get as deep into the staph peptidoglycan cell wall. </a:t>
            </a:r>
            <a:endParaRPr lang="en-US" sz="1400" i="1" dirty="0" smtClean="0">
              <a:solidFill>
                <a:srgbClr val="990000"/>
              </a:solidFill>
              <a:latin typeface="Arial"/>
              <a:cs typeface="Arial"/>
            </a:endParaRPr>
          </a:p>
          <a:p>
            <a:endParaRPr lang="en-US" sz="1400" i="1" dirty="0">
              <a:solidFill>
                <a:srgbClr val="990000"/>
              </a:solidFill>
              <a:latin typeface="Arial"/>
              <a:cs typeface="Arial"/>
            </a:endParaRPr>
          </a:p>
          <a:p>
            <a:r>
              <a:rPr lang="en-US" sz="1400" i="1" dirty="0" smtClean="0">
                <a:solidFill>
                  <a:srgbClr val="990000"/>
                </a:solidFill>
                <a:latin typeface="Arial"/>
                <a:cs typeface="Arial"/>
              </a:rPr>
              <a:t>Multiple </a:t>
            </a:r>
            <a:r>
              <a:rPr lang="en-US" sz="1400" i="1" dirty="0">
                <a:solidFill>
                  <a:srgbClr val="990000"/>
                </a:solidFill>
                <a:latin typeface="Arial"/>
                <a:cs typeface="Arial"/>
              </a:rPr>
              <a:t>studies have shown improved activity and better outcomes with </a:t>
            </a:r>
            <a:r>
              <a:rPr lang="en-US" sz="1400" b="1" i="1" dirty="0" err="1">
                <a:solidFill>
                  <a:srgbClr val="990000"/>
                </a:solidFill>
                <a:latin typeface="Arial"/>
                <a:cs typeface="Arial"/>
              </a:rPr>
              <a:t>Naf</a:t>
            </a:r>
            <a:r>
              <a:rPr lang="en-US" sz="1400" b="1" i="1" dirty="0">
                <a:solidFill>
                  <a:srgbClr val="990000"/>
                </a:solidFill>
                <a:latin typeface="Arial"/>
                <a:cs typeface="Arial"/>
              </a:rPr>
              <a:t> over </a:t>
            </a:r>
            <a:r>
              <a:rPr lang="en-US" sz="1400" b="1" i="1" dirty="0" err="1">
                <a:solidFill>
                  <a:srgbClr val="990000"/>
                </a:solidFill>
                <a:latin typeface="Arial"/>
                <a:cs typeface="Arial"/>
              </a:rPr>
              <a:t>Vanc</a:t>
            </a:r>
            <a:r>
              <a:rPr lang="en-US" sz="1400" b="1" i="1" dirty="0">
                <a:solidFill>
                  <a:srgbClr val="990000"/>
                </a:solidFill>
                <a:latin typeface="Arial"/>
                <a:cs typeface="Arial"/>
              </a:rPr>
              <a:t> for MSSA</a:t>
            </a:r>
            <a:endParaRPr lang="en-US" sz="1400" dirty="0">
              <a:solidFill>
                <a:srgbClr val="990000"/>
              </a:solidFill>
            </a:endParaRPr>
          </a:p>
        </p:txBody>
      </p:sp>
      <p:sp>
        <p:nvSpPr>
          <p:cNvPr id="17" name="Left Arrow 16"/>
          <p:cNvSpPr/>
          <p:nvPr/>
        </p:nvSpPr>
        <p:spPr>
          <a:xfrm>
            <a:off x="3660623" y="4577499"/>
            <a:ext cx="857701" cy="1814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773793053"/>
              </p:ext>
            </p:extLst>
          </p:nvPr>
        </p:nvGraphicFramePr>
        <p:xfrm>
          <a:off x="159797" y="5135418"/>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Drug of choice for MSSA</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
        <p:nvSpPr>
          <p:cNvPr id="3" name="5-Point Star 2"/>
          <p:cNvSpPr/>
          <p:nvPr/>
        </p:nvSpPr>
        <p:spPr>
          <a:xfrm>
            <a:off x="2108446" y="6400800"/>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319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Tree>
    <p:extLst>
      <p:ext uri="{BB962C8B-B14F-4D97-AF65-F5344CB8AC3E}">
        <p14:creationId xmlns:p14="http://schemas.microsoft.com/office/powerpoint/2010/main" val="1241289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PENICILLINS: Overview</a:t>
            </a:r>
            <a:endParaRPr lang="en-US" dirty="0"/>
          </a:p>
        </p:txBody>
      </p:sp>
      <p:sp>
        <p:nvSpPr>
          <p:cNvPr id="3" name="Content Placeholder 2"/>
          <p:cNvSpPr>
            <a:spLocks noGrp="1"/>
          </p:cNvSpPr>
          <p:nvPr>
            <p:ph idx="1"/>
          </p:nvPr>
        </p:nvSpPr>
        <p:spPr>
          <a:xfrm>
            <a:off x="1926174" y="1921935"/>
            <a:ext cx="5249327" cy="4724400"/>
          </a:xfrm>
        </p:spPr>
        <p:txBody>
          <a:bodyPr>
            <a:normAutofit fontScale="92500" lnSpcReduction="20000"/>
          </a:bodyPr>
          <a:lstStyle/>
          <a:p>
            <a:pPr marL="0" indent="0">
              <a:buNone/>
            </a:pPr>
            <a:r>
              <a:rPr lang="en-US" b="1" dirty="0" smtClean="0">
                <a:solidFill>
                  <a:srgbClr val="990000"/>
                </a:solidFill>
                <a:latin typeface="+mj-lt"/>
              </a:rPr>
              <a:t>1. PENICILLIN</a:t>
            </a:r>
          </a:p>
          <a:p>
            <a:pPr marL="0" indent="0">
              <a:buNone/>
            </a:pPr>
            <a:endParaRPr lang="en-US" b="1" dirty="0">
              <a:solidFill>
                <a:srgbClr val="990000"/>
              </a:solidFill>
              <a:latin typeface="+mj-lt"/>
            </a:endParaRPr>
          </a:p>
          <a:p>
            <a:pPr marL="0" indent="0">
              <a:buNone/>
            </a:pPr>
            <a:r>
              <a:rPr lang="en-US" b="1" dirty="0" smtClean="0">
                <a:solidFill>
                  <a:srgbClr val="990000"/>
                </a:solidFill>
                <a:latin typeface="+mj-lt"/>
              </a:rPr>
              <a:t>2. AMPICILLIN/AMOXICILLIN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3. AUGMENTIN/UNASYN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4. NAFCILLIN/OXACILLIN</a:t>
            </a:r>
          </a:p>
          <a:p>
            <a:pPr marL="0" indent="0">
              <a:buNone/>
            </a:pPr>
            <a:endParaRPr lang="en-US" b="1" dirty="0" smtClean="0">
              <a:solidFill>
                <a:srgbClr val="990000"/>
              </a:solidFill>
              <a:latin typeface="+mj-lt"/>
            </a:endParaRPr>
          </a:p>
          <a:p>
            <a:pPr marL="0" indent="0">
              <a:buNone/>
            </a:pPr>
            <a:r>
              <a:rPr lang="en-US" b="1" dirty="0" smtClean="0">
                <a:solidFill>
                  <a:srgbClr val="990000"/>
                </a:solidFill>
                <a:latin typeface="+mj-lt"/>
              </a:rPr>
              <a:t>5. PIPERACILLIN/TAZOBACTAM</a:t>
            </a:r>
          </a:p>
        </p:txBody>
      </p:sp>
      <p:sp>
        <p:nvSpPr>
          <p:cNvPr id="4" name="Rectangle 3"/>
          <p:cNvSpPr/>
          <p:nvPr/>
        </p:nvSpPr>
        <p:spPr>
          <a:xfrm>
            <a:off x="1714500" y="5880136"/>
            <a:ext cx="4826000" cy="5926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088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Click a section to jump ahead to it</a:t>
            </a:r>
          </a:p>
          <a:p>
            <a:pPr lvl="1"/>
            <a:r>
              <a:rPr lang="en-US" dirty="0"/>
              <a:t>C</a:t>
            </a:r>
            <a:r>
              <a:rPr lang="en-US" dirty="0" smtClean="0"/>
              <a:t>lassifying bacteria </a:t>
            </a:r>
          </a:p>
          <a:p>
            <a:pPr lvl="1"/>
            <a:r>
              <a:rPr lang="en-US" dirty="0" smtClean="0">
                <a:hlinkClick r:id="rId2" action="ppaction://hlinksldjump"/>
              </a:rPr>
              <a:t>Microbiome of common infections </a:t>
            </a:r>
            <a:endParaRPr lang="en-US" dirty="0" smtClean="0"/>
          </a:p>
          <a:p>
            <a:pPr lvl="1"/>
            <a:r>
              <a:rPr lang="en-US" dirty="0" smtClean="0">
                <a:hlinkClick r:id="rId3" action="ppaction://hlinksldjump"/>
              </a:rPr>
              <a:t>Antibiotics review!</a:t>
            </a:r>
            <a:endParaRPr lang="en-US" dirty="0" smtClean="0"/>
          </a:p>
          <a:p>
            <a:pPr lvl="1"/>
            <a:r>
              <a:rPr lang="en-US" dirty="0" smtClean="0">
                <a:hlinkClick r:id="rId4" action="ppaction://hlinksldjump"/>
              </a:rPr>
              <a:t>Quick antibiotics review</a:t>
            </a:r>
            <a:endParaRPr lang="en-US" dirty="0"/>
          </a:p>
        </p:txBody>
      </p:sp>
      <p:sp>
        <p:nvSpPr>
          <p:cNvPr id="4" name="Right Arrow 3"/>
          <p:cNvSpPr/>
          <p:nvPr/>
        </p:nvSpPr>
        <p:spPr>
          <a:xfrm>
            <a:off x="1449488" y="2585356"/>
            <a:ext cx="664029" cy="359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11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upload.wikimedia.org/wikipedia/commons/thumb/8/87/Piperacillin.svg/220px-Piperacillin.svg.png">
            <a:hlinkClick r:id="rId3"/>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648819">
            <a:off x="5578349" y="3127820"/>
            <a:ext cx="2671420" cy="2950705"/>
          </a:xfrm>
          <a:prstGeom prst="rect">
            <a:avLst/>
          </a:prstGeom>
          <a:solidFill>
            <a:schemeClr val="bg1"/>
          </a:solidFill>
          <a:ln>
            <a:solidFill>
              <a:schemeClr val="bg1"/>
            </a:solidFill>
          </a:ln>
          <a:extLst/>
        </p:spPr>
      </p:pic>
      <p:sp>
        <p:nvSpPr>
          <p:cNvPr id="6" name="Title 1"/>
          <p:cNvSpPr txBox="1">
            <a:spLocks/>
          </p:cNvSpPr>
          <p:nvPr/>
        </p:nvSpPr>
        <p:spPr>
          <a:xfrm>
            <a:off x="190500" y="751418"/>
            <a:ext cx="6223000"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PIPERACILLIN/TAZOBACTAM</a:t>
            </a:r>
            <a:endParaRPr lang="en-US" sz="3000" b="1" dirty="0">
              <a:solidFill>
                <a:schemeClr val="accent2"/>
              </a:solidFill>
            </a:endParaRPr>
          </a:p>
        </p:txBody>
      </p:sp>
      <p:sp>
        <p:nvSpPr>
          <p:cNvPr id="9" name="TextBox 8"/>
          <p:cNvSpPr txBox="1"/>
          <p:nvPr/>
        </p:nvSpPr>
        <p:spPr>
          <a:xfrm>
            <a:off x="3906404" y="5965328"/>
            <a:ext cx="3512913" cy="646331"/>
          </a:xfrm>
          <a:prstGeom prst="rect">
            <a:avLst/>
          </a:prstGeom>
          <a:solidFill>
            <a:schemeClr val="accent3"/>
          </a:solidFill>
          <a:ln>
            <a:solidFill>
              <a:schemeClr val="tx1"/>
            </a:solidFill>
          </a:ln>
        </p:spPr>
        <p:txBody>
          <a:bodyPr wrap="none" rtlCol="0">
            <a:spAutoFit/>
          </a:bodyPr>
          <a:lstStyle/>
          <a:p>
            <a:r>
              <a:rPr lang="en-US" b="1" dirty="0" smtClean="0">
                <a:latin typeface="Arial"/>
                <a:cs typeface="Arial"/>
              </a:rPr>
              <a:t>“A BIG GUN GRAM-NEGATIVE</a:t>
            </a:r>
          </a:p>
          <a:p>
            <a:r>
              <a:rPr lang="en-US" b="1" dirty="0" smtClean="0">
                <a:latin typeface="Arial"/>
                <a:cs typeface="Arial"/>
              </a:rPr>
              <a:t>AND ANAEROBE DRUG”</a:t>
            </a:r>
          </a:p>
        </p:txBody>
      </p:sp>
      <p:sp>
        <p:nvSpPr>
          <p:cNvPr id="2" name="Rectangle 1"/>
          <p:cNvSpPr/>
          <p:nvPr/>
        </p:nvSpPr>
        <p:spPr>
          <a:xfrm>
            <a:off x="190499" y="1618979"/>
            <a:ext cx="5714443" cy="4647427"/>
          </a:xfrm>
          <a:prstGeom prst="rect">
            <a:avLst/>
          </a:prstGeom>
        </p:spPr>
        <p:txBody>
          <a:bodyPr wrap="square">
            <a:spAutoFit/>
          </a:bodyPr>
          <a:lstStyle/>
          <a:p>
            <a:r>
              <a:rPr lang="en-US" sz="2200" b="1" dirty="0" smtClean="0">
                <a:solidFill>
                  <a:srgbClr val="000000"/>
                </a:solidFill>
                <a:latin typeface="Arial"/>
                <a:cs typeface="Arial"/>
              </a:rPr>
              <a:t>MECHANISM OF ACTION</a:t>
            </a:r>
            <a:r>
              <a:rPr lang="en-US" sz="2200" dirty="0" smtClean="0">
                <a:solidFill>
                  <a:srgbClr val="000000"/>
                </a:solidFill>
                <a:latin typeface="Arial"/>
                <a:cs typeface="Arial"/>
              </a:rPr>
              <a:t>: </a:t>
            </a:r>
          </a:p>
          <a:p>
            <a:endParaRPr lang="en-US" dirty="0" smtClean="0">
              <a:solidFill>
                <a:srgbClr val="000000"/>
              </a:solidFill>
              <a:latin typeface="Arial"/>
              <a:cs typeface="Arial"/>
            </a:endParaRPr>
          </a:p>
          <a:p>
            <a:r>
              <a:rPr lang="en-US" dirty="0">
                <a:latin typeface="Arial"/>
                <a:cs typeface="Arial"/>
              </a:rPr>
              <a:t>B-lactam ring, with side-group to increase gram (-) coverage and a B-lactamase inhibitor (</a:t>
            </a:r>
            <a:r>
              <a:rPr lang="en-US" dirty="0" err="1">
                <a:latin typeface="Arial"/>
                <a:cs typeface="Arial"/>
              </a:rPr>
              <a:t>tazo</a:t>
            </a:r>
            <a:r>
              <a:rPr lang="en-US" dirty="0" smtClean="0">
                <a:latin typeface="Arial"/>
                <a:cs typeface="Arial"/>
              </a:rPr>
              <a:t>) to broaden spectrum</a:t>
            </a:r>
          </a:p>
          <a:p>
            <a:endParaRPr lang="en-US" sz="2000" dirty="0" smtClean="0">
              <a:solidFill>
                <a:srgbClr val="000000"/>
              </a:solidFill>
              <a:latin typeface="Arial"/>
              <a:cs typeface="Arial"/>
            </a:endParaRPr>
          </a:p>
          <a:p>
            <a:r>
              <a:rPr lang="en-US" sz="2200" b="1" dirty="0" smtClean="0">
                <a:solidFill>
                  <a:srgbClr val="000000"/>
                </a:solidFill>
                <a:latin typeface="Arial"/>
                <a:cs typeface="Arial"/>
              </a:rPr>
              <a:t>SPECTRUM OF COVERAGE:</a:t>
            </a:r>
          </a:p>
          <a:p>
            <a:endParaRPr lang="en-US" sz="1600" dirty="0" smtClean="0">
              <a:solidFill>
                <a:srgbClr val="000000"/>
              </a:solidFill>
              <a:latin typeface="Arial"/>
              <a:cs typeface="Arial"/>
            </a:endParaRPr>
          </a:p>
          <a:p>
            <a:r>
              <a:rPr lang="en-US" sz="1600" dirty="0" smtClean="0">
                <a:solidFill>
                  <a:srgbClr val="000000"/>
                </a:solidFill>
                <a:latin typeface="Arial"/>
                <a:cs typeface="Arial"/>
              </a:rPr>
              <a:t>Great </a:t>
            </a:r>
            <a:r>
              <a:rPr lang="en-US" sz="1600" dirty="0">
                <a:solidFill>
                  <a:srgbClr val="000000"/>
                </a:solidFill>
                <a:latin typeface="Arial"/>
                <a:cs typeface="Arial"/>
              </a:rPr>
              <a:t>for MSSA. Otherwise worse than PCN. </a:t>
            </a:r>
          </a:p>
          <a:p>
            <a:pPr lvl="1"/>
            <a:endParaRPr lang="en-US" sz="1600" dirty="0" smtClean="0">
              <a:solidFill>
                <a:srgbClr val="000000"/>
              </a:solidFill>
              <a:latin typeface="Arial"/>
              <a:cs typeface="Arial"/>
            </a:endParaRPr>
          </a:p>
          <a:p>
            <a:pPr lvl="1"/>
            <a:r>
              <a:rPr lang="en-US" sz="1600" b="1" dirty="0">
                <a:solidFill>
                  <a:srgbClr val="990000"/>
                </a:solidFill>
                <a:latin typeface="Arial"/>
                <a:cs typeface="Arial"/>
              </a:rPr>
              <a:t>Gram </a:t>
            </a:r>
            <a:r>
              <a:rPr lang="en-US" sz="1600" b="1" dirty="0" smtClean="0">
                <a:solidFill>
                  <a:srgbClr val="990000"/>
                </a:solidFill>
                <a:latin typeface="Arial"/>
                <a:cs typeface="Arial"/>
              </a:rPr>
              <a:t>(+): </a:t>
            </a:r>
            <a:r>
              <a:rPr lang="en-US" sz="1600" dirty="0" smtClean="0">
                <a:solidFill>
                  <a:srgbClr val="000000"/>
                </a:solidFill>
                <a:latin typeface="Arial"/>
                <a:cs typeface="Arial"/>
              </a:rPr>
              <a:t>Covers Strep and MSSA</a:t>
            </a:r>
          </a:p>
          <a:p>
            <a:pPr lvl="1"/>
            <a:endParaRPr lang="en-US" sz="1600" dirty="0">
              <a:solidFill>
                <a:srgbClr val="000000"/>
              </a:solidFill>
              <a:latin typeface="Arial"/>
              <a:cs typeface="Arial"/>
            </a:endParaRPr>
          </a:p>
          <a:p>
            <a:pPr lvl="1"/>
            <a:r>
              <a:rPr lang="en-US" sz="1600" b="1" dirty="0">
                <a:solidFill>
                  <a:srgbClr val="990000"/>
                </a:solidFill>
                <a:latin typeface="Arial"/>
                <a:cs typeface="Arial"/>
              </a:rPr>
              <a:t>Gram </a:t>
            </a:r>
            <a:r>
              <a:rPr lang="en-US" sz="1600" b="1" dirty="0" smtClean="0">
                <a:solidFill>
                  <a:srgbClr val="990000"/>
                </a:solidFill>
                <a:latin typeface="Arial"/>
                <a:cs typeface="Arial"/>
              </a:rPr>
              <a:t>(-): </a:t>
            </a:r>
            <a:r>
              <a:rPr lang="en-US" sz="1600" dirty="0">
                <a:solidFill>
                  <a:srgbClr val="000000"/>
                </a:solidFill>
                <a:latin typeface="Arial"/>
                <a:cs typeface="Arial"/>
              </a:rPr>
              <a:t>Broad, including </a:t>
            </a:r>
            <a:r>
              <a:rPr lang="en-US" sz="1600" dirty="0" smtClean="0">
                <a:solidFill>
                  <a:srgbClr val="000000"/>
                </a:solidFill>
                <a:latin typeface="Arial"/>
                <a:cs typeface="Arial"/>
              </a:rPr>
              <a:t>pseudomonas</a:t>
            </a:r>
          </a:p>
          <a:p>
            <a:pPr lvl="1"/>
            <a:endParaRPr lang="en-US" sz="1600" dirty="0">
              <a:solidFill>
                <a:srgbClr val="000000"/>
              </a:solidFill>
              <a:latin typeface="Arial"/>
              <a:cs typeface="Arial"/>
            </a:endParaRPr>
          </a:p>
          <a:p>
            <a:pPr lvl="1"/>
            <a:r>
              <a:rPr lang="en-US" sz="1600" b="1" dirty="0" smtClean="0">
                <a:solidFill>
                  <a:srgbClr val="990000"/>
                </a:solidFill>
                <a:latin typeface="Arial"/>
                <a:cs typeface="Arial"/>
              </a:rPr>
              <a:t>Anaerobes</a:t>
            </a:r>
            <a:r>
              <a:rPr lang="en-US" sz="1600" dirty="0" smtClean="0">
                <a:solidFill>
                  <a:srgbClr val="000000"/>
                </a:solidFill>
                <a:latin typeface="Arial"/>
                <a:cs typeface="Arial"/>
              </a:rPr>
              <a:t>: </a:t>
            </a:r>
            <a:r>
              <a:rPr lang="en-US" sz="1600" dirty="0">
                <a:solidFill>
                  <a:srgbClr val="000000"/>
                </a:solidFill>
                <a:latin typeface="Arial"/>
                <a:cs typeface="Arial"/>
              </a:rPr>
              <a:t>Broad, very </a:t>
            </a:r>
            <a:r>
              <a:rPr lang="en-US" sz="1600" dirty="0" smtClean="0">
                <a:solidFill>
                  <a:srgbClr val="000000"/>
                </a:solidFill>
                <a:latin typeface="Arial"/>
                <a:cs typeface="Arial"/>
              </a:rPr>
              <a:t>strong</a:t>
            </a:r>
          </a:p>
          <a:p>
            <a:pPr lvl="1"/>
            <a:endParaRPr lang="en-US" sz="1600" dirty="0">
              <a:solidFill>
                <a:srgbClr val="000000"/>
              </a:solidFill>
              <a:latin typeface="Arial"/>
              <a:cs typeface="Arial"/>
            </a:endParaRPr>
          </a:p>
          <a:p>
            <a:pPr lvl="1"/>
            <a:r>
              <a:rPr lang="en-US" sz="1600" b="1" dirty="0" err="1">
                <a:solidFill>
                  <a:srgbClr val="990000"/>
                </a:solidFill>
                <a:latin typeface="Arial"/>
                <a:cs typeface="Arial"/>
              </a:rPr>
              <a:t>Atypicals</a:t>
            </a:r>
            <a:r>
              <a:rPr lang="en-US" sz="1600" b="1" dirty="0">
                <a:solidFill>
                  <a:srgbClr val="990000"/>
                </a:solidFill>
                <a:latin typeface="Arial"/>
                <a:cs typeface="Arial"/>
              </a:rPr>
              <a:t>: </a:t>
            </a:r>
            <a:r>
              <a:rPr lang="en-US" sz="1600" dirty="0" smtClean="0">
                <a:solidFill>
                  <a:srgbClr val="000000"/>
                </a:solidFill>
                <a:latin typeface="Arial"/>
                <a:cs typeface="Arial"/>
              </a:rPr>
              <a:t>Minimal</a:t>
            </a:r>
            <a:endParaRPr lang="en-US" sz="1600" dirty="0">
              <a:solidFill>
                <a:srgbClr val="000000"/>
              </a:solidFill>
              <a:latin typeface="Arial"/>
              <a:cs typeface="Arial"/>
            </a:endParaRPr>
          </a:p>
        </p:txBody>
      </p:sp>
      <p:pic>
        <p:nvPicPr>
          <p:cNvPr id="13" name="Picture 4" descr="http://upload.wikimedia.org/wikipedia/commons/thumb/8/84/Tazobactam.svg/220px-Tazobactam.svg.png">
            <a:hlinkClick r:id="rId5"/>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3061" y="1799711"/>
            <a:ext cx="1913841" cy="1348388"/>
          </a:xfrm>
          <a:prstGeom prst="rect">
            <a:avLst/>
          </a:prstGeom>
          <a:solidFill>
            <a:schemeClr val="bg1"/>
          </a:solidFill>
          <a:ln>
            <a:solidFill>
              <a:schemeClr val="bg1"/>
            </a:solidFill>
          </a:ln>
          <a:extLst/>
        </p:spPr>
      </p:pic>
      <p:cxnSp>
        <p:nvCxnSpPr>
          <p:cNvPr id="15" name="Straight Arrow Connector 14"/>
          <p:cNvCxnSpPr/>
          <p:nvPr/>
        </p:nvCxnSpPr>
        <p:spPr>
          <a:xfrm flipH="1">
            <a:off x="6749494" y="3899843"/>
            <a:ext cx="524104" cy="167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33039" y="3196390"/>
            <a:ext cx="2199540" cy="1200329"/>
          </a:xfrm>
          <a:prstGeom prst="rect">
            <a:avLst/>
          </a:prstGeom>
          <a:noFill/>
        </p:spPr>
        <p:txBody>
          <a:bodyPr wrap="square" rtlCol="0">
            <a:spAutoFit/>
          </a:bodyPr>
          <a:lstStyle/>
          <a:p>
            <a:r>
              <a:rPr lang="en-US" b="1" dirty="0" smtClean="0">
                <a:solidFill>
                  <a:schemeClr val="accent1"/>
                </a:solidFill>
              </a:rPr>
              <a:t>INC PENETRATION</a:t>
            </a:r>
            <a:br>
              <a:rPr lang="en-US" b="1" dirty="0" smtClean="0">
                <a:solidFill>
                  <a:schemeClr val="accent1"/>
                </a:solidFill>
              </a:rPr>
            </a:br>
            <a:r>
              <a:rPr lang="en-US" b="1" dirty="0" smtClean="0">
                <a:solidFill>
                  <a:schemeClr val="accent1"/>
                </a:solidFill>
              </a:rPr>
              <a:t>OF GRAM (-) WALLS</a:t>
            </a:r>
            <a:endParaRPr lang="en-US" b="1" dirty="0">
              <a:solidFill>
                <a:schemeClr val="accent1"/>
              </a:solidFill>
            </a:endParaRPr>
          </a:p>
        </p:txBody>
      </p:sp>
      <p:cxnSp>
        <p:nvCxnSpPr>
          <p:cNvPr id="18" name="Straight Arrow Connector 17"/>
          <p:cNvCxnSpPr/>
          <p:nvPr/>
        </p:nvCxnSpPr>
        <p:spPr>
          <a:xfrm flipH="1">
            <a:off x="7298378" y="1625900"/>
            <a:ext cx="120939" cy="5358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185155" y="967321"/>
            <a:ext cx="1873304" cy="646331"/>
          </a:xfrm>
          <a:prstGeom prst="rect">
            <a:avLst/>
          </a:prstGeom>
          <a:solidFill>
            <a:schemeClr val="bg1"/>
          </a:solidFill>
        </p:spPr>
        <p:txBody>
          <a:bodyPr wrap="none" rtlCol="0">
            <a:spAutoFit/>
          </a:bodyPr>
          <a:lstStyle/>
          <a:p>
            <a:r>
              <a:rPr lang="en-US" b="1" dirty="0" smtClean="0">
                <a:solidFill>
                  <a:srgbClr val="990000"/>
                </a:solidFill>
              </a:rPr>
              <a:t>B-LACTAMASE</a:t>
            </a:r>
          </a:p>
          <a:p>
            <a:r>
              <a:rPr lang="en-US" b="1" dirty="0" smtClean="0">
                <a:solidFill>
                  <a:srgbClr val="990000"/>
                </a:solidFill>
              </a:rPr>
              <a:t> INHIBITOR</a:t>
            </a:r>
            <a:endParaRPr lang="en-US" b="1" dirty="0">
              <a:solidFill>
                <a:srgbClr val="990000"/>
              </a:solidFill>
            </a:endParaRPr>
          </a:p>
        </p:txBody>
      </p:sp>
      <p:sp>
        <p:nvSpPr>
          <p:cNvPr id="22" name="TextBox 21"/>
          <p:cNvSpPr txBox="1"/>
          <p:nvPr/>
        </p:nvSpPr>
        <p:spPr>
          <a:xfrm>
            <a:off x="5379252" y="1287269"/>
            <a:ext cx="1034248" cy="369332"/>
          </a:xfrm>
          <a:prstGeom prst="rect">
            <a:avLst/>
          </a:prstGeom>
          <a:noFill/>
        </p:spPr>
        <p:txBody>
          <a:bodyPr wrap="none" rtlCol="0">
            <a:spAutoFit/>
          </a:bodyPr>
          <a:lstStyle/>
          <a:p>
            <a:r>
              <a:rPr lang="en-US" b="1" i="1" dirty="0" smtClean="0">
                <a:solidFill>
                  <a:schemeClr val="accent2"/>
                </a:solidFill>
                <a:latin typeface="Arial"/>
                <a:cs typeface="Arial"/>
              </a:rPr>
              <a:t>ZOSYN</a:t>
            </a:r>
            <a:endParaRPr lang="en-US" b="1" i="1" dirty="0">
              <a:solidFill>
                <a:schemeClr val="accent2"/>
              </a:solidFill>
              <a:latin typeface="Arial"/>
              <a:cs typeface="Arial"/>
            </a:endParaRPr>
          </a:p>
        </p:txBody>
      </p:sp>
    </p:spTree>
    <p:extLst>
      <p:ext uri="{BB962C8B-B14F-4D97-AF65-F5344CB8AC3E}">
        <p14:creationId xmlns:p14="http://schemas.microsoft.com/office/powerpoint/2010/main" val="14759222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 y="751418"/>
            <a:ext cx="6223000" cy="116205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000" b="1" dirty="0" smtClean="0">
                <a:solidFill>
                  <a:schemeClr val="accent2"/>
                </a:solidFill>
              </a:rPr>
              <a:t>PIPERACILLIN/TAZOBACTAM</a:t>
            </a:r>
            <a:endParaRPr lang="en-US" sz="3000" b="1" dirty="0">
              <a:solidFill>
                <a:schemeClr val="accent2"/>
              </a:solidFill>
            </a:endParaRPr>
          </a:p>
        </p:txBody>
      </p:sp>
      <p:sp>
        <p:nvSpPr>
          <p:cNvPr id="2" name="Rectangle 1"/>
          <p:cNvSpPr/>
          <p:nvPr/>
        </p:nvSpPr>
        <p:spPr>
          <a:xfrm>
            <a:off x="557448" y="1664896"/>
            <a:ext cx="8053153" cy="3508653"/>
          </a:xfrm>
          <a:prstGeom prst="rect">
            <a:avLst/>
          </a:prstGeom>
        </p:spPr>
        <p:txBody>
          <a:bodyPr wrap="square">
            <a:spAutoFit/>
          </a:bodyPr>
          <a:lstStyle/>
          <a:p>
            <a:r>
              <a:rPr lang="en-US" sz="2200" b="1" dirty="0" smtClean="0">
                <a:solidFill>
                  <a:srgbClr val="000000"/>
                </a:solidFill>
                <a:latin typeface="Arial"/>
                <a:cs typeface="Arial"/>
              </a:rPr>
              <a:t>DOSING:</a:t>
            </a:r>
          </a:p>
          <a:p>
            <a:r>
              <a:rPr lang="en-US" dirty="0" smtClean="0">
                <a:solidFill>
                  <a:srgbClr val="000000"/>
                </a:solidFill>
                <a:latin typeface="Arial"/>
                <a:cs typeface="Arial"/>
              </a:rPr>
              <a:t>IV </a:t>
            </a:r>
            <a:r>
              <a:rPr lang="en-US" dirty="0">
                <a:solidFill>
                  <a:srgbClr val="000000"/>
                </a:solidFill>
                <a:latin typeface="Arial"/>
                <a:cs typeface="Arial"/>
              </a:rPr>
              <a:t>only</a:t>
            </a:r>
          </a:p>
          <a:p>
            <a:endParaRPr lang="en-US" sz="2400" dirty="0" smtClean="0">
              <a:solidFill>
                <a:srgbClr val="000000"/>
              </a:solidFill>
              <a:latin typeface="Arial"/>
              <a:cs typeface="Arial"/>
            </a:endParaRPr>
          </a:p>
          <a:p>
            <a:r>
              <a:rPr lang="en-US" sz="2200" b="1" dirty="0" smtClean="0">
                <a:solidFill>
                  <a:srgbClr val="000000"/>
                </a:solidFill>
                <a:latin typeface="Arial"/>
                <a:cs typeface="Arial"/>
              </a:rPr>
              <a:t>SPECIFIC SIDE EFFECTS: </a:t>
            </a:r>
          </a:p>
          <a:p>
            <a:r>
              <a:rPr lang="en-US" dirty="0" smtClean="0">
                <a:solidFill>
                  <a:srgbClr val="000000"/>
                </a:solidFill>
                <a:latin typeface="Arial"/>
                <a:cs typeface="Arial"/>
              </a:rPr>
              <a:t>Similar to </a:t>
            </a:r>
            <a:r>
              <a:rPr lang="en-US" dirty="0">
                <a:solidFill>
                  <a:srgbClr val="000000"/>
                </a:solidFill>
                <a:latin typeface="Arial"/>
                <a:cs typeface="Arial"/>
              </a:rPr>
              <a:t>others in PCN class </a:t>
            </a:r>
            <a:endParaRPr lang="en-US" dirty="0" smtClean="0">
              <a:solidFill>
                <a:srgbClr val="000000"/>
              </a:solidFill>
              <a:latin typeface="Arial"/>
              <a:cs typeface="Arial"/>
            </a:endParaRPr>
          </a:p>
          <a:p>
            <a:endParaRPr lang="en-US" sz="2400" dirty="0">
              <a:solidFill>
                <a:srgbClr val="000000"/>
              </a:solidFill>
              <a:latin typeface="Arial"/>
              <a:cs typeface="Arial"/>
            </a:endParaRPr>
          </a:p>
          <a:p>
            <a:r>
              <a:rPr lang="en-US" sz="2200" b="1" dirty="0" smtClean="0">
                <a:solidFill>
                  <a:srgbClr val="000000"/>
                </a:solidFill>
                <a:latin typeface="Arial"/>
                <a:cs typeface="Arial"/>
              </a:rPr>
              <a:t>COMMENTS:</a:t>
            </a:r>
            <a:endParaRPr lang="en-US" dirty="0" smtClean="0">
              <a:solidFill>
                <a:srgbClr val="000000"/>
              </a:solidFill>
              <a:latin typeface="Arial"/>
              <a:cs typeface="Arial"/>
            </a:endParaRPr>
          </a:p>
          <a:p>
            <a:r>
              <a:rPr lang="en-US" dirty="0" smtClean="0">
                <a:solidFill>
                  <a:srgbClr val="000000"/>
                </a:solidFill>
                <a:latin typeface="Arial"/>
                <a:cs typeface="Arial"/>
              </a:rPr>
              <a:t>Good </a:t>
            </a:r>
            <a:r>
              <a:rPr lang="en-US" dirty="0">
                <a:solidFill>
                  <a:srgbClr val="000000"/>
                </a:solidFill>
                <a:latin typeface="Arial"/>
                <a:cs typeface="Arial"/>
              </a:rPr>
              <a:t>for resistant gram-</a:t>
            </a:r>
            <a:r>
              <a:rPr lang="en-US" dirty="0" smtClean="0">
                <a:solidFill>
                  <a:srgbClr val="000000"/>
                </a:solidFill>
                <a:latin typeface="Arial"/>
                <a:cs typeface="Arial"/>
              </a:rPr>
              <a:t>negatives,</a:t>
            </a:r>
          </a:p>
          <a:p>
            <a:r>
              <a:rPr lang="en-US" dirty="0" smtClean="0">
                <a:solidFill>
                  <a:srgbClr val="000000"/>
                </a:solidFill>
                <a:latin typeface="Arial"/>
                <a:cs typeface="Arial"/>
              </a:rPr>
              <a:t>PSEUDOMONAS, and anaerobes</a:t>
            </a:r>
          </a:p>
          <a:p>
            <a:r>
              <a:rPr lang="en-US" dirty="0" smtClean="0">
                <a:solidFill>
                  <a:srgbClr val="000000"/>
                </a:solidFill>
                <a:latin typeface="Arial"/>
                <a:cs typeface="Arial"/>
              </a:rPr>
              <a:t>Broad </a:t>
            </a:r>
            <a:r>
              <a:rPr lang="en-US" dirty="0">
                <a:solidFill>
                  <a:srgbClr val="000000"/>
                </a:solidFill>
                <a:latin typeface="Arial"/>
                <a:cs typeface="Arial"/>
              </a:rPr>
              <a:t>GI </a:t>
            </a:r>
            <a:r>
              <a:rPr lang="en-US" dirty="0" smtClean="0">
                <a:solidFill>
                  <a:srgbClr val="000000"/>
                </a:solidFill>
                <a:latin typeface="Arial"/>
                <a:cs typeface="Arial"/>
              </a:rPr>
              <a:t>coverage</a:t>
            </a:r>
          </a:p>
          <a:p>
            <a:r>
              <a:rPr lang="en-US" dirty="0" smtClean="0">
                <a:solidFill>
                  <a:srgbClr val="000000"/>
                </a:solidFill>
                <a:latin typeface="Arial"/>
                <a:cs typeface="Arial"/>
              </a:rPr>
              <a:t>Often </a:t>
            </a:r>
            <a:r>
              <a:rPr lang="en-US" dirty="0">
                <a:solidFill>
                  <a:srgbClr val="000000"/>
                </a:solidFill>
                <a:latin typeface="Arial"/>
                <a:cs typeface="Arial"/>
              </a:rPr>
              <a:t>combined w/ </a:t>
            </a:r>
            <a:r>
              <a:rPr lang="en-US" dirty="0" err="1">
                <a:solidFill>
                  <a:srgbClr val="000000"/>
                </a:solidFill>
                <a:latin typeface="Arial"/>
                <a:cs typeface="Arial"/>
              </a:rPr>
              <a:t>vanc</a:t>
            </a:r>
            <a:r>
              <a:rPr lang="en-US" dirty="0">
                <a:solidFill>
                  <a:srgbClr val="000000"/>
                </a:solidFill>
                <a:latin typeface="Arial"/>
                <a:cs typeface="Arial"/>
              </a:rPr>
              <a:t> for </a:t>
            </a:r>
            <a:r>
              <a:rPr lang="en-US" dirty="0" smtClean="0">
                <a:solidFill>
                  <a:srgbClr val="000000"/>
                </a:solidFill>
                <a:latin typeface="Arial"/>
                <a:cs typeface="Arial"/>
              </a:rPr>
              <a:t>HCAP</a:t>
            </a:r>
          </a:p>
        </p:txBody>
      </p:sp>
      <p:sp>
        <p:nvSpPr>
          <p:cNvPr id="21" name="TextBox 20"/>
          <p:cNvSpPr txBox="1"/>
          <p:nvPr/>
        </p:nvSpPr>
        <p:spPr>
          <a:xfrm>
            <a:off x="5379252" y="1287269"/>
            <a:ext cx="1034248" cy="369332"/>
          </a:xfrm>
          <a:prstGeom prst="rect">
            <a:avLst/>
          </a:prstGeom>
          <a:noFill/>
        </p:spPr>
        <p:txBody>
          <a:bodyPr wrap="none" rtlCol="0">
            <a:spAutoFit/>
          </a:bodyPr>
          <a:lstStyle/>
          <a:p>
            <a:r>
              <a:rPr lang="en-US" b="1" i="1" dirty="0" smtClean="0">
                <a:solidFill>
                  <a:schemeClr val="accent2"/>
                </a:solidFill>
                <a:latin typeface="Arial"/>
                <a:cs typeface="Arial"/>
              </a:rPr>
              <a:t>ZOSYN</a:t>
            </a:r>
            <a:endParaRPr lang="en-US" b="1" i="1" dirty="0">
              <a:solidFill>
                <a:schemeClr val="accent2"/>
              </a:solidFill>
              <a:latin typeface="Arial"/>
              <a:cs typeface="Arial"/>
            </a:endParaRPr>
          </a:p>
        </p:txBody>
      </p:sp>
      <p:sp>
        <p:nvSpPr>
          <p:cNvPr id="3" name="Rectangle 2"/>
          <p:cNvSpPr/>
          <p:nvPr/>
        </p:nvSpPr>
        <p:spPr>
          <a:xfrm>
            <a:off x="5703109" y="3176432"/>
            <a:ext cx="3274352" cy="1477328"/>
          </a:xfrm>
          <a:prstGeom prst="rect">
            <a:avLst/>
          </a:prstGeom>
        </p:spPr>
        <p:txBody>
          <a:bodyPr wrap="square">
            <a:spAutoFit/>
          </a:bodyPr>
          <a:lstStyle/>
          <a:p>
            <a:r>
              <a:rPr lang="en-US" i="1" dirty="0">
                <a:solidFill>
                  <a:srgbClr val="000000"/>
                </a:solidFill>
                <a:latin typeface="Arial"/>
                <a:cs typeface="Arial"/>
              </a:rPr>
              <a:t>Note that, compared to cefepime, it </a:t>
            </a:r>
            <a:r>
              <a:rPr lang="en-US" i="1" dirty="0" smtClean="0">
                <a:solidFill>
                  <a:srgbClr val="000000"/>
                </a:solidFill>
                <a:latin typeface="Arial"/>
                <a:cs typeface="Arial"/>
              </a:rPr>
              <a:t>also covers </a:t>
            </a:r>
            <a:r>
              <a:rPr lang="en-US" i="1" dirty="0">
                <a:solidFill>
                  <a:srgbClr val="000000"/>
                </a:solidFill>
                <a:latin typeface="Arial"/>
                <a:cs typeface="Arial"/>
              </a:rPr>
              <a:t>anaerobes. Do you need anaerobe coverage for HCAP</a:t>
            </a:r>
            <a:r>
              <a:rPr lang="en-US" dirty="0">
                <a:solidFill>
                  <a:srgbClr val="000000"/>
                </a:solidFill>
                <a:latin typeface="Arial"/>
                <a:cs typeface="Arial"/>
              </a:rPr>
              <a:t>?</a:t>
            </a:r>
          </a:p>
        </p:txBody>
      </p:sp>
      <p:cxnSp>
        <p:nvCxnSpPr>
          <p:cNvPr id="8" name="Straight Arrow Connector 7"/>
          <p:cNvCxnSpPr/>
          <p:nvPr/>
        </p:nvCxnSpPr>
        <p:spPr>
          <a:xfrm flipH="1">
            <a:off x="5100239" y="3706613"/>
            <a:ext cx="602870" cy="1326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4014623948"/>
              </p:ext>
            </p:extLst>
          </p:nvPr>
        </p:nvGraphicFramePr>
        <p:xfrm>
          <a:off x="159797" y="5135418"/>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Zosyn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Pseudomonas,</a:t>
                      </a:r>
                      <a:r>
                        <a:rPr lang="en-US" sz="1050" baseline="0" dirty="0" smtClean="0">
                          <a:latin typeface="Arial"/>
                          <a:cs typeface="Arial"/>
                        </a:rPr>
                        <a:t> GI, HCAP</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9478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9914"/>
            <a:ext cx="8397726" cy="967840"/>
          </a:xfrm>
        </p:spPr>
        <p:txBody>
          <a:bodyPr/>
          <a:lstStyle/>
          <a:p>
            <a:r>
              <a:rPr lang="en-US" dirty="0" smtClean="0"/>
              <a:t>PENICILLIN FAMILY REVIEW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618038"/>
              </p:ext>
            </p:extLst>
          </p:nvPr>
        </p:nvGraphicFramePr>
        <p:xfrm>
          <a:off x="159797" y="1992726"/>
          <a:ext cx="8877670" cy="3933256"/>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 (mouth)</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Syphilis,</a:t>
                      </a:r>
                      <a:r>
                        <a:rPr lang="en-US" sz="1050" b="1" baseline="0" dirty="0" smtClean="0"/>
                        <a:t> </a:t>
                      </a:r>
                      <a:r>
                        <a:rPr lang="en-US" sz="1050" b="1" baseline="0" dirty="0" err="1" smtClean="0"/>
                        <a:t>leptospir</a:t>
                      </a:r>
                      <a:r>
                        <a:rPr lang="en-US" sz="1050" b="1" baseline="0"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GAS,</a:t>
                      </a:r>
                      <a:r>
                        <a:rPr lang="en-US" sz="1050" b="1" baseline="0" dirty="0" smtClean="0"/>
                        <a:t> syphilis </a:t>
                      </a:r>
                      <a:endParaRPr lang="en-US" sz="1050" b="1" dirty="0"/>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Lyme</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UTI’s, Listeria, Enterococcus </a:t>
                      </a:r>
                      <a:endParaRPr lang="en-US" sz="1050" b="1" dirty="0"/>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Sinusitis, asp.</a:t>
                      </a:r>
                      <a:r>
                        <a:rPr lang="en-US" sz="1050" b="1" baseline="0" dirty="0" smtClean="0">
                          <a:latin typeface="Arial"/>
                          <a:cs typeface="Arial"/>
                        </a:rPr>
                        <a:t> </a:t>
                      </a:r>
                      <a:r>
                        <a:rPr lang="en-US" sz="1050" b="1" dirty="0" smtClean="0">
                          <a:latin typeface="Arial"/>
                          <a:cs typeface="Arial"/>
                        </a:rPr>
                        <a:t>PNA, bites, cholangitis</a:t>
                      </a:r>
                      <a:endParaRPr lang="en-US" sz="1050" b="1"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Invasive</a:t>
                      </a:r>
                      <a:r>
                        <a:rPr lang="en-US" sz="1050" b="1" baseline="0" dirty="0" smtClean="0">
                          <a:latin typeface="Arial"/>
                          <a:cs typeface="Arial"/>
                        </a:rPr>
                        <a:t> </a:t>
                      </a:r>
                      <a:r>
                        <a:rPr lang="en-US" sz="1050" b="1" dirty="0" smtClean="0">
                          <a:latin typeface="Arial"/>
                          <a:cs typeface="Arial"/>
                        </a:rPr>
                        <a:t>MSSA</a:t>
                      </a:r>
                      <a:endParaRPr lang="en-US" sz="1050" b="1"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err="1" smtClean="0"/>
                        <a:t>Zosyn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Pseudomonas,</a:t>
                      </a:r>
                      <a:r>
                        <a:rPr lang="en-US" sz="1050" b="1" baseline="0" dirty="0" smtClean="0">
                          <a:latin typeface="Arial"/>
                          <a:cs typeface="Arial"/>
                        </a:rPr>
                        <a:t> GI, HCAP</a:t>
                      </a:r>
                      <a:endParaRPr lang="en-US" sz="1050" b="1" dirty="0">
                        <a:latin typeface="Arial"/>
                        <a:cs typeface="Arial"/>
                      </a:endParaRPr>
                    </a:p>
                  </a:txBody>
                  <a:tcPr marL="146304" marR="146304" marT="54864" marB="54864"/>
                </a:tc>
                <a:extLst>
                  <a:ext uri="{0D108BD9-81ED-4DB2-BD59-A6C34878D82A}">
                    <a16:rowId xmlns:a16="http://schemas.microsoft.com/office/drawing/2014/main" val="10006"/>
                  </a:ext>
                </a:extLst>
              </a:tr>
            </a:tbl>
          </a:graphicData>
        </a:graphic>
      </p:graphicFrame>
      <p:sp>
        <p:nvSpPr>
          <p:cNvPr id="5" name="5-Point Star 4"/>
          <p:cNvSpPr/>
          <p:nvPr/>
        </p:nvSpPr>
        <p:spPr>
          <a:xfrm>
            <a:off x="3484485" y="3826277"/>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2099568" y="4971496"/>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7395099" y="292963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2373296" y="618033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604115" y="6135949"/>
            <a:ext cx="2207582" cy="369332"/>
          </a:xfrm>
          <a:prstGeom prst="rect">
            <a:avLst/>
          </a:prstGeom>
          <a:noFill/>
        </p:spPr>
        <p:txBody>
          <a:bodyPr wrap="square" rtlCol="0">
            <a:spAutoFit/>
          </a:bodyPr>
          <a:lstStyle/>
          <a:p>
            <a:r>
              <a:rPr lang="en-US" dirty="0" smtClean="0"/>
              <a:t>= drug of choice</a:t>
            </a:r>
            <a:endParaRPr lang="en-US" dirty="0"/>
          </a:p>
        </p:txBody>
      </p:sp>
    </p:spTree>
    <p:extLst>
      <p:ext uri="{BB962C8B-B14F-4D97-AF65-F5344CB8AC3E}">
        <p14:creationId xmlns:p14="http://schemas.microsoft.com/office/powerpoint/2010/main" val="1831791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9914"/>
            <a:ext cx="8397726" cy="967840"/>
          </a:xfrm>
        </p:spPr>
        <p:txBody>
          <a:bodyPr>
            <a:normAutofit fontScale="90000"/>
          </a:bodyPr>
          <a:lstStyle/>
          <a:p>
            <a:r>
              <a:rPr lang="en-US" dirty="0"/>
              <a:t>PENICILLIN FAMILY: </a:t>
            </a:r>
            <a:br>
              <a:rPr lang="en-US" dirty="0"/>
            </a:br>
            <a:r>
              <a:rPr lang="en-US" dirty="0">
                <a:solidFill>
                  <a:schemeClr val="accent3"/>
                </a:solidFill>
              </a:rPr>
              <a:t>TEST YOURSELF!!!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4887152"/>
              </p:ext>
            </p:extLst>
          </p:nvPr>
        </p:nvGraphicFramePr>
        <p:xfrm>
          <a:off x="159797" y="1992726"/>
          <a:ext cx="8877670" cy="3922541"/>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extLst>
                  <a:ext uri="{0D108BD9-81ED-4DB2-BD59-A6C34878D82A}">
                    <a16:rowId xmlns:a16="http://schemas.microsoft.com/office/drawing/2014/main" val="10002"/>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extLst>
                  <a:ext uri="{0D108BD9-81ED-4DB2-BD59-A6C34878D82A}">
                    <a16:rowId xmlns:a16="http://schemas.microsoft.com/office/drawing/2014/main" val="10003"/>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4"/>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5"/>
                  </a:ext>
                </a:extLst>
              </a:tr>
              <a:tr h="579073">
                <a:tc>
                  <a:txBody>
                    <a:bodyPr/>
                    <a:lstStyle/>
                    <a:p>
                      <a:r>
                        <a:rPr lang="en-US" sz="1200" b="1" dirty="0" err="1" smtClean="0"/>
                        <a:t>Zosyn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6"/>
                  </a:ext>
                </a:extLst>
              </a:tr>
            </a:tbl>
          </a:graphicData>
        </a:graphic>
      </p:graphicFrame>
      <p:sp>
        <p:nvSpPr>
          <p:cNvPr id="5" name="5-Point Star 4"/>
          <p:cNvSpPr/>
          <p:nvPr/>
        </p:nvSpPr>
        <p:spPr>
          <a:xfrm>
            <a:off x="2373296" y="618033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04115" y="6135949"/>
            <a:ext cx="2207582" cy="369332"/>
          </a:xfrm>
          <a:prstGeom prst="rect">
            <a:avLst/>
          </a:prstGeom>
          <a:noFill/>
        </p:spPr>
        <p:txBody>
          <a:bodyPr wrap="square" rtlCol="0">
            <a:spAutoFit/>
          </a:bodyPr>
          <a:lstStyle/>
          <a:p>
            <a:r>
              <a:rPr lang="en-US" dirty="0" smtClean="0"/>
              <a:t>= drug of choice</a:t>
            </a:r>
            <a:endParaRPr lang="en-US" dirty="0"/>
          </a:p>
        </p:txBody>
      </p:sp>
    </p:spTree>
    <p:extLst>
      <p:ext uri="{BB962C8B-B14F-4D97-AF65-F5344CB8AC3E}">
        <p14:creationId xmlns:p14="http://schemas.microsoft.com/office/powerpoint/2010/main" val="2956079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9914"/>
            <a:ext cx="8397726" cy="967840"/>
          </a:xfrm>
        </p:spPr>
        <p:txBody>
          <a:bodyPr>
            <a:normAutofit fontScale="90000"/>
          </a:bodyPr>
          <a:lstStyle/>
          <a:p>
            <a:r>
              <a:rPr lang="en-US" dirty="0"/>
              <a:t>PENICILLIN FAMILY: </a:t>
            </a:r>
            <a:br>
              <a:rPr lang="en-US" dirty="0"/>
            </a:br>
            <a:r>
              <a:rPr lang="en-US" dirty="0">
                <a:solidFill>
                  <a:schemeClr val="accent3"/>
                </a:solidFill>
              </a:rPr>
              <a:t>TEST YOURSELF!!!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89457203"/>
              </p:ext>
            </p:extLst>
          </p:nvPr>
        </p:nvGraphicFramePr>
        <p:xfrm>
          <a:off x="159797" y="1992726"/>
          <a:ext cx="8877670" cy="3922541"/>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 (mouth)</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Syphilis,</a:t>
                      </a:r>
                      <a:r>
                        <a:rPr lang="en-US" sz="1050" b="1" baseline="0" dirty="0" smtClean="0"/>
                        <a:t> </a:t>
                      </a:r>
                      <a:r>
                        <a:rPr lang="en-US" sz="1050" b="1" baseline="0" dirty="0" err="1" smtClean="0"/>
                        <a:t>leptospir</a:t>
                      </a:r>
                      <a:r>
                        <a:rPr lang="en-US" sz="1050" b="1" baseline="0"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GAS,</a:t>
                      </a:r>
                      <a:r>
                        <a:rPr lang="en-US" sz="1050" b="1" baseline="0" dirty="0" smtClean="0"/>
                        <a:t> syphilis </a:t>
                      </a:r>
                      <a:endParaRPr lang="en-US" sz="1050" b="1" dirty="0"/>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extLst>
                  <a:ext uri="{0D108BD9-81ED-4DB2-BD59-A6C34878D82A}">
                    <a16:rowId xmlns:a16="http://schemas.microsoft.com/office/drawing/2014/main" val="10003"/>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4"/>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5"/>
                  </a:ext>
                </a:extLst>
              </a:tr>
              <a:tr h="579073">
                <a:tc>
                  <a:txBody>
                    <a:bodyPr/>
                    <a:lstStyle/>
                    <a:p>
                      <a:r>
                        <a:rPr lang="en-US" sz="1200" b="1" dirty="0" err="1" smtClean="0"/>
                        <a:t>Zosyn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6"/>
                  </a:ext>
                </a:extLst>
              </a:tr>
            </a:tbl>
          </a:graphicData>
        </a:graphic>
      </p:graphicFrame>
      <p:sp>
        <p:nvSpPr>
          <p:cNvPr id="7" name="5-Point Star 6"/>
          <p:cNvSpPr/>
          <p:nvPr/>
        </p:nvSpPr>
        <p:spPr>
          <a:xfrm>
            <a:off x="7395099" y="292963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2373296" y="618033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04115" y="6135949"/>
            <a:ext cx="2207582" cy="369332"/>
          </a:xfrm>
          <a:prstGeom prst="rect">
            <a:avLst/>
          </a:prstGeom>
          <a:noFill/>
        </p:spPr>
        <p:txBody>
          <a:bodyPr wrap="square" rtlCol="0">
            <a:spAutoFit/>
          </a:bodyPr>
          <a:lstStyle/>
          <a:p>
            <a:r>
              <a:rPr lang="en-US" dirty="0" smtClean="0"/>
              <a:t>= drug of choice</a:t>
            </a:r>
            <a:endParaRPr lang="en-US" dirty="0"/>
          </a:p>
        </p:txBody>
      </p:sp>
    </p:spTree>
    <p:extLst>
      <p:ext uri="{BB962C8B-B14F-4D97-AF65-F5344CB8AC3E}">
        <p14:creationId xmlns:p14="http://schemas.microsoft.com/office/powerpoint/2010/main" val="3840711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9914"/>
            <a:ext cx="8397726" cy="967840"/>
          </a:xfrm>
        </p:spPr>
        <p:txBody>
          <a:bodyPr>
            <a:normAutofit fontScale="90000"/>
          </a:bodyPr>
          <a:lstStyle/>
          <a:p>
            <a:r>
              <a:rPr lang="en-US" dirty="0"/>
              <a:t>PENICILLIN FAMILY: </a:t>
            </a:r>
            <a:br>
              <a:rPr lang="en-US" dirty="0"/>
            </a:br>
            <a:r>
              <a:rPr lang="en-US" dirty="0">
                <a:solidFill>
                  <a:schemeClr val="accent3"/>
                </a:solidFill>
              </a:rPr>
              <a:t>TEST YOURSELF!!!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6886125"/>
              </p:ext>
            </p:extLst>
          </p:nvPr>
        </p:nvGraphicFramePr>
        <p:xfrm>
          <a:off x="159797" y="1992726"/>
          <a:ext cx="8877670" cy="3922541"/>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 (mouth)</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Syphilis,</a:t>
                      </a:r>
                      <a:r>
                        <a:rPr lang="en-US" sz="1050" b="1" baseline="0" dirty="0" smtClean="0"/>
                        <a:t> </a:t>
                      </a:r>
                      <a:r>
                        <a:rPr lang="en-US" sz="1050" b="1" baseline="0" dirty="0" err="1" smtClean="0"/>
                        <a:t>leptospir</a:t>
                      </a:r>
                      <a:r>
                        <a:rPr lang="en-US" sz="1050" b="1" baseline="0"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GAS,</a:t>
                      </a:r>
                      <a:r>
                        <a:rPr lang="en-US" sz="1050" b="1" baseline="0" dirty="0" smtClean="0"/>
                        <a:t> syphilis </a:t>
                      </a:r>
                      <a:endParaRPr lang="en-US" sz="1050" b="1" dirty="0"/>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Lyme</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UTI’s, Listeria, Enterococcus </a:t>
                      </a:r>
                      <a:endParaRPr lang="en-US" sz="1050" b="1" dirty="0"/>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4"/>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5"/>
                  </a:ext>
                </a:extLst>
              </a:tr>
              <a:tr h="579073">
                <a:tc>
                  <a:txBody>
                    <a:bodyPr/>
                    <a:lstStyle/>
                    <a:p>
                      <a:r>
                        <a:rPr lang="en-US" sz="1200" b="1" dirty="0" err="1" smtClean="0"/>
                        <a:t>Zosyn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6"/>
                  </a:ext>
                </a:extLst>
              </a:tr>
            </a:tbl>
          </a:graphicData>
        </a:graphic>
      </p:graphicFrame>
      <p:sp>
        <p:nvSpPr>
          <p:cNvPr id="5" name="5-Point Star 4"/>
          <p:cNvSpPr/>
          <p:nvPr/>
        </p:nvSpPr>
        <p:spPr>
          <a:xfrm>
            <a:off x="3484485" y="3826277"/>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7395099" y="292963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2373296" y="618033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04115" y="6135949"/>
            <a:ext cx="2207582" cy="369332"/>
          </a:xfrm>
          <a:prstGeom prst="rect">
            <a:avLst/>
          </a:prstGeom>
          <a:noFill/>
        </p:spPr>
        <p:txBody>
          <a:bodyPr wrap="square" rtlCol="0">
            <a:spAutoFit/>
          </a:bodyPr>
          <a:lstStyle/>
          <a:p>
            <a:r>
              <a:rPr lang="en-US" dirty="0" smtClean="0"/>
              <a:t>= drug of choice</a:t>
            </a:r>
            <a:endParaRPr lang="en-US" dirty="0"/>
          </a:p>
        </p:txBody>
      </p:sp>
    </p:spTree>
    <p:extLst>
      <p:ext uri="{BB962C8B-B14F-4D97-AF65-F5344CB8AC3E}">
        <p14:creationId xmlns:p14="http://schemas.microsoft.com/office/powerpoint/2010/main" val="384071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9914"/>
            <a:ext cx="8397726" cy="967840"/>
          </a:xfrm>
        </p:spPr>
        <p:txBody>
          <a:bodyPr>
            <a:normAutofit fontScale="90000"/>
          </a:bodyPr>
          <a:lstStyle/>
          <a:p>
            <a:r>
              <a:rPr lang="en-US" dirty="0"/>
              <a:t>PENICILLIN FAMILY: </a:t>
            </a:r>
            <a:br>
              <a:rPr lang="en-US" dirty="0"/>
            </a:br>
            <a:r>
              <a:rPr lang="en-US" dirty="0">
                <a:solidFill>
                  <a:schemeClr val="accent3"/>
                </a:solidFill>
              </a:rPr>
              <a:t>TEST YOURSELF!!!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09361829"/>
              </p:ext>
            </p:extLst>
          </p:nvPr>
        </p:nvGraphicFramePr>
        <p:xfrm>
          <a:off x="159797" y="1992726"/>
          <a:ext cx="8877670" cy="3933256"/>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 (mouth)</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Syphilis,</a:t>
                      </a:r>
                      <a:r>
                        <a:rPr lang="en-US" sz="1050" b="1" baseline="0" dirty="0" smtClean="0"/>
                        <a:t> </a:t>
                      </a:r>
                      <a:r>
                        <a:rPr lang="en-US" sz="1050" b="1" baseline="0" dirty="0" err="1" smtClean="0"/>
                        <a:t>leptospir</a:t>
                      </a:r>
                      <a:r>
                        <a:rPr lang="en-US" sz="1050" b="1" baseline="0"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GAS,</a:t>
                      </a:r>
                      <a:r>
                        <a:rPr lang="en-US" sz="1050" b="1" baseline="0" dirty="0" smtClean="0"/>
                        <a:t> syphilis </a:t>
                      </a:r>
                      <a:endParaRPr lang="en-US" sz="1050" b="1" dirty="0"/>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Lyme</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UTI’s, Listeria, Enterococcus </a:t>
                      </a:r>
                      <a:endParaRPr lang="en-US" sz="1050" b="1" dirty="0"/>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Sinusitis, asp.</a:t>
                      </a:r>
                      <a:r>
                        <a:rPr lang="en-US" sz="1050" b="1" baseline="0" dirty="0" smtClean="0">
                          <a:latin typeface="Arial"/>
                          <a:cs typeface="Arial"/>
                        </a:rPr>
                        <a:t> </a:t>
                      </a:r>
                      <a:r>
                        <a:rPr lang="en-US" sz="1050" b="1" dirty="0" smtClean="0">
                          <a:latin typeface="Arial"/>
                          <a:cs typeface="Arial"/>
                        </a:rPr>
                        <a:t>PNA, bites, cholangitis</a:t>
                      </a:r>
                      <a:endParaRPr lang="en-US" sz="1050" b="1"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5"/>
                  </a:ext>
                </a:extLst>
              </a:tr>
              <a:tr h="579073">
                <a:tc>
                  <a:txBody>
                    <a:bodyPr/>
                    <a:lstStyle/>
                    <a:p>
                      <a:r>
                        <a:rPr lang="en-US" sz="1200" b="1" dirty="0" err="1" smtClean="0"/>
                        <a:t>Zosyn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6"/>
                  </a:ext>
                </a:extLst>
              </a:tr>
            </a:tbl>
          </a:graphicData>
        </a:graphic>
      </p:graphicFrame>
      <p:sp>
        <p:nvSpPr>
          <p:cNvPr id="5" name="5-Point Star 4"/>
          <p:cNvSpPr/>
          <p:nvPr/>
        </p:nvSpPr>
        <p:spPr>
          <a:xfrm>
            <a:off x="3484485" y="3826277"/>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7395099" y="292963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2373296" y="618033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04115" y="6135949"/>
            <a:ext cx="2207582" cy="369332"/>
          </a:xfrm>
          <a:prstGeom prst="rect">
            <a:avLst/>
          </a:prstGeom>
          <a:noFill/>
        </p:spPr>
        <p:txBody>
          <a:bodyPr wrap="square" rtlCol="0">
            <a:spAutoFit/>
          </a:bodyPr>
          <a:lstStyle/>
          <a:p>
            <a:r>
              <a:rPr lang="en-US" dirty="0" smtClean="0"/>
              <a:t>= drug of choice</a:t>
            </a:r>
            <a:endParaRPr lang="en-US" dirty="0"/>
          </a:p>
        </p:txBody>
      </p:sp>
    </p:spTree>
    <p:extLst>
      <p:ext uri="{BB962C8B-B14F-4D97-AF65-F5344CB8AC3E}">
        <p14:creationId xmlns:p14="http://schemas.microsoft.com/office/powerpoint/2010/main" val="384071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9914"/>
            <a:ext cx="8397726" cy="967840"/>
          </a:xfrm>
        </p:spPr>
        <p:txBody>
          <a:bodyPr>
            <a:normAutofit fontScale="90000"/>
          </a:bodyPr>
          <a:lstStyle/>
          <a:p>
            <a:r>
              <a:rPr lang="en-US" dirty="0"/>
              <a:t>PENICILLIN FAMILY: </a:t>
            </a:r>
            <a:br>
              <a:rPr lang="en-US" dirty="0"/>
            </a:br>
            <a:r>
              <a:rPr lang="en-US" dirty="0">
                <a:solidFill>
                  <a:schemeClr val="accent3"/>
                </a:solidFill>
              </a:rPr>
              <a:t>TEST YOURSELF!!!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1973793"/>
              </p:ext>
            </p:extLst>
          </p:nvPr>
        </p:nvGraphicFramePr>
        <p:xfrm>
          <a:off x="159797" y="1992726"/>
          <a:ext cx="8877670" cy="3933256"/>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 (mouth)</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Syphilis,</a:t>
                      </a:r>
                      <a:r>
                        <a:rPr lang="en-US" sz="1050" b="1" baseline="0" dirty="0" smtClean="0"/>
                        <a:t> </a:t>
                      </a:r>
                      <a:r>
                        <a:rPr lang="en-US" sz="1050" b="1" baseline="0" dirty="0" err="1" smtClean="0"/>
                        <a:t>leptospir</a:t>
                      </a:r>
                      <a:r>
                        <a:rPr lang="en-US" sz="1050" b="1" baseline="0"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GAS,</a:t>
                      </a:r>
                      <a:r>
                        <a:rPr lang="en-US" sz="1050" b="1" baseline="0" dirty="0" smtClean="0"/>
                        <a:t> syphilis </a:t>
                      </a:r>
                      <a:endParaRPr lang="en-US" sz="1050" b="1" dirty="0"/>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Lyme</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UTI’s, Listeria, Enterococcus </a:t>
                      </a:r>
                      <a:endParaRPr lang="en-US" sz="1050" b="1" dirty="0"/>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Sinusitis, asp.</a:t>
                      </a:r>
                      <a:r>
                        <a:rPr lang="en-US" sz="1050" b="1" baseline="0" dirty="0" smtClean="0">
                          <a:latin typeface="Arial"/>
                          <a:cs typeface="Arial"/>
                        </a:rPr>
                        <a:t> </a:t>
                      </a:r>
                      <a:r>
                        <a:rPr lang="en-US" sz="1050" b="1" dirty="0" smtClean="0">
                          <a:latin typeface="Arial"/>
                          <a:cs typeface="Arial"/>
                        </a:rPr>
                        <a:t>PNA, bites, cholangitis</a:t>
                      </a:r>
                      <a:endParaRPr lang="en-US" sz="1050" b="1"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Invasive</a:t>
                      </a:r>
                      <a:r>
                        <a:rPr lang="en-US" sz="1050" b="1" baseline="0" dirty="0" smtClean="0">
                          <a:latin typeface="Arial"/>
                          <a:cs typeface="Arial"/>
                        </a:rPr>
                        <a:t> </a:t>
                      </a:r>
                      <a:r>
                        <a:rPr lang="en-US" sz="1050" b="1" dirty="0" smtClean="0">
                          <a:latin typeface="Arial"/>
                          <a:cs typeface="Arial"/>
                        </a:rPr>
                        <a:t>MSSA</a:t>
                      </a:r>
                      <a:endParaRPr lang="en-US" sz="1050" b="1"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err="1" smtClean="0"/>
                        <a:t>Zosyn</a:t>
                      </a:r>
                      <a:endParaRPr lang="en-US" sz="1200" b="1" dirty="0"/>
                    </a:p>
                  </a:txBody>
                  <a:tcPr marL="146304" marR="146304" marT="54864" marB="54864"/>
                </a:tc>
                <a:tc>
                  <a:txBody>
                    <a:bodyPr/>
                    <a:lstStyle/>
                    <a:p>
                      <a:endParaRPr lang="en-US" sz="105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10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90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p>
                  </a:txBody>
                  <a:tcPr marL="146304" marR="146304" marT="54864" marB="54864">
                    <a:solidFill>
                      <a:schemeClr val="bg2"/>
                    </a:solidFill>
                  </a:tcPr>
                </a:tc>
                <a:tc>
                  <a:txBody>
                    <a:bodyPr/>
                    <a:lstStyle/>
                    <a:p>
                      <a:endParaRPr lang="en-US" sz="1050" b="1" dirty="0">
                        <a:latin typeface="Arial"/>
                        <a:cs typeface="Arial"/>
                      </a:endParaRPr>
                    </a:p>
                  </a:txBody>
                  <a:tcPr marL="146304" marR="146304" marT="54864" marB="54864">
                    <a:solidFill>
                      <a:schemeClr val="bg2"/>
                    </a:solidFill>
                  </a:tcPr>
                </a:tc>
                <a:extLst>
                  <a:ext uri="{0D108BD9-81ED-4DB2-BD59-A6C34878D82A}">
                    <a16:rowId xmlns:a16="http://schemas.microsoft.com/office/drawing/2014/main" val="10006"/>
                  </a:ext>
                </a:extLst>
              </a:tr>
            </a:tbl>
          </a:graphicData>
        </a:graphic>
      </p:graphicFrame>
      <p:sp>
        <p:nvSpPr>
          <p:cNvPr id="5" name="5-Point Star 4"/>
          <p:cNvSpPr/>
          <p:nvPr/>
        </p:nvSpPr>
        <p:spPr>
          <a:xfrm>
            <a:off x="3484485" y="3826277"/>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2099568" y="4971496"/>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7395099" y="292963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2373296" y="618033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604115" y="6135949"/>
            <a:ext cx="2207582" cy="369332"/>
          </a:xfrm>
          <a:prstGeom prst="rect">
            <a:avLst/>
          </a:prstGeom>
          <a:noFill/>
        </p:spPr>
        <p:txBody>
          <a:bodyPr wrap="square" rtlCol="0">
            <a:spAutoFit/>
          </a:bodyPr>
          <a:lstStyle/>
          <a:p>
            <a:r>
              <a:rPr lang="en-US" dirty="0" smtClean="0"/>
              <a:t>= drug of choice</a:t>
            </a:r>
            <a:endParaRPr lang="en-US" dirty="0"/>
          </a:p>
        </p:txBody>
      </p:sp>
    </p:spTree>
    <p:extLst>
      <p:ext uri="{BB962C8B-B14F-4D97-AF65-F5344CB8AC3E}">
        <p14:creationId xmlns:p14="http://schemas.microsoft.com/office/powerpoint/2010/main" val="3840711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9914"/>
            <a:ext cx="8397726" cy="967840"/>
          </a:xfrm>
        </p:spPr>
        <p:txBody>
          <a:bodyPr>
            <a:normAutofit fontScale="90000"/>
          </a:bodyPr>
          <a:lstStyle/>
          <a:p>
            <a:r>
              <a:rPr lang="en-US" dirty="0"/>
              <a:t>PENICILLIN FAMILY: </a:t>
            </a:r>
            <a:br>
              <a:rPr lang="en-US" dirty="0"/>
            </a:br>
            <a:r>
              <a:rPr lang="en-US" dirty="0">
                <a:solidFill>
                  <a:schemeClr val="accent3"/>
                </a:solidFill>
              </a:rPr>
              <a:t>TEST YOURSELF!!!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06116371"/>
              </p:ext>
            </p:extLst>
          </p:nvPr>
        </p:nvGraphicFramePr>
        <p:xfrm>
          <a:off x="159797" y="1992726"/>
          <a:ext cx="8877670" cy="3933256"/>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050" b="1" dirty="0" smtClean="0"/>
                        <a:t>Strep</a:t>
                      </a:r>
                      <a:endParaRPr lang="en-US" sz="105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900" b="1" dirty="0" smtClean="0"/>
                        <a:t>“</a:t>
                      </a:r>
                      <a:r>
                        <a:rPr lang="en-US" sz="900" b="1" dirty="0" err="1" smtClean="0"/>
                        <a:t>Normals</a:t>
                      </a:r>
                      <a:r>
                        <a:rPr lang="en-US" sz="900" b="1" dirty="0" smtClean="0"/>
                        <a:t>”</a:t>
                      </a:r>
                      <a:endParaRPr lang="en-US" sz="9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400" b="1" dirty="0" smtClean="0"/>
                        <a:t>Penicillin </a:t>
                      </a:r>
                      <a:endParaRPr lang="en-US" sz="14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 (mouth)</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Syphilis,</a:t>
                      </a:r>
                      <a:r>
                        <a:rPr lang="en-US" sz="1050" b="1" baseline="0" dirty="0" smtClean="0"/>
                        <a:t> </a:t>
                      </a:r>
                      <a:r>
                        <a:rPr lang="en-US" sz="1050" b="1" baseline="0" dirty="0" err="1" smtClean="0"/>
                        <a:t>leptospir</a:t>
                      </a:r>
                      <a:r>
                        <a:rPr lang="en-US" sz="1050" b="1" baseline="0"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GAS,</a:t>
                      </a:r>
                      <a:r>
                        <a:rPr lang="en-US" sz="1050" b="1" baseline="0" dirty="0" smtClean="0"/>
                        <a:t> syphilis </a:t>
                      </a:r>
                      <a:endParaRPr lang="en-US" sz="1050" b="1" dirty="0"/>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Amox</a:t>
                      </a:r>
                      <a:r>
                        <a:rPr lang="en-US" sz="1200" b="1" dirty="0" smtClean="0"/>
                        <a:t>/Amp</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Lyme</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UTI’s, Listeria, Enterococcus </a:t>
                      </a:r>
                      <a:endParaRPr lang="en-US" sz="1050" b="1" dirty="0"/>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Augmentin/</a:t>
                      </a:r>
                      <a:r>
                        <a:rPr lang="en-US" sz="1200" b="1" dirty="0" err="1" smtClean="0"/>
                        <a:t>Unasyn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Sinusitis, asp.</a:t>
                      </a:r>
                      <a:r>
                        <a:rPr lang="en-US" sz="1050" b="1" baseline="0" dirty="0" smtClean="0">
                          <a:latin typeface="Arial"/>
                          <a:cs typeface="Arial"/>
                        </a:rPr>
                        <a:t> </a:t>
                      </a:r>
                      <a:r>
                        <a:rPr lang="en-US" sz="1050" b="1" dirty="0" smtClean="0">
                          <a:latin typeface="Arial"/>
                          <a:cs typeface="Arial"/>
                        </a:rPr>
                        <a:t>PNA, bites, cholangitis</a:t>
                      </a:r>
                      <a:endParaRPr lang="en-US" sz="1050" b="1"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Nafcillin</a:t>
                      </a:r>
                      <a:r>
                        <a:rPr lang="en-US" sz="1200" b="1" dirty="0" smtClean="0"/>
                        <a:t>/</a:t>
                      </a:r>
                    </a:p>
                    <a:p>
                      <a:r>
                        <a:rPr lang="en-US" sz="1200" b="1" dirty="0" smtClean="0"/>
                        <a:t>Oxacillin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Invasive</a:t>
                      </a:r>
                      <a:r>
                        <a:rPr lang="en-US" sz="1050" b="1" baseline="0" dirty="0" smtClean="0">
                          <a:latin typeface="Arial"/>
                          <a:cs typeface="Arial"/>
                        </a:rPr>
                        <a:t> </a:t>
                      </a:r>
                      <a:r>
                        <a:rPr lang="en-US" sz="1050" b="1" dirty="0" smtClean="0">
                          <a:latin typeface="Arial"/>
                          <a:cs typeface="Arial"/>
                        </a:rPr>
                        <a:t>MSSA</a:t>
                      </a:r>
                      <a:endParaRPr lang="en-US" sz="1050" b="1"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err="1" smtClean="0"/>
                        <a:t>Zosyn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latin typeface="Arial"/>
                          <a:cs typeface="Arial"/>
                        </a:rPr>
                        <a:t>Pseudomonas,</a:t>
                      </a:r>
                      <a:r>
                        <a:rPr lang="en-US" sz="1050" b="1" baseline="0" dirty="0" smtClean="0">
                          <a:latin typeface="Arial"/>
                          <a:cs typeface="Arial"/>
                        </a:rPr>
                        <a:t> GI, HCAP</a:t>
                      </a:r>
                      <a:endParaRPr lang="en-US" sz="1050" b="1" dirty="0">
                        <a:latin typeface="Arial"/>
                        <a:cs typeface="Arial"/>
                      </a:endParaRPr>
                    </a:p>
                  </a:txBody>
                  <a:tcPr marL="146304" marR="146304" marT="54864" marB="54864"/>
                </a:tc>
                <a:extLst>
                  <a:ext uri="{0D108BD9-81ED-4DB2-BD59-A6C34878D82A}">
                    <a16:rowId xmlns:a16="http://schemas.microsoft.com/office/drawing/2014/main" val="10006"/>
                  </a:ext>
                </a:extLst>
              </a:tr>
            </a:tbl>
          </a:graphicData>
        </a:graphic>
      </p:graphicFrame>
      <p:sp>
        <p:nvSpPr>
          <p:cNvPr id="5" name="5-Point Star 4"/>
          <p:cNvSpPr/>
          <p:nvPr/>
        </p:nvSpPr>
        <p:spPr>
          <a:xfrm>
            <a:off x="3484485" y="3826277"/>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2099568" y="4971496"/>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7395099" y="2929631"/>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2373296" y="6180339"/>
            <a:ext cx="257453" cy="230819"/>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604115" y="6135949"/>
            <a:ext cx="2207582" cy="369332"/>
          </a:xfrm>
          <a:prstGeom prst="rect">
            <a:avLst/>
          </a:prstGeom>
          <a:noFill/>
        </p:spPr>
        <p:txBody>
          <a:bodyPr wrap="square" rtlCol="0">
            <a:spAutoFit/>
          </a:bodyPr>
          <a:lstStyle/>
          <a:p>
            <a:r>
              <a:rPr lang="en-US" dirty="0" smtClean="0"/>
              <a:t>= drug of choice</a:t>
            </a:r>
            <a:endParaRPr lang="en-US" dirty="0"/>
          </a:p>
        </p:txBody>
      </p:sp>
    </p:spTree>
    <p:extLst>
      <p:ext uri="{BB962C8B-B14F-4D97-AF65-F5344CB8AC3E}">
        <p14:creationId xmlns:p14="http://schemas.microsoft.com/office/powerpoint/2010/main" val="384071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Overview</a:t>
            </a:r>
            <a:endParaRPr lang="en-US" dirty="0"/>
          </a:p>
        </p:txBody>
      </p:sp>
      <p:sp>
        <p:nvSpPr>
          <p:cNvPr id="13" name="TextBox 12"/>
          <p:cNvSpPr txBox="1"/>
          <p:nvPr/>
        </p:nvSpPr>
        <p:spPr>
          <a:xfrm>
            <a:off x="498644" y="2380839"/>
            <a:ext cx="8359606" cy="332398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smtClean="0">
                <a:latin typeface="Arial"/>
                <a:cs typeface="Arial"/>
              </a:rPr>
              <a:t>HOW WE CHARACTERIZE BACTERIA:</a:t>
            </a:r>
          </a:p>
          <a:p>
            <a:pPr marL="457200" indent="-457200">
              <a:buFont typeface="Arial"/>
              <a:buChar char="•"/>
            </a:pPr>
            <a:endParaRPr lang="en-US" sz="3000" b="1" dirty="0" smtClean="0">
              <a:latin typeface="Arial"/>
              <a:cs typeface="Arial"/>
            </a:endParaRPr>
          </a:p>
          <a:p>
            <a:pPr marL="914400" lvl="1" indent="-457200">
              <a:buFont typeface="Arial"/>
              <a:buChar char="•"/>
            </a:pPr>
            <a:r>
              <a:rPr lang="en-US" sz="3000" dirty="0" smtClean="0">
                <a:latin typeface="Arial"/>
                <a:cs typeface="Arial"/>
              </a:rPr>
              <a:t>GRAM POSITIVE VS. GRAM NEGATIVE</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latin typeface="Arial"/>
                <a:cs typeface="Arial"/>
              </a:rPr>
              <a:t>AEROBIC VS. ANAEROBIC</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latin typeface="Arial"/>
                <a:cs typeface="Arial"/>
              </a:rPr>
              <a:t>ATYPICALS</a:t>
            </a:r>
            <a:endParaRPr lang="en-US" sz="3000" dirty="0">
              <a:latin typeface="Arial"/>
              <a:cs typeface="Arial"/>
            </a:endParaRPr>
          </a:p>
        </p:txBody>
      </p:sp>
    </p:spTree>
    <p:extLst>
      <p:ext uri="{BB962C8B-B14F-4D97-AF65-F5344CB8AC3E}">
        <p14:creationId xmlns:p14="http://schemas.microsoft.com/office/powerpoint/2010/main" val="1770592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rgbClr val="7F7F7F"/>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rgbClr val="7F7F7F"/>
                </a:solidFill>
                <a:latin typeface="Arial"/>
                <a:cs typeface="Arial"/>
              </a:rPr>
              <a:t>VANCOMYCIN</a:t>
            </a:r>
          </a:p>
          <a:p>
            <a:r>
              <a:rPr lang="en-US" sz="2000" b="1" dirty="0">
                <a:solidFill>
                  <a:srgbClr val="7F7F7F"/>
                </a:solidFill>
                <a:latin typeface="Arial"/>
                <a:cs typeface="Arial"/>
              </a:rPr>
              <a:t/>
            </a:r>
            <a:br>
              <a:rPr lang="en-US" sz="2000" b="1" dirty="0">
                <a:solidFill>
                  <a:srgbClr val="7F7F7F"/>
                </a:solidFill>
                <a:latin typeface="Arial"/>
                <a:cs typeface="Arial"/>
              </a:rPr>
            </a:br>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LINEZOLID</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CLINDAMYCIN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BACTRIM</a:t>
            </a:r>
            <a:endParaRPr lang="en-US" sz="2000" b="1" dirty="0">
              <a:solidFill>
                <a:srgbClr val="7F7F7F"/>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326496" y="2772833"/>
            <a:ext cx="2672115" cy="722657"/>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629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CEPHALOSPORIN FAMILY</a:t>
            </a:r>
            <a:endParaRPr lang="en-US" dirty="0">
              <a:solidFill>
                <a:srgbClr val="FFFFFF"/>
              </a:solidFill>
            </a:endParaRPr>
          </a:p>
        </p:txBody>
      </p:sp>
      <p:sp>
        <p:nvSpPr>
          <p:cNvPr id="3" name="Content Placeholder 2"/>
          <p:cNvSpPr>
            <a:spLocks noGrp="1"/>
          </p:cNvSpPr>
          <p:nvPr>
            <p:ph idx="1"/>
          </p:nvPr>
        </p:nvSpPr>
        <p:spPr>
          <a:xfrm>
            <a:off x="161267" y="2133600"/>
            <a:ext cx="5583654" cy="3992563"/>
          </a:xfrm>
        </p:spPr>
        <p:txBody>
          <a:bodyPr>
            <a:normAutofit/>
          </a:bodyPr>
          <a:lstStyle/>
          <a:p>
            <a:r>
              <a:rPr lang="en-US" dirty="0">
                <a:solidFill>
                  <a:srgbClr val="000000"/>
                </a:solidFill>
                <a:latin typeface="Arial"/>
                <a:cs typeface="Arial"/>
              </a:rPr>
              <a:t>Most </a:t>
            </a:r>
            <a:r>
              <a:rPr lang="en-US" dirty="0" smtClean="0">
                <a:solidFill>
                  <a:srgbClr val="000000"/>
                </a:solidFill>
                <a:latin typeface="Arial"/>
                <a:cs typeface="Arial"/>
              </a:rPr>
              <a:t>are </a:t>
            </a:r>
            <a:r>
              <a:rPr lang="en-US" dirty="0">
                <a:solidFill>
                  <a:srgbClr val="000000"/>
                </a:solidFill>
                <a:latin typeface="Arial"/>
                <a:cs typeface="Arial"/>
              </a:rPr>
              <a:t>semi-synthetic derivatives of cephalosporin C, </a:t>
            </a:r>
            <a:r>
              <a:rPr lang="en-US" dirty="0" smtClean="0">
                <a:solidFill>
                  <a:srgbClr val="000000"/>
                </a:solidFill>
                <a:latin typeface="Arial"/>
                <a:cs typeface="Arial"/>
              </a:rPr>
              <a:t>an anti-microbial </a:t>
            </a:r>
            <a:r>
              <a:rPr lang="en-US" dirty="0">
                <a:solidFill>
                  <a:srgbClr val="000000"/>
                </a:solidFill>
                <a:latin typeface="Arial"/>
                <a:cs typeface="Arial"/>
              </a:rPr>
              <a:t>compound </a:t>
            </a:r>
            <a:r>
              <a:rPr lang="en-US" dirty="0" smtClean="0">
                <a:solidFill>
                  <a:srgbClr val="000000"/>
                </a:solidFill>
                <a:latin typeface="Arial"/>
                <a:cs typeface="Arial"/>
              </a:rPr>
              <a:t>produced </a:t>
            </a:r>
            <a:r>
              <a:rPr lang="en-US" dirty="0">
                <a:solidFill>
                  <a:srgbClr val="000000"/>
                </a:solidFill>
                <a:latin typeface="Arial"/>
                <a:cs typeface="Arial"/>
              </a:rPr>
              <a:t>by the fungus </a:t>
            </a:r>
            <a:r>
              <a:rPr lang="en-US" dirty="0" err="1" smtClean="0">
                <a:solidFill>
                  <a:srgbClr val="000000"/>
                </a:solidFill>
                <a:latin typeface="Arial"/>
                <a:cs typeface="Arial"/>
              </a:rPr>
              <a:t>Cephalosporium</a:t>
            </a:r>
            <a:r>
              <a:rPr lang="en-US" dirty="0">
                <a:solidFill>
                  <a:srgbClr val="000000"/>
                </a:solidFill>
                <a:latin typeface="Arial"/>
                <a:cs typeface="Arial"/>
              </a:rPr>
              <a:t> </a:t>
            </a:r>
            <a:r>
              <a:rPr lang="en-US" dirty="0" smtClean="0">
                <a:solidFill>
                  <a:srgbClr val="000000"/>
                </a:solidFill>
                <a:latin typeface="Arial"/>
                <a:cs typeface="Arial"/>
              </a:rPr>
              <a:t>(just like penicillin!)</a:t>
            </a:r>
            <a:endParaRPr lang="en-US" dirty="0">
              <a:solidFill>
                <a:srgbClr val="000000"/>
              </a:solidFill>
              <a:latin typeface="Arial"/>
              <a:cs typeface="Arial"/>
            </a:endParaRPr>
          </a:p>
          <a:p>
            <a:endParaRPr lang="en-US" dirty="0" smtClean="0">
              <a:solidFill>
                <a:srgbClr val="000000"/>
              </a:solidFill>
              <a:latin typeface="Arial"/>
              <a:cs typeface="Arial"/>
            </a:endParaRPr>
          </a:p>
          <a:p>
            <a:r>
              <a:rPr lang="en-US" dirty="0" smtClean="0">
                <a:solidFill>
                  <a:srgbClr val="000000"/>
                </a:solidFill>
                <a:latin typeface="Arial"/>
                <a:cs typeface="Arial"/>
              </a:rPr>
              <a:t>Mechanism of action is a B-lactam ring, similar to </a:t>
            </a:r>
            <a:r>
              <a:rPr lang="en-US" dirty="0" err="1" smtClean="0">
                <a:solidFill>
                  <a:srgbClr val="000000"/>
                </a:solidFill>
                <a:latin typeface="Arial"/>
                <a:cs typeface="Arial"/>
              </a:rPr>
              <a:t>penicillins</a:t>
            </a:r>
            <a:r>
              <a:rPr lang="en-US" dirty="0" smtClean="0">
                <a:solidFill>
                  <a:srgbClr val="000000"/>
                </a:solidFill>
                <a:latin typeface="Arial"/>
                <a:cs typeface="Arial"/>
              </a:rPr>
              <a:t>. </a:t>
            </a:r>
          </a:p>
        </p:txBody>
      </p:sp>
      <p:pic>
        <p:nvPicPr>
          <p:cNvPr id="4" name="Picture 3"/>
          <p:cNvPicPr>
            <a:picLocks noChangeAspect="1"/>
          </p:cNvPicPr>
          <p:nvPr/>
        </p:nvPicPr>
        <p:blipFill>
          <a:blip r:embed="rId2"/>
          <a:stretch>
            <a:fillRect/>
          </a:stretch>
        </p:blipFill>
        <p:spPr>
          <a:xfrm>
            <a:off x="5986812" y="2597183"/>
            <a:ext cx="2721279" cy="2650488"/>
          </a:xfrm>
          <a:prstGeom prst="rect">
            <a:avLst/>
          </a:prstGeom>
        </p:spPr>
      </p:pic>
    </p:spTree>
    <p:extLst>
      <p:ext uri="{BB962C8B-B14F-4D97-AF65-F5344CB8AC3E}">
        <p14:creationId xmlns:p14="http://schemas.microsoft.com/office/powerpoint/2010/main" val="28757771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CEPHALOSPORIN FAMILY</a:t>
            </a:r>
            <a:endParaRPr lang="en-US" dirty="0">
              <a:solidFill>
                <a:srgbClr val="FFFFFF"/>
              </a:solidFill>
            </a:endParaRPr>
          </a:p>
        </p:txBody>
      </p:sp>
      <p:sp>
        <p:nvSpPr>
          <p:cNvPr id="11" name="Rectangle 10"/>
          <p:cNvSpPr/>
          <p:nvPr/>
        </p:nvSpPr>
        <p:spPr>
          <a:xfrm>
            <a:off x="5623978" y="3003209"/>
            <a:ext cx="2197181" cy="4635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latin typeface="Arial"/>
                <a:cs typeface="Arial"/>
              </a:rPr>
              <a:t>B-lactamase Sensitive</a:t>
            </a:r>
            <a:endParaRPr lang="en-US" sz="1500" dirty="0">
              <a:latin typeface="Arial"/>
              <a:cs typeface="Arial"/>
            </a:endParaRPr>
          </a:p>
        </p:txBody>
      </p:sp>
      <p:sp>
        <p:nvSpPr>
          <p:cNvPr id="12" name="Rectangle 11"/>
          <p:cNvSpPr/>
          <p:nvPr/>
        </p:nvSpPr>
        <p:spPr>
          <a:xfrm>
            <a:off x="5664294" y="4909161"/>
            <a:ext cx="2197181" cy="4635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latin typeface="Arial"/>
                <a:cs typeface="Arial"/>
              </a:rPr>
              <a:t>B-lactamase Resistant</a:t>
            </a:r>
            <a:endParaRPr lang="en-US" sz="1500" dirty="0">
              <a:latin typeface="Arial"/>
              <a:cs typeface="Arial"/>
            </a:endParaRPr>
          </a:p>
        </p:txBody>
      </p:sp>
      <p:cxnSp>
        <p:nvCxnSpPr>
          <p:cNvPr id="14" name="Straight Arrow Connector 13"/>
          <p:cNvCxnSpPr/>
          <p:nvPr/>
        </p:nvCxnSpPr>
        <p:spPr>
          <a:xfrm>
            <a:off x="6833436" y="3466792"/>
            <a:ext cx="20157" cy="144236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30398" y="3003209"/>
            <a:ext cx="2035920" cy="463583"/>
          </a:xfrm>
          <a:prstGeom prst="rect">
            <a:avLst/>
          </a:prstGeom>
          <a:solidFill>
            <a:srgbClr val="00009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500" dirty="0" smtClean="0">
                <a:solidFill>
                  <a:schemeClr val="bg1"/>
                </a:solidFill>
                <a:latin typeface="Arial"/>
                <a:cs typeface="Arial"/>
              </a:rPr>
              <a:t>Gram + Coverage</a:t>
            </a:r>
            <a:endParaRPr lang="en-US" sz="1500" dirty="0">
              <a:solidFill>
                <a:schemeClr val="bg1"/>
              </a:solidFill>
              <a:latin typeface="Arial"/>
              <a:cs typeface="Arial"/>
            </a:endParaRPr>
          </a:p>
        </p:txBody>
      </p:sp>
      <p:sp>
        <p:nvSpPr>
          <p:cNvPr id="16" name="Rectangle 15"/>
          <p:cNvSpPr/>
          <p:nvPr/>
        </p:nvSpPr>
        <p:spPr>
          <a:xfrm>
            <a:off x="1361850" y="4940626"/>
            <a:ext cx="2035920" cy="463583"/>
          </a:xfrm>
          <a:prstGeom prst="rect">
            <a:avLst/>
          </a:prstGeom>
          <a:solidFill>
            <a:srgbClr val="00009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500" dirty="0" smtClean="0">
                <a:solidFill>
                  <a:schemeClr val="bg1"/>
                </a:solidFill>
                <a:latin typeface="Arial"/>
                <a:cs typeface="Arial"/>
              </a:rPr>
              <a:t>Gram - Coverage</a:t>
            </a:r>
            <a:endParaRPr lang="en-US" sz="1500" dirty="0">
              <a:solidFill>
                <a:schemeClr val="bg1"/>
              </a:solidFill>
              <a:latin typeface="Arial"/>
              <a:cs typeface="Arial"/>
            </a:endParaRPr>
          </a:p>
        </p:txBody>
      </p:sp>
      <p:cxnSp>
        <p:nvCxnSpPr>
          <p:cNvPr id="17" name="Straight Arrow Connector 16"/>
          <p:cNvCxnSpPr/>
          <p:nvPr/>
        </p:nvCxnSpPr>
        <p:spPr>
          <a:xfrm>
            <a:off x="2329422" y="3498257"/>
            <a:ext cx="20157" cy="1442369"/>
          </a:xfrm>
          <a:prstGeom prst="straightConnector1">
            <a:avLst/>
          </a:prstGeom>
          <a:ln w="38100" cmpd="sng">
            <a:solidFill>
              <a:srgbClr val="000090"/>
            </a:solidFill>
            <a:tailEnd type="arrow"/>
          </a:ln>
        </p:spPr>
        <p:style>
          <a:lnRef idx="2">
            <a:schemeClr val="accent4"/>
          </a:lnRef>
          <a:fillRef idx="0">
            <a:schemeClr val="accent4"/>
          </a:fillRef>
          <a:effectRef idx="1">
            <a:schemeClr val="accent4"/>
          </a:effectRef>
          <a:fontRef idx="minor">
            <a:schemeClr val="tx1"/>
          </a:fontRef>
        </p:style>
      </p:cxnSp>
      <p:sp>
        <p:nvSpPr>
          <p:cNvPr id="19" name="Rectangle 18"/>
          <p:cNvSpPr/>
          <p:nvPr/>
        </p:nvSpPr>
        <p:spPr>
          <a:xfrm>
            <a:off x="3446950" y="3003209"/>
            <a:ext cx="2177028" cy="240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Arial"/>
                <a:cs typeface="Arial"/>
              </a:rPr>
              <a:t>1</a:t>
            </a:r>
            <a:r>
              <a:rPr lang="en-US" b="1" baseline="30000" dirty="0" smtClean="0">
                <a:latin typeface="Arial"/>
                <a:cs typeface="Arial"/>
              </a:rPr>
              <a:t>st</a:t>
            </a:r>
            <a:r>
              <a:rPr lang="en-US" b="1" dirty="0" smtClean="0">
                <a:latin typeface="Arial"/>
                <a:cs typeface="Arial"/>
              </a:rPr>
              <a:t> GENERATION</a:t>
            </a:r>
          </a:p>
          <a:p>
            <a:pPr algn="ctr"/>
            <a:endParaRPr lang="en-US" b="1" dirty="0" smtClean="0">
              <a:latin typeface="Arial"/>
              <a:cs typeface="Arial"/>
            </a:endParaRPr>
          </a:p>
          <a:p>
            <a:pPr algn="ctr"/>
            <a:endParaRPr lang="en-US" b="1" dirty="0">
              <a:latin typeface="Arial"/>
              <a:cs typeface="Arial"/>
            </a:endParaRPr>
          </a:p>
          <a:p>
            <a:pPr algn="ctr"/>
            <a:r>
              <a:rPr lang="en-US" b="1" dirty="0" smtClean="0">
                <a:latin typeface="Arial"/>
                <a:cs typeface="Arial"/>
              </a:rPr>
              <a:t>2</a:t>
            </a:r>
            <a:r>
              <a:rPr lang="en-US" b="1" baseline="30000" dirty="0" smtClean="0">
                <a:latin typeface="Arial"/>
                <a:cs typeface="Arial"/>
              </a:rPr>
              <a:t>nd</a:t>
            </a:r>
            <a:r>
              <a:rPr lang="en-US" b="1" dirty="0" smtClean="0">
                <a:latin typeface="Arial"/>
                <a:cs typeface="Arial"/>
              </a:rPr>
              <a:t> GENERATION</a:t>
            </a:r>
          </a:p>
          <a:p>
            <a:pPr algn="ctr"/>
            <a:endParaRPr lang="en-US" b="1" dirty="0" smtClean="0">
              <a:latin typeface="Arial"/>
              <a:cs typeface="Arial"/>
            </a:endParaRPr>
          </a:p>
          <a:p>
            <a:pPr algn="ctr"/>
            <a:endParaRPr lang="en-US" b="1" dirty="0">
              <a:latin typeface="Arial"/>
              <a:cs typeface="Arial"/>
            </a:endParaRPr>
          </a:p>
          <a:p>
            <a:pPr algn="ctr"/>
            <a:r>
              <a:rPr lang="en-US" b="1" dirty="0" smtClean="0">
                <a:latin typeface="Arial"/>
                <a:cs typeface="Arial"/>
              </a:rPr>
              <a:t>3</a:t>
            </a:r>
            <a:r>
              <a:rPr lang="en-US" b="1" baseline="30000" dirty="0" smtClean="0">
                <a:latin typeface="Arial"/>
                <a:cs typeface="Arial"/>
              </a:rPr>
              <a:t>rd</a:t>
            </a:r>
            <a:r>
              <a:rPr lang="en-US" b="1" dirty="0" smtClean="0">
                <a:latin typeface="Arial"/>
                <a:cs typeface="Arial"/>
              </a:rPr>
              <a:t> GENERATION</a:t>
            </a:r>
            <a:endParaRPr lang="en-US" b="1" dirty="0">
              <a:latin typeface="Arial"/>
              <a:cs typeface="Arial"/>
            </a:endParaRPr>
          </a:p>
        </p:txBody>
      </p:sp>
      <p:sp>
        <p:nvSpPr>
          <p:cNvPr id="20" name="Rectangle 19"/>
          <p:cNvSpPr/>
          <p:nvPr/>
        </p:nvSpPr>
        <p:spPr>
          <a:xfrm>
            <a:off x="1814183" y="5464677"/>
            <a:ext cx="5805398" cy="1138038"/>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latin typeface="Arial"/>
                <a:cs typeface="Arial"/>
              </a:rPr>
              <a:t>4</a:t>
            </a:r>
            <a:r>
              <a:rPr lang="en-US" b="1" baseline="30000" dirty="0" smtClean="0">
                <a:latin typeface="Arial"/>
                <a:cs typeface="Arial"/>
              </a:rPr>
              <a:t>th</a:t>
            </a:r>
            <a:r>
              <a:rPr lang="en-US" b="1" dirty="0" smtClean="0">
                <a:latin typeface="Arial"/>
                <a:cs typeface="Arial"/>
              </a:rPr>
              <a:t> GENERATION: </a:t>
            </a:r>
            <a:r>
              <a:rPr lang="en-US" dirty="0" smtClean="0">
                <a:latin typeface="Arial"/>
                <a:cs typeface="Arial"/>
              </a:rPr>
              <a:t>good Gram – and Gram + activity; more beta-lactamase resistant</a:t>
            </a:r>
            <a:endParaRPr lang="en-US" dirty="0">
              <a:latin typeface="Arial"/>
              <a:cs typeface="Arial"/>
            </a:endParaRPr>
          </a:p>
        </p:txBody>
      </p:sp>
      <p:cxnSp>
        <p:nvCxnSpPr>
          <p:cNvPr id="22" name="Straight Connector 21"/>
          <p:cNvCxnSpPr/>
          <p:nvPr/>
        </p:nvCxnSpPr>
        <p:spPr>
          <a:xfrm>
            <a:off x="1411030" y="5605769"/>
            <a:ext cx="6289181" cy="0"/>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84163" y="1787335"/>
            <a:ext cx="3872725" cy="1015663"/>
          </a:xfrm>
          <a:prstGeom prst="rect">
            <a:avLst/>
          </a:prstGeom>
          <a:noFill/>
        </p:spPr>
        <p:txBody>
          <a:bodyPr wrap="none" rtlCol="0">
            <a:spAutoFit/>
          </a:bodyPr>
          <a:lstStyle/>
          <a:p>
            <a:r>
              <a:rPr lang="en-US" sz="2400" b="1" dirty="0" smtClean="0">
                <a:solidFill>
                  <a:schemeClr val="accent2"/>
                </a:solidFill>
                <a:latin typeface="Arial"/>
                <a:cs typeface="Arial"/>
              </a:rPr>
              <a:t>4 MAJOR GENERATIONS</a:t>
            </a:r>
          </a:p>
          <a:p>
            <a:endParaRPr lang="en-US" b="1" dirty="0">
              <a:solidFill>
                <a:schemeClr val="accent2"/>
              </a:solidFill>
              <a:latin typeface="Arial"/>
              <a:cs typeface="Arial"/>
            </a:endParaRPr>
          </a:p>
          <a:p>
            <a:r>
              <a:rPr lang="en-US" b="1" dirty="0" smtClean="0">
                <a:latin typeface="Arial"/>
                <a:cs typeface="Arial"/>
              </a:rPr>
              <a:t>In general:</a:t>
            </a:r>
            <a:endParaRPr lang="en-US" b="1" dirty="0">
              <a:latin typeface="Arial"/>
              <a:cs typeface="Arial"/>
            </a:endParaRPr>
          </a:p>
        </p:txBody>
      </p:sp>
    </p:spTree>
    <p:extLst>
      <p:ext uri="{BB962C8B-B14F-4D97-AF65-F5344CB8AC3E}">
        <p14:creationId xmlns:p14="http://schemas.microsoft.com/office/powerpoint/2010/main" val="3017466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smtClean="0"/>
              <a:t>1</a:t>
            </a:r>
            <a:r>
              <a:rPr lang="en-US" baseline="30000" dirty="0" smtClean="0"/>
              <a:t>st</a:t>
            </a:r>
            <a:r>
              <a:rPr lang="en-US" dirty="0" smtClean="0"/>
              <a:t> GENERATION CEPHALOSPORINS</a:t>
            </a:r>
            <a:endParaRPr lang="en-US" dirty="0"/>
          </a:p>
        </p:txBody>
      </p:sp>
      <p:sp>
        <p:nvSpPr>
          <p:cNvPr id="5" name="Text Placeholder 4"/>
          <p:cNvSpPr>
            <a:spLocks noGrp="1"/>
          </p:cNvSpPr>
          <p:nvPr>
            <p:ph type="body" sz="half" idx="2"/>
          </p:nvPr>
        </p:nvSpPr>
        <p:spPr>
          <a:xfrm>
            <a:off x="268940" y="2095328"/>
            <a:ext cx="5717873" cy="4762672"/>
          </a:xfrm>
        </p:spPr>
        <p:txBody>
          <a:bodyPr>
            <a:normAutofit/>
          </a:bodyPr>
          <a:lstStyle/>
          <a:p>
            <a:pPr algn="l"/>
            <a:r>
              <a:rPr lang="en-US" sz="2000" b="1" dirty="0" smtClean="0">
                <a:solidFill>
                  <a:srgbClr val="000000"/>
                </a:solidFill>
                <a:latin typeface="Arial"/>
                <a:cs typeface="Arial"/>
              </a:rPr>
              <a:t>MECHANISM OF ACTION</a:t>
            </a:r>
            <a:r>
              <a:rPr lang="en-US" sz="2000" dirty="0" smtClean="0">
                <a:solidFill>
                  <a:srgbClr val="000000"/>
                </a:solidFill>
                <a:latin typeface="Arial"/>
                <a:cs typeface="Arial"/>
              </a:rPr>
              <a:t>:</a:t>
            </a:r>
          </a:p>
          <a:p>
            <a:pPr algn="l"/>
            <a:r>
              <a:rPr lang="en-US" sz="2000" dirty="0" smtClean="0">
                <a:solidFill>
                  <a:srgbClr val="000000"/>
                </a:solidFill>
                <a:latin typeface="Arial"/>
                <a:cs typeface="Arial"/>
              </a:rPr>
              <a:t> </a:t>
            </a:r>
            <a:r>
              <a:rPr lang="en-US" sz="2000" dirty="0">
                <a:solidFill>
                  <a:srgbClr val="000000"/>
                </a:solidFill>
                <a:latin typeface="Arial"/>
                <a:cs typeface="Arial"/>
              </a:rPr>
              <a:t>B-lactam ring, similar to penicillin</a:t>
            </a:r>
          </a:p>
          <a:p>
            <a:pPr algn="l"/>
            <a:endParaRPr lang="en-US" sz="2000" dirty="0" smtClean="0">
              <a:solidFill>
                <a:srgbClr val="000000"/>
              </a:solidFill>
              <a:latin typeface="Arial"/>
              <a:cs typeface="Arial"/>
            </a:endParaRPr>
          </a:p>
          <a:p>
            <a:pPr algn="l"/>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pPr algn="l"/>
            <a:r>
              <a:rPr lang="en-US" sz="2000" dirty="0" smtClean="0">
                <a:solidFill>
                  <a:srgbClr val="000000"/>
                </a:solidFill>
                <a:latin typeface="Arial"/>
                <a:cs typeface="Arial"/>
              </a:rPr>
              <a:t>Think: bacteria </a:t>
            </a:r>
            <a:r>
              <a:rPr lang="en-US" sz="2000" dirty="0">
                <a:solidFill>
                  <a:srgbClr val="000000"/>
                </a:solidFill>
                <a:latin typeface="Arial"/>
                <a:cs typeface="Arial"/>
              </a:rPr>
              <a:t>on the skin</a:t>
            </a:r>
          </a:p>
          <a:p>
            <a:pPr lvl="1"/>
            <a:endParaRPr lang="en-US" sz="2000" dirty="0" smtClean="0">
              <a:solidFill>
                <a:srgbClr val="000000"/>
              </a:solidFill>
              <a:latin typeface="Arial"/>
              <a:cs typeface="Arial"/>
            </a:endParaRPr>
          </a:p>
          <a:p>
            <a:pPr lvl="1"/>
            <a:r>
              <a:rPr lang="en-US" sz="2000" b="1" dirty="0" smtClean="0">
                <a:solidFill>
                  <a:srgbClr val="990000"/>
                </a:solidFill>
                <a:latin typeface="Arial"/>
                <a:cs typeface="Arial"/>
              </a:rPr>
              <a:t>Gram +: </a:t>
            </a:r>
            <a:r>
              <a:rPr lang="en-US" sz="2000" dirty="0" smtClean="0">
                <a:solidFill>
                  <a:srgbClr val="000000"/>
                </a:solidFill>
                <a:latin typeface="Arial"/>
                <a:cs typeface="Arial"/>
              </a:rPr>
              <a:t>Strep</a:t>
            </a:r>
            <a:r>
              <a:rPr lang="en-US" sz="2000" dirty="0">
                <a:solidFill>
                  <a:srgbClr val="000000"/>
                </a:solidFill>
                <a:latin typeface="Arial"/>
                <a:cs typeface="Arial"/>
              </a:rPr>
              <a:t>, </a:t>
            </a:r>
            <a:r>
              <a:rPr lang="en-US" sz="2000" dirty="0" smtClean="0">
                <a:solidFill>
                  <a:srgbClr val="000000"/>
                </a:solidFill>
                <a:latin typeface="Arial"/>
                <a:cs typeface="Arial"/>
              </a:rPr>
              <a:t>MSSA</a:t>
            </a:r>
            <a:endParaRPr lang="en-US" sz="2000" dirty="0">
              <a:solidFill>
                <a:srgbClr val="000000"/>
              </a:solidFill>
              <a:latin typeface="Arial"/>
              <a:cs typeface="Arial"/>
            </a:endParaRPr>
          </a:p>
          <a:p>
            <a:pPr lvl="1"/>
            <a:r>
              <a:rPr lang="en-US" sz="2000" b="1" dirty="0">
                <a:solidFill>
                  <a:srgbClr val="990000"/>
                </a:solidFill>
                <a:latin typeface="Arial"/>
                <a:cs typeface="Arial"/>
              </a:rPr>
              <a:t>Gram </a:t>
            </a:r>
            <a:r>
              <a:rPr lang="en-US" sz="2000" b="1" dirty="0" smtClean="0">
                <a:solidFill>
                  <a:srgbClr val="990000"/>
                </a:solidFill>
                <a:latin typeface="Arial"/>
                <a:cs typeface="Arial"/>
              </a:rPr>
              <a:t>-: </a:t>
            </a:r>
            <a:r>
              <a:rPr lang="en-US" sz="2000" dirty="0">
                <a:solidFill>
                  <a:srgbClr val="000000"/>
                </a:solidFill>
                <a:latin typeface="Arial"/>
                <a:cs typeface="Arial"/>
              </a:rPr>
              <a:t>M</a:t>
            </a:r>
            <a:r>
              <a:rPr lang="en-US" sz="2000" dirty="0" smtClean="0">
                <a:solidFill>
                  <a:srgbClr val="000000"/>
                </a:solidFill>
                <a:latin typeface="Arial"/>
                <a:cs typeface="Arial"/>
              </a:rPr>
              <a:t>inimal </a:t>
            </a:r>
            <a:r>
              <a:rPr lang="en-US" sz="1700" dirty="0" smtClean="0">
                <a:solidFill>
                  <a:srgbClr val="000000"/>
                </a:solidFill>
                <a:latin typeface="Arial"/>
                <a:cs typeface="Arial"/>
              </a:rPr>
              <a:t>(Proteus, E. Coli, </a:t>
            </a:r>
            <a:r>
              <a:rPr lang="en-US" sz="1700" dirty="0" err="1" smtClean="0">
                <a:solidFill>
                  <a:srgbClr val="000000"/>
                </a:solidFill>
                <a:latin typeface="Arial"/>
                <a:cs typeface="Arial"/>
              </a:rPr>
              <a:t>Klebsiella</a:t>
            </a:r>
            <a:r>
              <a:rPr lang="en-US" sz="1700" dirty="0" smtClean="0">
                <a:solidFill>
                  <a:srgbClr val="000000"/>
                </a:solidFill>
                <a:latin typeface="Arial"/>
                <a:cs typeface="Arial"/>
              </a:rPr>
              <a:t>)</a:t>
            </a:r>
            <a:endParaRPr lang="en-US" sz="1700" dirty="0">
              <a:solidFill>
                <a:srgbClr val="000000"/>
              </a:solidFill>
              <a:latin typeface="Arial"/>
              <a:cs typeface="Arial"/>
            </a:endParaRPr>
          </a:p>
          <a:p>
            <a:pPr lvl="1"/>
            <a:r>
              <a:rPr lang="en-US" sz="2000" b="1" dirty="0" smtClean="0">
                <a:solidFill>
                  <a:srgbClr val="990000"/>
                </a:solidFill>
                <a:latin typeface="Arial"/>
                <a:cs typeface="Arial"/>
              </a:rPr>
              <a:t>Anaerobes</a:t>
            </a:r>
            <a:r>
              <a:rPr lang="en-US" sz="2000" dirty="0" smtClean="0">
                <a:solidFill>
                  <a:srgbClr val="000000"/>
                </a:solidFill>
                <a:latin typeface="Arial"/>
                <a:cs typeface="Arial"/>
              </a:rPr>
              <a:t>: Minimal</a:t>
            </a:r>
            <a:endParaRPr lang="en-US" sz="2000" dirty="0">
              <a:solidFill>
                <a:srgbClr val="000000"/>
              </a:solidFill>
              <a:latin typeface="Arial"/>
              <a:cs typeface="Arial"/>
            </a:endParaRPr>
          </a:p>
          <a:p>
            <a:pPr lvl="1"/>
            <a:r>
              <a:rPr lang="en-US" sz="2000" b="1" dirty="0" err="1">
                <a:solidFill>
                  <a:srgbClr val="990000"/>
                </a:solidFill>
                <a:latin typeface="Arial"/>
                <a:cs typeface="Arial"/>
              </a:rPr>
              <a:t>Atypicals</a:t>
            </a:r>
            <a:r>
              <a:rPr lang="en-US" sz="2000" b="1" dirty="0">
                <a:solidFill>
                  <a:srgbClr val="990000"/>
                </a:solidFill>
                <a:latin typeface="Arial"/>
                <a:cs typeface="Arial"/>
              </a:rPr>
              <a:t>: </a:t>
            </a:r>
            <a:r>
              <a:rPr lang="en-US" sz="2000" dirty="0" smtClean="0">
                <a:solidFill>
                  <a:srgbClr val="000000"/>
                </a:solidFill>
                <a:latin typeface="Arial"/>
                <a:cs typeface="Arial"/>
              </a:rPr>
              <a:t>Minimal</a:t>
            </a:r>
            <a:endParaRPr lang="en-US" sz="2000" dirty="0">
              <a:solidFill>
                <a:srgbClr val="000000"/>
              </a:solidFill>
              <a:latin typeface="Arial"/>
              <a:cs typeface="Arial"/>
            </a:endParaRPr>
          </a:p>
          <a:p>
            <a:pPr algn="l"/>
            <a:endParaRPr lang="en-US" sz="2000" dirty="0">
              <a:solidFill>
                <a:srgbClr val="000000"/>
              </a:solidFill>
              <a:latin typeface="Arial"/>
              <a:cs typeface="Arial"/>
            </a:endParaRPr>
          </a:p>
        </p:txBody>
      </p:sp>
      <p:sp>
        <p:nvSpPr>
          <p:cNvPr id="6" name="Rectangle 5"/>
          <p:cNvSpPr/>
          <p:nvPr/>
        </p:nvSpPr>
        <p:spPr>
          <a:xfrm>
            <a:off x="5484154" y="3013518"/>
            <a:ext cx="3344884"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“GOOD FOR STREP AND</a:t>
            </a:r>
          </a:p>
          <a:p>
            <a:r>
              <a:rPr lang="en-US" b="1" dirty="0" smtClean="0">
                <a:solidFill>
                  <a:srgbClr val="000000"/>
                </a:solidFill>
                <a:latin typeface="Arial"/>
                <a:cs typeface="Arial"/>
              </a:rPr>
              <a:t> NON-MRSA STAPH…</a:t>
            </a:r>
          </a:p>
          <a:p>
            <a:r>
              <a:rPr lang="en-US" b="1" dirty="0" smtClean="0">
                <a:solidFill>
                  <a:srgbClr val="000000"/>
                </a:solidFill>
                <a:latin typeface="Arial"/>
                <a:cs typeface="Arial"/>
              </a:rPr>
              <a:t>THINK: SKIN”</a:t>
            </a:r>
            <a:endParaRPr lang="en-US" b="1" dirty="0">
              <a:solidFill>
                <a:srgbClr val="000000"/>
              </a:solidFill>
              <a:latin typeface="Arial"/>
              <a:cs typeface="Arial"/>
            </a:endParaRPr>
          </a:p>
        </p:txBody>
      </p:sp>
      <p:sp>
        <p:nvSpPr>
          <p:cNvPr id="9" name="TextBox 8"/>
          <p:cNvSpPr txBox="1"/>
          <p:nvPr/>
        </p:nvSpPr>
        <p:spPr>
          <a:xfrm>
            <a:off x="4696729" y="1007824"/>
            <a:ext cx="4495150" cy="461665"/>
          </a:xfrm>
          <a:prstGeom prst="rect">
            <a:avLst/>
          </a:prstGeom>
          <a:noFill/>
        </p:spPr>
        <p:txBody>
          <a:bodyPr wrap="square" rtlCol="0">
            <a:spAutoFit/>
          </a:bodyPr>
          <a:lstStyle/>
          <a:p>
            <a:r>
              <a:rPr lang="en-US" sz="2400" b="1" dirty="0" smtClean="0">
                <a:solidFill>
                  <a:schemeClr val="accent2"/>
                </a:solidFill>
                <a:latin typeface="Arial"/>
                <a:cs typeface="Arial"/>
              </a:rPr>
              <a:t> CEFAZOLIN/ CEPHALEXIN</a:t>
            </a:r>
            <a:endParaRPr lang="en-US" sz="2400" b="1" dirty="0">
              <a:solidFill>
                <a:schemeClr val="accent2"/>
              </a:solidFill>
              <a:latin typeface="Arial"/>
              <a:cs typeface="Arial"/>
            </a:endParaRPr>
          </a:p>
        </p:txBody>
      </p:sp>
      <p:cxnSp>
        <p:nvCxnSpPr>
          <p:cNvPr id="10" name="Straight Connector 9"/>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pic>
        <p:nvPicPr>
          <p:cNvPr id="2" name="Picture 1"/>
          <p:cNvPicPr>
            <a:picLocks noChangeAspect="1"/>
          </p:cNvPicPr>
          <p:nvPr/>
        </p:nvPicPr>
        <p:blipFill>
          <a:blip r:embed="rId3"/>
          <a:stretch>
            <a:fillRect/>
          </a:stretch>
        </p:blipFill>
        <p:spPr>
          <a:xfrm rot="16200000">
            <a:off x="6973880" y="4720869"/>
            <a:ext cx="2569173" cy="1771067"/>
          </a:xfrm>
          <a:prstGeom prst="rect">
            <a:avLst/>
          </a:prstGeom>
        </p:spPr>
      </p:pic>
    </p:spTree>
    <p:extLst>
      <p:ext uri="{BB962C8B-B14F-4D97-AF65-F5344CB8AC3E}">
        <p14:creationId xmlns:p14="http://schemas.microsoft.com/office/powerpoint/2010/main" val="32748525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10800000">
            <a:off x="6988079" y="3942428"/>
            <a:ext cx="2154318" cy="1452079"/>
          </a:xfrm>
          <a:prstGeom prst="rect">
            <a:avLst/>
          </a:prstGeom>
        </p:spPr>
      </p:pic>
      <p:sp>
        <p:nvSpPr>
          <p:cNvPr id="5" name="Text Placeholder 4"/>
          <p:cNvSpPr>
            <a:spLocks noGrp="1"/>
          </p:cNvSpPr>
          <p:nvPr>
            <p:ph type="body" sz="half" idx="2"/>
          </p:nvPr>
        </p:nvSpPr>
        <p:spPr>
          <a:xfrm>
            <a:off x="260058" y="1833300"/>
            <a:ext cx="7834423" cy="3031663"/>
          </a:xfrm>
        </p:spPr>
        <p:txBody>
          <a:bodyPr>
            <a:normAutofit fontScale="77500" lnSpcReduction="20000"/>
          </a:bodyPr>
          <a:lstStyle/>
          <a:p>
            <a:pPr algn="l"/>
            <a:r>
              <a:rPr lang="en-US" sz="2600" b="1" dirty="0" smtClean="0">
                <a:solidFill>
                  <a:srgbClr val="000000"/>
                </a:solidFill>
                <a:latin typeface="Arial"/>
                <a:cs typeface="Arial"/>
              </a:rPr>
              <a:t>DOSING</a:t>
            </a:r>
            <a:r>
              <a:rPr lang="en-US" sz="2600" dirty="0" smtClean="0">
                <a:solidFill>
                  <a:srgbClr val="000000"/>
                </a:solidFill>
                <a:latin typeface="Arial"/>
                <a:cs typeface="Arial"/>
              </a:rPr>
              <a:t>: </a:t>
            </a:r>
          </a:p>
          <a:p>
            <a:pPr algn="l"/>
            <a:r>
              <a:rPr lang="en-US" sz="2300" dirty="0" err="1">
                <a:solidFill>
                  <a:srgbClr val="000000"/>
                </a:solidFill>
                <a:latin typeface="Arial"/>
                <a:cs typeface="Arial"/>
              </a:rPr>
              <a:t>C</a:t>
            </a:r>
            <a:r>
              <a:rPr lang="en-US" sz="2300" dirty="0" err="1" smtClean="0">
                <a:solidFill>
                  <a:srgbClr val="000000"/>
                </a:solidFill>
                <a:latin typeface="Arial"/>
                <a:cs typeface="Arial"/>
              </a:rPr>
              <a:t>efazolin</a:t>
            </a:r>
            <a:r>
              <a:rPr lang="en-US" sz="2300" dirty="0" smtClean="0">
                <a:solidFill>
                  <a:srgbClr val="000000"/>
                </a:solidFill>
                <a:latin typeface="Arial"/>
                <a:cs typeface="Arial"/>
              </a:rPr>
              <a:t> </a:t>
            </a:r>
            <a:r>
              <a:rPr lang="en-US" sz="2300" dirty="0">
                <a:solidFill>
                  <a:srgbClr val="000000"/>
                </a:solidFill>
                <a:latin typeface="Arial"/>
                <a:cs typeface="Arial"/>
              </a:rPr>
              <a:t>is </a:t>
            </a:r>
            <a:r>
              <a:rPr lang="en-US" sz="2300" dirty="0" smtClean="0">
                <a:solidFill>
                  <a:srgbClr val="000000"/>
                </a:solidFill>
                <a:latin typeface="Arial"/>
                <a:cs typeface="Arial"/>
              </a:rPr>
              <a:t>IV</a:t>
            </a:r>
            <a:endParaRPr lang="en-US" sz="2300" dirty="0">
              <a:solidFill>
                <a:srgbClr val="000000"/>
              </a:solidFill>
              <a:latin typeface="Arial"/>
              <a:cs typeface="Arial"/>
            </a:endParaRPr>
          </a:p>
          <a:p>
            <a:pPr algn="l"/>
            <a:r>
              <a:rPr lang="en-US" sz="2300" dirty="0" smtClean="0">
                <a:solidFill>
                  <a:srgbClr val="000000"/>
                </a:solidFill>
                <a:latin typeface="Arial"/>
                <a:cs typeface="Arial"/>
              </a:rPr>
              <a:t>Cephalexin (Keflex) </a:t>
            </a:r>
            <a:r>
              <a:rPr lang="en-US" sz="2300" dirty="0">
                <a:solidFill>
                  <a:srgbClr val="000000"/>
                </a:solidFill>
                <a:latin typeface="Arial"/>
                <a:cs typeface="Arial"/>
              </a:rPr>
              <a:t>is PO </a:t>
            </a:r>
          </a:p>
          <a:p>
            <a:pPr algn="l"/>
            <a:endParaRPr lang="en-US" sz="2000" b="1" dirty="0" smtClean="0">
              <a:solidFill>
                <a:srgbClr val="000000"/>
              </a:solidFill>
              <a:latin typeface="Arial"/>
              <a:cs typeface="Arial"/>
            </a:endParaRPr>
          </a:p>
          <a:p>
            <a:pPr algn="l"/>
            <a:r>
              <a:rPr lang="en-US" sz="2600" b="1" dirty="0" smtClean="0">
                <a:solidFill>
                  <a:srgbClr val="000000"/>
                </a:solidFill>
                <a:latin typeface="Arial"/>
                <a:cs typeface="Arial"/>
              </a:rPr>
              <a:t>SIDE EFFECTS</a:t>
            </a:r>
            <a:r>
              <a:rPr lang="en-US" sz="2600" dirty="0" smtClean="0">
                <a:solidFill>
                  <a:srgbClr val="000000"/>
                </a:solidFill>
                <a:latin typeface="Arial"/>
                <a:cs typeface="Arial"/>
              </a:rPr>
              <a:t>: </a:t>
            </a:r>
          </a:p>
          <a:p>
            <a:pPr algn="l"/>
            <a:r>
              <a:rPr lang="en-US" sz="2300" dirty="0" smtClean="0">
                <a:solidFill>
                  <a:srgbClr val="000000"/>
                </a:solidFill>
                <a:latin typeface="Arial"/>
                <a:cs typeface="Arial"/>
              </a:rPr>
              <a:t>Hypersensitivity: 15</a:t>
            </a:r>
            <a:r>
              <a:rPr lang="en-US" sz="2300" dirty="0">
                <a:solidFill>
                  <a:srgbClr val="000000"/>
                </a:solidFill>
                <a:latin typeface="Arial"/>
                <a:cs typeface="Arial"/>
              </a:rPr>
              <a:t>% cross-reactivity to </a:t>
            </a:r>
            <a:r>
              <a:rPr lang="en-US" sz="2300" dirty="0" smtClean="0">
                <a:solidFill>
                  <a:srgbClr val="000000"/>
                </a:solidFill>
                <a:latin typeface="Arial"/>
                <a:cs typeface="Arial"/>
              </a:rPr>
              <a:t>PCN</a:t>
            </a:r>
            <a:endParaRPr lang="en-US" sz="2300" dirty="0">
              <a:solidFill>
                <a:srgbClr val="000000"/>
              </a:solidFill>
              <a:latin typeface="Arial"/>
              <a:cs typeface="Arial"/>
            </a:endParaRPr>
          </a:p>
          <a:p>
            <a:pPr algn="l"/>
            <a:endParaRPr lang="en-US" sz="2000" b="1" dirty="0" smtClean="0">
              <a:solidFill>
                <a:srgbClr val="000000"/>
              </a:solidFill>
              <a:latin typeface="Arial"/>
              <a:cs typeface="Arial"/>
            </a:endParaRPr>
          </a:p>
          <a:p>
            <a:pPr algn="l"/>
            <a:r>
              <a:rPr lang="en-US" sz="2600" b="1" dirty="0" smtClean="0">
                <a:solidFill>
                  <a:srgbClr val="000000"/>
                </a:solidFill>
                <a:latin typeface="Arial"/>
                <a:cs typeface="Arial"/>
              </a:rPr>
              <a:t>COMMENTS</a:t>
            </a:r>
            <a:r>
              <a:rPr lang="en-US" sz="2600" dirty="0" smtClean="0">
                <a:solidFill>
                  <a:srgbClr val="000000"/>
                </a:solidFill>
                <a:latin typeface="Arial"/>
                <a:cs typeface="Arial"/>
              </a:rPr>
              <a:t>:</a:t>
            </a:r>
          </a:p>
          <a:p>
            <a:pPr algn="l"/>
            <a:r>
              <a:rPr lang="en-US" sz="2300" dirty="0">
                <a:solidFill>
                  <a:srgbClr val="000000"/>
                </a:solidFill>
                <a:latin typeface="Arial"/>
                <a:cs typeface="Arial"/>
              </a:rPr>
              <a:t>G</a:t>
            </a:r>
            <a:r>
              <a:rPr lang="en-US" sz="2300" dirty="0" smtClean="0">
                <a:solidFill>
                  <a:srgbClr val="000000"/>
                </a:solidFill>
                <a:latin typeface="Arial"/>
                <a:cs typeface="Arial"/>
              </a:rPr>
              <a:t>ood </a:t>
            </a:r>
            <a:r>
              <a:rPr lang="en-US" sz="2300" dirty="0">
                <a:solidFill>
                  <a:srgbClr val="000000"/>
                </a:solidFill>
                <a:latin typeface="Arial"/>
                <a:cs typeface="Arial"/>
              </a:rPr>
              <a:t>for skin </a:t>
            </a:r>
            <a:r>
              <a:rPr lang="en-US" sz="2300" dirty="0" smtClean="0">
                <a:solidFill>
                  <a:srgbClr val="000000"/>
                </a:solidFill>
                <a:latin typeface="Arial"/>
                <a:cs typeface="Arial"/>
              </a:rPr>
              <a:t>infections and cellulitis. </a:t>
            </a:r>
          </a:p>
          <a:p>
            <a:pPr algn="l"/>
            <a:r>
              <a:rPr lang="en-US" sz="2300" dirty="0" smtClean="0">
                <a:solidFill>
                  <a:srgbClr val="000000"/>
                </a:solidFill>
                <a:latin typeface="Arial"/>
                <a:cs typeface="Arial"/>
              </a:rPr>
              <a:t>Used </a:t>
            </a:r>
            <a:r>
              <a:rPr lang="en-US" sz="2300" dirty="0">
                <a:solidFill>
                  <a:srgbClr val="000000"/>
                </a:solidFill>
                <a:latin typeface="Arial"/>
                <a:cs typeface="Arial"/>
              </a:rPr>
              <a:t>as pre-operative prophylaxis for procedures involving the skin. </a:t>
            </a:r>
            <a:endParaRPr lang="en-US" sz="2300" dirty="0" smtClean="0">
              <a:solidFill>
                <a:srgbClr val="000000"/>
              </a:solidFill>
              <a:latin typeface="Arial"/>
              <a:cs typeface="Arial"/>
            </a:endParaRPr>
          </a:p>
          <a:p>
            <a:pPr algn="l"/>
            <a:endParaRPr lang="en-US" sz="2000" dirty="0">
              <a:solidFill>
                <a:srgbClr val="000000"/>
              </a:solidFill>
              <a:latin typeface="Arial"/>
              <a:cs typeface="Arial"/>
            </a:endParaRPr>
          </a:p>
        </p:txBody>
      </p:sp>
      <p:sp>
        <p:nvSpPr>
          <p:cNvPr id="6" name="Rectangle 5"/>
          <p:cNvSpPr/>
          <p:nvPr/>
        </p:nvSpPr>
        <p:spPr>
          <a:xfrm>
            <a:off x="5599564" y="2999751"/>
            <a:ext cx="3344884"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“GOOD FOR STREP AND</a:t>
            </a:r>
          </a:p>
          <a:p>
            <a:r>
              <a:rPr lang="en-US" b="1" dirty="0" smtClean="0">
                <a:solidFill>
                  <a:srgbClr val="000000"/>
                </a:solidFill>
                <a:latin typeface="Arial"/>
                <a:cs typeface="Arial"/>
              </a:rPr>
              <a:t> NON-MRSA STAPH…</a:t>
            </a:r>
          </a:p>
          <a:p>
            <a:r>
              <a:rPr lang="en-US" b="1" dirty="0" smtClean="0">
                <a:solidFill>
                  <a:srgbClr val="000000"/>
                </a:solidFill>
                <a:latin typeface="Arial"/>
                <a:cs typeface="Arial"/>
              </a:rPr>
              <a:t>THINK: SKIN”</a:t>
            </a:r>
            <a:endParaRPr lang="en-US" b="1" dirty="0">
              <a:solidFill>
                <a:srgbClr val="000000"/>
              </a:solidFill>
              <a:latin typeface="Arial"/>
              <a:cs typeface="Arial"/>
            </a:endParaRPr>
          </a:p>
        </p:txBody>
      </p:sp>
      <p:sp>
        <p:nvSpPr>
          <p:cNvPr id="8" name="TextBox 7"/>
          <p:cNvSpPr txBox="1"/>
          <p:nvPr/>
        </p:nvSpPr>
        <p:spPr>
          <a:xfrm>
            <a:off x="4696729" y="1007824"/>
            <a:ext cx="4495150" cy="461665"/>
          </a:xfrm>
          <a:prstGeom prst="rect">
            <a:avLst/>
          </a:prstGeom>
          <a:noFill/>
        </p:spPr>
        <p:txBody>
          <a:bodyPr wrap="square" rtlCol="0">
            <a:spAutoFit/>
          </a:bodyPr>
          <a:lstStyle/>
          <a:p>
            <a:r>
              <a:rPr lang="en-US" sz="2400" b="1" dirty="0" smtClean="0">
                <a:solidFill>
                  <a:schemeClr val="accent2"/>
                </a:solidFill>
                <a:latin typeface="Arial"/>
                <a:cs typeface="Arial"/>
              </a:rPr>
              <a:t> CEFAZOLIN/ CEPHALEXIN</a:t>
            </a:r>
            <a:endParaRPr lang="en-US" sz="2400" b="1" dirty="0">
              <a:solidFill>
                <a:schemeClr val="accent2"/>
              </a:solidFill>
              <a:latin typeface="Arial"/>
              <a:cs typeface="Arial"/>
            </a:endParaRPr>
          </a:p>
        </p:txBody>
      </p:sp>
      <p:cxnSp>
        <p:nvCxnSpPr>
          <p:cNvPr id="4" name="Straight Connector 3"/>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itle 2"/>
          <p:cNvSpPr txBox="1">
            <a:spLocks/>
          </p:cNvSpPr>
          <p:nvPr/>
        </p:nvSpPr>
        <p:spPr>
          <a:xfrm>
            <a:off x="268941" y="613458"/>
            <a:ext cx="4514626" cy="1162050"/>
          </a:xfrm>
          <a:prstGeom prst="rect">
            <a:avLst/>
          </a:prstGeom>
          <a:noFill/>
        </p:spPr>
        <p:txBody>
          <a:bodyPr vert="horz" lIns="91440" tIns="45720" rIns="91440" bIns="45720" rtlCol="0" anchor="b">
            <a:noAutofit/>
          </a:bodyPr>
          <a:lstStyle>
            <a:lvl1pPr algn="ctr" defTabSz="914400" rtl="0" eaLnBrk="1" latinLnBrk="0" hangingPunct="1">
              <a:spcBef>
                <a:spcPct val="0"/>
              </a:spcBef>
              <a:buNone/>
              <a:defRPr sz="3200" b="1" kern="1200">
                <a:solidFill>
                  <a:schemeClr val="accent2"/>
                </a:solidFill>
                <a:latin typeface="+mj-lt"/>
                <a:ea typeface="+mj-ea"/>
                <a:cs typeface="+mj-cs"/>
              </a:defRPr>
            </a:lvl1pPr>
          </a:lstStyle>
          <a:p>
            <a:r>
              <a:rPr lang="en-US" smtClean="0"/>
              <a:t>1</a:t>
            </a:r>
            <a:r>
              <a:rPr lang="en-US" baseline="30000" smtClean="0"/>
              <a:t>st</a:t>
            </a:r>
            <a:r>
              <a:rPr lang="en-US" smtClean="0"/>
              <a:t> GENERATION CEPHALOSPORINS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497466136"/>
              </p:ext>
            </p:extLst>
          </p:nvPr>
        </p:nvGraphicFramePr>
        <p:xfrm>
          <a:off x="197417" y="5117662"/>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876568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smtClean="0"/>
              <a:t>2</a:t>
            </a:r>
            <a:r>
              <a:rPr lang="en-US" baseline="30000" dirty="0" smtClean="0"/>
              <a:t>nd</a:t>
            </a:r>
            <a:r>
              <a:rPr lang="en-US" dirty="0" smtClean="0"/>
              <a:t> GENERATION CEPHALOSPORINS</a:t>
            </a:r>
            <a:endParaRPr lang="en-US" dirty="0"/>
          </a:p>
        </p:txBody>
      </p:sp>
      <p:sp>
        <p:nvSpPr>
          <p:cNvPr id="5" name="Text Placeholder 4"/>
          <p:cNvSpPr>
            <a:spLocks noGrp="1"/>
          </p:cNvSpPr>
          <p:nvPr>
            <p:ph type="body" sz="half" idx="2"/>
          </p:nvPr>
        </p:nvSpPr>
        <p:spPr>
          <a:xfrm>
            <a:off x="268940" y="1833300"/>
            <a:ext cx="7351404" cy="3560725"/>
          </a:xfrm>
        </p:spPr>
        <p:txBody>
          <a:bodyPr>
            <a:noAutofit/>
          </a:bodyPr>
          <a:lstStyle/>
          <a:p>
            <a:pPr algn="l"/>
            <a:r>
              <a:rPr lang="en-US" sz="2000" b="1" dirty="0" smtClean="0">
                <a:solidFill>
                  <a:srgbClr val="000000"/>
                </a:solidFill>
                <a:latin typeface="Arial"/>
                <a:cs typeface="Arial"/>
              </a:rPr>
              <a:t>MECHANISM OF ACTION</a:t>
            </a:r>
            <a:r>
              <a:rPr lang="en-US" sz="2000" dirty="0" smtClean="0">
                <a:solidFill>
                  <a:srgbClr val="000000"/>
                </a:solidFill>
                <a:latin typeface="Arial"/>
                <a:cs typeface="Arial"/>
              </a:rPr>
              <a:t>:</a:t>
            </a:r>
          </a:p>
          <a:p>
            <a:pPr algn="l"/>
            <a:r>
              <a:rPr lang="en-US" sz="2000" dirty="0" smtClean="0">
                <a:solidFill>
                  <a:srgbClr val="000000"/>
                </a:solidFill>
                <a:latin typeface="Arial"/>
                <a:cs typeface="Arial"/>
              </a:rPr>
              <a:t> </a:t>
            </a:r>
            <a:r>
              <a:rPr lang="en-US" sz="1900" dirty="0">
                <a:solidFill>
                  <a:srgbClr val="000000"/>
                </a:solidFill>
                <a:latin typeface="Arial"/>
                <a:cs typeface="Arial"/>
              </a:rPr>
              <a:t>B-lactam ring, similar to penicillin</a:t>
            </a:r>
          </a:p>
          <a:p>
            <a:pPr algn="l"/>
            <a:endParaRPr lang="en-US" sz="2000" dirty="0" smtClean="0">
              <a:solidFill>
                <a:srgbClr val="000000"/>
              </a:solidFill>
              <a:latin typeface="Arial"/>
              <a:cs typeface="Arial"/>
            </a:endParaRPr>
          </a:p>
          <a:p>
            <a:pPr algn="l"/>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pPr algn="l"/>
            <a:r>
              <a:rPr lang="en-US" dirty="0">
                <a:solidFill>
                  <a:schemeClr val="tx1"/>
                </a:solidFill>
                <a:latin typeface="Arial"/>
                <a:cs typeface="Arial"/>
              </a:rPr>
              <a:t>L</a:t>
            </a:r>
            <a:r>
              <a:rPr lang="en-US" dirty="0" smtClean="0">
                <a:solidFill>
                  <a:schemeClr val="tx1"/>
                </a:solidFill>
                <a:latin typeface="Arial"/>
                <a:cs typeface="Arial"/>
              </a:rPr>
              <a:t>ose </a:t>
            </a:r>
            <a:r>
              <a:rPr lang="en-US" dirty="0">
                <a:solidFill>
                  <a:schemeClr val="tx1"/>
                </a:solidFill>
                <a:latin typeface="Arial"/>
                <a:cs typeface="Arial"/>
              </a:rPr>
              <a:t>MSSA, add some gram (-) and anaerobe </a:t>
            </a:r>
            <a:r>
              <a:rPr lang="en-US" dirty="0" smtClean="0">
                <a:solidFill>
                  <a:schemeClr val="tx1"/>
                </a:solidFill>
                <a:latin typeface="Arial"/>
                <a:cs typeface="Arial"/>
              </a:rPr>
              <a:t>coverage</a:t>
            </a:r>
          </a:p>
          <a:p>
            <a:pPr algn="l"/>
            <a:endParaRPr lang="en-US" sz="1600" b="1" dirty="0" smtClean="0">
              <a:solidFill>
                <a:srgbClr val="990000"/>
              </a:solidFill>
              <a:latin typeface="Arial"/>
              <a:cs typeface="Arial"/>
            </a:endParaRPr>
          </a:p>
          <a:p>
            <a:pPr algn="l"/>
            <a:r>
              <a:rPr lang="en-US" b="1" dirty="0" smtClean="0">
                <a:solidFill>
                  <a:srgbClr val="990000"/>
                </a:solidFill>
                <a:latin typeface="Arial"/>
                <a:cs typeface="Arial"/>
              </a:rPr>
              <a:t>Gram </a:t>
            </a:r>
            <a:r>
              <a:rPr lang="en-US" b="1" dirty="0">
                <a:solidFill>
                  <a:srgbClr val="990000"/>
                </a:solidFill>
                <a:latin typeface="Arial"/>
                <a:cs typeface="Arial"/>
              </a:rPr>
              <a:t>+</a:t>
            </a:r>
            <a:r>
              <a:rPr lang="en-US" b="1" dirty="0" smtClean="0">
                <a:solidFill>
                  <a:srgbClr val="990000"/>
                </a:solidFill>
                <a:latin typeface="Arial"/>
                <a:cs typeface="Arial"/>
              </a:rPr>
              <a:t>: </a:t>
            </a:r>
            <a:r>
              <a:rPr lang="en-US" dirty="0" smtClean="0">
                <a:solidFill>
                  <a:schemeClr val="tx1"/>
                </a:solidFill>
                <a:latin typeface="Arial"/>
                <a:cs typeface="Arial"/>
              </a:rPr>
              <a:t>Strep </a:t>
            </a:r>
            <a:r>
              <a:rPr lang="en-US" dirty="0">
                <a:solidFill>
                  <a:schemeClr val="tx1"/>
                </a:solidFill>
                <a:latin typeface="Arial"/>
                <a:cs typeface="Arial"/>
              </a:rPr>
              <a:t>species </a:t>
            </a:r>
            <a:endParaRPr lang="en-US" dirty="0" smtClean="0">
              <a:solidFill>
                <a:schemeClr val="tx1"/>
              </a:solidFill>
              <a:latin typeface="Arial"/>
              <a:cs typeface="Arial"/>
            </a:endParaRPr>
          </a:p>
          <a:p>
            <a:pPr algn="l"/>
            <a:r>
              <a:rPr lang="en-US" b="1" dirty="0" smtClean="0">
                <a:solidFill>
                  <a:srgbClr val="990000"/>
                </a:solidFill>
                <a:latin typeface="Arial"/>
                <a:cs typeface="Arial"/>
              </a:rPr>
              <a:t>Gram -: </a:t>
            </a:r>
            <a:r>
              <a:rPr lang="en-US" i="1" dirty="0">
                <a:solidFill>
                  <a:schemeClr val="tx1"/>
                </a:solidFill>
                <a:latin typeface="Arial"/>
                <a:cs typeface="Arial"/>
              </a:rPr>
              <a:t>E. coli, </a:t>
            </a:r>
            <a:r>
              <a:rPr lang="en-US" i="1" dirty="0" err="1">
                <a:solidFill>
                  <a:schemeClr val="tx1"/>
                </a:solidFill>
                <a:latin typeface="Arial"/>
                <a:cs typeface="Arial"/>
              </a:rPr>
              <a:t>proteus</a:t>
            </a:r>
            <a:r>
              <a:rPr lang="en-US" i="1" dirty="0">
                <a:solidFill>
                  <a:schemeClr val="tx1"/>
                </a:solidFill>
                <a:latin typeface="Arial"/>
                <a:cs typeface="Arial"/>
              </a:rPr>
              <a:t>, </a:t>
            </a:r>
            <a:r>
              <a:rPr lang="en-US" i="1" dirty="0" err="1">
                <a:solidFill>
                  <a:schemeClr val="tx1"/>
                </a:solidFill>
                <a:latin typeface="Arial"/>
                <a:cs typeface="Arial"/>
              </a:rPr>
              <a:t>klebsiella</a:t>
            </a:r>
            <a:r>
              <a:rPr lang="en-US" i="1" dirty="0">
                <a:solidFill>
                  <a:schemeClr val="tx1"/>
                </a:solidFill>
                <a:latin typeface="Arial"/>
                <a:cs typeface="Arial"/>
              </a:rPr>
              <a:t>, H. flu, </a:t>
            </a:r>
            <a:r>
              <a:rPr lang="en-US" i="1" dirty="0" err="1" smtClean="0">
                <a:solidFill>
                  <a:schemeClr val="tx1"/>
                </a:solidFill>
                <a:latin typeface="Arial"/>
                <a:cs typeface="Arial"/>
              </a:rPr>
              <a:t>moraxella</a:t>
            </a:r>
            <a:r>
              <a:rPr lang="en-US" i="1" dirty="0">
                <a:solidFill>
                  <a:schemeClr val="tx1"/>
                </a:solidFill>
                <a:latin typeface="Arial"/>
                <a:cs typeface="Arial"/>
              </a:rPr>
              <a:t> </a:t>
            </a:r>
            <a:endParaRPr lang="en-US" i="1" dirty="0" smtClean="0">
              <a:solidFill>
                <a:schemeClr val="tx1"/>
              </a:solidFill>
              <a:latin typeface="Arial"/>
              <a:cs typeface="Arial"/>
            </a:endParaRPr>
          </a:p>
          <a:p>
            <a:pPr algn="l"/>
            <a:r>
              <a:rPr lang="en-US" dirty="0" smtClean="0">
                <a:solidFill>
                  <a:schemeClr val="tx1"/>
                </a:solidFill>
                <a:latin typeface="Arial"/>
                <a:cs typeface="Arial"/>
              </a:rPr>
              <a:t>(</a:t>
            </a:r>
            <a:r>
              <a:rPr lang="en-US" dirty="0">
                <a:solidFill>
                  <a:schemeClr val="tx1"/>
                </a:solidFill>
                <a:latin typeface="Arial"/>
                <a:cs typeface="Arial"/>
              </a:rPr>
              <a:t>no pseudomonas</a:t>
            </a:r>
            <a:r>
              <a:rPr lang="en-US" dirty="0" smtClean="0">
                <a:solidFill>
                  <a:schemeClr val="tx1"/>
                </a:solidFill>
                <a:latin typeface="Arial"/>
                <a:cs typeface="Arial"/>
              </a:rPr>
              <a:t>)</a:t>
            </a:r>
          </a:p>
          <a:p>
            <a:pPr algn="l"/>
            <a:r>
              <a:rPr lang="en-US" b="1" dirty="0" smtClean="0">
                <a:solidFill>
                  <a:srgbClr val="990000"/>
                </a:solidFill>
                <a:latin typeface="Arial"/>
                <a:cs typeface="Arial"/>
              </a:rPr>
              <a:t>Anaerobes: </a:t>
            </a:r>
            <a:r>
              <a:rPr lang="en-US" i="1" dirty="0" err="1" smtClean="0">
                <a:solidFill>
                  <a:schemeClr val="tx1"/>
                </a:solidFill>
                <a:latin typeface="Arial"/>
                <a:cs typeface="Arial"/>
              </a:rPr>
              <a:t>Bacteroides</a:t>
            </a:r>
            <a:endParaRPr lang="en-US" i="1" dirty="0">
              <a:solidFill>
                <a:schemeClr val="tx1"/>
              </a:solidFill>
              <a:latin typeface="Arial"/>
              <a:cs typeface="Arial"/>
            </a:endParaRPr>
          </a:p>
          <a:p>
            <a:pPr algn="l"/>
            <a:r>
              <a:rPr lang="en-US" b="1" dirty="0" err="1" smtClean="0">
                <a:solidFill>
                  <a:srgbClr val="990000"/>
                </a:solidFill>
                <a:latin typeface="Arial"/>
                <a:cs typeface="Arial"/>
              </a:rPr>
              <a:t>Atypicals</a:t>
            </a:r>
            <a:r>
              <a:rPr lang="en-US" b="1" dirty="0">
                <a:solidFill>
                  <a:srgbClr val="990000"/>
                </a:solidFill>
                <a:latin typeface="Arial"/>
                <a:cs typeface="Arial"/>
              </a:rPr>
              <a:t>: </a:t>
            </a:r>
            <a:r>
              <a:rPr lang="en-US" dirty="0" smtClean="0">
                <a:solidFill>
                  <a:schemeClr val="tx1"/>
                </a:solidFill>
                <a:latin typeface="Arial"/>
                <a:cs typeface="Arial"/>
              </a:rPr>
              <a:t>Minimal</a:t>
            </a:r>
            <a:endParaRPr lang="en-US" dirty="0">
              <a:solidFill>
                <a:schemeClr val="tx1"/>
              </a:solidFill>
              <a:latin typeface="Arial"/>
              <a:cs typeface="Arial"/>
            </a:endParaRPr>
          </a:p>
          <a:p>
            <a:pPr algn="l"/>
            <a:endParaRPr lang="en-US" sz="2000" dirty="0">
              <a:solidFill>
                <a:srgbClr val="000000"/>
              </a:solidFill>
              <a:latin typeface="Arial"/>
              <a:cs typeface="Arial"/>
            </a:endParaRPr>
          </a:p>
        </p:txBody>
      </p:sp>
      <p:sp>
        <p:nvSpPr>
          <p:cNvPr id="6" name="Rectangle 5"/>
          <p:cNvSpPr/>
          <p:nvPr/>
        </p:nvSpPr>
        <p:spPr>
          <a:xfrm>
            <a:off x="6208546" y="2261742"/>
            <a:ext cx="2623791"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“LESS GRAM (</a:t>
            </a:r>
            <a:r>
              <a:rPr lang="en-US" b="1" dirty="0">
                <a:solidFill>
                  <a:srgbClr val="000000"/>
                </a:solidFill>
                <a:latin typeface="Arial"/>
                <a:cs typeface="Arial"/>
              </a:rPr>
              <a:t>+), </a:t>
            </a:r>
            <a:r>
              <a:rPr lang="en-US" b="1" dirty="0" smtClean="0">
                <a:solidFill>
                  <a:srgbClr val="000000"/>
                </a:solidFill>
                <a:latin typeface="Arial"/>
                <a:cs typeface="Arial"/>
              </a:rPr>
              <a:t>BUT MORE GRAM (</a:t>
            </a:r>
            <a:r>
              <a:rPr lang="en-US" b="1" dirty="0">
                <a:solidFill>
                  <a:srgbClr val="000000"/>
                </a:solidFill>
                <a:latin typeface="Arial"/>
                <a:cs typeface="Arial"/>
              </a:rPr>
              <a:t>-) </a:t>
            </a:r>
            <a:r>
              <a:rPr lang="en-US" b="1" dirty="0" smtClean="0">
                <a:solidFill>
                  <a:srgbClr val="000000"/>
                </a:solidFill>
                <a:latin typeface="Arial"/>
                <a:cs typeface="Arial"/>
              </a:rPr>
              <a:t>THAN </a:t>
            </a:r>
            <a:r>
              <a:rPr lang="en-US" b="1" dirty="0">
                <a:solidFill>
                  <a:srgbClr val="000000"/>
                </a:solidFill>
                <a:latin typeface="Arial"/>
                <a:cs typeface="Arial"/>
              </a:rPr>
              <a:t>1</a:t>
            </a:r>
            <a:r>
              <a:rPr lang="en-US" b="1" baseline="30000" dirty="0">
                <a:solidFill>
                  <a:srgbClr val="000000"/>
                </a:solidFill>
                <a:latin typeface="Arial"/>
                <a:cs typeface="Arial"/>
              </a:rPr>
              <a:t>st</a:t>
            </a:r>
            <a:r>
              <a:rPr lang="en-US" b="1" dirty="0">
                <a:solidFill>
                  <a:srgbClr val="000000"/>
                </a:solidFill>
                <a:latin typeface="Arial"/>
                <a:cs typeface="Arial"/>
              </a:rPr>
              <a:t> </a:t>
            </a:r>
            <a:r>
              <a:rPr lang="en-US" b="1" dirty="0" smtClean="0">
                <a:solidFill>
                  <a:srgbClr val="000000"/>
                </a:solidFill>
                <a:latin typeface="Arial"/>
                <a:cs typeface="Arial"/>
              </a:rPr>
              <a:t>GENERATION”</a:t>
            </a:r>
            <a:endParaRPr lang="en-US" b="1" dirty="0">
              <a:solidFill>
                <a:srgbClr val="000000"/>
              </a:solidFill>
              <a:latin typeface="Arial"/>
              <a:cs typeface="Arial"/>
            </a:endParaRPr>
          </a:p>
        </p:txBody>
      </p:sp>
      <p:sp>
        <p:nvSpPr>
          <p:cNvPr id="9" name="TextBox 8"/>
          <p:cNvSpPr txBox="1"/>
          <p:nvPr/>
        </p:nvSpPr>
        <p:spPr>
          <a:xfrm>
            <a:off x="4696729" y="846576"/>
            <a:ext cx="4495150" cy="830997"/>
          </a:xfrm>
          <a:prstGeom prst="rect">
            <a:avLst/>
          </a:prstGeom>
          <a:noFill/>
        </p:spPr>
        <p:txBody>
          <a:bodyPr wrap="square" rtlCol="0">
            <a:spAutoFit/>
          </a:bodyPr>
          <a:lstStyle/>
          <a:p>
            <a:r>
              <a:rPr lang="en-US" sz="2400" b="1" dirty="0" smtClean="0">
                <a:solidFill>
                  <a:schemeClr val="accent2"/>
                </a:solidFill>
                <a:latin typeface="Arial"/>
                <a:cs typeface="Arial"/>
              </a:rPr>
              <a:t> CEFOTETAN, CEFUROXAMINE (+ others)</a:t>
            </a:r>
            <a:endParaRPr lang="en-US" sz="2400" b="1" dirty="0">
              <a:solidFill>
                <a:schemeClr val="accent2"/>
              </a:solidFill>
              <a:latin typeface="Arial"/>
              <a:cs typeface="Arial"/>
            </a:endParaRPr>
          </a:p>
        </p:txBody>
      </p:sp>
      <p:cxnSp>
        <p:nvCxnSpPr>
          <p:cNvPr id="10" name="Straight Connector 9"/>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7003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smtClean="0"/>
              <a:t>2</a:t>
            </a:r>
            <a:r>
              <a:rPr lang="en-US" baseline="30000" dirty="0" smtClean="0"/>
              <a:t>nd</a:t>
            </a:r>
            <a:r>
              <a:rPr lang="en-US" dirty="0" smtClean="0"/>
              <a:t> GENERATION CEPHALOSPORINS</a:t>
            </a:r>
            <a:endParaRPr lang="en-US" dirty="0"/>
          </a:p>
        </p:txBody>
      </p:sp>
      <p:sp>
        <p:nvSpPr>
          <p:cNvPr id="5" name="Text Placeholder 4"/>
          <p:cNvSpPr>
            <a:spLocks noGrp="1"/>
          </p:cNvSpPr>
          <p:nvPr>
            <p:ph type="body" sz="half" idx="2"/>
          </p:nvPr>
        </p:nvSpPr>
        <p:spPr>
          <a:xfrm>
            <a:off x="685800" y="2014702"/>
            <a:ext cx="6987803" cy="3366887"/>
          </a:xfrm>
        </p:spPr>
        <p:txBody>
          <a:bodyPr>
            <a:noAutofit/>
          </a:bodyPr>
          <a:lstStyle/>
          <a:p>
            <a:pPr algn="l"/>
            <a:r>
              <a:rPr lang="en-US" sz="2000" b="1" dirty="0" smtClean="0">
                <a:solidFill>
                  <a:srgbClr val="000000"/>
                </a:solidFill>
                <a:latin typeface="Arial"/>
                <a:cs typeface="Arial"/>
              </a:rPr>
              <a:t>DOSING:</a:t>
            </a:r>
          </a:p>
          <a:p>
            <a:pPr algn="l"/>
            <a:r>
              <a:rPr lang="en-US" sz="2000" dirty="0" smtClean="0">
                <a:solidFill>
                  <a:srgbClr val="000000"/>
                </a:solidFill>
                <a:latin typeface="Arial"/>
                <a:cs typeface="Arial"/>
              </a:rPr>
              <a:t>IV</a:t>
            </a:r>
            <a:endParaRPr lang="en-US" sz="2000" dirty="0">
              <a:solidFill>
                <a:srgbClr val="000000"/>
              </a:solidFill>
              <a:latin typeface="Arial"/>
              <a:cs typeface="Arial"/>
            </a:endParaRPr>
          </a:p>
          <a:p>
            <a:pPr algn="l"/>
            <a:endParaRPr lang="en-US" sz="2000" dirty="0" smtClean="0">
              <a:solidFill>
                <a:srgbClr val="000000"/>
              </a:solidFill>
              <a:latin typeface="Arial"/>
              <a:cs typeface="Arial"/>
            </a:endParaRPr>
          </a:p>
          <a:p>
            <a:pPr algn="l"/>
            <a:r>
              <a:rPr lang="en-US" sz="2000" b="1" dirty="0" smtClean="0">
                <a:solidFill>
                  <a:srgbClr val="000000"/>
                </a:solidFill>
                <a:latin typeface="Arial"/>
                <a:cs typeface="Arial"/>
              </a:rPr>
              <a:t>SIDE EFFECTS:</a:t>
            </a:r>
          </a:p>
          <a:p>
            <a:pPr algn="l"/>
            <a:r>
              <a:rPr lang="en-US" sz="2000" dirty="0">
                <a:solidFill>
                  <a:srgbClr val="000000"/>
                </a:solidFill>
                <a:latin typeface="Arial"/>
                <a:cs typeface="Arial"/>
              </a:rPr>
              <a:t>S</a:t>
            </a:r>
            <a:r>
              <a:rPr lang="en-US" sz="2000" dirty="0" smtClean="0">
                <a:solidFill>
                  <a:srgbClr val="000000"/>
                </a:solidFill>
                <a:latin typeface="Arial"/>
                <a:cs typeface="Arial"/>
              </a:rPr>
              <a:t>imilar </a:t>
            </a:r>
            <a:r>
              <a:rPr lang="en-US" sz="2000" dirty="0">
                <a:solidFill>
                  <a:srgbClr val="000000"/>
                </a:solidFill>
                <a:latin typeface="Arial"/>
                <a:cs typeface="Arial"/>
              </a:rPr>
              <a:t>to 1</a:t>
            </a:r>
            <a:r>
              <a:rPr lang="en-US" sz="2000" baseline="30000" dirty="0">
                <a:solidFill>
                  <a:srgbClr val="000000"/>
                </a:solidFill>
                <a:latin typeface="Arial"/>
                <a:cs typeface="Arial"/>
              </a:rPr>
              <a:t>st</a:t>
            </a:r>
            <a:r>
              <a:rPr lang="en-US" sz="2000" dirty="0">
                <a:solidFill>
                  <a:srgbClr val="000000"/>
                </a:solidFill>
                <a:latin typeface="Arial"/>
                <a:cs typeface="Arial"/>
              </a:rPr>
              <a:t> generation</a:t>
            </a:r>
          </a:p>
          <a:p>
            <a:pPr algn="l"/>
            <a:endParaRPr lang="en-US" sz="2000" dirty="0" smtClean="0">
              <a:solidFill>
                <a:srgbClr val="000000"/>
              </a:solidFill>
              <a:latin typeface="Arial"/>
              <a:cs typeface="Arial"/>
            </a:endParaRPr>
          </a:p>
          <a:p>
            <a:pPr algn="l"/>
            <a:r>
              <a:rPr lang="en-US" sz="2000" b="1" dirty="0" smtClean="0">
                <a:solidFill>
                  <a:srgbClr val="000000"/>
                </a:solidFill>
                <a:latin typeface="Arial"/>
                <a:cs typeface="Arial"/>
              </a:rPr>
              <a:t>COMMENTS: </a:t>
            </a:r>
            <a:endParaRPr lang="en-US" sz="2000" dirty="0">
              <a:solidFill>
                <a:srgbClr val="000000"/>
              </a:solidFill>
              <a:latin typeface="Arial"/>
              <a:cs typeface="Arial"/>
            </a:endParaRPr>
          </a:p>
          <a:p>
            <a:pPr algn="l"/>
            <a:r>
              <a:rPr lang="en-US" sz="2000" dirty="0" smtClean="0">
                <a:solidFill>
                  <a:srgbClr val="000000"/>
                </a:solidFill>
                <a:latin typeface="Arial"/>
                <a:cs typeface="Arial"/>
              </a:rPr>
              <a:t>Used </a:t>
            </a:r>
            <a:r>
              <a:rPr lang="en-US" sz="2000" dirty="0">
                <a:solidFill>
                  <a:srgbClr val="000000"/>
                </a:solidFill>
                <a:latin typeface="Arial"/>
                <a:cs typeface="Arial"/>
              </a:rPr>
              <a:t>for some abdominal/pelvic infections (most </a:t>
            </a:r>
            <a:r>
              <a:rPr lang="en-US" sz="2000" dirty="0" smtClean="0">
                <a:solidFill>
                  <a:srgbClr val="000000"/>
                </a:solidFill>
                <a:latin typeface="Arial"/>
                <a:cs typeface="Arial"/>
              </a:rPr>
              <a:t>frequently) </a:t>
            </a:r>
            <a:endParaRPr lang="en-US" sz="2000" dirty="0">
              <a:solidFill>
                <a:srgbClr val="000000"/>
              </a:solidFill>
              <a:latin typeface="Arial"/>
              <a:cs typeface="Arial"/>
            </a:endParaRPr>
          </a:p>
        </p:txBody>
      </p:sp>
      <p:sp>
        <p:nvSpPr>
          <p:cNvPr id="6" name="Rectangle 5"/>
          <p:cNvSpPr/>
          <p:nvPr/>
        </p:nvSpPr>
        <p:spPr>
          <a:xfrm>
            <a:off x="6208546" y="2261742"/>
            <a:ext cx="2623791"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“LESS GRAM (</a:t>
            </a:r>
            <a:r>
              <a:rPr lang="en-US" b="1" dirty="0">
                <a:solidFill>
                  <a:srgbClr val="000000"/>
                </a:solidFill>
                <a:latin typeface="Arial"/>
                <a:cs typeface="Arial"/>
              </a:rPr>
              <a:t>+), </a:t>
            </a:r>
            <a:r>
              <a:rPr lang="en-US" b="1" dirty="0" smtClean="0">
                <a:solidFill>
                  <a:srgbClr val="000000"/>
                </a:solidFill>
                <a:latin typeface="Arial"/>
                <a:cs typeface="Arial"/>
              </a:rPr>
              <a:t>BUT MORE GRAM (</a:t>
            </a:r>
            <a:r>
              <a:rPr lang="en-US" b="1" dirty="0">
                <a:solidFill>
                  <a:srgbClr val="000000"/>
                </a:solidFill>
                <a:latin typeface="Arial"/>
                <a:cs typeface="Arial"/>
              </a:rPr>
              <a:t>-) </a:t>
            </a:r>
            <a:r>
              <a:rPr lang="en-US" b="1" dirty="0" smtClean="0">
                <a:solidFill>
                  <a:srgbClr val="000000"/>
                </a:solidFill>
                <a:latin typeface="Arial"/>
                <a:cs typeface="Arial"/>
              </a:rPr>
              <a:t>THAN </a:t>
            </a:r>
            <a:r>
              <a:rPr lang="en-US" b="1" dirty="0">
                <a:solidFill>
                  <a:srgbClr val="000000"/>
                </a:solidFill>
                <a:latin typeface="Arial"/>
                <a:cs typeface="Arial"/>
              </a:rPr>
              <a:t>1</a:t>
            </a:r>
            <a:r>
              <a:rPr lang="en-US" b="1" baseline="30000" dirty="0">
                <a:solidFill>
                  <a:srgbClr val="000000"/>
                </a:solidFill>
                <a:latin typeface="Arial"/>
                <a:cs typeface="Arial"/>
              </a:rPr>
              <a:t>st</a:t>
            </a:r>
            <a:r>
              <a:rPr lang="en-US" b="1" dirty="0">
                <a:solidFill>
                  <a:srgbClr val="000000"/>
                </a:solidFill>
                <a:latin typeface="Arial"/>
                <a:cs typeface="Arial"/>
              </a:rPr>
              <a:t> </a:t>
            </a:r>
            <a:r>
              <a:rPr lang="en-US" b="1" dirty="0" smtClean="0">
                <a:solidFill>
                  <a:srgbClr val="000000"/>
                </a:solidFill>
                <a:latin typeface="Arial"/>
                <a:cs typeface="Arial"/>
              </a:rPr>
              <a:t>GENERATION”</a:t>
            </a:r>
            <a:endParaRPr lang="en-US" b="1" dirty="0">
              <a:solidFill>
                <a:srgbClr val="000000"/>
              </a:solidFill>
              <a:latin typeface="Arial"/>
              <a:cs typeface="Arial"/>
            </a:endParaRPr>
          </a:p>
        </p:txBody>
      </p:sp>
      <p:sp>
        <p:nvSpPr>
          <p:cNvPr id="9" name="TextBox 8"/>
          <p:cNvSpPr txBox="1"/>
          <p:nvPr/>
        </p:nvSpPr>
        <p:spPr>
          <a:xfrm>
            <a:off x="4696729" y="846576"/>
            <a:ext cx="4495150" cy="830997"/>
          </a:xfrm>
          <a:prstGeom prst="rect">
            <a:avLst/>
          </a:prstGeom>
          <a:noFill/>
        </p:spPr>
        <p:txBody>
          <a:bodyPr wrap="square" rtlCol="0">
            <a:spAutoFit/>
          </a:bodyPr>
          <a:lstStyle/>
          <a:p>
            <a:r>
              <a:rPr lang="en-US" sz="2400" b="1" dirty="0" smtClean="0">
                <a:solidFill>
                  <a:schemeClr val="accent2"/>
                </a:solidFill>
                <a:latin typeface="Arial"/>
                <a:cs typeface="Arial"/>
              </a:rPr>
              <a:t> CEFOTETAN, CEFUROXAMINE (+ others)</a:t>
            </a:r>
            <a:endParaRPr lang="en-US" sz="2400" b="1" dirty="0">
              <a:solidFill>
                <a:schemeClr val="accent2"/>
              </a:solidFill>
              <a:latin typeface="Arial"/>
              <a:cs typeface="Arial"/>
            </a:endParaRPr>
          </a:p>
        </p:txBody>
      </p:sp>
      <p:cxnSp>
        <p:nvCxnSpPr>
          <p:cNvPr id="10" name="Straight Connector 9"/>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834529161"/>
              </p:ext>
            </p:extLst>
          </p:nvPr>
        </p:nvGraphicFramePr>
        <p:xfrm>
          <a:off x="197417" y="5117662"/>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730722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14 at 10.00.55 AM.png"/>
          <p:cNvPicPr>
            <a:picLocks noChangeAspect="1"/>
          </p:cNvPicPr>
          <p:nvPr/>
        </p:nvPicPr>
        <p:blipFill rotWithShape="1">
          <a:blip r:embed="rId3">
            <a:extLst>
              <a:ext uri="{28A0092B-C50C-407E-A947-70E740481C1C}">
                <a14:useLocalDpi xmlns:a14="http://schemas.microsoft.com/office/drawing/2010/main" val="0"/>
              </a:ext>
            </a:extLst>
          </a:blip>
          <a:srcRect b="7768"/>
          <a:stretch/>
        </p:blipFill>
        <p:spPr>
          <a:xfrm>
            <a:off x="4358840" y="3064534"/>
            <a:ext cx="4515206" cy="2106721"/>
          </a:xfrm>
          <a:prstGeom prst="rect">
            <a:avLst/>
          </a:prstGeom>
        </p:spPr>
      </p:pic>
      <p:sp>
        <p:nvSpPr>
          <p:cNvPr id="3" name="Title 2"/>
          <p:cNvSpPr>
            <a:spLocks noGrp="1"/>
          </p:cNvSpPr>
          <p:nvPr>
            <p:ph type="title"/>
          </p:nvPr>
        </p:nvSpPr>
        <p:spPr>
          <a:xfrm>
            <a:off x="268941" y="613458"/>
            <a:ext cx="4514626" cy="1162050"/>
          </a:xfrm>
        </p:spPr>
        <p:txBody>
          <a:bodyPr/>
          <a:lstStyle/>
          <a:p>
            <a:r>
              <a:rPr lang="en-US" dirty="0" smtClean="0"/>
              <a:t>3</a:t>
            </a:r>
            <a:r>
              <a:rPr lang="en-US" baseline="30000" dirty="0"/>
              <a:t>r</a:t>
            </a:r>
            <a:r>
              <a:rPr lang="en-US" baseline="30000" dirty="0" smtClean="0"/>
              <a:t>d</a:t>
            </a:r>
            <a:r>
              <a:rPr lang="en-US" dirty="0" smtClean="0"/>
              <a:t> GENERATION CEPHALOSPORINS</a:t>
            </a:r>
            <a:endParaRPr lang="en-US" dirty="0"/>
          </a:p>
        </p:txBody>
      </p:sp>
      <p:sp>
        <p:nvSpPr>
          <p:cNvPr id="5" name="Text Placeholder 4"/>
          <p:cNvSpPr>
            <a:spLocks noGrp="1"/>
          </p:cNvSpPr>
          <p:nvPr>
            <p:ph type="body" sz="half" idx="2"/>
          </p:nvPr>
        </p:nvSpPr>
        <p:spPr>
          <a:xfrm>
            <a:off x="227974" y="1829463"/>
            <a:ext cx="8646072" cy="3366887"/>
          </a:xfrm>
        </p:spPr>
        <p:txBody>
          <a:bodyPr>
            <a:noAutofit/>
          </a:bodyPr>
          <a:lstStyle/>
          <a:p>
            <a:pPr algn="l"/>
            <a:r>
              <a:rPr lang="en-US" sz="2000" b="1" dirty="0" smtClean="0">
                <a:solidFill>
                  <a:srgbClr val="000000"/>
                </a:solidFill>
                <a:latin typeface="Arial"/>
                <a:cs typeface="Arial"/>
              </a:rPr>
              <a:t>MECHANISM OF ACTION: </a:t>
            </a:r>
            <a:endParaRPr lang="en-US" sz="2000" dirty="0" smtClean="0">
              <a:solidFill>
                <a:srgbClr val="000000"/>
              </a:solidFill>
              <a:latin typeface="Arial"/>
              <a:cs typeface="Arial"/>
            </a:endParaRPr>
          </a:p>
          <a:p>
            <a:pPr algn="l"/>
            <a:r>
              <a:rPr lang="en-US" dirty="0" smtClean="0">
                <a:solidFill>
                  <a:srgbClr val="000000"/>
                </a:solidFill>
                <a:latin typeface="Arial"/>
                <a:cs typeface="Arial"/>
              </a:rPr>
              <a:t>B</a:t>
            </a:r>
            <a:r>
              <a:rPr lang="en-US" dirty="0">
                <a:solidFill>
                  <a:srgbClr val="000000"/>
                </a:solidFill>
                <a:latin typeface="Arial"/>
                <a:cs typeface="Arial"/>
              </a:rPr>
              <a:t>-lactam </a:t>
            </a:r>
            <a:r>
              <a:rPr lang="en-US" dirty="0" smtClean="0">
                <a:solidFill>
                  <a:srgbClr val="000000"/>
                </a:solidFill>
                <a:latin typeface="Arial"/>
                <a:cs typeface="Arial"/>
              </a:rPr>
              <a:t>ring</a:t>
            </a:r>
          </a:p>
          <a:p>
            <a:pPr algn="l"/>
            <a:endParaRPr lang="en-US" sz="2000" dirty="0" smtClean="0">
              <a:solidFill>
                <a:srgbClr val="000000"/>
              </a:solidFill>
              <a:latin typeface="Arial"/>
              <a:cs typeface="Arial"/>
            </a:endParaRPr>
          </a:p>
          <a:p>
            <a:pPr algn="l"/>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pPr algn="l"/>
            <a:r>
              <a:rPr lang="en-US" dirty="0" smtClean="0">
                <a:solidFill>
                  <a:srgbClr val="000000"/>
                </a:solidFill>
                <a:latin typeface="Arial"/>
                <a:cs typeface="Arial"/>
              </a:rPr>
              <a:t>More gram negative coverage.</a:t>
            </a:r>
            <a:endParaRPr lang="en-US" sz="2000" dirty="0">
              <a:solidFill>
                <a:srgbClr val="000000"/>
              </a:solidFill>
              <a:latin typeface="Arial"/>
              <a:cs typeface="Arial"/>
            </a:endParaRPr>
          </a:p>
        </p:txBody>
      </p:sp>
      <p:sp>
        <p:nvSpPr>
          <p:cNvPr id="6" name="Rectangle 5"/>
          <p:cNvSpPr/>
          <p:nvPr/>
        </p:nvSpPr>
        <p:spPr>
          <a:xfrm>
            <a:off x="6208546" y="19616"/>
            <a:ext cx="2935454"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solidFill>
                  <a:srgbClr val="000000"/>
                </a:solidFill>
                <a:latin typeface="Arial"/>
                <a:cs typeface="Arial"/>
              </a:rPr>
              <a:t>“GOOD GRAM NEGATIVE COVERAGE”</a:t>
            </a:r>
            <a:endParaRPr lang="en-US" b="1" dirty="0">
              <a:solidFill>
                <a:srgbClr val="000000"/>
              </a:solidFill>
              <a:latin typeface="Arial"/>
              <a:cs typeface="Arial"/>
            </a:endParaRPr>
          </a:p>
        </p:txBody>
      </p:sp>
      <p:sp>
        <p:nvSpPr>
          <p:cNvPr id="9" name="TextBox 8"/>
          <p:cNvSpPr txBox="1"/>
          <p:nvPr/>
        </p:nvSpPr>
        <p:spPr>
          <a:xfrm>
            <a:off x="4551010" y="846576"/>
            <a:ext cx="4691874" cy="830997"/>
          </a:xfrm>
          <a:prstGeom prst="rect">
            <a:avLst/>
          </a:prstGeom>
          <a:noFill/>
        </p:spPr>
        <p:txBody>
          <a:bodyPr wrap="square" rtlCol="0">
            <a:spAutoFit/>
          </a:bodyPr>
          <a:lstStyle/>
          <a:p>
            <a:r>
              <a:rPr lang="en-US" sz="2400" b="1" dirty="0" smtClean="0">
                <a:solidFill>
                  <a:schemeClr val="accent2"/>
                </a:solidFill>
                <a:latin typeface="Arial"/>
                <a:cs typeface="Arial"/>
              </a:rPr>
              <a:t>CEFTRIAXONE, CEFTAZIDIME, CEFPODOXIME</a:t>
            </a:r>
            <a:endParaRPr lang="en-US" sz="2400" b="1" dirty="0">
              <a:solidFill>
                <a:schemeClr val="accent2"/>
              </a:solidFill>
              <a:latin typeface="Arial"/>
              <a:cs typeface="Arial"/>
            </a:endParaRPr>
          </a:p>
        </p:txBody>
      </p:sp>
      <p:cxnSp>
        <p:nvCxnSpPr>
          <p:cNvPr id="10" name="Straight Connector 9"/>
          <p:cNvCxnSpPr/>
          <p:nvPr/>
        </p:nvCxnSpPr>
        <p:spPr>
          <a:xfrm>
            <a:off x="4532167" y="591972"/>
            <a:ext cx="0" cy="1162050"/>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164940" y="3852624"/>
            <a:ext cx="5025568" cy="2505301"/>
          </a:xfrm>
          <a:prstGeom prst="rect">
            <a:avLst/>
          </a:prstGeom>
        </p:spPr>
        <p:txBody>
          <a:bodyPr wrap="square">
            <a:spAutoFit/>
          </a:bodyPr>
          <a:lstStyle/>
          <a:p>
            <a:pPr lvl="1">
              <a:lnSpc>
                <a:spcPct val="130000"/>
              </a:lnSpc>
            </a:pPr>
            <a:r>
              <a:rPr lang="en-US" b="1" dirty="0">
                <a:solidFill>
                  <a:srgbClr val="990000"/>
                </a:solidFill>
                <a:latin typeface="Arial"/>
                <a:cs typeface="Arial"/>
              </a:rPr>
              <a:t>Gram +: </a:t>
            </a:r>
            <a:r>
              <a:rPr lang="en-US" dirty="0" smtClean="0">
                <a:solidFill>
                  <a:srgbClr val="000000"/>
                </a:solidFill>
                <a:latin typeface="Arial"/>
                <a:cs typeface="Arial"/>
              </a:rPr>
              <a:t>Strep, MMSA</a:t>
            </a:r>
            <a:endParaRPr lang="en-US" sz="1000" dirty="0" smtClean="0">
              <a:solidFill>
                <a:srgbClr val="000000"/>
              </a:solidFill>
              <a:latin typeface="Arial"/>
              <a:cs typeface="Arial"/>
            </a:endParaRPr>
          </a:p>
          <a:p>
            <a:pPr lvl="1">
              <a:lnSpc>
                <a:spcPct val="130000"/>
              </a:lnSpc>
            </a:pPr>
            <a:endParaRPr lang="en-US" sz="500" dirty="0">
              <a:solidFill>
                <a:srgbClr val="000000"/>
              </a:solidFill>
              <a:latin typeface="Arial"/>
              <a:cs typeface="Arial"/>
            </a:endParaRPr>
          </a:p>
          <a:p>
            <a:pPr lvl="1"/>
            <a:r>
              <a:rPr lang="en-US" b="1" dirty="0">
                <a:solidFill>
                  <a:srgbClr val="990000"/>
                </a:solidFill>
                <a:latin typeface="Arial"/>
                <a:cs typeface="Arial"/>
              </a:rPr>
              <a:t>Gram -: </a:t>
            </a:r>
            <a:r>
              <a:rPr lang="en-US" dirty="0">
                <a:solidFill>
                  <a:srgbClr val="000000"/>
                </a:solidFill>
                <a:latin typeface="Arial"/>
                <a:cs typeface="Arial"/>
              </a:rPr>
              <a:t>Broad and highly active. </a:t>
            </a:r>
            <a:r>
              <a:rPr lang="en-US" dirty="0" err="1">
                <a:solidFill>
                  <a:srgbClr val="000000"/>
                </a:solidFill>
                <a:latin typeface="Arial"/>
                <a:cs typeface="Arial"/>
              </a:rPr>
              <a:t>Ceftazidime</a:t>
            </a:r>
            <a:r>
              <a:rPr lang="en-US" dirty="0">
                <a:solidFill>
                  <a:srgbClr val="000000"/>
                </a:solidFill>
                <a:latin typeface="Arial"/>
                <a:cs typeface="Arial"/>
              </a:rPr>
              <a:t> (only) covers </a:t>
            </a:r>
            <a:r>
              <a:rPr lang="en-US" dirty="0" smtClean="0">
                <a:solidFill>
                  <a:srgbClr val="000000"/>
                </a:solidFill>
                <a:latin typeface="Arial"/>
                <a:cs typeface="Arial"/>
              </a:rPr>
              <a:t>pseudomonas</a:t>
            </a:r>
            <a:endParaRPr lang="en-US" sz="1000" dirty="0">
              <a:solidFill>
                <a:srgbClr val="000000"/>
              </a:solidFill>
              <a:latin typeface="Arial"/>
              <a:cs typeface="Arial"/>
            </a:endParaRPr>
          </a:p>
          <a:p>
            <a:pPr lvl="1">
              <a:lnSpc>
                <a:spcPct val="130000"/>
              </a:lnSpc>
            </a:pPr>
            <a:r>
              <a:rPr lang="en-US" b="1" dirty="0">
                <a:solidFill>
                  <a:srgbClr val="990000"/>
                </a:solidFill>
                <a:latin typeface="Arial"/>
                <a:cs typeface="Arial"/>
              </a:rPr>
              <a:t>Anaerobe: </a:t>
            </a:r>
            <a:r>
              <a:rPr lang="en-US" dirty="0" smtClean="0">
                <a:solidFill>
                  <a:srgbClr val="000000"/>
                </a:solidFill>
                <a:latin typeface="Arial"/>
                <a:cs typeface="Arial"/>
              </a:rPr>
              <a:t>Minimal</a:t>
            </a:r>
            <a:endParaRPr lang="en-US" sz="1000" dirty="0" smtClean="0">
              <a:solidFill>
                <a:srgbClr val="000000"/>
              </a:solidFill>
              <a:latin typeface="Arial"/>
              <a:cs typeface="Arial"/>
            </a:endParaRPr>
          </a:p>
          <a:p>
            <a:pPr lvl="1">
              <a:lnSpc>
                <a:spcPct val="130000"/>
              </a:lnSpc>
            </a:pPr>
            <a:endParaRPr lang="en-US" sz="500" dirty="0">
              <a:solidFill>
                <a:srgbClr val="000000"/>
              </a:solidFill>
              <a:latin typeface="Arial"/>
              <a:cs typeface="Arial"/>
            </a:endParaRPr>
          </a:p>
          <a:p>
            <a:pPr lvl="1"/>
            <a:r>
              <a:rPr lang="en-US" b="1" dirty="0" err="1">
                <a:solidFill>
                  <a:srgbClr val="990000"/>
                </a:solidFill>
                <a:latin typeface="Arial"/>
                <a:cs typeface="Arial"/>
              </a:rPr>
              <a:t>Atypicals</a:t>
            </a:r>
            <a:r>
              <a:rPr lang="en-US" b="1" dirty="0">
                <a:solidFill>
                  <a:srgbClr val="990000"/>
                </a:solidFill>
                <a:latin typeface="Arial"/>
                <a:cs typeface="Arial"/>
              </a:rPr>
              <a:t>: </a:t>
            </a:r>
            <a:r>
              <a:rPr lang="en-US" dirty="0">
                <a:solidFill>
                  <a:srgbClr val="000000"/>
                </a:solidFill>
                <a:latin typeface="Arial"/>
                <a:cs typeface="Arial"/>
              </a:rPr>
              <a:t>Ceftriaxone </a:t>
            </a:r>
            <a:r>
              <a:rPr lang="en-US" dirty="0">
                <a:solidFill>
                  <a:srgbClr val="000000"/>
                </a:solidFill>
                <a:latin typeface="Arial"/>
                <a:cs typeface="Arial"/>
                <a:sym typeface="Wingdings"/>
              </a:rPr>
              <a:t>G</a:t>
            </a:r>
            <a:r>
              <a:rPr lang="en-US" dirty="0">
                <a:solidFill>
                  <a:srgbClr val="000000"/>
                </a:solidFill>
                <a:latin typeface="Arial"/>
                <a:cs typeface="Arial"/>
              </a:rPr>
              <a:t>onorrhea and CNS Lyme</a:t>
            </a:r>
          </a:p>
          <a:p>
            <a:pPr>
              <a:lnSpc>
                <a:spcPct val="130000"/>
              </a:lnSpc>
            </a:pPr>
            <a:r>
              <a:rPr lang="en-US" sz="2000" dirty="0">
                <a:solidFill>
                  <a:srgbClr val="000000"/>
                </a:solidFill>
                <a:latin typeface="Arial"/>
                <a:cs typeface="Arial"/>
              </a:rPr>
              <a:t> </a:t>
            </a:r>
          </a:p>
        </p:txBody>
      </p:sp>
      <p:sp>
        <p:nvSpPr>
          <p:cNvPr id="8" name="Rectangle 7"/>
          <p:cNvSpPr/>
          <p:nvPr/>
        </p:nvSpPr>
        <p:spPr>
          <a:xfrm>
            <a:off x="4816555" y="2932574"/>
            <a:ext cx="4238788" cy="2411969"/>
          </a:xfrm>
          <a:prstGeom prst="rect">
            <a:avLst/>
          </a:prstGeom>
          <a:solidFill>
            <a:srgbClr val="FFFFFF">
              <a:alpha val="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783567" y="2537090"/>
            <a:ext cx="1557149" cy="369332"/>
          </a:xfrm>
          <a:prstGeom prst="rect">
            <a:avLst/>
          </a:prstGeom>
          <a:noFill/>
        </p:spPr>
        <p:txBody>
          <a:bodyPr wrap="none" rtlCol="0">
            <a:spAutoFit/>
          </a:bodyPr>
          <a:lstStyle/>
          <a:p>
            <a:r>
              <a:rPr lang="en-US" dirty="0" smtClean="0">
                <a:solidFill>
                  <a:srgbClr val="990000"/>
                </a:solidFill>
                <a:latin typeface="Arial"/>
                <a:cs typeface="Arial"/>
              </a:rPr>
              <a:t>Remember…</a:t>
            </a:r>
            <a:endParaRPr lang="en-US" dirty="0">
              <a:solidFill>
                <a:srgbClr val="990000"/>
              </a:solidFill>
              <a:latin typeface="Arial"/>
              <a:cs typeface="Arial"/>
            </a:endParaRPr>
          </a:p>
        </p:txBody>
      </p:sp>
    </p:spTree>
    <p:extLst>
      <p:ext uri="{BB962C8B-B14F-4D97-AF65-F5344CB8AC3E}">
        <p14:creationId xmlns:p14="http://schemas.microsoft.com/office/powerpoint/2010/main" val="24990099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smtClean="0"/>
              <a:t>3</a:t>
            </a:r>
            <a:r>
              <a:rPr lang="en-US" baseline="30000" dirty="0"/>
              <a:t>r</a:t>
            </a:r>
            <a:r>
              <a:rPr lang="en-US" baseline="30000" dirty="0" smtClean="0"/>
              <a:t>d</a:t>
            </a:r>
            <a:r>
              <a:rPr lang="en-US" dirty="0" smtClean="0"/>
              <a:t> GENERATION CEPHALOSPORINS</a:t>
            </a:r>
            <a:endParaRPr lang="en-US" dirty="0"/>
          </a:p>
        </p:txBody>
      </p:sp>
      <p:sp>
        <p:nvSpPr>
          <p:cNvPr id="6" name="Rectangle 5"/>
          <p:cNvSpPr/>
          <p:nvPr/>
        </p:nvSpPr>
        <p:spPr>
          <a:xfrm>
            <a:off x="6208546" y="19616"/>
            <a:ext cx="2935454"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solidFill>
                  <a:srgbClr val="000000"/>
                </a:solidFill>
                <a:latin typeface="Arial"/>
                <a:cs typeface="Arial"/>
              </a:rPr>
              <a:t>“GOOD GRAM NEGATIVE COVERAGE”</a:t>
            </a:r>
            <a:endParaRPr lang="en-US" b="1" dirty="0">
              <a:solidFill>
                <a:srgbClr val="000000"/>
              </a:solidFill>
              <a:latin typeface="Arial"/>
              <a:cs typeface="Arial"/>
            </a:endParaRPr>
          </a:p>
        </p:txBody>
      </p:sp>
      <p:sp>
        <p:nvSpPr>
          <p:cNvPr id="9" name="TextBox 8"/>
          <p:cNvSpPr txBox="1"/>
          <p:nvPr/>
        </p:nvSpPr>
        <p:spPr>
          <a:xfrm>
            <a:off x="4551010" y="846576"/>
            <a:ext cx="4691874" cy="830997"/>
          </a:xfrm>
          <a:prstGeom prst="rect">
            <a:avLst/>
          </a:prstGeom>
          <a:noFill/>
        </p:spPr>
        <p:txBody>
          <a:bodyPr wrap="square" rtlCol="0">
            <a:spAutoFit/>
          </a:bodyPr>
          <a:lstStyle/>
          <a:p>
            <a:r>
              <a:rPr lang="en-US" sz="2400" b="1" dirty="0" smtClean="0">
                <a:solidFill>
                  <a:schemeClr val="accent2"/>
                </a:solidFill>
                <a:latin typeface="Arial"/>
                <a:cs typeface="Arial"/>
              </a:rPr>
              <a:t>CEFTRIAXONE, CEFTAZIDIME, CEFPODOXIME</a:t>
            </a:r>
            <a:endParaRPr lang="en-US" sz="2400" b="1" dirty="0">
              <a:solidFill>
                <a:schemeClr val="accent2"/>
              </a:solidFill>
              <a:latin typeface="Arial"/>
              <a:cs typeface="Arial"/>
            </a:endParaRPr>
          </a:p>
        </p:txBody>
      </p:sp>
      <p:cxnSp>
        <p:nvCxnSpPr>
          <p:cNvPr id="10" name="Straight Connector 9"/>
          <p:cNvCxnSpPr/>
          <p:nvPr/>
        </p:nvCxnSpPr>
        <p:spPr>
          <a:xfrm>
            <a:off x="4532167" y="633614"/>
            <a:ext cx="0" cy="1162050"/>
          </a:xfrm>
          <a:prstGeom prst="line">
            <a:avLst/>
          </a:prstGeom>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457198" y="1882883"/>
            <a:ext cx="4074970" cy="2954655"/>
          </a:xfrm>
          <a:prstGeom prst="rect">
            <a:avLst/>
          </a:prstGeom>
        </p:spPr>
        <p:txBody>
          <a:bodyPr wrap="square">
            <a:spAutoFit/>
          </a:bodyPr>
          <a:lstStyle/>
          <a:p>
            <a:r>
              <a:rPr lang="en-US" sz="2000" b="1" dirty="0" smtClean="0">
                <a:solidFill>
                  <a:srgbClr val="000000"/>
                </a:solidFill>
                <a:latin typeface="+mj-lt"/>
              </a:rPr>
              <a:t>DOSING: </a:t>
            </a:r>
          </a:p>
          <a:p>
            <a:r>
              <a:rPr lang="en-US" dirty="0" smtClean="0">
                <a:solidFill>
                  <a:srgbClr val="000000"/>
                </a:solidFill>
                <a:latin typeface="+mj-lt"/>
              </a:rPr>
              <a:t>Ceftriaxone </a:t>
            </a:r>
            <a:r>
              <a:rPr lang="en-US" dirty="0">
                <a:solidFill>
                  <a:srgbClr val="000000"/>
                </a:solidFill>
                <a:latin typeface="+mj-lt"/>
              </a:rPr>
              <a:t>and </a:t>
            </a:r>
            <a:r>
              <a:rPr lang="en-US" dirty="0" err="1" smtClean="0">
                <a:solidFill>
                  <a:srgbClr val="000000"/>
                </a:solidFill>
                <a:latin typeface="+mj-lt"/>
              </a:rPr>
              <a:t>Ceftazidime</a:t>
            </a:r>
            <a:r>
              <a:rPr lang="en-US" dirty="0" smtClean="0">
                <a:solidFill>
                  <a:srgbClr val="000000"/>
                </a:solidFill>
                <a:latin typeface="+mj-lt"/>
              </a:rPr>
              <a:t> </a:t>
            </a:r>
            <a:r>
              <a:rPr lang="en-US" dirty="0">
                <a:solidFill>
                  <a:srgbClr val="000000"/>
                </a:solidFill>
                <a:latin typeface="+mj-lt"/>
              </a:rPr>
              <a:t>are </a:t>
            </a:r>
            <a:r>
              <a:rPr lang="en-US" dirty="0" smtClean="0">
                <a:solidFill>
                  <a:srgbClr val="000000"/>
                </a:solidFill>
                <a:latin typeface="+mj-lt"/>
              </a:rPr>
              <a:t>IV </a:t>
            </a:r>
          </a:p>
          <a:p>
            <a:r>
              <a:rPr lang="en-US" dirty="0" err="1" smtClean="0">
                <a:solidFill>
                  <a:srgbClr val="000000"/>
                </a:solidFill>
                <a:latin typeface="+mj-lt"/>
              </a:rPr>
              <a:t>Cef</a:t>
            </a:r>
            <a:r>
              <a:rPr lang="en-US" b="1" dirty="0" err="1" smtClean="0">
                <a:solidFill>
                  <a:srgbClr val="000000"/>
                </a:solidFill>
                <a:latin typeface="+mj-lt"/>
              </a:rPr>
              <a:t>PO</a:t>
            </a:r>
            <a:r>
              <a:rPr lang="en-US" dirty="0" err="1" smtClean="0">
                <a:solidFill>
                  <a:srgbClr val="000000"/>
                </a:solidFill>
                <a:latin typeface="+mj-lt"/>
              </a:rPr>
              <a:t>doxime</a:t>
            </a:r>
            <a:r>
              <a:rPr lang="en-US" dirty="0" smtClean="0">
                <a:solidFill>
                  <a:srgbClr val="000000"/>
                </a:solidFill>
                <a:latin typeface="+mj-lt"/>
              </a:rPr>
              <a:t> </a:t>
            </a:r>
            <a:r>
              <a:rPr lang="en-US" dirty="0">
                <a:solidFill>
                  <a:srgbClr val="000000"/>
                </a:solidFill>
                <a:latin typeface="+mj-lt"/>
              </a:rPr>
              <a:t>is PO </a:t>
            </a:r>
            <a:endParaRPr lang="en-US" dirty="0" smtClean="0">
              <a:solidFill>
                <a:srgbClr val="000000"/>
              </a:solidFill>
              <a:latin typeface="+mj-lt"/>
            </a:endParaRPr>
          </a:p>
          <a:p>
            <a:endParaRPr lang="en-US" dirty="0">
              <a:solidFill>
                <a:srgbClr val="000000"/>
              </a:solidFill>
              <a:latin typeface="+mj-lt"/>
            </a:endParaRPr>
          </a:p>
          <a:p>
            <a:r>
              <a:rPr lang="en-US" sz="2000" b="1" dirty="0" smtClean="0">
                <a:solidFill>
                  <a:srgbClr val="000000"/>
                </a:solidFill>
                <a:latin typeface="+mj-lt"/>
              </a:rPr>
              <a:t>SIDE EFFECTS:</a:t>
            </a:r>
            <a:r>
              <a:rPr lang="en-US" sz="2000" dirty="0" smtClean="0">
                <a:solidFill>
                  <a:srgbClr val="000000"/>
                </a:solidFill>
                <a:latin typeface="+mj-lt"/>
              </a:rPr>
              <a:t> </a:t>
            </a:r>
          </a:p>
          <a:p>
            <a:r>
              <a:rPr lang="en-US" dirty="0">
                <a:solidFill>
                  <a:srgbClr val="000000"/>
                </a:solidFill>
                <a:latin typeface="+mj-lt"/>
              </a:rPr>
              <a:t>C</a:t>
            </a:r>
            <a:r>
              <a:rPr lang="en-US" dirty="0" smtClean="0">
                <a:solidFill>
                  <a:srgbClr val="000000"/>
                </a:solidFill>
                <a:latin typeface="+mj-lt"/>
              </a:rPr>
              <a:t>an </a:t>
            </a:r>
            <a:r>
              <a:rPr lang="en-US" dirty="0">
                <a:solidFill>
                  <a:srgbClr val="000000"/>
                </a:solidFill>
                <a:latin typeface="+mj-lt"/>
              </a:rPr>
              <a:t>cause biliary </a:t>
            </a:r>
            <a:r>
              <a:rPr lang="en-US" dirty="0" err="1">
                <a:solidFill>
                  <a:srgbClr val="000000"/>
                </a:solidFill>
                <a:latin typeface="+mj-lt"/>
              </a:rPr>
              <a:t>sludging</a:t>
            </a:r>
            <a:r>
              <a:rPr lang="en-US" dirty="0">
                <a:solidFill>
                  <a:srgbClr val="000000"/>
                </a:solidFill>
                <a:latin typeface="+mj-lt"/>
              </a:rPr>
              <a:t> </a:t>
            </a:r>
          </a:p>
          <a:p>
            <a:endParaRPr lang="en-US" b="1" dirty="0" smtClean="0">
              <a:solidFill>
                <a:srgbClr val="000000"/>
              </a:solidFill>
              <a:latin typeface="+mj-lt"/>
            </a:endParaRPr>
          </a:p>
          <a:p>
            <a:r>
              <a:rPr lang="en-US" b="1" dirty="0">
                <a:solidFill>
                  <a:srgbClr val="000000"/>
                </a:solidFill>
                <a:latin typeface="Arial"/>
                <a:cs typeface="Arial"/>
              </a:rPr>
              <a:t>MECHANISM OF ACTION: </a:t>
            </a:r>
            <a:endParaRPr lang="en-US" dirty="0">
              <a:solidFill>
                <a:srgbClr val="000000"/>
              </a:solidFill>
              <a:latin typeface="Arial"/>
              <a:cs typeface="Arial"/>
            </a:endParaRPr>
          </a:p>
          <a:p>
            <a:r>
              <a:rPr lang="en-US" dirty="0">
                <a:solidFill>
                  <a:srgbClr val="000000"/>
                </a:solidFill>
                <a:latin typeface="Arial"/>
                <a:cs typeface="Arial"/>
              </a:rPr>
              <a:t>B-lactam ring</a:t>
            </a:r>
          </a:p>
          <a:p>
            <a:endParaRPr lang="en-US" b="1" dirty="0" smtClean="0">
              <a:solidFill>
                <a:srgbClr val="000000"/>
              </a:solidFill>
              <a:latin typeface="+mj-lt"/>
            </a:endParaRPr>
          </a:p>
        </p:txBody>
      </p:sp>
      <p:sp>
        <p:nvSpPr>
          <p:cNvPr id="13" name="Rectangle 12"/>
          <p:cNvSpPr/>
          <p:nvPr/>
        </p:nvSpPr>
        <p:spPr>
          <a:xfrm>
            <a:off x="5162053" y="2014702"/>
            <a:ext cx="3752961" cy="1508105"/>
          </a:xfrm>
          <a:prstGeom prst="rect">
            <a:avLst/>
          </a:prstGeom>
        </p:spPr>
        <p:txBody>
          <a:bodyPr wrap="square">
            <a:spAutoFit/>
          </a:bodyPr>
          <a:lstStyle/>
          <a:p>
            <a:r>
              <a:rPr lang="en-US" sz="2000" b="1" dirty="0">
                <a:solidFill>
                  <a:srgbClr val="000000"/>
                </a:solidFill>
                <a:latin typeface="Arial"/>
                <a:cs typeface="Arial"/>
              </a:rPr>
              <a:t>COMMENTS: </a:t>
            </a:r>
          </a:p>
          <a:p>
            <a:r>
              <a:rPr lang="en-US" dirty="0" smtClean="0">
                <a:solidFill>
                  <a:srgbClr val="000000"/>
                </a:solidFill>
                <a:latin typeface="Arial"/>
                <a:cs typeface="Arial"/>
              </a:rPr>
              <a:t>Ceftriaxone </a:t>
            </a:r>
            <a:r>
              <a:rPr lang="en-US" dirty="0">
                <a:solidFill>
                  <a:srgbClr val="000000"/>
                </a:solidFill>
                <a:latin typeface="Arial"/>
                <a:cs typeface="Arial"/>
              </a:rPr>
              <a:t>crosses BBB easily and is used for meningitis. </a:t>
            </a:r>
            <a:endParaRPr lang="en-US" dirty="0" smtClean="0">
              <a:solidFill>
                <a:srgbClr val="000000"/>
              </a:solidFill>
              <a:latin typeface="Arial"/>
              <a:cs typeface="Arial"/>
            </a:endParaRPr>
          </a:p>
          <a:p>
            <a:endParaRPr lang="en-US" dirty="0">
              <a:solidFill>
                <a:srgbClr val="000000"/>
              </a:solidFill>
              <a:latin typeface="Arial"/>
              <a:cs typeface="Arial"/>
            </a:endParaRPr>
          </a:p>
          <a:p>
            <a:r>
              <a:rPr lang="en-US" dirty="0" err="1" smtClean="0">
                <a:solidFill>
                  <a:srgbClr val="000000"/>
                </a:solidFill>
                <a:latin typeface="Arial"/>
                <a:cs typeface="Arial"/>
              </a:rPr>
              <a:t>Ceftazidime</a:t>
            </a:r>
            <a:r>
              <a:rPr lang="en-US" dirty="0" smtClean="0">
                <a:solidFill>
                  <a:srgbClr val="000000"/>
                </a:solidFill>
                <a:latin typeface="Arial"/>
                <a:cs typeface="Arial"/>
              </a:rPr>
              <a:t> </a:t>
            </a:r>
            <a:r>
              <a:rPr lang="en-US" dirty="0">
                <a:solidFill>
                  <a:srgbClr val="000000"/>
                </a:solidFill>
                <a:latin typeface="Arial"/>
                <a:cs typeface="Arial"/>
              </a:rPr>
              <a:t>gets pseudomonas. </a:t>
            </a:r>
          </a:p>
        </p:txBody>
      </p:sp>
    </p:spTree>
    <p:extLst>
      <p:ext uri="{BB962C8B-B14F-4D97-AF65-F5344CB8AC3E}">
        <p14:creationId xmlns:p14="http://schemas.microsoft.com/office/powerpoint/2010/main" val="12690438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smtClean="0"/>
              <a:t>3</a:t>
            </a:r>
            <a:r>
              <a:rPr lang="en-US" baseline="30000" dirty="0"/>
              <a:t>r</a:t>
            </a:r>
            <a:r>
              <a:rPr lang="en-US" baseline="30000" dirty="0" smtClean="0"/>
              <a:t>d</a:t>
            </a:r>
            <a:r>
              <a:rPr lang="en-US" dirty="0" smtClean="0"/>
              <a:t> GENERATION CEPHALOSPORINS</a:t>
            </a:r>
            <a:endParaRPr lang="en-US" dirty="0"/>
          </a:p>
        </p:txBody>
      </p:sp>
      <p:sp>
        <p:nvSpPr>
          <p:cNvPr id="5" name="Text Placeholder 4"/>
          <p:cNvSpPr>
            <a:spLocks noGrp="1"/>
          </p:cNvSpPr>
          <p:nvPr>
            <p:ph type="body" sz="half" idx="2"/>
          </p:nvPr>
        </p:nvSpPr>
        <p:spPr>
          <a:xfrm>
            <a:off x="227974" y="1828655"/>
            <a:ext cx="8646072" cy="2627936"/>
          </a:xfrm>
        </p:spPr>
        <p:txBody>
          <a:bodyPr>
            <a:noAutofit/>
          </a:bodyPr>
          <a:lstStyle/>
          <a:p>
            <a:pPr algn="l"/>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pPr algn="l"/>
            <a:r>
              <a:rPr lang="en-US" dirty="0" smtClean="0">
                <a:solidFill>
                  <a:srgbClr val="000000"/>
                </a:solidFill>
                <a:latin typeface="Arial"/>
                <a:cs typeface="Arial"/>
              </a:rPr>
              <a:t>Even less gram (+), more gram negative.</a:t>
            </a:r>
            <a:endParaRPr lang="en-US" sz="2000" dirty="0">
              <a:solidFill>
                <a:srgbClr val="000000"/>
              </a:solidFill>
              <a:latin typeface="Arial"/>
              <a:cs typeface="Arial"/>
            </a:endParaRPr>
          </a:p>
        </p:txBody>
      </p:sp>
      <p:sp>
        <p:nvSpPr>
          <p:cNvPr id="6" name="Rectangle 5"/>
          <p:cNvSpPr/>
          <p:nvPr/>
        </p:nvSpPr>
        <p:spPr>
          <a:xfrm>
            <a:off x="6208546" y="19616"/>
            <a:ext cx="2935454"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solidFill>
                  <a:srgbClr val="000000"/>
                </a:solidFill>
                <a:latin typeface="Arial"/>
                <a:cs typeface="Arial"/>
              </a:rPr>
              <a:t>“GOOD GRAM NEGATIVE COVERAGE”</a:t>
            </a:r>
            <a:endParaRPr lang="en-US" b="1" dirty="0">
              <a:solidFill>
                <a:srgbClr val="000000"/>
              </a:solidFill>
              <a:latin typeface="Arial"/>
              <a:cs typeface="Arial"/>
            </a:endParaRPr>
          </a:p>
        </p:txBody>
      </p:sp>
      <p:sp>
        <p:nvSpPr>
          <p:cNvPr id="9" name="TextBox 8"/>
          <p:cNvSpPr txBox="1"/>
          <p:nvPr/>
        </p:nvSpPr>
        <p:spPr>
          <a:xfrm>
            <a:off x="4551010" y="846576"/>
            <a:ext cx="4691874" cy="830997"/>
          </a:xfrm>
          <a:prstGeom prst="rect">
            <a:avLst/>
          </a:prstGeom>
          <a:noFill/>
        </p:spPr>
        <p:txBody>
          <a:bodyPr wrap="square" rtlCol="0">
            <a:spAutoFit/>
          </a:bodyPr>
          <a:lstStyle/>
          <a:p>
            <a:r>
              <a:rPr lang="en-US" sz="2400" b="1" dirty="0" smtClean="0">
                <a:solidFill>
                  <a:schemeClr val="accent2"/>
                </a:solidFill>
                <a:latin typeface="Arial"/>
                <a:cs typeface="Arial"/>
              </a:rPr>
              <a:t>CEFTRIAXONE, CEFTAZIDIME, CEFPODOXIME</a:t>
            </a:r>
            <a:endParaRPr lang="en-US" sz="2400" b="1" dirty="0">
              <a:solidFill>
                <a:schemeClr val="accent2"/>
              </a:solidFill>
              <a:latin typeface="Arial"/>
              <a:cs typeface="Arial"/>
            </a:endParaRPr>
          </a:p>
        </p:txBody>
      </p:sp>
      <p:cxnSp>
        <p:nvCxnSpPr>
          <p:cNvPr id="10" name="Straight Connector 9"/>
          <p:cNvCxnSpPr/>
          <p:nvPr/>
        </p:nvCxnSpPr>
        <p:spPr>
          <a:xfrm>
            <a:off x="4532167" y="591972"/>
            <a:ext cx="0" cy="116205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144629338"/>
              </p:ext>
            </p:extLst>
          </p:nvPr>
        </p:nvGraphicFramePr>
        <p:xfrm>
          <a:off x="112175" y="3453413"/>
          <a:ext cx="8877670" cy="3251810"/>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659533">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Ceftriaxone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0" dirty="0" smtClean="0"/>
                        <a:t>CNS</a:t>
                      </a:r>
                      <a:r>
                        <a:rPr lang="en-US" sz="1050" b="0" baseline="0" dirty="0" smtClean="0"/>
                        <a:t> or</a:t>
                      </a:r>
                      <a:endParaRPr lang="en-US" sz="1050" b="0" dirty="0" smtClean="0"/>
                    </a:p>
                    <a:p>
                      <a:r>
                        <a:rPr lang="en-US" sz="1050" b="0" dirty="0" smtClean="0"/>
                        <a:t>Cardiac</a:t>
                      </a:r>
                      <a:r>
                        <a:rPr lang="en-US" sz="1050" b="0" baseline="0" dirty="0" smtClean="0"/>
                        <a:t> Lyme</a:t>
                      </a:r>
                      <a:endParaRPr lang="en-US" sz="1050" b="0" dirty="0"/>
                    </a:p>
                  </a:txBody>
                  <a:tcPr marL="146304" marR="146304" marT="54864" marB="54864"/>
                </a:tc>
                <a:tc>
                  <a:txBody>
                    <a:bodyPr/>
                    <a:lstStyle/>
                    <a:p>
                      <a:r>
                        <a:rPr lang="en-US" sz="1050" dirty="0" smtClean="0">
                          <a:latin typeface="Arial"/>
                          <a:cs typeface="Arial"/>
                        </a:rPr>
                        <a:t>q24H</a:t>
                      </a:r>
                      <a:r>
                        <a:rPr lang="en-US" sz="1050" baseline="0" dirty="0" smtClean="0">
                          <a:latin typeface="Arial"/>
                          <a:cs typeface="Arial"/>
                        </a:rPr>
                        <a:t> dosing convenient; UTI’s; CAP w/ </a:t>
                      </a:r>
                      <a:r>
                        <a:rPr lang="en-US" sz="1050" baseline="0" dirty="0" err="1" smtClean="0">
                          <a:latin typeface="Arial"/>
                          <a:cs typeface="Arial"/>
                        </a:rPr>
                        <a:t>azithro</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100" b="1" dirty="0" err="1" smtClean="0"/>
                        <a:t>Cefpodoxime</a:t>
                      </a:r>
                      <a:endParaRPr lang="en-US" sz="11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PO, similar spectrum</a:t>
                      </a:r>
                      <a:r>
                        <a:rPr lang="en-US" sz="1050" baseline="0" dirty="0" smtClean="0">
                          <a:latin typeface="Arial"/>
                          <a:cs typeface="Arial"/>
                        </a:rPr>
                        <a:t> as ceftriaxone</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Ceftazidime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Febrile neutropenia </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2537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Overview</a:t>
            </a:r>
            <a:endParaRPr lang="en-US" dirty="0"/>
          </a:p>
        </p:txBody>
      </p:sp>
      <p:sp>
        <p:nvSpPr>
          <p:cNvPr id="13" name="TextBox 12"/>
          <p:cNvSpPr txBox="1"/>
          <p:nvPr/>
        </p:nvSpPr>
        <p:spPr>
          <a:xfrm>
            <a:off x="498644" y="2380839"/>
            <a:ext cx="8359606" cy="332398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smtClean="0">
                <a:latin typeface="Arial"/>
                <a:cs typeface="Arial"/>
              </a:rPr>
              <a:t>HOW WE CHARACTERIZE BACTERIA:</a:t>
            </a:r>
          </a:p>
          <a:p>
            <a:pPr marL="457200" indent="-457200">
              <a:buFont typeface="Arial"/>
              <a:buChar char="•"/>
            </a:pPr>
            <a:endParaRPr lang="en-US" sz="3000" b="1" dirty="0" smtClean="0">
              <a:latin typeface="Arial"/>
              <a:cs typeface="Arial"/>
            </a:endParaRPr>
          </a:p>
          <a:p>
            <a:pPr marL="914400" lvl="1" indent="-457200">
              <a:buFont typeface="Arial"/>
              <a:buChar char="•"/>
            </a:pPr>
            <a:r>
              <a:rPr lang="en-US" sz="3000" dirty="0" smtClean="0">
                <a:latin typeface="Arial"/>
                <a:cs typeface="Arial"/>
              </a:rPr>
              <a:t>GRAM POSITIVE VS. GRAM NEGATIVE</a:t>
            </a:r>
          </a:p>
          <a:p>
            <a:pPr marL="914400" lvl="1" indent="-457200">
              <a:buFont typeface="Arial"/>
              <a:buChar char="•"/>
            </a:pPr>
            <a:endParaRPr lang="en-US" sz="3000" dirty="0">
              <a:latin typeface="Arial"/>
              <a:cs typeface="Arial"/>
            </a:endParaRPr>
          </a:p>
          <a:p>
            <a:pPr marL="914400" lvl="1" indent="-457200">
              <a:buFont typeface="Arial"/>
              <a:buChar char="•"/>
            </a:pPr>
            <a:r>
              <a:rPr lang="en-US" sz="3000" dirty="0" smtClean="0">
                <a:solidFill>
                  <a:srgbClr val="7F7F7F"/>
                </a:solidFill>
                <a:latin typeface="Arial"/>
                <a:cs typeface="Arial"/>
              </a:rPr>
              <a:t>AEROBIC VS. ANAEROBIC</a:t>
            </a:r>
          </a:p>
          <a:p>
            <a:pPr marL="914400" lvl="1" indent="-457200">
              <a:buFont typeface="Arial"/>
              <a:buChar char="•"/>
            </a:pPr>
            <a:endParaRPr lang="en-US" sz="3000" dirty="0">
              <a:solidFill>
                <a:srgbClr val="7F7F7F"/>
              </a:solidFill>
              <a:latin typeface="Arial"/>
              <a:cs typeface="Arial"/>
            </a:endParaRPr>
          </a:p>
          <a:p>
            <a:pPr marL="914400" lvl="1" indent="-457200">
              <a:buFont typeface="Arial"/>
              <a:buChar char="•"/>
            </a:pPr>
            <a:r>
              <a:rPr lang="en-US" sz="3000" dirty="0" smtClean="0">
                <a:solidFill>
                  <a:srgbClr val="7F7F7F"/>
                </a:solidFill>
                <a:latin typeface="Arial"/>
                <a:cs typeface="Arial"/>
              </a:rPr>
              <a:t>ATYPICALS</a:t>
            </a:r>
            <a:endParaRPr lang="en-US" sz="3000" dirty="0">
              <a:solidFill>
                <a:srgbClr val="7F7F7F"/>
              </a:solidFill>
              <a:latin typeface="Arial"/>
              <a:cs typeface="Arial"/>
            </a:endParaRPr>
          </a:p>
        </p:txBody>
      </p:sp>
      <p:sp>
        <p:nvSpPr>
          <p:cNvPr id="18" name="Rectangle 17"/>
          <p:cNvSpPr/>
          <p:nvPr/>
        </p:nvSpPr>
        <p:spPr>
          <a:xfrm>
            <a:off x="825500" y="3174999"/>
            <a:ext cx="8032750" cy="846668"/>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9049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smtClean="0"/>
              <a:t>4</a:t>
            </a:r>
            <a:r>
              <a:rPr lang="en-US" baseline="30000" dirty="0" smtClean="0"/>
              <a:t>th</a:t>
            </a:r>
            <a:r>
              <a:rPr lang="en-US" dirty="0" smtClean="0"/>
              <a:t> GENERATION CEPHALOSPORINS</a:t>
            </a:r>
            <a:endParaRPr lang="en-US" dirty="0"/>
          </a:p>
        </p:txBody>
      </p:sp>
      <p:sp>
        <p:nvSpPr>
          <p:cNvPr id="5" name="Text Placeholder 4"/>
          <p:cNvSpPr>
            <a:spLocks noGrp="1"/>
          </p:cNvSpPr>
          <p:nvPr>
            <p:ph type="body" sz="half" idx="2"/>
          </p:nvPr>
        </p:nvSpPr>
        <p:spPr>
          <a:xfrm>
            <a:off x="268940" y="1833300"/>
            <a:ext cx="6987803" cy="3366887"/>
          </a:xfrm>
        </p:spPr>
        <p:txBody>
          <a:bodyPr>
            <a:noAutofit/>
          </a:bodyPr>
          <a:lstStyle/>
          <a:p>
            <a:pPr algn="l"/>
            <a:r>
              <a:rPr lang="en-US" sz="2000" b="1" dirty="0" smtClean="0">
                <a:solidFill>
                  <a:srgbClr val="000000"/>
                </a:solidFill>
                <a:latin typeface="Arial"/>
                <a:cs typeface="Arial"/>
              </a:rPr>
              <a:t>MECHANISM OF ACTION</a:t>
            </a:r>
            <a:r>
              <a:rPr lang="en-US" sz="2000" dirty="0" smtClean="0">
                <a:solidFill>
                  <a:srgbClr val="000000"/>
                </a:solidFill>
                <a:latin typeface="Arial"/>
                <a:cs typeface="Arial"/>
              </a:rPr>
              <a:t>: </a:t>
            </a:r>
          </a:p>
          <a:p>
            <a:pPr algn="l"/>
            <a:r>
              <a:rPr lang="en-US" dirty="0" smtClean="0">
                <a:solidFill>
                  <a:srgbClr val="000000"/>
                </a:solidFill>
                <a:latin typeface="Arial"/>
                <a:cs typeface="Arial"/>
              </a:rPr>
              <a:t>B</a:t>
            </a:r>
            <a:r>
              <a:rPr lang="en-US" dirty="0">
                <a:solidFill>
                  <a:srgbClr val="000000"/>
                </a:solidFill>
                <a:latin typeface="Arial"/>
                <a:cs typeface="Arial"/>
              </a:rPr>
              <a:t>-lactam ring</a:t>
            </a:r>
          </a:p>
          <a:p>
            <a:pPr algn="l"/>
            <a:endParaRPr lang="en-US" sz="2000" b="1" dirty="0" smtClean="0">
              <a:solidFill>
                <a:srgbClr val="000000"/>
              </a:solidFill>
              <a:latin typeface="Arial"/>
              <a:cs typeface="Arial"/>
            </a:endParaRPr>
          </a:p>
          <a:p>
            <a:pPr algn="l"/>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pPr algn="l"/>
            <a:r>
              <a:rPr lang="en-US" dirty="0">
                <a:solidFill>
                  <a:srgbClr val="000000"/>
                </a:solidFill>
                <a:latin typeface="Arial"/>
                <a:cs typeface="Arial"/>
              </a:rPr>
              <a:t>W</a:t>
            </a:r>
            <a:r>
              <a:rPr lang="en-US" dirty="0" smtClean="0">
                <a:solidFill>
                  <a:srgbClr val="000000"/>
                </a:solidFill>
                <a:latin typeface="Arial"/>
                <a:cs typeface="Arial"/>
              </a:rPr>
              <a:t>eak </a:t>
            </a:r>
            <a:r>
              <a:rPr lang="en-US" dirty="0">
                <a:solidFill>
                  <a:srgbClr val="000000"/>
                </a:solidFill>
                <a:latin typeface="Arial"/>
                <a:cs typeface="Arial"/>
              </a:rPr>
              <a:t>gram (+), but broad gram negative including </a:t>
            </a:r>
            <a:r>
              <a:rPr lang="en-US" dirty="0" smtClean="0">
                <a:solidFill>
                  <a:srgbClr val="000000"/>
                </a:solidFill>
                <a:latin typeface="Arial"/>
                <a:cs typeface="Arial"/>
              </a:rPr>
              <a:t>pseudomonas</a:t>
            </a:r>
            <a:endParaRPr lang="en-US" sz="800" u="sng" dirty="0" smtClean="0">
              <a:solidFill>
                <a:srgbClr val="000000"/>
              </a:solidFill>
              <a:latin typeface="Arial"/>
              <a:cs typeface="Arial"/>
            </a:endParaRPr>
          </a:p>
          <a:p>
            <a:pPr lvl="1"/>
            <a:endParaRPr lang="en-US" sz="1800" u="sng" dirty="0" smtClean="0">
              <a:solidFill>
                <a:srgbClr val="000000"/>
              </a:solidFill>
              <a:latin typeface="Arial"/>
              <a:cs typeface="Arial"/>
            </a:endParaRPr>
          </a:p>
          <a:p>
            <a:pPr lvl="1"/>
            <a:r>
              <a:rPr lang="en-US" sz="1800" b="1" dirty="0" smtClean="0">
                <a:solidFill>
                  <a:srgbClr val="990000"/>
                </a:solidFill>
                <a:latin typeface="Arial"/>
                <a:cs typeface="Arial"/>
              </a:rPr>
              <a:t>Gram +: </a:t>
            </a:r>
            <a:r>
              <a:rPr lang="en-US" sz="1800" dirty="0" smtClean="0">
                <a:solidFill>
                  <a:srgbClr val="000000"/>
                </a:solidFill>
                <a:latin typeface="Arial"/>
                <a:cs typeface="Arial"/>
              </a:rPr>
              <a:t>Strep </a:t>
            </a:r>
            <a:r>
              <a:rPr lang="en-US" sz="1800" dirty="0" err="1">
                <a:solidFill>
                  <a:srgbClr val="000000"/>
                </a:solidFill>
                <a:latin typeface="Arial"/>
                <a:cs typeface="Arial"/>
              </a:rPr>
              <a:t>pneumo</a:t>
            </a:r>
            <a:r>
              <a:rPr lang="en-US" sz="1800" dirty="0" smtClean="0">
                <a:solidFill>
                  <a:srgbClr val="000000"/>
                </a:solidFill>
                <a:latin typeface="Arial"/>
                <a:cs typeface="Arial"/>
              </a:rPr>
              <a:t>, MSSA, no MRSA!</a:t>
            </a:r>
            <a:endParaRPr lang="en-US" sz="1800" dirty="0">
              <a:solidFill>
                <a:srgbClr val="000000"/>
              </a:solidFill>
              <a:latin typeface="Arial"/>
              <a:cs typeface="Arial"/>
            </a:endParaRPr>
          </a:p>
          <a:p>
            <a:pPr lvl="1"/>
            <a:r>
              <a:rPr lang="en-US" sz="1800" b="1" dirty="0">
                <a:solidFill>
                  <a:srgbClr val="990000"/>
                </a:solidFill>
                <a:latin typeface="Arial"/>
                <a:cs typeface="Arial"/>
              </a:rPr>
              <a:t>Gram </a:t>
            </a:r>
            <a:r>
              <a:rPr lang="en-US" sz="1800" b="1" dirty="0" smtClean="0">
                <a:solidFill>
                  <a:srgbClr val="990000"/>
                </a:solidFill>
                <a:latin typeface="Arial"/>
                <a:cs typeface="Arial"/>
              </a:rPr>
              <a:t>-: </a:t>
            </a:r>
            <a:r>
              <a:rPr lang="en-US" sz="1800" dirty="0" smtClean="0">
                <a:solidFill>
                  <a:srgbClr val="000000"/>
                </a:solidFill>
                <a:latin typeface="Arial"/>
                <a:cs typeface="Arial"/>
              </a:rPr>
              <a:t>Broad</a:t>
            </a:r>
            <a:r>
              <a:rPr lang="en-US" sz="1800" dirty="0">
                <a:solidFill>
                  <a:srgbClr val="000000"/>
                </a:solidFill>
                <a:latin typeface="Arial"/>
                <a:cs typeface="Arial"/>
              </a:rPr>
              <a:t>, including pseudomonas</a:t>
            </a:r>
          </a:p>
          <a:p>
            <a:pPr lvl="1"/>
            <a:r>
              <a:rPr lang="en-US" sz="1800" b="1" dirty="0">
                <a:solidFill>
                  <a:srgbClr val="990000"/>
                </a:solidFill>
                <a:latin typeface="Arial"/>
                <a:cs typeface="Arial"/>
              </a:rPr>
              <a:t>Anaerobe: </a:t>
            </a:r>
            <a:r>
              <a:rPr lang="en-US" sz="1800" dirty="0" smtClean="0">
                <a:solidFill>
                  <a:srgbClr val="000000"/>
                </a:solidFill>
                <a:latin typeface="Arial"/>
                <a:cs typeface="Arial"/>
              </a:rPr>
              <a:t>Minimal</a:t>
            </a:r>
            <a:endParaRPr lang="en-US" sz="1800" i="1" dirty="0">
              <a:solidFill>
                <a:srgbClr val="000000"/>
              </a:solidFill>
              <a:latin typeface="Arial"/>
              <a:cs typeface="Arial"/>
            </a:endParaRPr>
          </a:p>
          <a:p>
            <a:pPr lvl="1"/>
            <a:r>
              <a:rPr lang="en-US" sz="1800" b="1" dirty="0" err="1">
                <a:solidFill>
                  <a:srgbClr val="990000"/>
                </a:solidFill>
                <a:latin typeface="Arial"/>
                <a:cs typeface="Arial"/>
              </a:rPr>
              <a:t>Atypicals</a:t>
            </a:r>
            <a:r>
              <a:rPr lang="en-US" sz="1800" b="1" dirty="0">
                <a:solidFill>
                  <a:srgbClr val="990000"/>
                </a:solidFill>
                <a:latin typeface="Arial"/>
                <a:cs typeface="Arial"/>
              </a:rPr>
              <a:t>: </a:t>
            </a:r>
            <a:r>
              <a:rPr lang="en-US" sz="1800" dirty="0" smtClean="0">
                <a:solidFill>
                  <a:srgbClr val="000000"/>
                </a:solidFill>
                <a:latin typeface="Arial"/>
                <a:cs typeface="Arial"/>
              </a:rPr>
              <a:t>Minimal</a:t>
            </a:r>
            <a:endParaRPr lang="en-US" sz="1800" dirty="0">
              <a:solidFill>
                <a:srgbClr val="000000"/>
              </a:solidFill>
              <a:latin typeface="Arial"/>
              <a:cs typeface="Arial"/>
            </a:endParaRPr>
          </a:p>
          <a:p>
            <a:pPr algn="l"/>
            <a:endParaRPr lang="en-US" sz="2000" dirty="0">
              <a:solidFill>
                <a:srgbClr val="000000"/>
              </a:solidFill>
              <a:latin typeface="Arial"/>
              <a:cs typeface="Arial"/>
            </a:endParaRPr>
          </a:p>
        </p:txBody>
      </p:sp>
      <p:sp>
        <p:nvSpPr>
          <p:cNvPr id="6" name="Rectangle 5"/>
          <p:cNvSpPr/>
          <p:nvPr/>
        </p:nvSpPr>
        <p:spPr>
          <a:xfrm>
            <a:off x="6208546" y="1746912"/>
            <a:ext cx="2623791"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“BROAD GRAM NEGATIVES AND PSEUDOMONAS!”</a:t>
            </a:r>
            <a:endParaRPr lang="en-US" b="1" dirty="0">
              <a:solidFill>
                <a:srgbClr val="000000"/>
              </a:solidFill>
              <a:latin typeface="Arial"/>
              <a:cs typeface="Arial"/>
            </a:endParaRPr>
          </a:p>
        </p:txBody>
      </p:sp>
      <p:sp>
        <p:nvSpPr>
          <p:cNvPr id="9" name="TextBox 8"/>
          <p:cNvSpPr txBox="1"/>
          <p:nvPr/>
        </p:nvSpPr>
        <p:spPr>
          <a:xfrm>
            <a:off x="4696729" y="846576"/>
            <a:ext cx="4495150" cy="461665"/>
          </a:xfrm>
          <a:prstGeom prst="rect">
            <a:avLst/>
          </a:prstGeom>
          <a:noFill/>
        </p:spPr>
        <p:txBody>
          <a:bodyPr wrap="square" rtlCol="0">
            <a:spAutoFit/>
          </a:bodyPr>
          <a:lstStyle/>
          <a:p>
            <a:r>
              <a:rPr lang="en-US" sz="2400" b="1" dirty="0" smtClean="0">
                <a:solidFill>
                  <a:schemeClr val="accent2"/>
                </a:solidFill>
                <a:latin typeface="Arial"/>
                <a:cs typeface="Arial"/>
              </a:rPr>
              <a:t>CEFEPIME</a:t>
            </a:r>
            <a:endParaRPr lang="en-US" sz="2400" b="1" dirty="0">
              <a:solidFill>
                <a:schemeClr val="accent2"/>
              </a:solidFill>
              <a:latin typeface="Arial"/>
              <a:cs typeface="Arial"/>
            </a:endParaRPr>
          </a:p>
        </p:txBody>
      </p:sp>
      <p:cxnSp>
        <p:nvCxnSpPr>
          <p:cNvPr id="10" name="Straight Connector 9"/>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664235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smtClean="0"/>
              <a:t>4</a:t>
            </a:r>
            <a:r>
              <a:rPr lang="en-US" baseline="30000" dirty="0" smtClean="0"/>
              <a:t>th</a:t>
            </a:r>
            <a:r>
              <a:rPr lang="en-US" dirty="0" smtClean="0"/>
              <a:t> GENERATION CEPHALOSPORINS</a:t>
            </a:r>
            <a:endParaRPr lang="en-US" dirty="0"/>
          </a:p>
        </p:txBody>
      </p:sp>
      <p:sp>
        <p:nvSpPr>
          <p:cNvPr id="5" name="Text Placeholder 4"/>
          <p:cNvSpPr>
            <a:spLocks noGrp="1"/>
          </p:cNvSpPr>
          <p:nvPr>
            <p:ph type="body" sz="half" idx="2"/>
          </p:nvPr>
        </p:nvSpPr>
        <p:spPr>
          <a:xfrm>
            <a:off x="268940" y="1833300"/>
            <a:ext cx="8922939" cy="3366887"/>
          </a:xfrm>
        </p:spPr>
        <p:txBody>
          <a:bodyPr>
            <a:noAutofit/>
          </a:bodyPr>
          <a:lstStyle/>
          <a:p>
            <a:pPr algn="l"/>
            <a:r>
              <a:rPr lang="en-US" sz="2000" b="1" dirty="0" smtClean="0">
                <a:solidFill>
                  <a:srgbClr val="000000"/>
                </a:solidFill>
                <a:latin typeface="Arial"/>
                <a:cs typeface="Arial"/>
              </a:rPr>
              <a:t>DOSING</a:t>
            </a:r>
            <a:r>
              <a:rPr lang="en-US" sz="2000" dirty="0" smtClean="0">
                <a:solidFill>
                  <a:srgbClr val="000000"/>
                </a:solidFill>
                <a:latin typeface="Arial"/>
                <a:cs typeface="Arial"/>
              </a:rPr>
              <a:t>: </a:t>
            </a:r>
          </a:p>
          <a:p>
            <a:pPr algn="l"/>
            <a:r>
              <a:rPr lang="en-US" dirty="0" smtClean="0">
                <a:solidFill>
                  <a:srgbClr val="000000"/>
                </a:solidFill>
                <a:latin typeface="Arial"/>
                <a:cs typeface="Arial"/>
              </a:rPr>
              <a:t>IV</a:t>
            </a:r>
            <a:endParaRPr lang="en-US" dirty="0">
              <a:solidFill>
                <a:srgbClr val="000000"/>
              </a:solidFill>
              <a:latin typeface="Arial"/>
              <a:cs typeface="Arial"/>
            </a:endParaRPr>
          </a:p>
          <a:p>
            <a:pPr algn="l"/>
            <a:r>
              <a:rPr lang="en-US" sz="2000" b="1" dirty="0" smtClean="0">
                <a:solidFill>
                  <a:srgbClr val="000000"/>
                </a:solidFill>
                <a:latin typeface="Arial"/>
                <a:cs typeface="Arial"/>
              </a:rPr>
              <a:t>SIDE EFFECTS</a:t>
            </a:r>
            <a:r>
              <a:rPr lang="en-US" sz="2000" dirty="0" smtClean="0">
                <a:solidFill>
                  <a:srgbClr val="000000"/>
                </a:solidFill>
                <a:latin typeface="Arial"/>
                <a:cs typeface="Arial"/>
              </a:rPr>
              <a:t>: </a:t>
            </a:r>
          </a:p>
          <a:p>
            <a:pPr algn="l"/>
            <a:r>
              <a:rPr lang="en-US" dirty="0">
                <a:solidFill>
                  <a:srgbClr val="000000"/>
                </a:solidFill>
                <a:latin typeface="Arial"/>
                <a:cs typeface="Arial"/>
              </a:rPr>
              <a:t>D</a:t>
            </a:r>
            <a:r>
              <a:rPr lang="en-US" dirty="0" smtClean="0">
                <a:solidFill>
                  <a:srgbClr val="000000"/>
                </a:solidFill>
                <a:latin typeface="Arial"/>
                <a:cs typeface="Arial"/>
              </a:rPr>
              <a:t>ecreased </a:t>
            </a:r>
            <a:r>
              <a:rPr lang="en-US" dirty="0">
                <a:solidFill>
                  <a:srgbClr val="000000"/>
                </a:solidFill>
                <a:latin typeface="Arial"/>
                <a:cs typeface="Arial"/>
              </a:rPr>
              <a:t>seizure threshold</a:t>
            </a:r>
          </a:p>
          <a:p>
            <a:pPr algn="l"/>
            <a:r>
              <a:rPr lang="en-US" sz="2000" b="1" dirty="0" smtClean="0">
                <a:solidFill>
                  <a:srgbClr val="000000"/>
                </a:solidFill>
                <a:latin typeface="Arial"/>
                <a:cs typeface="Arial"/>
              </a:rPr>
              <a:t>COMMENTS:</a:t>
            </a:r>
          </a:p>
          <a:p>
            <a:pPr algn="l"/>
            <a:r>
              <a:rPr lang="en-US" dirty="0" smtClean="0">
                <a:solidFill>
                  <a:srgbClr val="000000"/>
                </a:solidFill>
                <a:latin typeface="Arial"/>
                <a:cs typeface="Arial"/>
              </a:rPr>
              <a:t>Add </a:t>
            </a:r>
            <a:r>
              <a:rPr lang="en-US" dirty="0">
                <a:solidFill>
                  <a:srgbClr val="000000"/>
                </a:solidFill>
                <a:latin typeface="Arial"/>
                <a:cs typeface="Arial"/>
              </a:rPr>
              <a:t>it when you need broad gram (-) coverage. </a:t>
            </a:r>
            <a:endParaRPr lang="en-US" dirty="0" smtClean="0">
              <a:solidFill>
                <a:srgbClr val="000000"/>
              </a:solidFill>
              <a:latin typeface="Arial"/>
              <a:cs typeface="Arial"/>
            </a:endParaRPr>
          </a:p>
          <a:p>
            <a:pPr algn="l"/>
            <a:r>
              <a:rPr lang="en-US" dirty="0" smtClean="0">
                <a:solidFill>
                  <a:srgbClr val="000000"/>
                </a:solidFill>
                <a:latin typeface="Arial"/>
                <a:cs typeface="Arial"/>
              </a:rPr>
              <a:t>Note: Unlike </a:t>
            </a:r>
            <a:r>
              <a:rPr lang="en-US" dirty="0" err="1">
                <a:solidFill>
                  <a:srgbClr val="000000"/>
                </a:solidFill>
                <a:latin typeface="Arial"/>
                <a:cs typeface="Arial"/>
              </a:rPr>
              <a:t>piperacillin</a:t>
            </a:r>
            <a:r>
              <a:rPr lang="en-US" dirty="0">
                <a:solidFill>
                  <a:srgbClr val="000000"/>
                </a:solidFill>
                <a:latin typeface="Arial"/>
                <a:cs typeface="Arial"/>
              </a:rPr>
              <a:t>/</a:t>
            </a:r>
            <a:r>
              <a:rPr lang="en-US" dirty="0" err="1">
                <a:solidFill>
                  <a:srgbClr val="000000"/>
                </a:solidFill>
                <a:latin typeface="Arial"/>
                <a:cs typeface="Arial"/>
              </a:rPr>
              <a:t>tazobactam</a:t>
            </a:r>
            <a:r>
              <a:rPr lang="en-US" dirty="0">
                <a:solidFill>
                  <a:srgbClr val="000000"/>
                </a:solidFill>
                <a:latin typeface="Arial"/>
                <a:cs typeface="Arial"/>
              </a:rPr>
              <a:t> (</a:t>
            </a:r>
            <a:r>
              <a:rPr lang="en-US" dirty="0" err="1">
                <a:solidFill>
                  <a:srgbClr val="000000"/>
                </a:solidFill>
                <a:latin typeface="Arial"/>
                <a:cs typeface="Arial"/>
              </a:rPr>
              <a:t>zosyn</a:t>
            </a:r>
            <a:r>
              <a:rPr lang="en-US" dirty="0">
                <a:solidFill>
                  <a:srgbClr val="000000"/>
                </a:solidFill>
                <a:latin typeface="Arial"/>
                <a:cs typeface="Arial"/>
              </a:rPr>
              <a:t>), it doesn’t cover anaerobes</a:t>
            </a:r>
          </a:p>
          <a:p>
            <a:pPr algn="l"/>
            <a:endParaRPr lang="en-US" sz="2000" dirty="0">
              <a:solidFill>
                <a:srgbClr val="000000"/>
              </a:solidFill>
              <a:latin typeface="Arial"/>
              <a:cs typeface="Arial"/>
            </a:endParaRPr>
          </a:p>
        </p:txBody>
      </p:sp>
      <p:sp>
        <p:nvSpPr>
          <p:cNvPr id="6" name="Rectangle 5"/>
          <p:cNvSpPr/>
          <p:nvPr/>
        </p:nvSpPr>
        <p:spPr>
          <a:xfrm>
            <a:off x="6208546" y="1746912"/>
            <a:ext cx="2623791"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“BROAD GRAM NEGATIVES AND PSEUDOMONAS!”</a:t>
            </a:r>
            <a:endParaRPr lang="en-US" b="1" dirty="0">
              <a:solidFill>
                <a:srgbClr val="000000"/>
              </a:solidFill>
              <a:latin typeface="Arial"/>
              <a:cs typeface="Arial"/>
            </a:endParaRPr>
          </a:p>
        </p:txBody>
      </p:sp>
      <p:sp>
        <p:nvSpPr>
          <p:cNvPr id="9" name="TextBox 8"/>
          <p:cNvSpPr txBox="1"/>
          <p:nvPr/>
        </p:nvSpPr>
        <p:spPr>
          <a:xfrm>
            <a:off x="4696729" y="846576"/>
            <a:ext cx="4495150" cy="461665"/>
          </a:xfrm>
          <a:prstGeom prst="rect">
            <a:avLst/>
          </a:prstGeom>
          <a:noFill/>
        </p:spPr>
        <p:txBody>
          <a:bodyPr wrap="square" rtlCol="0">
            <a:spAutoFit/>
          </a:bodyPr>
          <a:lstStyle/>
          <a:p>
            <a:r>
              <a:rPr lang="en-US" sz="2400" b="1" dirty="0" smtClean="0">
                <a:solidFill>
                  <a:schemeClr val="accent2"/>
                </a:solidFill>
                <a:latin typeface="Arial"/>
                <a:cs typeface="Arial"/>
              </a:rPr>
              <a:t>CEFEPIME</a:t>
            </a:r>
            <a:endParaRPr lang="en-US" sz="2400" b="1" dirty="0">
              <a:solidFill>
                <a:schemeClr val="accent2"/>
              </a:solidFill>
              <a:latin typeface="Arial"/>
              <a:cs typeface="Arial"/>
            </a:endParaRPr>
          </a:p>
        </p:txBody>
      </p:sp>
      <p:cxnSp>
        <p:nvCxnSpPr>
          <p:cNvPr id="10" name="Straight Connector 9"/>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827926041"/>
              </p:ext>
            </p:extLst>
          </p:nvPr>
        </p:nvGraphicFramePr>
        <p:xfrm>
          <a:off x="197417" y="4860209"/>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Cefepime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Broad GNR coverage</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82822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a:t>5</a:t>
            </a:r>
            <a:r>
              <a:rPr lang="en-US" baseline="30000" dirty="0" smtClean="0"/>
              <a:t>th</a:t>
            </a:r>
            <a:r>
              <a:rPr lang="en-US" dirty="0" smtClean="0"/>
              <a:t> GENERATION CEPHALOSPORINS</a:t>
            </a:r>
            <a:endParaRPr lang="en-US" dirty="0"/>
          </a:p>
        </p:txBody>
      </p:sp>
      <p:sp>
        <p:nvSpPr>
          <p:cNvPr id="5" name="Text Placeholder 4"/>
          <p:cNvSpPr>
            <a:spLocks noGrp="1"/>
          </p:cNvSpPr>
          <p:nvPr>
            <p:ph type="body" sz="half" idx="2"/>
          </p:nvPr>
        </p:nvSpPr>
        <p:spPr>
          <a:xfrm>
            <a:off x="268940" y="1833300"/>
            <a:ext cx="8922939" cy="4121572"/>
          </a:xfrm>
        </p:spPr>
        <p:txBody>
          <a:bodyPr>
            <a:noAutofit/>
          </a:bodyPr>
          <a:lstStyle/>
          <a:p>
            <a:pPr algn="l"/>
            <a:r>
              <a:rPr lang="en-US" sz="2000" b="1" dirty="0" smtClean="0">
                <a:solidFill>
                  <a:srgbClr val="000000"/>
                </a:solidFill>
                <a:latin typeface="Arial"/>
                <a:cs typeface="Arial"/>
              </a:rPr>
              <a:t>MECHANISM OF ACTION</a:t>
            </a:r>
            <a:r>
              <a:rPr lang="en-US" sz="2000" dirty="0" smtClean="0">
                <a:solidFill>
                  <a:srgbClr val="000000"/>
                </a:solidFill>
                <a:latin typeface="Arial"/>
                <a:cs typeface="Arial"/>
              </a:rPr>
              <a:t>: </a:t>
            </a:r>
          </a:p>
          <a:p>
            <a:pPr algn="l"/>
            <a:r>
              <a:rPr lang="en-US" dirty="0" smtClean="0">
                <a:solidFill>
                  <a:srgbClr val="000000"/>
                </a:solidFill>
                <a:latin typeface="Arial"/>
                <a:cs typeface="Arial"/>
              </a:rPr>
              <a:t>B</a:t>
            </a:r>
            <a:r>
              <a:rPr lang="en-US" dirty="0">
                <a:solidFill>
                  <a:srgbClr val="000000"/>
                </a:solidFill>
                <a:latin typeface="Arial"/>
                <a:cs typeface="Arial"/>
              </a:rPr>
              <a:t>-lactam </a:t>
            </a:r>
            <a:r>
              <a:rPr lang="en-US" dirty="0" smtClean="0">
                <a:solidFill>
                  <a:srgbClr val="000000"/>
                </a:solidFill>
                <a:latin typeface="Arial"/>
                <a:cs typeface="Arial"/>
              </a:rPr>
              <a:t>ring</a:t>
            </a:r>
          </a:p>
          <a:p>
            <a:pPr algn="l"/>
            <a:endParaRPr lang="en-US" sz="2000" dirty="0">
              <a:solidFill>
                <a:srgbClr val="000000"/>
              </a:solidFill>
              <a:latin typeface="Arial"/>
              <a:cs typeface="Arial"/>
            </a:endParaRPr>
          </a:p>
          <a:p>
            <a:pPr algn="l"/>
            <a:r>
              <a:rPr lang="en-US" sz="2000" b="1" dirty="0" smtClean="0">
                <a:solidFill>
                  <a:srgbClr val="000000"/>
                </a:solidFill>
                <a:latin typeface="Arial"/>
                <a:cs typeface="Arial"/>
              </a:rPr>
              <a:t>SPECTRUM OF COVERAGE</a:t>
            </a:r>
            <a:r>
              <a:rPr lang="en-US" sz="2000" dirty="0" smtClean="0">
                <a:solidFill>
                  <a:srgbClr val="000000"/>
                </a:solidFill>
                <a:latin typeface="Arial"/>
                <a:cs typeface="Arial"/>
              </a:rPr>
              <a:t>: </a:t>
            </a:r>
          </a:p>
          <a:p>
            <a:pPr algn="l"/>
            <a:r>
              <a:rPr lang="en-US" dirty="0">
                <a:solidFill>
                  <a:srgbClr val="000000"/>
                </a:solidFill>
                <a:latin typeface="Arial"/>
                <a:cs typeface="Arial"/>
              </a:rPr>
              <a:t>C</a:t>
            </a:r>
            <a:r>
              <a:rPr lang="en-US" dirty="0" smtClean="0">
                <a:solidFill>
                  <a:srgbClr val="000000"/>
                </a:solidFill>
                <a:latin typeface="Arial"/>
                <a:cs typeface="Arial"/>
              </a:rPr>
              <a:t>overs </a:t>
            </a:r>
            <a:r>
              <a:rPr lang="en-US" dirty="0">
                <a:solidFill>
                  <a:srgbClr val="000000"/>
                </a:solidFill>
                <a:latin typeface="Arial"/>
                <a:cs typeface="Arial"/>
              </a:rPr>
              <a:t>MRSA, gram (-) spectrum similar to </a:t>
            </a:r>
            <a:r>
              <a:rPr lang="en-US" dirty="0" smtClean="0">
                <a:solidFill>
                  <a:srgbClr val="000000"/>
                </a:solidFill>
                <a:latin typeface="Arial"/>
                <a:cs typeface="Arial"/>
              </a:rPr>
              <a:t>ceftriaxone</a:t>
            </a:r>
          </a:p>
          <a:p>
            <a:pPr algn="l"/>
            <a:endParaRPr lang="en-US" dirty="0">
              <a:solidFill>
                <a:srgbClr val="000000"/>
              </a:solidFill>
              <a:latin typeface="Arial"/>
              <a:cs typeface="Arial"/>
            </a:endParaRPr>
          </a:p>
          <a:p>
            <a:pPr lvl="1"/>
            <a:r>
              <a:rPr lang="en-US" sz="1800" b="1" dirty="0">
                <a:solidFill>
                  <a:srgbClr val="990000"/>
                </a:solidFill>
                <a:latin typeface="Arial"/>
                <a:cs typeface="Arial"/>
              </a:rPr>
              <a:t>Gram </a:t>
            </a:r>
            <a:r>
              <a:rPr lang="en-US" sz="1800" b="1" dirty="0" smtClean="0">
                <a:solidFill>
                  <a:srgbClr val="990000"/>
                </a:solidFill>
                <a:latin typeface="Arial"/>
                <a:cs typeface="Arial"/>
              </a:rPr>
              <a:t>+: </a:t>
            </a:r>
            <a:r>
              <a:rPr lang="en-US" sz="1800" dirty="0" smtClean="0">
                <a:solidFill>
                  <a:srgbClr val="000000"/>
                </a:solidFill>
                <a:latin typeface="Arial"/>
                <a:cs typeface="Arial"/>
              </a:rPr>
              <a:t>MRSA, </a:t>
            </a:r>
            <a:r>
              <a:rPr lang="en-US" sz="1800" dirty="0">
                <a:solidFill>
                  <a:srgbClr val="000000"/>
                </a:solidFill>
                <a:latin typeface="Arial"/>
                <a:cs typeface="Arial"/>
              </a:rPr>
              <a:t>approved for skin and soft tissue and pneumonia (not bacteremia at this point</a:t>
            </a:r>
            <a:r>
              <a:rPr lang="en-US" sz="1800" dirty="0" smtClean="0">
                <a:solidFill>
                  <a:srgbClr val="000000"/>
                </a:solidFill>
                <a:latin typeface="Arial"/>
                <a:cs typeface="Arial"/>
              </a:rPr>
              <a:t>)</a:t>
            </a:r>
          </a:p>
          <a:p>
            <a:pPr lvl="1"/>
            <a:endParaRPr lang="en-US" sz="700" dirty="0">
              <a:solidFill>
                <a:srgbClr val="000000"/>
              </a:solidFill>
              <a:latin typeface="Arial"/>
              <a:cs typeface="Arial"/>
            </a:endParaRPr>
          </a:p>
          <a:p>
            <a:pPr lvl="1">
              <a:lnSpc>
                <a:spcPct val="90000"/>
              </a:lnSpc>
            </a:pPr>
            <a:r>
              <a:rPr lang="en-US" sz="1800" b="1" dirty="0">
                <a:solidFill>
                  <a:srgbClr val="990000"/>
                </a:solidFill>
                <a:latin typeface="Arial"/>
                <a:cs typeface="Arial"/>
              </a:rPr>
              <a:t>Gram </a:t>
            </a:r>
            <a:r>
              <a:rPr lang="en-US" sz="1800" b="1" dirty="0" smtClean="0">
                <a:solidFill>
                  <a:srgbClr val="990000"/>
                </a:solidFill>
                <a:latin typeface="Arial"/>
                <a:cs typeface="Arial"/>
              </a:rPr>
              <a:t>-: </a:t>
            </a:r>
            <a:r>
              <a:rPr lang="en-US" sz="1800" dirty="0">
                <a:solidFill>
                  <a:srgbClr val="000000"/>
                </a:solidFill>
                <a:latin typeface="Arial"/>
                <a:cs typeface="Arial"/>
              </a:rPr>
              <a:t>S</a:t>
            </a:r>
            <a:r>
              <a:rPr lang="en-US" sz="1800" dirty="0" smtClean="0">
                <a:solidFill>
                  <a:srgbClr val="000000"/>
                </a:solidFill>
                <a:latin typeface="Arial"/>
                <a:cs typeface="Arial"/>
              </a:rPr>
              <a:t>imilar </a:t>
            </a:r>
            <a:r>
              <a:rPr lang="en-US" sz="1800" dirty="0">
                <a:solidFill>
                  <a:srgbClr val="000000"/>
                </a:solidFill>
                <a:latin typeface="Arial"/>
                <a:cs typeface="Arial"/>
              </a:rPr>
              <a:t>to ceftriaxone (pretty good!) </a:t>
            </a:r>
            <a:endParaRPr lang="en-US" sz="1800" dirty="0" smtClean="0">
              <a:solidFill>
                <a:srgbClr val="000000"/>
              </a:solidFill>
              <a:latin typeface="Arial"/>
              <a:cs typeface="Arial"/>
            </a:endParaRPr>
          </a:p>
          <a:p>
            <a:pPr lvl="1">
              <a:lnSpc>
                <a:spcPct val="90000"/>
              </a:lnSpc>
            </a:pPr>
            <a:r>
              <a:rPr lang="en-US" sz="1800" dirty="0">
                <a:solidFill>
                  <a:srgbClr val="000000"/>
                </a:solidFill>
                <a:latin typeface="Arial"/>
                <a:cs typeface="Arial"/>
              </a:rPr>
              <a:t>N</a:t>
            </a:r>
            <a:r>
              <a:rPr lang="en-US" sz="1800" dirty="0" smtClean="0">
                <a:solidFill>
                  <a:srgbClr val="000000"/>
                </a:solidFill>
                <a:latin typeface="Arial"/>
                <a:cs typeface="Arial"/>
              </a:rPr>
              <a:t>o pseudomonas</a:t>
            </a:r>
          </a:p>
          <a:p>
            <a:pPr lvl="1"/>
            <a:endParaRPr lang="en-US" sz="700" dirty="0">
              <a:solidFill>
                <a:srgbClr val="000000"/>
              </a:solidFill>
              <a:latin typeface="Arial"/>
              <a:cs typeface="Arial"/>
            </a:endParaRPr>
          </a:p>
          <a:p>
            <a:pPr lvl="1"/>
            <a:r>
              <a:rPr lang="en-US" sz="1800" b="1" dirty="0">
                <a:solidFill>
                  <a:srgbClr val="990000"/>
                </a:solidFill>
                <a:latin typeface="Arial"/>
                <a:cs typeface="Arial"/>
              </a:rPr>
              <a:t>Anaerobe: </a:t>
            </a:r>
            <a:r>
              <a:rPr lang="en-US" sz="1800" dirty="0" smtClean="0">
                <a:solidFill>
                  <a:srgbClr val="000000"/>
                </a:solidFill>
                <a:latin typeface="Arial"/>
                <a:cs typeface="Arial"/>
              </a:rPr>
              <a:t>Minimal</a:t>
            </a:r>
          </a:p>
          <a:p>
            <a:pPr lvl="1"/>
            <a:endParaRPr lang="en-US" sz="700" i="1" dirty="0">
              <a:solidFill>
                <a:srgbClr val="000000"/>
              </a:solidFill>
              <a:latin typeface="Arial"/>
              <a:cs typeface="Arial"/>
            </a:endParaRPr>
          </a:p>
          <a:p>
            <a:pPr lvl="1"/>
            <a:r>
              <a:rPr lang="en-US" sz="1800" b="1" dirty="0" err="1">
                <a:solidFill>
                  <a:srgbClr val="990000"/>
                </a:solidFill>
                <a:latin typeface="Arial"/>
                <a:cs typeface="Arial"/>
              </a:rPr>
              <a:t>Atypicals</a:t>
            </a:r>
            <a:r>
              <a:rPr lang="en-US" sz="1800" b="1" dirty="0">
                <a:solidFill>
                  <a:srgbClr val="990000"/>
                </a:solidFill>
                <a:latin typeface="Arial"/>
                <a:cs typeface="Arial"/>
              </a:rPr>
              <a:t>: </a:t>
            </a:r>
            <a:r>
              <a:rPr lang="en-US" sz="1800" dirty="0" smtClean="0">
                <a:solidFill>
                  <a:srgbClr val="000000"/>
                </a:solidFill>
                <a:latin typeface="Arial"/>
                <a:cs typeface="Arial"/>
              </a:rPr>
              <a:t>Minimal</a:t>
            </a:r>
            <a:endParaRPr lang="en-US" sz="1800" dirty="0">
              <a:solidFill>
                <a:srgbClr val="000000"/>
              </a:solidFill>
              <a:latin typeface="Arial"/>
              <a:cs typeface="Arial"/>
            </a:endParaRPr>
          </a:p>
          <a:p>
            <a:pPr algn="l"/>
            <a:endParaRPr lang="en-US" sz="2000" dirty="0">
              <a:solidFill>
                <a:srgbClr val="000000"/>
              </a:solidFill>
              <a:latin typeface="Arial"/>
              <a:cs typeface="Arial"/>
            </a:endParaRPr>
          </a:p>
        </p:txBody>
      </p:sp>
      <p:sp>
        <p:nvSpPr>
          <p:cNvPr id="6" name="Rectangle 5"/>
          <p:cNvSpPr/>
          <p:nvPr/>
        </p:nvSpPr>
        <p:spPr>
          <a:xfrm>
            <a:off x="6208546" y="1746912"/>
            <a:ext cx="262379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“ANTI-MRSA DRUG”</a:t>
            </a:r>
            <a:endParaRPr lang="en-US" b="1" dirty="0">
              <a:solidFill>
                <a:srgbClr val="000000"/>
              </a:solidFill>
              <a:latin typeface="Arial"/>
              <a:cs typeface="Arial"/>
            </a:endParaRPr>
          </a:p>
        </p:txBody>
      </p:sp>
      <p:sp>
        <p:nvSpPr>
          <p:cNvPr id="9" name="TextBox 8"/>
          <p:cNvSpPr txBox="1"/>
          <p:nvPr/>
        </p:nvSpPr>
        <p:spPr>
          <a:xfrm>
            <a:off x="4696729" y="846576"/>
            <a:ext cx="4495150" cy="461665"/>
          </a:xfrm>
          <a:prstGeom prst="rect">
            <a:avLst/>
          </a:prstGeom>
          <a:noFill/>
        </p:spPr>
        <p:txBody>
          <a:bodyPr wrap="square" rtlCol="0">
            <a:spAutoFit/>
          </a:bodyPr>
          <a:lstStyle/>
          <a:p>
            <a:r>
              <a:rPr lang="en-US" sz="2400" b="1" dirty="0" smtClean="0">
                <a:solidFill>
                  <a:schemeClr val="accent2"/>
                </a:solidFill>
                <a:latin typeface="Arial"/>
                <a:cs typeface="Arial"/>
              </a:rPr>
              <a:t>CEFTAROLINE</a:t>
            </a:r>
            <a:endParaRPr lang="en-US" sz="2400" b="1" dirty="0">
              <a:solidFill>
                <a:schemeClr val="accent2"/>
              </a:solidFill>
              <a:latin typeface="Arial"/>
              <a:cs typeface="Arial"/>
            </a:endParaRPr>
          </a:p>
        </p:txBody>
      </p:sp>
      <p:cxnSp>
        <p:nvCxnSpPr>
          <p:cNvPr id="10" name="Straight Connector 9"/>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243211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41" y="613458"/>
            <a:ext cx="4514626" cy="1162050"/>
          </a:xfrm>
        </p:spPr>
        <p:txBody>
          <a:bodyPr/>
          <a:lstStyle/>
          <a:p>
            <a:r>
              <a:rPr lang="en-US" dirty="0"/>
              <a:t>5</a:t>
            </a:r>
            <a:r>
              <a:rPr lang="en-US" baseline="30000" dirty="0" smtClean="0"/>
              <a:t>th</a:t>
            </a:r>
            <a:r>
              <a:rPr lang="en-US" dirty="0" smtClean="0"/>
              <a:t> GENERATION CEPHALOSPORINS</a:t>
            </a:r>
            <a:endParaRPr lang="en-US" dirty="0"/>
          </a:p>
        </p:txBody>
      </p:sp>
      <p:sp>
        <p:nvSpPr>
          <p:cNvPr id="5" name="Text Placeholder 4"/>
          <p:cNvSpPr>
            <a:spLocks noGrp="1"/>
          </p:cNvSpPr>
          <p:nvPr>
            <p:ph type="body" sz="half" idx="2"/>
          </p:nvPr>
        </p:nvSpPr>
        <p:spPr>
          <a:xfrm>
            <a:off x="268940" y="1833300"/>
            <a:ext cx="8922939" cy="3366887"/>
          </a:xfrm>
        </p:spPr>
        <p:txBody>
          <a:bodyPr>
            <a:noAutofit/>
          </a:bodyPr>
          <a:lstStyle/>
          <a:p>
            <a:pPr algn="l"/>
            <a:r>
              <a:rPr lang="en-US" sz="2000" b="1" dirty="0" smtClean="0">
                <a:solidFill>
                  <a:srgbClr val="000000"/>
                </a:solidFill>
                <a:latin typeface="Arial"/>
                <a:cs typeface="Arial"/>
              </a:rPr>
              <a:t>DOSING:</a:t>
            </a:r>
          </a:p>
          <a:p>
            <a:pPr algn="l"/>
            <a:r>
              <a:rPr lang="en-US" dirty="0" smtClean="0">
                <a:solidFill>
                  <a:srgbClr val="000000"/>
                </a:solidFill>
                <a:latin typeface="Arial"/>
                <a:cs typeface="Arial"/>
              </a:rPr>
              <a:t>IV</a:t>
            </a:r>
          </a:p>
          <a:p>
            <a:pPr algn="l"/>
            <a:r>
              <a:rPr lang="en-US" sz="2000" b="1" dirty="0" smtClean="0">
                <a:solidFill>
                  <a:srgbClr val="000000"/>
                </a:solidFill>
                <a:latin typeface="Arial"/>
                <a:cs typeface="Arial"/>
              </a:rPr>
              <a:t>SIDE EFFECTS:</a:t>
            </a:r>
          </a:p>
          <a:p>
            <a:pPr algn="l"/>
            <a:r>
              <a:rPr lang="en-US" dirty="0">
                <a:solidFill>
                  <a:srgbClr val="000000"/>
                </a:solidFill>
                <a:latin typeface="Arial"/>
                <a:cs typeface="Arial"/>
              </a:rPr>
              <a:t>H</a:t>
            </a:r>
            <a:r>
              <a:rPr lang="en-US" dirty="0" smtClean="0">
                <a:solidFill>
                  <a:srgbClr val="000000"/>
                </a:solidFill>
                <a:latin typeface="Arial"/>
                <a:cs typeface="Arial"/>
              </a:rPr>
              <a:t>its </a:t>
            </a:r>
            <a:r>
              <a:rPr lang="en-US" dirty="0">
                <a:solidFill>
                  <a:srgbClr val="000000"/>
                </a:solidFill>
                <a:latin typeface="Arial"/>
                <a:cs typeface="Arial"/>
              </a:rPr>
              <a:t>the wallet hard ($$</a:t>
            </a:r>
            <a:r>
              <a:rPr lang="en-US" dirty="0" smtClean="0">
                <a:solidFill>
                  <a:srgbClr val="000000"/>
                </a:solidFill>
                <a:latin typeface="Arial"/>
                <a:cs typeface="Arial"/>
              </a:rPr>
              <a:t>)!</a:t>
            </a:r>
            <a:endParaRPr lang="en-US" dirty="0">
              <a:solidFill>
                <a:srgbClr val="000000"/>
              </a:solidFill>
              <a:latin typeface="Arial"/>
              <a:cs typeface="Arial"/>
            </a:endParaRPr>
          </a:p>
          <a:p>
            <a:pPr algn="l"/>
            <a:r>
              <a:rPr lang="en-US" sz="2000" b="1" dirty="0" smtClean="0">
                <a:solidFill>
                  <a:srgbClr val="000000"/>
                </a:solidFill>
                <a:latin typeface="Arial"/>
                <a:cs typeface="Arial"/>
              </a:rPr>
              <a:t>COMMENTS: </a:t>
            </a:r>
          </a:p>
          <a:p>
            <a:pPr algn="l"/>
            <a:r>
              <a:rPr lang="en-US" dirty="0">
                <a:solidFill>
                  <a:srgbClr val="000000"/>
                </a:solidFill>
                <a:latin typeface="Arial"/>
                <a:cs typeface="Arial"/>
              </a:rPr>
              <a:t>B</a:t>
            </a:r>
            <a:r>
              <a:rPr lang="en-US" dirty="0" smtClean="0">
                <a:solidFill>
                  <a:srgbClr val="000000"/>
                </a:solidFill>
                <a:latin typeface="Arial"/>
                <a:cs typeface="Arial"/>
              </a:rPr>
              <a:t>eing </a:t>
            </a:r>
            <a:r>
              <a:rPr lang="en-US" dirty="0">
                <a:solidFill>
                  <a:srgbClr val="000000"/>
                </a:solidFill>
                <a:latin typeface="Arial"/>
                <a:cs typeface="Arial"/>
              </a:rPr>
              <a:t>used for MRSA </a:t>
            </a:r>
            <a:r>
              <a:rPr lang="en-US" dirty="0" smtClean="0">
                <a:solidFill>
                  <a:srgbClr val="000000"/>
                </a:solidFill>
                <a:latin typeface="Arial"/>
                <a:cs typeface="Arial"/>
              </a:rPr>
              <a:t>infections + </a:t>
            </a:r>
          </a:p>
          <a:p>
            <a:pPr algn="l"/>
            <a:r>
              <a:rPr lang="en-US" dirty="0" smtClean="0">
                <a:solidFill>
                  <a:srgbClr val="000000"/>
                </a:solidFill>
                <a:latin typeface="Arial"/>
                <a:cs typeface="Arial"/>
              </a:rPr>
              <a:t>VISA </a:t>
            </a:r>
            <a:r>
              <a:rPr lang="en-US" dirty="0">
                <a:solidFill>
                  <a:srgbClr val="000000"/>
                </a:solidFill>
                <a:latin typeface="Arial"/>
                <a:cs typeface="Arial"/>
              </a:rPr>
              <a:t>(</a:t>
            </a:r>
            <a:r>
              <a:rPr lang="en-US" dirty="0" err="1">
                <a:solidFill>
                  <a:srgbClr val="000000"/>
                </a:solidFill>
                <a:latin typeface="Arial"/>
                <a:cs typeface="Arial"/>
              </a:rPr>
              <a:t>vanc</a:t>
            </a:r>
            <a:r>
              <a:rPr lang="en-US" dirty="0">
                <a:solidFill>
                  <a:srgbClr val="000000"/>
                </a:solidFill>
                <a:latin typeface="Arial"/>
                <a:cs typeface="Arial"/>
              </a:rPr>
              <a:t>-intermediate resistant staph </a:t>
            </a:r>
            <a:r>
              <a:rPr lang="en-US" dirty="0" err="1" smtClean="0">
                <a:solidFill>
                  <a:srgbClr val="000000"/>
                </a:solidFill>
                <a:latin typeface="Arial"/>
                <a:cs typeface="Arial"/>
              </a:rPr>
              <a:t>aureus</a:t>
            </a:r>
            <a:r>
              <a:rPr lang="en-US" dirty="0">
                <a:solidFill>
                  <a:srgbClr val="000000"/>
                </a:solidFill>
                <a:latin typeface="Arial"/>
                <a:cs typeface="Arial"/>
              </a:rPr>
              <a:t>)</a:t>
            </a:r>
          </a:p>
          <a:p>
            <a:pPr algn="l"/>
            <a:endParaRPr lang="en-US" sz="2000" dirty="0">
              <a:solidFill>
                <a:srgbClr val="000000"/>
              </a:solidFill>
              <a:latin typeface="Arial"/>
              <a:cs typeface="Arial"/>
            </a:endParaRPr>
          </a:p>
        </p:txBody>
      </p:sp>
      <p:sp>
        <p:nvSpPr>
          <p:cNvPr id="6" name="Rectangle 5"/>
          <p:cNvSpPr/>
          <p:nvPr/>
        </p:nvSpPr>
        <p:spPr>
          <a:xfrm>
            <a:off x="6208546" y="1746912"/>
            <a:ext cx="262379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b="1" dirty="0" smtClean="0">
                <a:solidFill>
                  <a:srgbClr val="000000"/>
                </a:solidFill>
                <a:latin typeface="Arial"/>
                <a:cs typeface="Arial"/>
              </a:rPr>
              <a:t>“ANTI-MRSA DRUG”</a:t>
            </a:r>
            <a:endParaRPr lang="en-US" b="1" dirty="0">
              <a:solidFill>
                <a:srgbClr val="000000"/>
              </a:solidFill>
              <a:latin typeface="Arial"/>
              <a:cs typeface="Arial"/>
            </a:endParaRPr>
          </a:p>
        </p:txBody>
      </p:sp>
      <p:sp>
        <p:nvSpPr>
          <p:cNvPr id="9" name="TextBox 8"/>
          <p:cNvSpPr txBox="1"/>
          <p:nvPr/>
        </p:nvSpPr>
        <p:spPr>
          <a:xfrm>
            <a:off x="4696729" y="846576"/>
            <a:ext cx="4495150" cy="461665"/>
          </a:xfrm>
          <a:prstGeom prst="rect">
            <a:avLst/>
          </a:prstGeom>
          <a:noFill/>
        </p:spPr>
        <p:txBody>
          <a:bodyPr wrap="square" rtlCol="0">
            <a:spAutoFit/>
          </a:bodyPr>
          <a:lstStyle/>
          <a:p>
            <a:r>
              <a:rPr lang="en-US" sz="2400" b="1" dirty="0" smtClean="0">
                <a:solidFill>
                  <a:schemeClr val="accent2"/>
                </a:solidFill>
                <a:latin typeface="Arial"/>
                <a:cs typeface="Arial"/>
              </a:rPr>
              <a:t>CEFTAROLINE</a:t>
            </a:r>
            <a:endParaRPr lang="en-US" sz="2400" b="1" dirty="0">
              <a:solidFill>
                <a:schemeClr val="accent2"/>
              </a:solidFill>
              <a:latin typeface="Arial"/>
              <a:cs typeface="Arial"/>
            </a:endParaRPr>
          </a:p>
        </p:txBody>
      </p:sp>
      <p:cxnSp>
        <p:nvCxnSpPr>
          <p:cNvPr id="10" name="Straight Connector 9"/>
          <p:cNvCxnSpPr/>
          <p:nvPr/>
        </p:nvCxnSpPr>
        <p:spPr>
          <a:xfrm>
            <a:off x="4636252" y="633614"/>
            <a:ext cx="0" cy="116205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572341975"/>
              </p:ext>
            </p:extLst>
          </p:nvPr>
        </p:nvGraphicFramePr>
        <p:xfrm>
          <a:off x="197417" y="4718166"/>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Ceftaroline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MRSA</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74751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02636477"/>
              </p:ext>
            </p:extLst>
          </p:nvPr>
        </p:nvGraphicFramePr>
        <p:xfrm>
          <a:off x="266330" y="1424558"/>
          <a:ext cx="8877670" cy="526213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0" dirty="0" smtClean="0"/>
                        <a:t>CNS</a:t>
                      </a:r>
                      <a:r>
                        <a:rPr lang="en-US" sz="1050" b="0" baseline="0" dirty="0" smtClean="0"/>
                        <a:t> or</a:t>
                      </a:r>
                      <a:endParaRPr lang="en-US" sz="1050" b="0" dirty="0" smtClean="0"/>
                    </a:p>
                    <a:p>
                      <a:r>
                        <a:rPr lang="en-US" sz="1050" b="0" dirty="0" smtClean="0"/>
                        <a:t>Cardiac</a:t>
                      </a:r>
                      <a:r>
                        <a:rPr lang="en-US" sz="1050" b="0" baseline="0" dirty="0" smtClean="0"/>
                        <a:t> Lyme</a:t>
                      </a:r>
                      <a:endParaRPr lang="en-US" sz="1050" b="0" dirty="0"/>
                    </a:p>
                  </a:txBody>
                  <a:tcPr marL="146304" marR="146304" marT="54864" marB="54864">
                    <a:solidFill>
                      <a:schemeClr val="accent1">
                        <a:lumMod val="20000"/>
                        <a:lumOff val="80000"/>
                      </a:schemeClr>
                    </a:solidFill>
                  </a:tcPr>
                </a:tc>
                <a:tc>
                  <a:txBody>
                    <a:bodyPr/>
                    <a:lstStyle/>
                    <a:p>
                      <a:r>
                        <a:rPr lang="en-US" sz="1050" dirty="0" smtClean="0">
                          <a:latin typeface="Arial"/>
                          <a:cs typeface="Arial"/>
                        </a:rPr>
                        <a:t>q24H</a:t>
                      </a:r>
                      <a:r>
                        <a:rPr lang="en-US" sz="1050" baseline="0" dirty="0" smtClean="0">
                          <a:latin typeface="Arial"/>
                          <a:cs typeface="Arial"/>
                        </a:rPr>
                        <a:t> dosing convenient; UTI’s; CAP w/ </a:t>
                      </a:r>
                      <a:r>
                        <a:rPr lang="en-US" sz="1050" baseline="0" dirty="0" err="1" smtClean="0">
                          <a:latin typeface="Arial"/>
                          <a:cs typeface="Arial"/>
                        </a:rPr>
                        <a:t>azithro</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PO, similar spectrum</a:t>
                      </a:r>
                      <a:r>
                        <a:rPr lang="en-US" sz="1050" baseline="0" dirty="0" smtClean="0">
                          <a:latin typeface="Arial"/>
                          <a:cs typeface="Arial"/>
                        </a:rPr>
                        <a:t> as ceftriaxone</a:t>
                      </a:r>
                      <a:endParaRPr lang="en-US" sz="1050"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Febrile neutropenia </a:t>
                      </a:r>
                      <a:endParaRPr lang="en-US" sz="1050" dirty="0">
                        <a:latin typeface="Arial"/>
                        <a:cs typeface="Arial"/>
                      </a:endParaRPr>
                    </a:p>
                  </a:txBody>
                  <a:tcPr marL="146304" marR="146304" marT="54864" marB="54864"/>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Broad GNR coverage</a:t>
                      </a:r>
                      <a:endParaRPr lang="en-US" sz="1050" dirty="0">
                        <a:latin typeface="Arial"/>
                        <a:cs typeface="Arial"/>
                      </a:endParaRPr>
                    </a:p>
                  </a:txBody>
                  <a:tcPr marL="146304" marR="146304" marT="54864" marB="54864"/>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MRSA</a:t>
                      </a:r>
                      <a:endParaRPr lang="en-US" sz="1050" dirty="0">
                        <a:latin typeface="Arial"/>
                        <a:cs typeface="Arial"/>
                      </a:endParaRPr>
                    </a:p>
                  </a:txBody>
                  <a:tcPr marL="146304" marR="146304" marT="54864" marB="54864"/>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25022760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342" y="417023"/>
            <a:ext cx="8940805" cy="968375"/>
          </a:xfrm>
          <a:noFill/>
          <a:ln>
            <a:noFill/>
          </a:ln>
        </p:spPr>
        <p:txBody>
          <a:bodyPr>
            <a:normAutofit fontScale="90000"/>
          </a:bodyPr>
          <a:lstStyle/>
          <a:p>
            <a:r>
              <a:rPr lang="en-US" dirty="0" smtClean="0">
                <a:solidFill>
                  <a:srgbClr val="000000"/>
                </a:solidFill>
              </a:rPr>
              <a:t>QUIZ YOURSELF: CEPHALOSPORINS</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71004497"/>
              </p:ext>
            </p:extLst>
          </p:nvPr>
        </p:nvGraphicFramePr>
        <p:xfrm>
          <a:off x="266330" y="1424558"/>
          <a:ext cx="8877670" cy="508068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0"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19854633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39404617"/>
              </p:ext>
            </p:extLst>
          </p:nvPr>
        </p:nvGraphicFramePr>
        <p:xfrm>
          <a:off x="266330" y="1424558"/>
          <a:ext cx="8877670" cy="508068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0"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19854633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01085605"/>
              </p:ext>
            </p:extLst>
          </p:nvPr>
        </p:nvGraphicFramePr>
        <p:xfrm>
          <a:off x="266330" y="1424558"/>
          <a:ext cx="8877670" cy="508068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0"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1985463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29460237"/>
              </p:ext>
            </p:extLst>
          </p:nvPr>
        </p:nvGraphicFramePr>
        <p:xfrm>
          <a:off x="266330" y="1424558"/>
          <a:ext cx="8877670" cy="5251422"/>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0" dirty="0" smtClean="0"/>
                        <a:t>CNS</a:t>
                      </a:r>
                      <a:r>
                        <a:rPr lang="en-US" sz="1050" b="0" baseline="0" dirty="0" smtClean="0"/>
                        <a:t> or</a:t>
                      </a:r>
                      <a:endParaRPr lang="en-US" sz="1050" b="0" dirty="0" smtClean="0"/>
                    </a:p>
                    <a:p>
                      <a:r>
                        <a:rPr lang="en-US" sz="1050" b="0" dirty="0" smtClean="0"/>
                        <a:t>Cardiac</a:t>
                      </a:r>
                      <a:r>
                        <a:rPr lang="en-US" sz="1050" b="0" baseline="0" dirty="0" smtClean="0"/>
                        <a:t> Lyme</a:t>
                      </a:r>
                      <a:endParaRPr lang="en-US" sz="1050" b="0" dirty="0"/>
                    </a:p>
                  </a:txBody>
                  <a:tcPr marL="146304" marR="146304" marT="54864" marB="54864">
                    <a:solidFill>
                      <a:schemeClr val="accent1">
                        <a:lumMod val="20000"/>
                        <a:lumOff val="80000"/>
                      </a:schemeClr>
                    </a:solidFill>
                  </a:tcPr>
                </a:tc>
                <a:tc>
                  <a:txBody>
                    <a:bodyPr/>
                    <a:lstStyle/>
                    <a:p>
                      <a:r>
                        <a:rPr lang="en-US" sz="1050" dirty="0" smtClean="0">
                          <a:latin typeface="Arial"/>
                          <a:cs typeface="Arial"/>
                        </a:rPr>
                        <a:t>q24H</a:t>
                      </a:r>
                      <a:r>
                        <a:rPr lang="en-US" sz="1050" baseline="0" dirty="0" smtClean="0">
                          <a:latin typeface="Arial"/>
                          <a:cs typeface="Arial"/>
                        </a:rPr>
                        <a:t> dosing convenient; UTI’s; CAP w/ </a:t>
                      </a:r>
                      <a:r>
                        <a:rPr lang="en-US" sz="1050" baseline="0" dirty="0" err="1" smtClean="0">
                          <a:latin typeface="Arial"/>
                          <a:cs typeface="Arial"/>
                        </a:rPr>
                        <a:t>azithro</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19854633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94601954"/>
              </p:ext>
            </p:extLst>
          </p:nvPr>
        </p:nvGraphicFramePr>
        <p:xfrm>
          <a:off x="266330" y="1424558"/>
          <a:ext cx="8877670" cy="526213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0" dirty="0" smtClean="0"/>
                        <a:t>CNS</a:t>
                      </a:r>
                      <a:r>
                        <a:rPr lang="en-US" sz="1050" b="0" baseline="0" dirty="0" smtClean="0"/>
                        <a:t> or</a:t>
                      </a:r>
                      <a:endParaRPr lang="en-US" sz="1050" b="0" dirty="0" smtClean="0"/>
                    </a:p>
                    <a:p>
                      <a:r>
                        <a:rPr lang="en-US" sz="1050" b="0" dirty="0" smtClean="0"/>
                        <a:t>Cardiac</a:t>
                      </a:r>
                      <a:r>
                        <a:rPr lang="en-US" sz="1050" b="0" baseline="0" dirty="0" smtClean="0"/>
                        <a:t> Lyme</a:t>
                      </a:r>
                      <a:endParaRPr lang="en-US" sz="1050" b="0" dirty="0"/>
                    </a:p>
                  </a:txBody>
                  <a:tcPr marL="146304" marR="146304" marT="54864" marB="54864">
                    <a:solidFill>
                      <a:schemeClr val="accent1">
                        <a:lumMod val="20000"/>
                        <a:lumOff val="80000"/>
                      </a:schemeClr>
                    </a:solidFill>
                  </a:tcPr>
                </a:tc>
                <a:tc>
                  <a:txBody>
                    <a:bodyPr/>
                    <a:lstStyle/>
                    <a:p>
                      <a:r>
                        <a:rPr lang="en-US" sz="1050" dirty="0" smtClean="0">
                          <a:latin typeface="Arial"/>
                          <a:cs typeface="Arial"/>
                        </a:rPr>
                        <a:t>q24H</a:t>
                      </a:r>
                      <a:r>
                        <a:rPr lang="en-US" sz="1050" baseline="0" dirty="0" smtClean="0">
                          <a:latin typeface="Arial"/>
                          <a:cs typeface="Arial"/>
                        </a:rPr>
                        <a:t> dosing convenient; UTI’s; CAP w/ </a:t>
                      </a:r>
                      <a:r>
                        <a:rPr lang="en-US" sz="1050" baseline="0" dirty="0" err="1" smtClean="0">
                          <a:latin typeface="Arial"/>
                          <a:cs typeface="Arial"/>
                        </a:rPr>
                        <a:t>azithro</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PO, similar spectrum</a:t>
                      </a:r>
                      <a:r>
                        <a:rPr lang="en-US" sz="1050" baseline="0" dirty="0" smtClean="0">
                          <a:latin typeface="Arial"/>
                          <a:cs typeface="Arial"/>
                        </a:rPr>
                        <a:t> as ceftriaxone</a:t>
                      </a:r>
                      <a:endParaRPr lang="en-US" sz="1050"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1985463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524547"/>
            <a:ext cx="8574087" cy="967840"/>
          </a:xfrm>
        </p:spPr>
        <p:txBody>
          <a:bodyPr>
            <a:noAutofit/>
          </a:bodyPr>
          <a:lstStyle/>
          <a:p>
            <a:r>
              <a:rPr lang="en-US" sz="4000" dirty="0" smtClean="0"/>
              <a:t>BACTERIA:</a:t>
            </a:r>
            <a:r>
              <a:rPr lang="en-US" sz="3400" dirty="0" smtClean="0"/>
              <a:t> </a:t>
            </a:r>
            <a:br>
              <a:rPr lang="en-US" sz="3400" dirty="0" smtClean="0"/>
            </a:br>
            <a:r>
              <a:rPr lang="en-US" sz="2800" dirty="0" smtClean="0"/>
              <a:t>Gram Positive vs. Gram Negative</a:t>
            </a:r>
            <a:endParaRPr lang="en-US" sz="2800" dirty="0"/>
          </a:p>
        </p:txBody>
      </p:sp>
      <p:sp>
        <p:nvSpPr>
          <p:cNvPr id="3" name="Content Placeholder 2"/>
          <p:cNvSpPr>
            <a:spLocks noGrp="1"/>
          </p:cNvSpPr>
          <p:nvPr>
            <p:ph sz="half" idx="1"/>
          </p:nvPr>
        </p:nvSpPr>
        <p:spPr>
          <a:xfrm>
            <a:off x="403412" y="2151063"/>
            <a:ext cx="3931920" cy="1517287"/>
          </a:xfrm>
          <a:ln w="38100" cmpd="sng"/>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u="sng" dirty="0" smtClean="0">
                <a:latin typeface="Arial"/>
                <a:cs typeface="Arial"/>
              </a:rPr>
              <a:t>GRAM NEGATIVE</a:t>
            </a:r>
          </a:p>
          <a:p>
            <a:pPr lvl="1">
              <a:buFont typeface="Courier New"/>
              <a:buChar char="o"/>
            </a:pPr>
            <a:r>
              <a:rPr lang="en-US" dirty="0" smtClean="0">
                <a:latin typeface="Arial"/>
                <a:cs typeface="Arial"/>
              </a:rPr>
              <a:t>2 CELL MEMBRANES</a:t>
            </a:r>
          </a:p>
          <a:p>
            <a:pPr lvl="1">
              <a:buFont typeface="Courier New"/>
              <a:buChar char="o"/>
            </a:pPr>
            <a:r>
              <a:rPr lang="en-US" dirty="0" smtClean="0">
                <a:latin typeface="Arial"/>
                <a:cs typeface="Arial"/>
              </a:rPr>
              <a:t>THIN CELL WALL</a:t>
            </a:r>
            <a:endParaRPr lang="en-US" dirty="0">
              <a:latin typeface="Arial"/>
              <a:cs typeface="Arial"/>
            </a:endParaRPr>
          </a:p>
        </p:txBody>
      </p:sp>
      <p:sp>
        <p:nvSpPr>
          <p:cNvPr id="4" name="Content Placeholder 3"/>
          <p:cNvSpPr>
            <a:spLocks noGrp="1"/>
          </p:cNvSpPr>
          <p:nvPr>
            <p:ph sz="half" idx="2"/>
          </p:nvPr>
        </p:nvSpPr>
        <p:spPr>
          <a:xfrm>
            <a:off x="4778188" y="2151063"/>
            <a:ext cx="3931920" cy="1517287"/>
          </a:xfrm>
          <a:ln w="38100" cmpd="sng">
            <a:solidFill>
              <a:srgbClr val="660066"/>
            </a:solidFill>
          </a:ln>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u="sng" dirty="0" smtClean="0">
                <a:latin typeface="Arial"/>
                <a:cs typeface="Arial"/>
              </a:rPr>
              <a:t>GRAM POSITIVE</a:t>
            </a:r>
          </a:p>
          <a:p>
            <a:pPr lvl="1">
              <a:buFont typeface="Courier New"/>
              <a:buChar char="o"/>
            </a:pPr>
            <a:r>
              <a:rPr lang="en-US" dirty="0" smtClean="0">
                <a:latin typeface="Arial"/>
                <a:cs typeface="Arial"/>
              </a:rPr>
              <a:t>1 CELL MEMBRANE</a:t>
            </a:r>
          </a:p>
          <a:p>
            <a:pPr lvl="1">
              <a:buFont typeface="Courier New"/>
              <a:buChar char="o"/>
            </a:pPr>
            <a:r>
              <a:rPr lang="en-US" dirty="0" smtClean="0">
                <a:latin typeface="Arial"/>
                <a:cs typeface="Arial"/>
              </a:rPr>
              <a:t>THICK CELL WALL</a:t>
            </a:r>
          </a:p>
          <a:p>
            <a:pPr lvl="1">
              <a:buFont typeface="Courier New"/>
              <a:buChar char="o"/>
            </a:pPr>
            <a:endParaRPr lang="en-US" dirty="0">
              <a:latin typeface="Arial"/>
              <a:cs typeface="Arial"/>
            </a:endParaRPr>
          </a:p>
        </p:txBody>
      </p:sp>
      <p:pic>
        <p:nvPicPr>
          <p:cNvPr id="6" name="Picture 5"/>
          <p:cNvPicPr>
            <a:picLocks noChangeAspect="1"/>
          </p:cNvPicPr>
          <p:nvPr/>
        </p:nvPicPr>
        <p:blipFill rotWithShape="1">
          <a:blip r:embed="rId3"/>
          <a:srcRect t="7673" r="50203" b="33228"/>
          <a:stretch/>
        </p:blipFill>
        <p:spPr>
          <a:xfrm>
            <a:off x="4848728" y="3970685"/>
            <a:ext cx="4009522" cy="2499315"/>
          </a:xfrm>
          <a:prstGeom prst="rect">
            <a:avLst/>
          </a:prstGeom>
        </p:spPr>
      </p:pic>
      <p:pic>
        <p:nvPicPr>
          <p:cNvPr id="7" name="Picture 6"/>
          <p:cNvPicPr>
            <a:picLocks noChangeAspect="1"/>
          </p:cNvPicPr>
          <p:nvPr/>
        </p:nvPicPr>
        <p:blipFill rotWithShape="1">
          <a:blip r:embed="rId3"/>
          <a:srcRect l="50799" t="11486" b="50862"/>
          <a:stretch/>
        </p:blipFill>
        <p:spPr>
          <a:xfrm>
            <a:off x="403412" y="4273023"/>
            <a:ext cx="3961648" cy="1592306"/>
          </a:xfrm>
          <a:prstGeom prst="rect">
            <a:avLst/>
          </a:prstGeom>
        </p:spPr>
      </p:pic>
      <p:sp>
        <p:nvSpPr>
          <p:cNvPr id="9" name="TextBox 8"/>
          <p:cNvSpPr txBox="1"/>
          <p:nvPr/>
        </p:nvSpPr>
        <p:spPr>
          <a:xfrm>
            <a:off x="85451" y="6483627"/>
            <a:ext cx="5601078" cy="369332"/>
          </a:xfrm>
          <a:prstGeom prst="rect">
            <a:avLst/>
          </a:prstGeom>
          <a:noFill/>
        </p:spPr>
        <p:txBody>
          <a:bodyPr wrap="none" rtlCol="0">
            <a:spAutoFit/>
          </a:bodyPr>
          <a:lstStyle/>
          <a:p>
            <a:r>
              <a:rPr lang="en-US" i="1" dirty="0" smtClean="0">
                <a:latin typeface="Arial"/>
                <a:cs typeface="Arial"/>
              </a:rPr>
              <a:t>This actually matters for which antibiotics will work…</a:t>
            </a:r>
            <a:endParaRPr lang="en-US" i="1" dirty="0">
              <a:latin typeface="Arial"/>
              <a:cs typeface="Arial"/>
            </a:endParaRPr>
          </a:p>
        </p:txBody>
      </p:sp>
    </p:spTree>
    <p:extLst>
      <p:ext uri="{BB962C8B-B14F-4D97-AF65-F5344CB8AC3E}">
        <p14:creationId xmlns:p14="http://schemas.microsoft.com/office/powerpoint/2010/main" val="398562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89882911"/>
              </p:ext>
            </p:extLst>
          </p:nvPr>
        </p:nvGraphicFramePr>
        <p:xfrm>
          <a:off x="266330" y="1424558"/>
          <a:ext cx="8877670" cy="526213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0" dirty="0" smtClean="0"/>
                        <a:t>CNS</a:t>
                      </a:r>
                      <a:r>
                        <a:rPr lang="en-US" sz="1050" b="0" baseline="0" dirty="0" smtClean="0"/>
                        <a:t> or</a:t>
                      </a:r>
                      <a:endParaRPr lang="en-US" sz="1050" b="0" dirty="0" smtClean="0"/>
                    </a:p>
                    <a:p>
                      <a:r>
                        <a:rPr lang="en-US" sz="1050" b="0" dirty="0" smtClean="0"/>
                        <a:t>Cardiac</a:t>
                      </a:r>
                      <a:r>
                        <a:rPr lang="en-US" sz="1050" b="0" baseline="0" dirty="0" smtClean="0"/>
                        <a:t> Lyme</a:t>
                      </a:r>
                      <a:endParaRPr lang="en-US" sz="1050" b="0" dirty="0"/>
                    </a:p>
                  </a:txBody>
                  <a:tcPr marL="146304" marR="146304" marT="54864" marB="54864">
                    <a:solidFill>
                      <a:schemeClr val="accent1">
                        <a:lumMod val="20000"/>
                        <a:lumOff val="80000"/>
                      </a:schemeClr>
                    </a:solidFill>
                  </a:tcPr>
                </a:tc>
                <a:tc>
                  <a:txBody>
                    <a:bodyPr/>
                    <a:lstStyle/>
                    <a:p>
                      <a:r>
                        <a:rPr lang="en-US" sz="1050" dirty="0" smtClean="0">
                          <a:latin typeface="Arial"/>
                          <a:cs typeface="Arial"/>
                        </a:rPr>
                        <a:t>q24H</a:t>
                      </a:r>
                      <a:r>
                        <a:rPr lang="en-US" sz="1050" baseline="0" dirty="0" smtClean="0">
                          <a:latin typeface="Arial"/>
                          <a:cs typeface="Arial"/>
                        </a:rPr>
                        <a:t> dosing convenient; UTI’s; CAP w/ </a:t>
                      </a:r>
                      <a:r>
                        <a:rPr lang="en-US" sz="1050" baseline="0" dirty="0" err="1" smtClean="0">
                          <a:latin typeface="Arial"/>
                          <a:cs typeface="Arial"/>
                        </a:rPr>
                        <a:t>azithro</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PO, similar spectrum</a:t>
                      </a:r>
                      <a:r>
                        <a:rPr lang="en-US" sz="1050" baseline="0" dirty="0" smtClean="0">
                          <a:latin typeface="Arial"/>
                          <a:cs typeface="Arial"/>
                        </a:rPr>
                        <a:t> as ceftriaxone</a:t>
                      </a:r>
                      <a:endParaRPr lang="en-US" sz="1050"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Febrile neutropenia </a:t>
                      </a:r>
                      <a:endParaRPr lang="en-US" sz="1050" dirty="0">
                        <a:latin typeface="Arial"/>
                        <a:cs typeface="Arial"/>
                      </a:endParaRPr>
                    </a:p>
                  </a:txBody>
                  <a:tcPr marL="146304" marR="146304" marT="54864" marB="54864"/>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6122943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23916165"/>
              </p:ext>
            </p:extLst>
          </p:nvPr>
        </p:nvGraphicFramePr>
        <p:xfrm>
          <a:off x="266330" y="1424558"/>
          <a:ext cx="8877670" cy="526213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0" dirty="0" smtClean="0"/>
                        <a:t>CNS</a:t>
                      </a:r>
                      <a:r>
                        <a:rPr lang="en-US" sz="1050" b="0" baseline="0" dirty="0" smtClean="0"/>
                        <a:t> or</a:t>
                      </a:r>
                      <a:endParaRPr lang="en-US" sz="1050" b="0" dirty="0" smtClean="0"/>
                    </a:p>
                    <a:p>
                      <a:r>
                        <a:rPr lang="en-US" sz="1050" b="0" dirty="0" smtClean="0"/>
                        <a:t>Cardiac</a:t>
                      </a:r>
                      <a:r>
                        <a:rPr lang="en-US" sz="1050" b="0" baseline="0" dirty="0" smtClean="0"/>
                        <a:t> Lyme</a:t>
                      </a:r>
                      <a:endParaRPr lang="en-US" sz="1050" b="0" dirty="0"/>
                    </a:p>
                  </a:txBody>
                  <a:tcPr marL="146304" marR="146304" marT="54864" marB="54864">
                    <a:solidFill>
                      <a:schemeClr val="accent1">
                        <a:lumMod val="20000"/>
                        <a:lumOff val="80000"/>
                      </a:schemeClr>
                    </a:solidFill>
                  </a:tcPr>
                </a:tc>
                <a:tc>
                  <a:txBody>
                    <a:bodyPr/>
                    <a:lstStyle/>
                    <a:p>
                      <a:r>
                        <a:rPr lang="en-US" sz="1050" dirty="0" smtClean="0">
                          <a:latin typeface="Arial"/>
                          <a:cs typeface="Arial"/>
                        </a:rPr>
                        <a:t>q24H</a:t>
                      </a:r>
                      <a:r>
                        <a:rPr lang="en-US" sz="1050" baseline="0" dirty="0" smtClean="0">
                          <a:latin typeface="Arial"/>
                          <a:cs typeface="Arial"/>
                        </a:rPr>
                        <a:t> dosing convenient; UTI’s; CAP w/ </a:t>
                      </a:r>
                      <a:r>
                        <a:rPr lang="en-US" sz="1050" baseline="0" dirty="0" err="1" smtClean="0">
                          <a:latin typeface="Arial"/>
                          <a:cs typeface="Arial"/>
                        </a:rPr>
                        <a:t>azithro</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PO, similar spectrum</a:t>
                      </a:r>
                      <a:r>
                        <a:rPr lang="en-US" sz="1050" baseline="0" dirty="0" smtClean="0">
                          <a:latin typeface="Arial"/>
                          <a:cs typeface="Arial"/>
                        </a:rPr>
                        <a:t> as ceftriaxone</a:t>
                      </a:r>
                      <a:endParaRPr lang="en-US" sz="1050"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Febrile neutropenia </a:t>
                      </a:r>
                      <a:endParaRPr lang="en-US" sz="1050" dirty="0">
                        <a:latin typeface="Arial"/>
                        <a:cs typeface="Arial"/>
                      </a:endParaRPr>
                    </a:p>
                  </a:txBody>
                  <a:tcPr marL="146304" marR="146304" marT="54864" marB="54864"/>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Broad GNR coverage</a:t>
                      </a:r>
                      <a:endParaRPr lang="en-US" sz="1050" dirty="0">
                        <a:latin typeface="Arial"/>
                        <a:cs typeface="Arial"/>
                      </a:endParaRPr>
                    </a:p>
                  </a:txBody>
                  <a:tcPr marL="146304" marR="146304" marT="54864" marB="54864"/>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endParaRPr lang="en-US" sz="105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10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90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b="1" dirty="0"/>
                    </a:p>
                  </a:txBody>
                  <a:tcPr marL="146304" marR="146304" marT="54864" marB="54864">
                    <a:solidFill>
                      <a:schemeClr val="bg1">
                        <a:lumMod val="85000"/>
                      </a:schemeClr>
                    </a:solidFill>
                  </a:tcPr>
                </a:tc>
                <a:tc>
                  <a:txBody>
                    <a:bodyPr/>
                    <a:lstStyle/>
                    <a:p>
                      <a:endParaRPr lang="en-US" sz="1050" dirty="0">
                        <a:latin typeface="Arial"/>
                        <a:cs typeface="Arial"/>
                      </a:endParaRPr>
                    </a:p>
                  </a:txBody>
                  <a:tcPr marL="146304" marR="146304" marT="54864" marB="54864">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6122943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059" y="417023"/>
            <a:ext cx="8574088" cy="968375"/>
          </a:xfrm>
          <a:noFill/>
          <a:ln>
            <a:noFill/>
          </a:ln>
        </p:spPr>
        <p:txBody>
          <a:bodyPr/>
          <a:lstStyle/>
          <a:p>
            <a:r>
              <a:rPr lang="en-US" dirty="0" smtClean="0">
                <a:solidFill>
                  <a:srgbClr val="000000"/>
                </a:solidFill>
              </a:rPr>
              <a:t>CEPHALOSPORIN FAMILY</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29352257"/>
              </p:ext>
            </p:extLst>
          </p:nvPr>
        </p:nvGraphicFramePr>
        <p:xfrm>
          <a:off x="266330" y="1424558"/>
          <a:ext cx="8877670" cy="5262137"/>
        </p:xfrm>
        <a:graphic>
          <a:graphicData uri="http://schemas.openxmlformats.org/drawingml/2006/table">
            <a:tbl>
              <a:tblPr first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smtClean="0"/>
                        <a:t>Cefazolin/</a:t>
                      </a:r>
                    </a:p>
                    <a:p>
                      <a:r>
                        <a:rPr lang="en-US" sz="1200" b="1" dirty="0" smtClean="0"/>
                        <a:t>Cephalexin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40000"/>
                        <a:lumOff val="6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Skin,</a:t>
                      </a:r>
                      <a:r>
                        <a:rPr lang="en-US" sz="1050" baseline="0" dirty="0" smtClean="0">
                          <a:latin typeface="Arial"/>
                          <a:cs typeface="Arial"/>
                        </a:rPr>
                        <a:t> cellulitis </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Cefotetan</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20000"/>
                        <a:lumOff val="8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abdominal/</a:t>
                      </a:r>
                    </a:p>
                    <a:p>
                      <a:r>
                        <a:rPr lang="en-US" sz="1050" dirty="0" smtClean="0">
                          <a:latin typeface="Arial"/>
                          <a:cs typeface="Arial"/>
                        </a:rPr>
                        <a:t>pelvic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r h="579073">
                <a:tc>
                  <a:txBody>
                    <a:bodyPr/>
                    <a:lstStyle/>
                    <a:p>
                      <a:r>
                        <a:rPr lang="en-US" sz="1200" b="1" dirty="0" smtClean="0"/>
                        <a:t>Ceftriaxone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0" dirty="0" smtClean="0"/>
                        <a:t>CNS</a:t>
                      </a:r>
                      <a:r>
                        <a:rPr lang="en-US" sz="1050" b="0" baseline="0" dirty="0" smtClean="0"/>
                        <a:t> or</a:t>
                      </a:r>
                      <a:endParaRPr lang="en-US" sz="1050" b="0" dirty="0" smtClean="0"/>
                    </a:p>
                    <a:p>
                      <a:r>
                        <a:rPr lang="en-US" sz="1050" b="0" dirty="0" smtClean="0"/>
                        <a:t>Cardiac</a:t>
                      </a:r>
                      <a:r>
                        <a:rPr lang="en-US" sz="1050" b="0" baseline="0" dirty="0" smtClean="0"/>
                        <a:t> Lyme</a:t>
                      </a:r>
                      <a:endParaRPr lang="en-US" sz="1050" b="0" dirty="0"/>
                    </a:p>
                  </a:txBody>
                  <a:tcPr marL="146304" marR="146304" marT="54864" marB="54864">
                    <a:solidFill>
                      <a:schemeClr val="accent1">
                        <a:lumMod val="20000"/>
                        <a:lumOff val="80000"/>
                      </a:schemeClr>
                    </a:solidFill>
                  </a:tcPr>
                </a:tc>
                <a:tc>
                  <a:txBody>
                    <a:bodyPr/>
                    <a:lstStyle/>
                    <a:p>
                      <a:r>
                        <a:rPr lang="en-US" sz="1050" dirty="0" smtClean="0">
                          <a:latin typeface="Arial"/>
                          <a:cs typeface="Arial"/>
                        </a:rPr>
                        <a:t>q24H</a:t>
                      </a:r>
                      <a:r>
                        <a:rPr lang="en-US" sz="1050" baseline="0" dirty="0" smtClean="0">
                          <a:latin typeface="Arial"/>
                          <a:cs typeface="Arial"/>
                        </a:rPr>
                        <a:t> dosing convenient; UTI’s; CAP w/ </a:t>
                      </a:r>
                      <a:r>
                        <a:rPr lang="en-US" sz="1050" baseline="0" dirty="0" err="1" smtClean="0">
                          <a:latin typeface="Arial"/>
                          <a:cs typeface="Arial"/>
                        </a:rPr>
                        <a:t>azithro</a:t>
                      </a:r>
                      <a:endParaRPr lang="en-US" sz="1050" dirty="0">
                        <a:latin typeface="Arial"/>
                        <a:cs typeface="Arial"/>
                      </a:endParaRPr>
                    </a:p>
                  </a:txBody>
                  <a:tcPr marL="146304" marR="146304" marT="54864" marB="54864"/>
                </a:tc>
                <a:extLst>
                  <a:ext uri="{0D108BD9-81ED-4DB2-BD59-A6C34878D82A}">
                    <a16:rowId xmlns:a16="http://schemas.microsoft.com/office/drawing/2014/main" val="10004"/>
                  </a:ext>
                </a:extLst>
              </a:tr>
              <a:tr h="579073">
                <a:tc>
                  <a:txBody>
                    <a:bodyPr/>
                    <a:lstStyle/>
                    <a:p>
                      <a:r>
                        <a:rPr lang="en-US" sz="1200" b="1" dirty="0" err="1" smtClean="0"/>
                        <a:t>Cefpodoxim</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PO, similar spectrum</a:t>
                      </a:r>
                      <a:r>
                        <a:rPr lang="en-US" sz="1050" baseline="0" dirty="0" smtClean="0">
                          <a:latin typeface="Arial"/>
                          <a:cs typeface="Arial"/>
                        </a:rPr>
                        <a:t> as ceftriaxone</a:t>
                      </a:r>
                      <a:endParaRPr lang="en-US" sz="1050" dirty="0">
                        <a:latin typeface="Arial"/>
                        <a:cs typeface="Arial"/>
                      </a:endParaRPr>
                    </a:p>
                  </a:txBody>
                  <a:tcPr marL="146304" marR="146304" marT="54864" marB="54864"/>
                </a:tc>
                <a:extLst>
                  <a:ext uri="{0D108BD9-81ED-4DB2-BD59-A6C34878D82A}">
                    <a16:rowId xmlns:a16="http://schemas.microsoft.com/office/drawing/2014/main" val="10005"/>
                  </a:ext>
                </a:extLst>
              </a:tr>
              <a:tr h="579073">
                <a:tc>
                  <a:txBody>
                    <a:bodyPr/>
                    <a:lstStyle/>
                    <a:p>
                      <a:r>
                        <a:rPr lang="en-US" sz="1200" b="1" dirty="0" smtClean="0"/>
                        <a:t>Ceftazidime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Febrile neutropenia </a:t>
                      </a:r>
                      <a:endParaRPr lang="en-US" sz="1050" dirty="0">
                        <a:latin typeface="Arial"/>
                        <a:cs typeface="Arial"/>
                      </a:endParaRPr>
                    </a:p>
                  </a:txBody>
                  <a:tcPr marL="146304" marR="146304" marT="54864" marB="54864"/>
                </a:tc>
                <a:extLst>
                  <a:ext uri="{0D108BD9-81ED-4DB2-BD59-A6C34878D82A}">
                    <a16:rowId xmlns:a16="http://schemas.microsoft.com/office/drawing/2014/main" val="10006"/>
                  </a:ext>
                </a:extLst>
              </a:tr>
              <a:tr h="579073">
                <a:tc>
                  <a:txBody>
                    <a:bodyPr/>
                    <a:lstStyle/>
                    <a:p>
                      <a:r>
                        <a:rPr lang="en-US" sz="1200" b="1" dirty="0" smtClean="0"/>
                        <a:t>Cefepime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Broad GNR coverage</a:t>
                      </a:r>
                      <a:endParaRPr lang="en-US" sz="1050" dirty="0">
                        <a:latin typeface="Arial"/>
                        <a:cs typeface="Arial"/>
                      </a:endParaRPr>
                    </a:p>
                  </a:txBody>
                  <a:tcPr marL="146304" marR="146304" marT="54864" marB="54864"/>
                </a:tc>
                <a:extLst>
                  <a:ext uri="{0D108BD9-81ED-4DB2-BD59-A6C34878D82A}">
                    <a16:rowId xmlns:a16="http://schemas.microsoft.com/office/drawing/2014/main" val="10007"/>
                  </a:ext>
                </a:extLst>
              </a:tr>
              <a:tr h="579073">
                <a:tc>
                  <a:txBody>
                    <a:bodyPr/>
                    <a:lstStyle/>
                    <a:p>
                      <a:r>
                        <a:rPr lang="en-US" sz="1200" b="1" dirty="0" err="1" smtClean="0"/>
                        <a:t>Ceftaroline</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20000"/>
                        <a:lumOff val="80000"/>
                      </a:schemeClr>
                    </a:solidFill>
                  </a:tcPr>
                </a:tc>
                <a:tc>
                  <a:txBody>
                    <a:bodyPr/>
                    <a:lstStyle/>
                    <a:p>
                      <a:r>
                        <a:rPr lang="en-US" sz="1000" b="1" dirty="0" smtClean="0"/>
                        <a:t>++++</a:t>
                      </a:r>
                      <a:endParaRPr lang="en-US" sz="1000" b="1" dirty="0"/>
                    </a:p>
                  </a:txBody>
                  <a:tcPr marL="146304" marR="146304" marT="54864" marB="54864">
                    <a:solidFill>
                      <a:schemeClr val="accent1">
                        <a:lumMod val="40000"/>
                        <a:lumOff val="60000"/>
                      </a:schemeClr>
                    </a:solidFill>
                  </a:tcPr>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solidFill>
                      <a:schemeClr val="accent1">
                        <a:lumMod val="40000"/>
                        <a:lumOff val="60000"/>
                      </a:schemeClr>
                    </a:solidFill>
                  </a:tcPr>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MRSA</a:t>
                      </a:r>
                      <a:endParaRPr lang="en-US" sz="1050" dirty="0">
                        <a:latin typeface="Arial"/>
                        <a:cs typeface="Arial"/>
                      </a:endParaRPr>
                    </a:p>
                  </a:txBody>
                  <a:tcPr marL="146304" marR="146304" marT="54864" marB="54864"/>
                </a:tc>
                <a:extLst>
                  <a:ext uri="{0D108BD9-81ED-4DB2-BD59-A6C34878D82A}">
                    <a16:rowId xmlns:a16="http://schemas.microsoft.com/office/drawing/2014/main" val="10008"/>
                  </a:ext>
                </a:extLst>
              </a:tr>
            </a:tbl>
          </a:graphicData>
        </a:graphic>
      </p:graphicFrame>
      <p:sp>
        <p:nvSpPr>
          <p:cNvPr id="3" name="TextBox 2"/>
          <p:cNvSpPr txBox="1"/>
          <p:nvPr/>
        </p:nvSpPr>
        <p:spPr>
          <a:xfrm>
            <a:off x="67749" y="617885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5</a:t>
            </a:r>
            <a:endParaRPr lang="en-US" dirty="0"/>
          </a:p>
        </p:txBody>
      </p:sp>
      <p:sp>
        <p:nvSpPr>
          <p:cNvPr id="6" name="TextBox 5"/>
          <p:cNvSpPr txBox="1"/>
          <p:nvPr/>
        </p:nvSpPr>
        <p:spPr>
          <a:xfrm>
            <a:off x="83712" y="2549370"/>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1</a:t>
            </a:r>
          </a:p>
        </p:txBody>
      </p:sp>
      <p:sp>
        <p:nvSpPr>
          <p:cNvPr id="7" name="TextBox 6"/>
          <p:cNvSpPr txBox="1"/>
          <p:nvPr/>
        </p:nvSpPr>
        <p:spPr>
          <a:xfrm>
            <a:off x="94064" y="312791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a:t>
            </a:r>
            <a:endParaRPr lang="en-US" dirty="0"/>
          </a:p>
        </p:txBody>
      </p:sp>
      <p:sp>
        <p:nvSpPr>
          <p:cNvPr id="8" name="TextBox 7"/>
          <p:cNvSpPr txBox="1"/>
          <p:nvPr/>
        </p:nvSpPr>
        <p:spPr>
          <a:xfrm>
            <a:off x="94064" y="3759708"/>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9" name="TextBox 8"/>
          <p:cNvSpPr txBox="1"/>
          <p:nvPr/>
        </p:nvSpPr>
        <p:spPr>
          <a:xfrm>
            <a:off x="110342" y="4461044"/>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
        <p:nvSpPr>
          <p:cNvPr id="10" name="TextBox 9"/>
          <p:cNvSpPr txBox="1"/>
          <p:nvPr/>
        </p:nvSpPr>
        <p:spPr>
          <a:xfrm>
            <a:off x="67748" y="5615141"/>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4</a:t>
            </a:r>
          </a:p>
        </p:txBody>
      </p:sp>
      <p:sp>
        <p:nvSpPr>
          <p:cNvPr id="11" name="TextBox 10"/>
          <p:cNvSpPr txBox="1"/>
          <p:nvPr/>
        </p:nvSpPr>
        <p:spPr>
          <a:xfrm>
            <a:off x="83712" y="5048449"/>
            <a:ext cx="2728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3</a:t>
            </a:r>
          </a:p>
        </p:txBody>
      </p:sp>
    </p:spTree>
    <p:extLst>
      <p:ext uri="{BB962C8B-B14F-4D97-AF65-F5344CB8AC3E}">
        <p14:creationId xmlns:p14="http://schemas.microsoft.com/office/powerpoint/2010/main" val="6122943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FFFFFF"/>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rgbClr val="7F7F7F"/>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rgbClr val="7F7F7F"/>
                </a:solidFill>
                <a:latin typeface="Arial"/>
                <a:cs typeface="Arial"/>
              </a:rPr>
              <a:t>VANCOMYCIN</a:t>
            </a:r>
          </a:p>
          <a:p>
            <a:r>
              <a:rPr lang="en-US" sz="2000" b="1" dirty="0">
                <a:solidFill>
                  <a:srgbClr val="7F7F7F"/>
                </a:solidFill>
                <a:latin typeface="Arial"/>
                <a:cs typeface="Arial"/>
              </a:rPr>
              <a:t/>
            </a:r>
            <a:br>
              <a:rPr lang="en-US" sz="2000" b="1" dirty="0">
                <a:solidFill>
                  <a:srgbClr val="7F7F7F"/>
                </a:solidFill>
                <a:latin typeface="Arial"/>
                <a:cs typeface="Arial"/>
              </a:rPr>
            </a:br>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LINEZOLID</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CLINDAMYCIN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BACTRIM</a:t>
            </a:r>
            <a:endParaRPr lang="en-US" sz="2000" b="1" dirty="0">
              <a:solidFill>
                <a:srgbClr val="7F7F7F"/>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326496" y="3668147"/>
            <a:ext cx="3229502" cy="722657"/>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1107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FLUOROQUINOLONES</a:t>
            </a:r>
            <a:endParaRPr lang="en-US" dirty="0">
              <a:solidFill>
                <a:srgbClr val="FFFFFF"/>
              </a:solidFill>
            </a:endParaRPr>
          </a:p>
        </p:txBody>
      </p:sp>
      <p:sp>
        <p:nvSpPr>
          <p:cNvPr id="3" name="Content Placeholder 2"/>
          <p:cNvSpPr>
            <a:spLocks noGrp="1"/>
          </p:cNvSpPr>
          <p:nvPr>
            <p:ph idx="1"/>
          </p:nvPr>
        </p:nvSpPr>
        <p:spPr>
          <a:xfrm>
            <a:off x="3230299" y="1790629"/>
            <a:ext cx="5627951" cy="4761847"/>
          </a:xfrm>
        </p:spPr>
        <p:txBody>
          <a:bodyPr>
            <a:normAutofit lnSpcReduction="10000"/>
          </a:bodyPr>
          <a:lstStyle/>
          <a:p>
            <a:endParaRPr lang="en-US" dirty="0">
              <a:solidFill>
                <a:srgbClr val="FFC000"/>
              </a:solidFill>
              <a:latin typeface="Arial"/>
              <a:cs typeface="Arial"/>
            </a:endParaRPr>
          </a:p>
          <a:p>
            <a:endParaRPr lang="en-US" dirty="0" smtClean="0">
              <a:solidFill>
                <a:srgbClr val="FFC000"/>
              </a:solidFill>
              <a:latin typeface="Arial"/>
              <a:cs typeface="Arial"/>
            </a:endParaRPr>
          </a:p>
          <a:p>
            <a:pPr marL="0" indent="0">
              <a:buNone/>
            </a:pPr>
            <a:r>
              <a:rPr lang="en-US" b="1" dirty="0" smtClean="0">
                <a:solidFill>
                  <a:schemeClr val="tx1"/>
                </a:solidFill>
                <a:latin typeface="Arial"/>
                <a:cs typeface="Arial"/>
              </a:rPr>
              <a:t>MECHANISM OF ACTION: </a:t>
            </a:r>
          </a:p>
          <a:p>
            <a:pPr marL="0" indent="0">
              <a:buNone/>
            </a:pPr>
            <a:r>
              <a:rPr lang="en-US" sz="2000" dirty="0" smtClean="0">
                <a:solidFill>
                  <a:schemeClr val="tx1"/>
                </a:solidFill>
                <a:latin typeface="Arial"/>
                <a:cs typeface="Arial"/>
              </a:rPr>
              <a:t>Only </a:t>
            </a:r>
            <a:r>
              <a:rPr lang="en-US" sz="2000" dirty="0">
                <a:solidFill>
                  <a:schemeClr val="tx1"/>
                </a:solidFill>
                <a:latin typeface="Arial"/>
                <a:cs typeface="Arial"/>
              </a:rPr>
              <a:t>class of </a:t>
            </a:r>
            <a:r>
              <a:rPr lang="en-US" sz="2000" dirty="0" smtClean="0">
                <a:solidFill>
                  <a:schemeClr val="tx1"/>
                </a:solidFill>
                <a:latin typeface="Arial"/>
                <a:cs typeface="Arial"/>
              </a:rPr>
              <a:t>antibiotics that directly inhibit </a:t>
            </a:r>
            <a:r>
              <a:rPr lang="en-US" sz="2000" dirty="0">
                <a:solidFill>
                  <a:schemeClr val="tx1"/>
                </a:solidFill>
                <a:latin typeface="Arial"/>
                <a:cs typeface="Arial"/>
              </a:rPr>
              <a:t>bacterial DNA synthesis</a:t>
            </a:r>
            <a:r>
              <a:rPr lang="en-US" sz="2000" dirty="0" smtClean="0">
                <a:solidFill>
                  <a:schemeClr val="tx1"/>
                </a:solidFill>
                <a:latin typeface="Arial"/>
                <a:cs typeface="Arial"/>
              </a:rPr>
              <a:t>. </a:t>
            </a:r>
          </a:p>
          <a:p>
            <a:pPr marL="0" indent="0">
              <a:buNone/>
            </a:pPr>
            <a:r>
              <a:rPr lang="en-US" sz="2000" dirty="0" smtClean="0">
                <a:solidFill>
                  <a:schemeClr val="tx1"/>
                </a:solidFill>
                <a:latin typeface="Arial"/>
                <a:cs typeface="Arial"/>
              </a:rPr>
              <a:t>Blocks two enzymes: </a:t>
            </a:r>
          </a:p>
          <a:p>
            <a:pPr marL="457200" indent="-457200">
              <a:buAutoNum type="arabicPeriod"/>
            </a:pPr>
            <a:r>
              <a:rPr lang="en-US" sz="2000" dirty="0" smtClean="0">
                <a:solidFill>
                  <a:schemeClr val="tx1"/>
                </a:solidFill>
                <a:latin typeface="Arial"/>
                <a:cs typeface="Arial"/>
              </a:rPr>
              <a:t>DNA </a:t>
            </a:r>
            <a:r>
              <a:rPr lang="en-US" sz="2000" dirty="0" err="1">
                <a:solidFill>
                  <a:schemeClr val="tx1"/>
                </a:solidFill>
                <a:latin typeface="Arial"/>
                <a:cs typeface="Arial"/>
              </a:rPr>
              <a:t>G</a:t>
            </a:r>
            <a:r>
              <a:rPr lang="en-US" sz="2000" dirty="0" err="1" smtClean="0">
                <a:solidFill>
                  <a:schemeClr val="tx1"/>
                </a:solidFill>
                <a:latin typeface="Arial"/>
                <a:cs typeface="Arial"/>
              </a:rPr>
              <a:t>yrase</a:t>
            </a:r>
            <a:r>
              <a:rPr lang="en-US" sz="2000" dirty="0" smtClean="0">
                <a:solidFill>
                  <a:schemeClr val="tx1"/>
                </a:solidFill>
                <a:latin typeface="Arial"/>
                <a:cs typeface="Arial"/>
              </a:rPr>
              <a:t> </a:t>
            </a:r>
          </a:p>
          <a:p>
            <a:pPr marL="457200" indent="-457200">
              <a:buAutoNum type="arabicPeriod"/>
            </a:pPr>
            <a:r>
              <a:rPr lang="en-US" sz="2000" dirty="0">
                <a:solidFill>
                  <a:schemeClr val="tx1"/>
                </a:solidFill>
                <a:latin typeface="Arial"/>
                <a:cs typeface="Arial"/>
              </a:rPr>
              <a:t>T</a:t>
            </a:r>
            <a:r>
              <a:rPr lang="en-US" sz="2000" dirty="0" smtClean="0">
                <a:solidFill>
                  <a:schemeClr val="tx1"/>
                </a:solidFill>
                <a:latin typeface="Arial"/>
                <a:cs typeface="Arial"/>
              </a:rPr>
              <a:t>opoisomerase IV</a:t>
            </a:r>
            <a:endParaRPr lang="en-US" sz="2000" dirty="0">
              <a:solidFill>
                <a:schemeClr val="tx1"/>
              </a:solidFill>
              <a:latin typeface="Arial"/>
              <a:cs typeface="Arial"/>
              <a:sym typeface="Wingdings"/>
            </a:endParaRPr>
          </a:p>
          <a:p>
            <a:pPr marL="0" indent="0">
              <a:buNone/>
            </a:pPr>
            <a:r>
              <a:rPr lang="en-US" sz="2000" dirty="0" smtClean="0">
                <a:solidFill>
                  <a:schemeClr val="tx1"/>
                </a:solidFill>
                <a:latin typeface="Arial"/>
                <a:cs typeface="Arial"/>
              </a:rPr>
              <a:t>Leads to DNA damage and cell death</a:t>
            </a:r>
            <a:endParaRPr lang="en-US" sz="2000" dirty="0">
              <a:solidFill>
                <a:schemeClr val="tx1"/>
              </a:solidFill>
              <a:latin typeface="Arial"/>
              <a:cs typeface="Arial"/>
            </a:endParaRPr>
          </a:p>
        </p:txBody>
      </p:sp>
      <p:sp>
        <p:nvSpPr>
          <p:cNvPr id="5" name="TextBox 4"/>
          <p:cNvSpPr txBox="1"/>
          <p:nvPr/>
        </p:nvSpPr>
        <p:spPr>
          <a:xfrm>
            <a:off x="387505" y="1790629"/>
            <a:ext cx="9144000" cy="461665"/>
          </a:xfrm>
          <a:prstGeom prst="rect">
            <a:avLst/>
          </a:prstGeom>
          <a:noFill/>
        </p:spPr>
        <p:txBody>
          <a:bodyPr wrap="square" rtlCol="0">
            <a:spAutoFit/>
          </a:bodyPr>
          <a:lstStyle/>
          <a:p>
            <a:r>
              <a:rPr lang="en-US" sz="2400" b="1" dirty="0" smtClean="0">
                <a:solidFill>
                  <a:schemeClr val="accent2"/>
                </a:solidFill>
                <a:latin typeface="Arial"/>
                <a:cs typeface="Arial"/>
              </a:rPr>
              <a:t>* CIPROFLOXACIN * LEVOFLOXACIN * MOXIFLOXACIN *</a:t>
            </a:r>
            <a:endParaRPr lang="en-US" sz="2400" b="1" dirty="0">
              <a:solidFill>
                <a:schemeClr val="accent2"/>
              </a:solidFill>
              <a:latin typeface="Arial"/>
              <a:cs typeface="Arial"/>
            </a:endParaRPr>
          </a:p>
        </p:txBody>
      </p:sp>
      <p:pic>
        <p:nvPicPr>
          <p:cNvPr id="4" name="Picture 3"/>
          <p:cNvPicPr>
            <a:picLocks noChangeAspect="1"/>
          </p:cNvPicPr>
          <p:nvPr/>
        </p:nvPicPr>
        <p:blipFill>
          <a:blip r:embed="rId3"/>
          <a:stretch>
            <a:fillRect/>
          </a:stretch>
        </p:blipFill>
        <p:spPr>
          <a:xfrm>
            <a:off x="-1" y="2252294"/>
            <a:ext cx="3230299" cy="4627230"/>
          </a:xfrm>
          <a:prstGeom prst="rect">
            <a:avLst/>
          </a:prstGeom>
        </p:spPr>
      </p:pic>
    </p:spTree>
    <p:extLst>
      <p:ext uri="{BB962C8B-B14F-4D97-AF65-F5344CB8AC3E}">
        <p14:creationId xmlns:p14="http://schemas.microsoft.com/office/powerpoint/2010/main" val="20271650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717737"/>
            <a:ext cx="4069080" cy="1162050"/>
          </a:xfrm>
        </p:spPr>
        <p:txBody>
          <a:bodyPr/>
          <a:lstStyle/>
          <a:p>
            <a:r>
              <a:rPr lang="en-US" dirty="0" smtClean="0"/>
              <a:t>CIPROFLOXACIN</a:t>
            </a:r>
            <a:r>
              <a:rPr lang="en-US" dirty="0" smtClean="0">
                <a:solidFill>
                  <a:srgbClr val="FFFFFF"/>
                </a:solidFill>
              </a:rPr>
              <a:t>OXACINCI</a:t>
            </a:r>
            <a:endParaRPr lang="en-US" dirty="0">
              <a:solidFill>
                <a:srgbClr val="FFFFFF"/>
              </a:solidFill>
            </a:endParaRPr>
          </a:p>
        </p:txBody>
      </p:sp>
      <p:sp>
        <p:nvSpPr>
          <p:cNvPr id="8" name="Rectangle 7"/>
          <p:cNvSpPr/>
          <p:nvPr/>
        </p:nvSpPr>
        <p:spPr>
          <a:xfrm>
            <a:off x="211567" y="1457607"/>
            <a:ext cx="6683030" cy="4555094"/>
          </a:xfrm>
          <a:prstGeom prst="rect">
            <a:avLst/>
          </a:prstGeom>
        </p:spPr>
        <p:txBody>
          <a:bodyPr wrap="square">
            <a:spAutoFit/>
          </a:bodyPr>
          <a:lstStyle/>
          <a:p>
            <a:r>
              <a:rPr lang="en-US" sz="2000" b="1" dirty="0" smtClean="0">
                <a:latin typeface="Arial"/>
                <a:cs typeface="Arial"/>
              </a:rPr>
              <a:t>MECHANISM OF ACTION</a:t>
            </a:r>
            <a:r>
              <a:rPr lang="en-US" sz="2000" dirty="0" smtClean="0">
                <a:latin typeface="Arial"/>
                <a:cs typeface="Arial"/>
              </a:rPr>
              <a:t>: </a:t>
            </a:r>
          </a:p>
          <a:p>
            <a:r>
              <a:rPr lang="en-US" dirty="0" smtClean="0">
                <a:latin typeface="Arial"/>
                <a:cs typeface="Arial"/>
              </a:rPr>
              <a:t>DNA </a:t>
            </a:r>
            <a:r>
              <a:rPr lang="en-US" dirty="0">
                <a:latin typeface="Arial"/>
                <a:cs typeface="Arial"/>
              </a:rPr>
              <a:t>inhibition</a:t>
            </a:r>
          </a:p>
          <a:p>
            <a:endParaRPr lang="en-US" sz="2000" b="1" dirty="0" smtClean="0">
              <a:latin typeface="Arial"/>
              <a:cs typeface="Arial"/>
            </a:endParaRPr>
          </a:p>
          <a:p>
            <a:r>
              <a:rPr lang="en-US" sz="2000" b="1" dirty="0" smtClean="0">
                <a:latin typeface="Arial"/>
                <a:cs typeface="Arial"/>
              </a:rPr>
              <a:t>SPECTRUM OF COVERAGE</a:t>
            </a:r>
            <a:r>
              <a:rPr lang="en-US" sz="2000" dirty="0" smtClean="0">
                <a:latin typeface="Arial"/>
                <a:cs typeface="Arial"/>
              </a:rPr>
              <a:t>: </a:t>
            </a:r>
          </a:p>
          <a:p>
            <a:r>
              <a:rPr lang="en-US" dirty="0">
                <a:latin typeface="Arial"/>
                <a:cs typeface="Arial"/>
              </a:rPr>
              <a:t>B</a:t>
            </a:r>
            <a:r>
              <a:rPr lang="en-US" dirty="0" smtClean="0">
                <a:latin typeface="Arial"/>
                <a:cs typeface="Arial"/>
              </a:rPr>
              <a:t>road </a:t>
            </a:r>
            <a:r>
              <a:rPr lang="en-US" dirty="0">
                <a:latin typeface="Arial"/>
                <a:cs typeface="Arial"/>
              </a:rPr>
              <a:t>gram (-) coverage, including pseudomonas (though resistance rates are </a:t>
            </a:r>
            <a:r>
              <a:rPr lang="en-US" dirty="0" smtClean="0">
                <a:latin typeface="Arial"/>
                <a:cs typeface="Arial"/>
              </a:rPr>
              <a:t>high; at BIDMC </a:t>
            </a:r>
            <a:r>
              <a:rPr lang="en-US" dirty="0">
                <a:latin typeface="Arial"/>
                <a:cs typeface="Arial"/>
              </a:rPr>
              <a:t>2012, </a:t>
            </a:r>
            <a:r>
              <a:rPr lang="en-US" dirty="0" err="1" smtClean="0">
                <a:latin typeface="Arial"/>
                <a:cs typeface="Arial"/>
              </a:rPr>
              <a:t>Cipro</a:t>
            </a:r>
            <a:r>
              <a:rPr lang="en-US" dirty="0" smtClean="0">
                <a:latin typeface="Arial"/>
                <a:cs typeface="Arial"/>
              </a:rPr>
              <a:t> </a:t>
            </a:r>
            <a:r>
              <a:rPr lang="en-US" dirty="0">
                <a:latin typeface="Arial"/>
                <a:cs typeface="Arial"/>
              </a:rPr>
              <a:t>covered 62% of pseudomonas</a:t>
            </a:r>
            <a:r>
              <a:rPr lang="en-US" dirty="0" smtClean="0">
                <a:latin typeface="Arial"/>
                <a:cs typeface="Arial"/>
              </a:rPr>
              <a:t>)</a:t>
            </a:r>
          </a:p>
          <a:p>
            <a:endParaRPr lang="en-US" dirty="0">
              <a:latin typeface="Arial"/>
              <a:cs typeface="Arial"/>
            </a:endParaRPr>
          </a:p>
          <a:p>
            <a:pPr lvl="1"/>
            <a:r>
              <a:rPr lang="en-US" b="1" dirty="0">
                <a:solidFill>
                  <a:schemeClr val="accent1"/>
                </a:solidFill>
                <a:latin typeface="Arial"/>
                <a:cs typeface="Arial"/>
              </a:rPr>
              <a:t>Gram </a:t>
            </a:r>
            <a:r>
              <a:rPr lang="en-US" b="1" dirty="0" smtClean="0">
                <a:solidFill>
                  <a:schemeClr val="accent1"/>
                </a:solidFill>
                <a:latin typeface="Arial"/>
                <a:cs typeface="Arial"/>
              </a:rPr>
              <a:t>+</a:t>
            </a:r>
            <a:r>
              <a:rPr lang="en-US" dirty="0" smtClean="0">
                <a:latin typeface="Arial"/>
                <a:cs typeface="Arial"/>
              </a:rPr>
              <a:t>: Minimal</a:t>
            </a:r>
          </a:p>
          <a:p>
            <a:pPr lvl="1"/>
            <a:endParaRPr lang="en-US" dirty="0">
              <a:latin typeface="Arial"/>
              <a:cs typeface="Arial"/>
            </a:endParaRPr>
          </a:p>
          <a:p>
            <a:pPr lvl="1"/>
            <a:r>
              <a:rPr lang="en-US" b="1" dirty="0">
                <a:solidFill>
                  <a:srgbClr val="990000"/>
                </a:solidFill>
                <a:latin typeface="Arial"/>
                <a:cs typeface="Arial"/>
              </a:rPr>
              <a:t>Gram </a:t>
            </a:r>
            <a:r>
              <a:rPr lang="en-US" b="1" dirty="0" smtClean="0">
                <a:solidFill>
                  <a:srgbClr val="990000"/>
                </a:solidFill>
                <a:latin typeface="Arial"/>
                <a:cs typeface="Arial"/>
              </a:rPr>
              <a:t>-</a:t>
            </a:r>
            <a:r>
              <a:rPr lang="en-US" dirty="0" smtClean="0">
                <a:latin typeface="Arial"/>
                <a:cs typeface="Arial"/>
              </a:rPr>
              <a:t>: Broad </a:t>
            </a:r>
            <a:r>
              <a:rPr lang="en-US" dirty="0">
                <a:latin typeface="Arial"/>
                <a:cs typeface="Arial"/>
              </a:rPr>
              <a:t>gram negative. </a:t>
            </a:r>
            <a:endParaRPr lang="en-US" dirty="0" smtClean="0">
              <a:latin typeface="Arial"/>
              <a:cs typeface="Arial"/>
            </a:endParaRPr>
          </a:p>
          <a:p>
            <a:pPr lvl="1"/>
            <a:r>
              <a:rPr lang="en-US" sz="1400" i="1" dirty="0" smtClean="0">
                <a:latin typeface="Arial"/>
                <a:cs typeface="Arial"/>
              </a:rPr>
              <a:t>If suspect pseudomonas </a:t>
            </a:r>
            <a:r>
              <a:rPr lang="en-US" sz="1400" i="1" dirty="0" err="1">
                <a:latin typeface="Arial"/>
                <a:cs typeface="Arial"/>
              </a:rPr>
              <a:t>infxn</a:t>
            </a:r>
            <a:r>
              <a:rPr lang="en-US" sz="1400" i="1" dirty="0">
                <a:latin typeface="Arial"/>
                <a:cs typeface="Arial"/>
              </a:rPr>
              <a:t>, don’t trust it </a:t>
            </a:r>
            <a:r>
              <a:rPr lang="en-US" sz="1400" i="1" dirty="0" smtClean="0">
                <a:latin typeface="Arial"/>
                <a:cs typeface="Arial"/>
              </a:rPr>
              <a:t>alone-resistance </a:t>
            </a:r>
            <a:r>
              <a:rPr lang="en-US" sz="1400" i="1" dirty="0">
                <a:latin typeface="Arial"/>
                <a:cs typeface="Arial"/>
              </a:rPr>
              <a:t>rates are high</a:t>
            </a:r>
          </a:p>
          <a:p>
            <a:pPr lvl="1"/>
            <a:endParaRPr lang="en-US" u="sng" dirty="0" smtClean="0">
              <a:latin typeface="Arial"/>
              <a:cs typeface="Arial"/>
            </a:endParaRPr>
          </a:p>
          <a:p>
            <a:pPr lvl="1"/>
            <a:r>
              <a:rPr lang="en-US" b="1" dirty="0" smtClean="0">
                <a:solidFill>
                  <a:srgbClr val="990000"/>
                </a:solidFill>
                <a:latin typeface="Arial"/>
                <a:cs typeface="Arial"/>
              </a:rPr>
              <a:t>Anaerobe</a:t>
            </a:r>
            <a:r>
              <a:rPr lang="en-US" dirty="0">
                <a:latin typeface="Arial"/>
                <a:cs typeface="Arial"/>
              </a:rPr>
              <a:t>: </a:t>
            </a:r>
            <a:r>
              <a:rPr lang="en-US" dirty="0" smtClean="0">
                <a:latin typeface="Arial"/>
                <a:cs typeface="Arial"/>
              </a:rPr>
              <a:t>Minimal</a:t>
            </a:r>
            <a:endParaRPr lang="en-US" i="1" dirty="0">
              <a:latin typeface="Arial"/>
              <a:cs typeface="Arial"/>
            </a:endParaRPr>
          </a:p>
          <a:p>
            <a:pPr lvl="1"/>
            <a:endParaRPr lang="en-US" u="sng" dirty="0" smtClean="0">
              <a:latin typeface="Arial"/>
              <a:cs typeface="Arial"/>
            </a:endParaRPr>
          </a:p>
          <a:p>
            <a:pPr lvl="1"/>
            <a:r>
              <a:rPr lang="en-US" b="1" dirty="0" err="1" smtClean="0">
                <a:solidFill>
                  <a:srgbClr val="990000"/>
                </a:solidFill>
                <a:latin typeface="Arial"/>
                <a:cs typeface="Arial"/>
              </a:rPr>
              <a:t>Atypicals</a:t>
            </a:r>
            <a:r>
              <a:rPr lang="en-US" b="1" dirty="0">
                <a:solidFill>
                  <a:srgbClr val="990000"/>
                </a:solidFill>
                <a:latin typeface="Arial"/>
                <a:cs typeface="Arial"/>
              </a:rPr>
              <a:t>: </a:t>
            </a:r>
            <a:r>
              <a:rPr lang="en-US" dirty="0" smtClean="0">
                <a:latin typeface="Arial"/>
                <a:cs typeface="Arial"/>
              </a:rPr>
              <a:t>Minimal</a:t>
            </a:r>
            <a:endParaRPr lang="en-US" dirty="0">
              <a:latin typeface="Arial"/>
              <a:cs typeface="Arial"/>
            </a:endParaRPr>
          </a:p>
        </p:txBody>
      </p:sp>
      <p:pic>
        <p:nvPicPr>
          <p:cNvPr id="9" name="Picture 8"/>
          <p:cNvPicPr>
            <a:picLocks noChangeAspect="1"/>
          </p:cNvPicPr>
          <p:nvPr/>
        </p:nvPicPr>
        <p:blipFill>
          <a:blip r:embed="rId3"/>
          <a:stretch>
            <a:fillRect/>
          </a:stretch>
        </p:blipFill>
        <p:spPr>
          <a:xfrm>
            <a:off x="5557603" y="717737"/>
            <a:ext cx="3175000" cy="1854200"/>
          </a:xfrm>
          <a:prstGeom prst="rect">
            <a:avLst/>
          </a:prstGeom>
          <a:ln>
            <a:solidFill>
              <a:schemeClr val="accent2"/>
            </a:solidFill>
          </a:ln>
        </p:spPr>
      </p:pic>
      <p:sp>
        <p:nvSpPr>
          <p:cNvPr id="10" name="Rectangle 9"/>
          <p:cNvSpPr/>
          <p:nvPr/>
        </p:nvSpPr>
        <p:spPr>
          <a:xfrm>
            <a:off x="4852664" y="5320203"/>
            <a:ext cx="4083866" cy="369332"/>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rgbClr val="000000"/>
                </a:solidFill>
                <a:latin typeface="Arial"/>
                <a:cs typeface="Arial"/>
              </a:rPr>
              <a:t>“A GOOD GRAM NEGATIVE DRUG”</a:t>
            </a:r>
            <a:endParaRPr lang="en-US" b="1" dirty="0">
              <a:solidFill>
                <a:srgbClr val="000000"/>
              </a:solidFill>
              <a:latin typeface="Arial"/>
              <a:cs typeface="Arial"/>
            </a:endParaRPr>
          </a:p>
        </p:txBody>
      </p:sp>
    </p:spTree>
    <p:extLst>
      <p:ext uri="{BB962C8B-B14F-4D97-AF65-F5344CB8AC3E}">
        <p14:creationId xmlns:p14="http://schemas.microsoft.com/office/powerpoint/2010/main" val="33781606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717737"/>
            <a:ext cx="4069080" cy="1162050"/>
          </a:xfrm>
        </p:spPr>
        <p:txBody>
          <a:bodyPr/>
          <a:lstStyle/>
          <a:p>
            <a:r>
              <a:rPr lang="en-US" dirty="0" smtClean="0"/>
              <a:t>CIPROFLOXACIN</a:t>
            </a:r>
            <a:r>
              <a:rPr lang="en-US" dirty="0" smtClean="0">
                <a:solidFill>
                  <a:srgbClr val="FFFFFF"/>
                </a:solidFill>
              </a:rPr>
              <a:t>OXACINCI</a:t>
            </a:r>
            <a:endParaRPr lang="en-US" dirty="0">
              <a:solidFill>
                <a:srgbClr val="FFFFFF"/>
              </a:solidFill>
            </a:endParaRPr>
          </a:p>
        </p:txBody>
      </p:sp>
      <p:sp>
        <p:nvSpPr>
          <p:cNvPr id="8" name="Rectangle 7"/>
          <p:cNvSpPr/>
          <p:nvPr/>
        </p:nvSpPr>
        <p:spPr>
          <a:xfrm>
            <a:off x="503002" y="1879787"/>
            <a:ext cx="6683030" cy="2739211"/>
          </a:xfrm>
          <a:prstGeom prst="rect">
            <a:avLst/>
          </a:prstGeom>
        </p:spPr>
        <p:txBody>
          <a:bodyPr wrap="square">
            <a:spAutoFit/>
          </a:bodyPr>
          <a:lstStyle/>
          <a:p>
            <a:r>
              <a:rPr lang="en-US" sz="2000" b="1" dirty="0" smtClean="0">
                <a:solidFill>
                  <a:srgbClr val="000000"/>
                </a:solidFill>
                <a:latin typeface="Arial"/>
                <a:cs typeface="Arial"/>
              </a:rPr>
              <a:t>DOSING</a:t>
            </a:r>
            <a:r>
              <a:rPr lang="en-US" sz="2000" dirty="0" smtClean="0">
                <a:solidFill>
                  <a:srgbClr val="000000"/>
                </a:solidFill>
                <a:latin typeface="Arial"/>
                <a:cs typeface="Arial"/>
              </a:rPr>
              <a:t>: </a:t>
            </a:r>
          </a:p>
          <a:p>
            <a:r>
              <a:rPr lang="en-US" dirty="0" smtClean="0">
                <a:solidFill>
                  <a:srgbClr val="000000"/>
                </a:solidFill>
                <a:latin typeface="Arial"/>
                <a:cs typeface="Arial"/>
              </a:rPr>
              <a:t>IV </a:t>
            </a:r>
            <a:r>
              <a:rPr lang="en-US" dirty="0">
                <a:solidFill>
                  <a:srgbClr val="000000"/>
                </a:solidFill>
                <a:latin typeface="Arial"/>
                <a:cs typeface="Arial"/>
              </a:rPr>
              <a:t>or PO. In general, high bioavailability </a:t>
            </a:r>
          </a:p>
          <a:p>
            <a:endParaRPr lang="en-US" sz="2000" b="1" dirty="0" smtClean="0">
              <a:solidFill>
                <a:srgbClr val="000000"/>
              </a:solidFill>
              <a:latin typeface="Arial"/>
              <a:cs typeface="Arial"/>
            </a:endParaRPr>
          </a:p>
          <a:p>
            <a:r>
              <a:rPr lang="en-US" sz="2000" b="1" dirty="0" smtClean="0">
                <a:solidFill>
                  <a:srgbClr val="000000"/>
                </a:solidFill>
                <a:latin typeface="Arial"/>
                <a:cs typeface="Arial"/>
              </a:rPr>
              <a:t>SIDE EFFECTS:</a:t>
            </a:r>
            <a:endParaRPr lang="en-US" dirty="0" smtClean="0">
              <a:solidFill>
                <a:srgbClr val="000000"/>
              </a:solidFill>
              <a:latin typeface="Arial"/>
              <a:cs typeface="Arial"/>
            </a:endParaRPr>
          </a:p>
          <a:p>
            <a:r>
              <a:rPr lang="en-US" dirty="0" smtClean="0">
                <a:solidFill>
                  <a:srgbClr val="000000"/>
                </a:solidFill>
                <a:latin typeface="Arial"/>
                <a:cs typeface="Arial"/>
              </a:rPr>
              <a:t>Tendonitis</a:t>
            </a:r>
            <a:r>
              <a:rPr lang="en-US" dirty="0">
                <a:solidFill>
                  <a:srgbClr val="000000"/>
                </a:solidFill>
                <a:latin typeface="Arial"/>
                <a:cs typeface="Arial"/>
              </a:rPr>
              <a:t>, relative contra-indication in elderly for AMS. Increased </a:t>
            </a:r>
            <a:r>
              <a:rPr lang="en-US" dirty="0" err="1">
                <a:solidFill>
                  <a:srgbClr val="000000"/>
                </a:solidFill>
                <a:latin typeface="Arial"/>
                <a:cs typeface="Arial"/>
              </a:rPr>
              <a:t>QTc</a:t>
            </a:r>
            <a:r>
              <a:rPr lang="en-US" dirty="0">
                <a:solidFill>
                  <a:srgbClr val="000000"/>
                </a:solidFill>
                <a:latin typeface="Arial"/>
                <a:cs typeface="Arial"/>
              </a:rPr>
              <a:t> </a:t>
            </a:r>
          </a:p>
          <a:p>
            <a:endParaRPr lang="en-US" sz="2000" dirty="0" smtClean="0">
              <a:solidFill>
                <a:srgbClr val="000000"/>
              </a:solidFill>
              <a:latin typeface="Arial"/>
              <a:cs typeface="Arial"/>
            </a:endParaRPr>
          </a:p>
          <a:p>
            <a:r>
              <a:rPr lang="en-US" sz="2000" b="1" dirty="0" smtClean="0">
                <a:solidFill>
                  <a:srgbClr val="000000"/>
                </a:solidFill>
                <a:latin typeface="Arial"/>
                <a:cs typeface="Arial"/>
              </a:rPr>
              <a:t>COMMENTS: </a:t>
            </a:r>
            <a:endParaRPr lang="en-US" dirty="0" smtClean="0">
              <a:solidFill>
                <a:srgbClr val="000000"/>
              </a:solidFill>
              <a:latin typeface="Arial"/>
              <a:cs typeface="Arial"/>
            </a:endParaRPr>
          </a:p>
          <a:p>
            <a:r>
              <a:rPr lang="en-US" dirty="0" smtClean="0">
                <a:solidFill>
                  <a:srgbClr val="000000"/>
                </a:solidFill>
                <a:latin typeface="Arial"/>
                <a:cs typeface="Arial"/>
              </a:rPr>
              <a:t>Many uses, </a:t>
            </a:r>
            <a:r>
              <a:rPr lang="en-US" dirty="0">
                <a:solidFill>
                  <a:srgbClr val="000000"/>
                </a:solidFill>
                <a:latin typeface="Arial"/>
                <a:cs typeface="Arial"/>
              </a:rPr>
              <a:t>but resistance is growing </a:t>
            </a:r>
          </a:p>
        </p:txBody>
      </p:sp>
      <p:pic>
        <p:nvPicPr>
          <p:cNvPr id="9" name="Picture 8"/>
          <p:cNvPicPr>
            <a:picLocks noChangeAspect="1"/>
          </p:cNvPicPr>
          <p:nvPr/>
        </p:nvPicPr>
        <p:blipFill>
          <a:blip r:embed="rId3"/>
          <a:stretch>
            <a:fillRect/>
          </a:stretch>
        </p:blipFill>
        <p:spPr>
          <a:xfrm>
            <a:off x="5557603" y="717737"/>
            <a:ext cx="3175000" cy="1854200"/>
          </a:xfrm>
          <a:prstGeom prst="rect">
            <a:avLst/>
          </a:prstGeom>
          <a:ln>
            <a:solidFill>
              <a:srgbClr val="FF6600"/>
            </a:solidFill>
          </a:ln>
        </p:spPr>
      </p:pic>
      <p:graphicFrame>
        <p:nvGraphicFramePr>
          <p:cNvPr id="7" name="Table 6"/>
          <p:cNvGraphicFramePr>
            <a:graphicFrameLocks noGrp="1"/>
          </p:cNvGraphicFramePr>
          <p:nvPr>
            <p:extLst>
              <p:ext uri="{D42A27DB-BD31-4B8C-83A1-F6EECF244321}">
                <p14:modId xmlns:p14="http://schemas.microsoft.com/office/powerpoint/2010/main" val="3082354379"/>
              </p:ext>
            </p:extLst>
          </p:nvPr>
        </p:nvGraphicFramePr>
        <p:xfrm>
          <a:off x="197417" y="4718166"/>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Ciproflox</a:t>
                      </a:r>
                      <a:endParaRPr lang="en-US" sz="12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GI, GU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98398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717737"/>
            <a:ext cx="4069080" cy="1162050"/>
          </a:xfrm>
        </p:spPr>
        <p:txBody>
          <a:bodyPr/>
          <a:lstStyle/>
          <a:p>
            <a:r>
              <a:rPr lang="en-US" dirty="0" smtClean="0"/>
              <a:t>LEVOFLOXACIN</a:t>
            </a:r>
            <a:r>
              <a:rPr lang="en-US" dirty="0" smtClean="0">
                <a:solidFill>
                  <a:srgbClr val="FFFFFF"/>
                </a:solidFill>
              </a:rPr>
              <a:t>OXACINCI</a:t>
            </a:r>
            <a:endParaRPr lang="en-US" dirty="0">
              <a:solidFill>
                <a:srgbClr val="FFFFFF"/>
              </a:solidFill>
            </a:endParaRPr>
          </a:p>
        </p:txBody>
      </p:sp>
      <p:sp>
        <p:nvSpPr>
          <p:cNvPr id="8" name="Rectangle 7"/>
          <p:cNvSpPr/>
          <p:nvPr/>
        </p:nvSpPr>
        <p:spPr>
          <a:xfrm>
            <a:off x="211567" y="1457607"/>
            <a:ext cx="6683030" cy="4555094"/>
          </a:xfrm>
          <a:prstGeom prst="rect">
            <a:avLst/>
          </a:prstGeom>
        </p:spPr>
        <p:txBody>
          <a:bodyPr wrap="square">
            <a:spAutoFit/>
          </a:bodyPr>
          <a:lstStyle/>
          <a:p>
            <a:r>
              <a:rPr lang="en-US" sz="2000" b="1" dirty="0" smtClean="0">
                <a:latin typeface="Arial"/>
                <a:cs typeface="Arial"/>
              </a:rPr>
              <a:t>MECHANISM OF ACTION</a:t>
            </a:r>
            <a:r>
              <a:rPr lang="en-US" sz="2000" dirty="0" smtClean="0">
                <a:latin typeface="Arial"/>
                <a:cs typeface="Arial"/>
              </a:rPr>
              <a:t>: </a:t>
            </a:r>
          </a:p>
          <a:p>
            <a:r>
              <a:rPr lang="en-US" dirty="0" smtClean="0">
                <a:latin typeface="Arial"/>
                <a:cs typeface="Arial"/>
              </a:rPr>
              <a:t>DNA </a:t>
            </a:r>
            <a:r>
              <a:rPr lang="en-US" dirty="0">
                <a:latin typeface="Arial"/>
                <a:cs typeface="Arial"/>
              </a:rPr>
              <a:t>inhibition</a:t>
            </a:r>
          </a:p>
          <a:p>
            <a:endParaRPr lang="en-US" sz="2000" b="1" dirty="0" smtClean="0">
              <a:latin typeface="Arial"/>
              <a:cs typeface="Arial"/>
            </a:endParaRPr>
          </a:p>
          <a:p>
            <a:r>
              <a:rPr lang="en-US" sz="2000" b="1" dirty="0" smtClean="0">
                <a:solidFill>
                  <a:srgbClr val="000000"/>
                </a:solidFill>
                <a:latin typeface="Arial"/>
                <a:cs typeface="Arial"/>
              </a:rPr>
              <a:t>SPECTRUM OF COVERAGE: </a:t>
            </a:r>
          </a:p>
          <a:p>
            <a:r>
              <a:rPr lang="en-US" dirty="0">
                <a:solidFill>
                  <a:srgbClr val="000000"/>
                </a:solidFill>
                <a:latin typeface="Arial"/>
                <a:cs typeface="Arial"/>
              </a:rPr>
              <a:t>R</a:t>
            </a:r>
            <a:r>
              <a:rPr lang="en-US" dirty="0" smtClean="0">
                <a:solidFill>
                  <a:srgbClr val="000000"/>
                </a:solidFill>
                <a:latin typeface="Arial"/>
                <a:cs typeface="Arial"/>
              </a:rPr>
              <a:t>etains </a:t>
            </a:r>
            <a:r>
              <a:rPr lang="en-US" dirty="0">
                <a:solidFill>
                  <a:srgbClr val="000000"/>
                </a:solidFill>
                <a:latin typeface="Arial"/>
                <a:cs typeface="Arial"/>
              </a:rPr>
              <a:t>gram (-) coverage of </a:t>
            </a:r>
            <a:r>
              <a:rPr lang="en-US" dirty="0" err="1">
                <a:solidFill>
                  <a:srgbClr val="000000"/>
                </a:solidFill>
                <a:latin typeface="Arial"/>
                <a:cs typeface="Arial"/>
              </a:rPr>
              <a:t>cipro</a:t>
            </a:r>
            <a:r>
              <a:rPr lang="en-US" dirty="0">
                <a:solidFill>
                  <a:srgbClr val="000000"/>
                </a:solidFill>
                <a:latin typeface="Arial"/>
                <a:cs typeface="Arial"/>
              </a:rPr>
              <a:t>, but adds some gram (+) and atypical </a:t>
            </a:r>
            <a:r>
              <a:rPr lang="en-US" dirty="0" smtClean="0">
                <a:solidFill>
                  <a:srgbClr val="000000"/>
                </a:solidFill>
                <a:latin typeface="Arial"/>
                <a:cs typeface="Arial"/>
              </a:rPr>
              <a:t>coverage</a:t>
            </a:r>
          </a:p>
          <a:p>
            <a:endParaRPr lang="en-US" dirty="0">
              <a:solidFill>
                <a:srgbClr val="000000"/>
              </a:solidFill>
              <a:latin typeface="Arial"/>
              <a:cs typeface="Arial"/>
            </a:endParaRPr>
          </a:p>
          <a:p>
            <a:pPr lvl="1"/>
            <a:r>
              <a:rPr lang="en-US" b="1" dirty="0">
                <a:solidFill>
                  <a:srgbClr val="990000"/>
                </a:solidFill>
                <a:latin typeface="Arial"/>
                <a:cs typeface="Arial"/>
              </a:rPr>
              <a:t>Gram </a:t>
            </a:r>
            <a:r>
              <a:rPr lang="en-US" b="1" dirty="0" smtClean="0">
                <a:solidFill>
                  <a:srgbClr val="990000"/>
                </a:solidFill>
                <a:latin typeface="Arial"/>
                <a:cs typeface="Arial"/>
              </a:rPr>
              <a:t>+: </a:t>
            </a:r>
            <a:r>
              <a:rPr lang="en-US" dirty="0">
                <a:solidFill>
                  <a:srgbClr val="000000"/>
                </a:solidFill>
                <a:latin typeface="Arial"/>
                <a:cs typeface="Arial"/>
              </a:rPr>
              <a:t>Strep </a:t>
            </a:r>
            <a:r>
              <a:rPr lang="en-US" dirty="0" smtClean="0">
                <a:solidFill>
                  <a:srgbClr val="000000"/>
                </a:solidFill>
                <a:latin typeface="Arial"/>
                <a:cs typeface="Arial"/>
              </a:rPr>
              <a:t>pneumoniae, some Staph aureus </a:t>
            </a:r>
            <a:endParaRPr lang="en-US" dirty="0">
              <a:solidFill>
                <a:srgbClr val="000000"/>
              </a:solidFill>
              <a:latin typeface="Arial"/>
              <a:cs typeface="Arial"/>
            </a:endParaRPr>
          </a:p>
          <a:p>
            <a:pPr lvl="1"/>
            <a:endParaRPr lang="en-US" u="sng" dirty="0" smtClean="0">
              <a:solidFill>
                <a:srgbClr val="000000"/>
              </a:solidFill>
              <a:latin typeface="Arial"/>
              <a:cs typeface="Arial"/>
            </a:endParaRPr>
          </a:p>
          <a:p>
            <a:pPr lvl="1"/>
            <a:r>
              <a:rPr lang="en-US" b="1" dirty="0" smtClean="0">
                <a:solidFill>
                  <a:srgbClr val="990000"/>
                </a:solidFill>
                <a:latin typeface="Arial"/>
                <a:cs typeface="Arial"/>
              </a:rPr>
              <a:t>Gram -</a:t>
            </a:r>
            <a:r>
              <a:rPr lang="en-US" dirty="0" smtClean="0">
                <a:solidFill>
                  <a:srgbClr val="000000"/>
                </a:solidFill>
                <a:latin typeface="Arial"/>
                <a:cs typeface="Arial"/>
              </a:rPr>
              <a:t>: Broad </a:t>
            </a:r>
            <a:r>
              <a:rPr lang="en-US" dirty="0">
                <a:solidFill>
                  <a:srgbClr val="000000"/>
                </a:solidFill>
                <a:latin typeface="Arial"/>
                <a:cs typeface="Arial"/>
              </a:rPr>
              <a:t>gram (-). </a:t>
            </a:r>
            <a:endParaRPr lang="en-US" dirty="0" smtClean="0">
              <a:solidFill>
                <a:srgbClr val="000000"/>
              </a:solidFill>
              <a:latin typeface="Arial"/>
              <a:cs typeface="Arial"/>
            </a:endParaRPr>
          </a:p>
          <a:p>
            <a:pPr lvl="1"/>
            <a:r>
              <a:rPr lang="en-US" sz="1400" i="1" dirty="0" smtClean="0">
                <a:solidFill>
                  <a:srgbClr val="000000"/>
                </a:solidFill>
                <a:latin typeface="Arial"/>
                <a:cs typeface="Arial"/>
              </a:rPr>
              <a:t>If suspect </a:t>
            </a:r>
            <a:r>
              <a:rPr lang="en-US" sz="1400" i="1" dirty="0">
                <a:solidFill>
                  <a:srgbClr val="000000"/>
                </a:solidFill>
                <a:latin typeface="Arial"/>
                <a:cs typeface="Arial"/>
              </a:rPr>
              <a:t>pseudomonas </a:t>
            </a:r>
            <a:r>
              <a:rPr lang="en-US" sz="1400" i="1" dirty="0" err="1">
                <a:solidFill>
                  <a:srgbClr val="000000"/>
                </a:solidFill>
                <a:latin typeface="Arial"/>
                <a:cs typeface="Arial"/>
              </a:rPr>
              <a:t>infxn</a:t>
            </a:r>
            <a:r>
              <a:rPr lang="en-US" sz="1400" i="1" dirty="0">
                <a:solidFill>
                  <a:srgbClr val="000000"/>
                </a:solidFill>
                <a:latin typeface="Arial"/>
                <a:cs typeface="Arial"/>
              </a:rPr>
              <a:t>, don’t trust it </a:t>
            </a:r>
            <a:r>
              <a:rPr lang="en-US" sz="1400" i="1" dirty="0" smtClean="0">
                <a:solidFill>
                  <a:srgbClr val="000000"/>
                </a:solidFill>
                <a:latin typeface="Arial"/>
                <a:cs typeface="Arial"/>
              </a:rPr>
              <a:t>alone-resistance </a:t>
            </a:r>
            <a:r>
              <a:rPr lang="en-US" sz="1400" i="1" dirty="0">
                <a:solidFill>
                  <a:srgbClr val="000000"/>
                </a:solidFill>
                <a:latin typeface="Arial"/>
                <a:cs typeface="Arial"/>
              </a:rPr>
              <a:t>rates are high</a:t>
            </a:r>
          </a:p>
          <a:p>
            <a:pPr lvl="1"/>
            <a:endParaRPr lang="en-US" u="sng" dirty="0" smtClean="0">
              <a:solidFill>
                <a:srgbClr val="000000"/>
              </a:solidFill>
              <a:latin typeface="Arial"/>
              <a:cs typeface="Arial"/>
            </a:endParaRPr>
          </a:p>
          <a:p>
            <a:pPr lvl="1"/>
            <a:r>
              <a:rPr lang="en-US" b="1" dirty="0" smtClean="0">
                <a:solidFill>
                  <a:srgbClr val="990000"/>
                </a:solidFill>
                <a:latin typeface="Arial"/>
                <a:cs typeface="Arial"/>
              </a:rPr>
              <a:t>Anaerobes: </a:t>
            </a:r>
            <a:r>
              <a:rPr lang="en-US" dirty="0">
                <a:solidFill>
                  <a:srgbClr val="000000"/>
                </a:solidFill>
                <a:latin typeface="Arial"/>
                <a:cs typeface="Arial"/>
              </a:rPr>
              <a:t>minimal</a:t>
            </a:r>
            <a:endParaRPr lang="en-US" i="1" dirty="0">
              <a:solidFill>
                <a:srgbClr val="000000"/>
              </a:solidFill>
              <a:latin typeface="Arial"/>
              <a:cs typeface="Arial"/>
            </a:endParaRPr>
          </a:p>
          <a:p>
            <a:pPr lvl="1"/>
            <a:endParaRPr lang="en-US" u="sng" dirty="0" smtClean="0">
              <a:solidFill>
                <a:srgbClr val="000000"/>
              </a:solidFill>
              <a:latin typeface="Arial"/>
              <a:cs typeface="Arial"/>
            </a:endParaRPr>
          </a:p>
          <a:p>
            <a:pPr lvl="1"/>
            <a:r>
              <a:rPr lang="en-US" b="1" dirty="0" err="1" smtClean="0">
                <a:solidFill>
                  <a:srgbClr val="990000"/>
                </a:solidFill>
                <a:latin typeface="Arial"/>
                <a:cs typeface="Arial"/>
              </a:rPr>
              <a:t>Atypicals</a:t>
            </a:r>
            <a:r>
              <a:rPr lang="en-US" b="1" dirty="0">
                <a:solidFill>
                  <a:srgbClr val="990000"/>
                </a:solidFill>
                <a:latin typeface="Arial"/>
                <a:cs typeface="Arial"/>
              </a:rPr>
              <a:t>: </a:t>
            </a:r>
            <a:r>
              <a:rPr lang="en-US" dirty="0">
                <a:solidFill>
                  <a:srgbClr val="000000"/>
                </a:solidFill>
                <a:latin typeface="Arial"/>
                <a:cs typeface="Arial"/>
              </a:rPr>
              <a:t>TB </a:t>
            </a:r>
            <a:endParaRPr lang="en-US" dirty="0" smtClean="0">
              <a:solidFill>
                <a:srgbClr val="000000"/>
              </a:solidFill>
              <a:latin typeface="Arial"/>
              <a:cs typeface="Arial"/>
            </a:endParaRPr>
          </a:p>
          <a:p>
            <a:pPr lvl="1"/>
            <a:r>
              <a:rPr lang="en-US" dirty="0" smtClean="0">
                <a:solidFill>
                  <a:srgbClr val="000000"/>
                </a:solidFill>
                <a:latin typeface="Arial"/>
                <a:cs typeface="Arial"/>
              </a:rPr>
              <a:t>Mycoplasma</a:t>
            </a:r>
            <a:r>
              <a:rPr lang="en-US" dirty="0">
                <a:solidFill>
                  <a:srgbClr val="000000"/>
                </a:solidFill>
                <a:latin typeface="Arial"/>
                <a:cs typeface="Arial"/>
              </a:rPr>
              <a:t>, Chlamydia </a:t>
            </a:r>
            <a:r>
              <a:rPr lang="en-US" dirty="0" smtClean="0">
                <a:solidFill>
                  <a:srgbClr val="000000"/>
                </a:solidFill>
                <a:latin typeface="Arial"/>
                <a:cs typeface="Arial"/>
              </a:rPr>
              <a:t>pneumonia</a:t>
            </a:r>
            <a:r>
              <a:rPr lang="en-US" dirty="0">
                <a:solidFill>
                  <a:srgbClr val="000000"/>
                </a:solidFill>
                <a:latin typeface="Arial"/>
                <a:cs typeface="Arial"/>
              </a:rPr>
              <a:t> </a:t>
            </a:r>
            <a:r>
              <a:rPr lang="en-US" dirty="0" smtClean="0">
                <a:solidFill>
                  <a:srgbClr val="000000"/>
                </a:solidFill>
                <a:latin typeface="Arial"/>
                <a:cs typeface="Arial"/>
                <a:sym typeface="Wingdings"/>
              </a:rPr>
              <a:t></a:t>
            </a:r>
            <a:r>
              <a:rPr lang="en-US" dirty="0" smtClean="0">
                <a:solidFill>
                  <a:srgbClr val="000000"/>
                </a:solidFill>
                <a:latin typeface="Arial"/>
                <a:cs typeface="Arial"/>
              </a:rPr>
              <a:t> </a:t>
            </a:r>
            <a:r>
              <a:rPr lang="en-US" dirty="0">
                <a:solidFill>
                  <a:srgbClr val="000000"/>
                </a:solidFill>
                <a:latin typeface="Arial"/>
                <a:cs typeface="Arial"/>
              </a:rPr>
              <a:t>good for </a:t>
            </a:r>
            <a:r>
              <a:rPr lang="en-US" dirty="0" smtClean="0">
                <a:solidFill>
                  <a:srgbClr val="000000"/>
                </a:solidFill>
                <a:latin typeface="Arial"/>
                <a:cs typeface="Arial"/>
              </a:rPr>
              <a:t>CAP!</a:t>
            </a:r>
            <a:endParaRPr lang="en-US" dirty="0">
              <a:solidFill>
                <a:srgbClr val="000000"/>
              </a:solidFill>
              <a:latin typeface="Arial"/>
              <a:cs typeface="Arial"/>
            </a:endParaRPr>
          </a:p>
        </p:txBody>
      </p:sp>
      <p:sp>
        <p:nvSpPr>
          <p:cNvPr id="6" name="Rectangle 5"/>
          <p:cNvSpPr/>
          <p:nvPr/>
        </p:nvSpPr>
        <p:spPr>
          <a:xfrm>
            <a:off x="6187021" y="3373735"/>
            <a:ext cx="2668714" cy="646331"/>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rgbClr val="000000"/>
                </a:solidFill>
                <a:latin typeface="Arial"/>
                <a:cs typeface="Arial"/>
              </a:rPr>
              <a:t>“RESPIRATORY</a:t>
            </a:r>
          </a:p>
          <a:p>
            <a:r>
              <a:rPr lang="en-US" b="1" dirty="0" smtClean="0">
                <a:solidFill>
                  <a:srgbClr val="000000"/>
                </a:solidFill>
                <a:latin typeface="Arial"/>
                <a:cs typeface="Arial"/>
              </a:rPr>
              <a:t>FLUOROQUINOLONE”</a:t>
            </a:r>
            <a:endParaRPr lang="en-US" b="1"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5508120" y="679037"/>
            <a:ext cx="3175000" cy="1689100"/>
          </a:xfrm>
          <a:prstGeom prst="rect">
            <a:avLst/>
          </a:prstGeom>
          <a:ln>
            <a:solidFill>
              <a:schemeClr val="accent1"/>
            </a:solidFill>
          </a:ln>
        </p:spPr>
      </p:pic>
      <p:sp>
        <p:nvSpPr>
          <p:cNvPr id="5" name="Rectangle 4"/>
          <p:cNvSpPr/>
          <p:nvPr/>
        </p:nvSpPr>
        <p:spPr>
          <a:xfrm>
            <a:off x="2978056" y="5138100"/>
            <a:ext cx="5448828" cy="523220"/>
          </a:xfrm>
          <a:prstGeom prst="rect">
            <a:avLst/>
          </a:prstGeom>
        </p:spPr>
        <p:txBody>
          <a:bodyPr wrap="square">
            <a:spAutoFit/>
          </a:bodyPr>
          <a:lstStyle/>
          <a:p>
            <a:pPr lvl="1"/>
            <a:r>
              <a:rPr lang="en-US" sz="1400" i="1" dirty="0">
                <a:solidFill>
                  <a:srgbClr val="990000"/>
                </a:solidFill>
                <a:latin typeface="Arial"/>
                <a:cs typeface="Arial"/>
              </a:rPr>
              <a:t>D</a:t>
            </a:r>
            <a:r>
              <a:rPr lang="en-US" sz="1400" i="1" dirty="0" smtClean="0">
                <a:solidFill>
                  <a:srgbClr val="990000"/>
                </a:solidFill>
                <a:latin typeface="Arial"/>
                <a:cs typeface="Arial"/>
              </a:rPr>
              <a:t>on’t </a:t>
            </a:r>
            <a:r>
              <a:rPr lang="en-US" sz="1400" i="1" dirty="0">
                <a:solidFill>
                  <a:srgbClr val="990000"/>
                </a:solidFill>
                <a:latin typeface="Arial"/>
                <a:cs typeface="Arial"/>
              </a:rPr>
              <a:t>use for CAP if you have suspicion for TB; may breed resistance if patient turns out having </a:t>
            </a:r>
            <a:r>
              <a:rPr lang="en-US" sz="1400" i="1" dirty="0" smtClean="0">
                <a:solidFill>
                  <a:srgbClr val="990000"/>
                </a:solidFill>
                <a:latin typeface="Arial"/>
                <a:cs typeface="Arial"/>
              </a:rPr>
              <a:t>TB</a:t>
            </a:r>
            <a:endParaRPr lang="en-US" sz="1400" i="1" dirty="0">
              <a:solidFill>
                <a:srgbClr val="990000"/>
              </a:solidFill>
              <a:latin typeface="Arial"/>
              <a:cs typeface="Arial"/>
            </a:endParaRPr>
          </a:p>
        </p:txBody>
      </p:sp>
      <p:cxnSp>
        <p:nvCxnSpPr>
          <p:cNvPr id="12" name="Straight Arrow Connector 11"/>
          <p:cNvCxnSpPr/>
          <p:nvPr/>
        </p:nvCxnSpPr>
        <p:spPr>
          <a:xfrm flipH="1">
            <a:off x="2276206" y="5311546"/>
            <a:ext cx="1204080" cy="2639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4954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717737"/>
            <a:ext cx="4069080" cy="1162050"/>
          </a:xfrm>
        </p:spPr>
        <p:txBody>
          <a:bodyPr/>
          <a:lstStyle/>
          <a:p>
            <a:r>
              <a:rPr lang="en-US" dirty="0" smtClean="0"/>
              <a:t>LEVOFLOXACIN</a:t>
            </a:r>
            <a:r>
              <a:rPr lang="en-US" dirty="0" smtClean="0">
                <a:solidFill>
                  <a:srgbClr val="FFFFFF"/>
                </a:solidFill>
              </a:rPr>
              <a:t>OXACINCI</a:t>
            </a:r>
            <a:endParaRPr lang="en-US" dirty="0">
              <a:solidFill>
                <a:srgbClr val="FFFFFF"/>
              </a:solidFill>
            </a:endParaRPr>
          </a:p>
        </p:txBody>
      </p:sp>
      <p:sp>
        <p:nvSpPr>
          <p:cNvPr id="8" name="Rectangle 7"/>
          <p:cNvSpPr/>
          <p:nvPr/>
        </p:nvSpPr>
        <p:spPr>
          <a:xfrm>
            <a:off x="268941" y="1490589"/>
            <a:ext cx="6683030" cy="2739211"/>
          </a:xfrm>
          <a:prstGeom prst="rect">
            <a:avLst/>
          </a:prstGeom>
        </p:spPr>
        <p:txBody>
          <a:bodyPr wrap="square">
            <a:spAutoFit/>
          </a:bodyPr>
          <a:lstStyle/>
          <a:p>
            <a:r>
              <a:rPr lang="en-US" sz="2000" b="1" dirty="0" smtClean="0">
                <a:solidFill>
                  <a:srgbClr val="000000"/>
                </a:solidFill>
                <a:latin typeface="Arial"/>
                <a:cs typeface="Arial"/>
              </a:rPr>
              <a:t>DOSING: </a:t>
            </a:r>
          </a:p>
          <a:p>
            <a:r>
              <a:rPr lang="en-US" dirty="0" smtClean="0">
                <a:solidFill>
                  <a:srgbClr val="000000"/>
                </a:solidFill>
                <a:latin typeface="Arial"/>
                <a:cs typeface="Arial"/>
              </a:rPr>
              <a:t>IV </a:t>
            </a:r>
            <a:r>
              <a:rPr lang="en-US" dirty="0">
                <a:solidFill>
                  <a:srgbClr val="000000"/>
                </a:solidFill>
                <a:latin typeface="Arial"/>
                <a:cs typeface="Arial"/>
              </a:rPr>
              <a:t>or PO. In general, high bioavailability </a:t>
            </a:r>
          </a:p>
          <a:p>
            <a:endParaRPr lang="en-US" sz="2000" b="1" dirty="0" smtClean="0">
              <a:solidFill>
                <a:srgbClr val="000000"/>
              </a:solidFill>
              <a:latin typeface="Arial"/>
              <a:cs typeface="Arial"/>
            </a:endParaRPr>
          </a:p>
          <a:p>
            <a:r>
              <a:rPr lang="en-US" sz="2000" b="1" dirty="0" smtClean="0">
                <a:solidFill>
                  <a:srgbClr val="000000"/>
                </a:solidFill>
                <a:latin typeface="Arial"/>
                <a:cs typeface="Arial"/>
              </a:rPr>
              <a:t>SIDE EFFECTS:</a:t>
            </a:r>
          </a:p>
          <a:p>
            <a:r>
              <a:rPr lang="en-US" dirty="0">
                <a:solidFill>
                  <a:srgbClr val="000000"/>
                </a:solidFill>
                <a:latin typeface="Arial"/>
                <a:cs typeface="Arial"/>
              </a:rPr>
              <a:t>T</a:t>
            </a:r>
            <a:r>
              <a:rPr lang="en-US" dirty="0" smtClean="0">
                <a:solidFill>
                  <a:srgbClr val="000000"/>
                </a:solidFill>
                <a:latin typeface="Arial"/>
                <a:cs typeface="Arial"/>
              </a:rPr>
              <a:t>endonitis</a:t>
            </a:r>
            <a:r>
              <a:rPr lang="en-US" dirty="0">
                <a:solidFill>
                  <a:srgbClr val="000000"/>
                </a:solidFill>
                <a:latin typeface="Arial"/>
                <a:cs typeface="Arial"/>
              </a:rPr>
              <a:t>, relative contra-indication in elderly for AMS. Increased </a:t>
            </a:r>
            <a:r>
              <a:rPr lang="en-US" dirty="0" err="1">
                <a:solidFill>
                  <a:srgbClr val="000000"/>
                </a:solidFill>
                <a:latin typeface="Arial"/>
                <a:cs typeface="Arial"/>
              </a:rPr>
              <a:t>QTc</a:t>
            </a:r>
            <a:endParaRPr lang="en-US" dirty="0">
              <a:solidFill>
                <a:srgbClr val="000000"/>
              </a:solidFill>
              <a:latin typeface="Arial"/>
              <a:cs typeface="Arial"/>
            </a:endParaRPr>
          </a:p>
          <a:p>
            <a:endParaRPr lang="en-US" sz="2000" dirty="0" smtClean="0">
              <a:solidFill>
                <a:srgbClr val="000000"/>
              </a:solidFill>
              <a:latin typeface="Arial"/>
              <a:cs typeface="Arial"/>
            </a:endParaRPr>
          </a:p>
          <a:p>
            <a:r>
              <a:rPr lang="en-US" sz="2000" b="1" dirty="0" smtClean="0">
                <a:solidFill>
                  <a:srgbClr val="000000"/>
                </a:solidFill>
                <a:latin typeface="Arial"/>
                <a:cs typeface="Arial"/>
              </a:rPr>
              <a:t>COMMENTS: </a:t>
            </a:r>
          </a:p>
          <a:p>
            <a:r>
              <a:rPr lang="en-US" dirty="0" smtClean="0">
                <a:solidFill>
                  <a:srgbClr val="000000"/>
                </a:solidFill>
                <a:latin typeface="Arial"/>
                <a:cs typeface="Arial"/>
              </a:rPr>
              <a:t>A </a:t>
            </a:r>
            <a:r>
              <a:rPr lang="en-US" dirty="0">
                <a:solidFill>
                  <a:srgbClr val="000000"/>
                </a:solidFill>
                <a:latin typeface="Arial"/>
                <a:cs typeface="Arial"/>
              </a:rPr>
              <a:t>strong community acquired PNA drug</a:t>
            </a:r>
          </a:p>
        </p:txBody>
      </p:sp>
      <p:sp>
        <p:nvSpPr>
          <p:cNvPr id="6" name="Rectangle 5"/>
          <p:cNvSpPr/>
          <p:nvPr/>
        </p:nvSpPr>
        <p:spPr>
          <a:xfrm>
            <a:off x="6187021" y="3373735"/>
            <a:ext cx="2668714" cy="646331"/>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rgbClr val="000000"/>
                </a:solidFill>
                <a:latin typeface="Arial"/>
                <a:cs typeface="Arial"/>
              </a:rPr>
              <a:t>“RESPIRATORY</a:t>
            </a:r>
          </a:p>
          <a:p>
            <a:r>
              <a:rPr lang="en-US" b="1" dirty="0" smtClean="0">
                <a:solidFill>
                  <a:srgbClr val="000000"/>
                </a:solidFill>
                <a:latin typeface="Arial"/>
                <a:cs typeface="Arial"/>
              </a:rPr>
              <a:t>FLUOROQUINOLONE”</a:t>
            </a:r>
            <a:endParaRPr lang="en-US" b="1"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5508120" y="679037"/>
            <a:ext cx="3175000" cy="1689100"/>
          </a:xfrm>
          <a:prstGeom prst="rect">
            <a:avLst/>
          </a:prstGeom>
          <a:ln>
            <a:solidFill>
              <a:srgbClr val="990000"/>
            </a:solidFill>
          </a:ln>
        </p:spPr>
      </p:pic>
      <p:graphicFrame>
        <p:nvGraphicFramePr>
          <p:cNvPr id="9" name="Table 8"/>
          <p:cNvGraphicFramePr>
            <a:graphicFrameLocks noGrp="1"/>
          </p:cNvGraphicFramePr>
          <p:nvPr>
            <p:extLst>
              <p:ext uri="{D42A27DB-BD31-4B8C-83A1-F6EECF244321}">
                <p14:modId xmlns:p14="http://schemas.microsoft.com/office/powerpoint/2010/main" val="2832907114"/>
              </p:ext>
            </p:extLst>
          </p:nvPr>
        </p:nvGraphicFramePr>
        <p:xfrm>
          <a:off x="197417" y="4718166"/>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Levoflox</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dirty="0" smtClean="0">
                          <a:latin typeface="Arial"/>
                          <a:cs typeface="Arial"/>
                        </a:rPr>
                        <a:t>Pneumonia, expensive</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331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3412" y="2151063"/>
            <a:ext cx="3931920" cy="1517287"/>
          </a:xfrm>
          <a:ln w="38100" cmpd="sng"/>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u="sng" dirty="0" smtClean="0">
                <a:latin typeface="Arial"/>
                <a:cs typeface="Arial"/>
              </a:rPr>
              <a:t>GRAM NEGATIVE</a:t>
            </a:r>
          </a:p>
          <a:p>
            <a:pPr lvl="1">
              <a:buFont typeface="Courier New"/>
              <a:buChar char="o"/>
            </a:pPr>
            <a:r>
              <a:rPr lang="en-US" dirty="0" smtClean="0">
                <a:latin typeface="Arial"/>
                <a:cs typeface="Arial"/>
              </a:rPr>
              <a:t>2 CELL MEMBRANES</a:t>
            </a:r>
          </a:p>
          <a:p>
            <a:pPr lvl="1">
              <a:buFont typeface="Courier New"/>
              <a:buChar char="o"/>
            </a:pPr>
            <a:r>
              <a:rPr lang="en-US" dirty="0" smtClean="0">
                <a:latin typeface="Arial"/>
                <a:cs typeface="Arial"/>
              </a:rPr>
              <a:t>THIN CELL WALL</a:t>
            </a:r>
            <a:endParaRPr lang="en-US" dirty="0">
              <a:latin typeface="Arial"/>
              <a:cs typeface="Arial"/>
            </a:endParaRPr>
          </a:p>
        </p:txBody>
      </p:sp>
      <p:sp>
        <p:nvSpPr>
          <p:cNvPr id="4" name="Content Placeholder 3"/>
          <p:cNvSpPr>
            <a:spLocks noGrp="1"/>
          </p:cNvSpPr>
          <p:nvPr>
            <p:ph sz="half" idx="2"/>
          </p:nvPr>
        </p:nvSpPr>
        <p:spPr>
          <a:xfrm>
            <a:off x="4778188" y="2151063"/>
            <a:ext cx="3931920" cy="1517287"/>
          </a:xfrm>
          <a:ln w="38100" cmpd="sng">
            <a:solidFill>
              <a:srgbClr val="660066"/>
            </a:solidFill>
          </a:ln>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u="sng" dirty="0" smtClean="0">
                <a:latin typeface="Arial"/>
                <a:cs typeface="Arial"/>
              </a:rPr>
              <a:t>GRAM POSITIVE</a:t>
            </a:r>
          </a:p>
          <a:p>
            <a:pPr lvl="1">
              <a:buFont typeface="Courier New"/>
              <a:buChar char="o"/>
            </a:pPr>
            <a:r>
              <a:rPr lang="en-US" dirty="0" smtClean="0">
                <a:latin typeface="Arial"/>
                <a:cs typeface="Arial"/>
              </a:rPr>
              <a:t>1 CELL MEMBRANE</a:t>
            </a:r>
          </a:p>
          <a:p>
            <a:pPr lvl="1">
              <a:buFont typeface="Courier New"/>
              <a:buChar char="o"/>
            </a:pPr>
            <a:r>
              <a:rPr lang="en-US" dirty="0" smtClean="0">
                <a:latin typeface="Arial"/>
                <a:cs typeface="Arial"/>
              </a:rPr>
              <a:t>THICK CELL WALL</a:t>
            </a:r>
          </a:p>
          <a:p>
            <a:pPr lvl="1">
              <a:buFont typeface="Courier New"/>
              <a:buChar char="o"/>
            </a:pPr>
            <a:endParaRPr lang="en-US" dirty="0">
              <a:latin typeface="Arial"/>
              <a:cs typeface="Arial"/>
            </a:endParaRPr>
          </a:p>
        </p:txBody>
      </p:sp>
      <p:sp>
        <p:nvSpPr>
          <p:cNvPr id="10" name="Down Arrow 9"/>
          <p:cNvSpPr/>
          <p:nvPr/>
        </p:nvSpPr>
        <p:spPr>
          <a:xfrm>
            <a:off x="6890536" y="3869907"/>
            <a:ext cx="45719" cy="524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1" name="Down Arrow 10"/>
          <p:cNvSpPr/>
          <p:nvPr/>
        </p:nvSpPr>
        <p:spPr>
          <a:xfrm>
            <a:off x="2225933" y="3869907"/>
            <a:ext cx="45719" cy="524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2" name="TextBox 11"/>
          <p:cNvSpPr txBox="1"/>
          <p:nvPr/>
        </p:nvSpPr>
        <p:spPr>
          <a:xfrm>
            <a:off x="302622" y="4706657"/>
            <a:ext cx="4747551" cy="369332"/>
          </a:xfrm>
          <a:prstGeom prst="rect">
            <a:avLst/>
          </a:prstGeom>
          <a:noFill/>
        </p:spPr>
        <p:txBody>
          <a:bodyPr wrap="none" rtlCol="0">
            <a:spAutoFit/>
          </a:bodyPr>
          <a:lstStyle/>
          <a:p>
            <a:r>
              <a:rPr lang="en-US" b="1" dirty="0" smtClean="0">
                <a:latin typeface="Arial"/>
                <a:cs typeface="Arial"/>
              </a:rPr>
              <a:t>DOESN’T RETAIN CRYSTAL VIOLET DYE</a:t>
            </a:r>
            <a:endParaRPr lang="en-US" b="1" dirty="0">
              <a:latin typeface="Arial"/>
              <a:cs typeface="Arial"/>
            </a:endParaRPr>
          </a:p>
        </p:txBody>
      </p:sp>
      <p:sp>
        <p:nvSpPr>
          <p:cNvPr id="13" name="TextBox 12"/>
          <p:cNvSpPr txBox="1"/>
          <p:nvPr/>
        </p:nvSpPr>
        <p:spPr>
          <a:xfrm>
            <a:off x="5265826" y="4706657"/>
            <a:ext cx="3809006" cy="369332"/>
          </a:xfrm>
          <a:prstGeom prst="rect">
            <a:avLst/>
          </a:prstGeom>
          <a:noFill/>
        </p:spPr>
        <p:txBody>
          <a:bodyPr wrap="none" rtlCol="0">
            <a:spAutoFit/>
          </a:bodyPr>
          <a:lstStyle/>
          <a:p>
            <a:r>
              <a:rPr lang="en-US" b="1" dirty="0" smtClean="0">
                <a:latin typeface="Arial"/>
                <a:cs typeface="Arial"/>
              </a:rPr>
              <a:t>RETAINS CRYSTAL VIOLET DYE</a:t>
            </a:r>
            <a:endParaRPr lang="en-US" b="1" dirty="0">
              <a:latin typeface="Arial"/>
              <a:cs typeface="Arial"/>
            </a:endParaRPr>
          </a:p>
        </p:txBody>
      </p:sp>
      <p:sp>
        <p:nvSpPr>
          <p:cNvPr id="14" name="TextBox 13"/>
          <p:cNvSpPr txBox="1"/>
          <p:nvPr/>
        </p:nvSpPr>
        <p:spPr>
          <a:xfrm>
            <a:off x="939507" y="6261343"/>
            <a:ext cx="2777961"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200" b="1" dirty="0" smtClean="0">
                <a:solidFill>
                  <a:schemeClr val="accent1"/>
                </a:solidFill>
                <a:latin typeface="Arial"/>
                <a:cs typeface="Arial"/>
              </a:rPr>
              <a:t>PINK</a:t>
            </a:r>
            <a:r>
              <a:rPr lang="en-US" b="1" dirty="0" smtClean="0">
                <a:solidFill>
                  <a:schemeClr val="accent1"/>
                </a:solidFill>
                <a:latin typeface="Arial"/>
                <a:cs typeface="Arial"/>
              </a:rPr>
              <a:t> </a:t>
            </a:r>
            <a:r>
              <a:rPr lang="en-US" b="1" dirty="0" smtClean="0">
                <a:latin typeface="Arial"/>
                <a:cs typeface="Arial"/>
              </a:rPr>
              <a:t>ON GRAM STAIN</a:t>
            </a:r>
            <a:endParaRPr lang="en-US" b="1" dirty="0">
              <a:latin typeface="Arial"/>
              <a:cs typeface="Arial"/>
            </a:endParaRPr>
          </a:p>
        </p:txBody>
      </p:sp>
      <p:sp>
        <p:nvSpPr>
          <p:cNvPr id="15" name="TextBox 14"/>
          <p:cNvSpPr txBox="1"/>
          <p:nvPr/>
        </p:nvSpPr>
        <p:spPr>
          <a:xfrm>
            <a:off x="5438343" y="6261343"/>
            <a:ext cx="3262519" cy="430887"/>
          </a:xfrm>
          <a:prstGeom prst="rect">
            <a:avLst/>
          </a:prstGeom>
          <a:noFill/>
          <a:ln>
            <a:solidFill>
              <a:srgbClr val="660066"/>
            </a:solidFill>
          </a:ln>
        </p:spPr>
        <p:txBody>
          <a:bodyPr wrap="none" rtlCol="0">
            <a:spAutoFit/>
          </a:bodyPr>
          <a:lstStyle/>
          <a:p>
            <a:r>
              <a:rPr lang="en-US" sz="2200" b="1" dirty="0" smtClean="0">
                <a:solidFill>
                  <a:srgbClr val="660066"/>
                </a:solidFill>
                <a:latin typeface="Arial"/>
                <a:cs typeface="Arial"/>
              </a:rPr>
              <a:t>PURPLE</a:t>
            </a:r>
            <a:r>
              <a:rPr lang="en-US" sz="2200" b="1" dirty="0" smtClean="0">
                <a:latin typeface="Arial"/>
                <a:cs typeface="Arial"/>
              </a:rPr>
              <a:t> </a:t>
            </a:r>
            <a:r>
              <a:rPr lang="en-US" b="1" dirty="0" smtClean="0">
                <a:latin typeface="Arial"/>
                <a:cs typeface="Arial"/>
              </a:rPr>
              <a:t>ON GRAM STAIN</a:t>
            </a:r>
            <a:endParaRPr lang="en-US" b="1" dirty="0">
              <a:latin typeface="Arial"/>
              <a:cs typeface="Arial"/>
            </a:endParaRPr>
          </a:p>
        </p:txBody>
      </p:sp>
      <p:sp>
        <p:nvSpPr>
          <p:cNvPr id="16" name="TextBox 15"/>
          <p:cNvSpPr txBox="1"/>
          <p:nvPr/>
        </p:nvSpPr>
        <p:spPr>
          <a:xfrm>
            <a:off x="958249" y="5096143"/>
            <a:ext cx="3244175" cy="369332"/>
          </a:xfrm>
          <a:prstGeom prst="rect">
            <a:avLst/>
          </a:prstGeom>
          <a:noFill/>
        </p:spPr>
        <p:txBody>
          <a:bodyPr wrap="none" rtlCol="0">
            <a:spAutoFit/>
          </a:bodyPr>
          <a:lstStyle/>
          <a:p>
            <a:r>
              <a:rPr lang="en-US" i="1" dirty="0" smtClean="0">
                <a:latin typeface="Arial"/>
                <a:cs typeface="Arial"/>
              </a:rPr>
              <a:t>(RETAINS COUNTERSTAIN)</a:t>
            </a:r>
            <a:endParaRPr lang="en-US" i="1" dirty="0">
              <a:latin typeface="Arial"/>
              <a:cs typeface="Arial"/>
            </a:endParaRPr>
          </a:p>
        </p:txBody>
      </p:sp>
      <p:sp>
        <p:nvSpPr>
          <p:cNvPr id="17" name="Down Arrow 16"/>
          <p:cNvSpPr/>
          <p:nvPr/>
        </p:nvSpPr>
        <p:spPr>
          <a:xfrm>
            <a:off x="2248792" y="5616359"/>
            <a:ext cx="45719" cy="524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8" name="Down Arrow 17"/>
          <p:cNvSpPr/>
          <p:nvPr/>
        </p:nvSpPr>
        <p:spPr>
          <a:xfrm>
            <a:off x="6912728" y="5616359"/>
            <a:ext cx="45719" cy="524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Title 1"/>
          <p:cNvSpPr>
            <a:spLocks noGrp="1"/>
          </p:cNvSpPr>
          <p:nvPr>
            <p:ph type="title"/>
          </p:nvPr>
        </p:nvSpPr>
        <p:spPr/>
        <p:txBody>
          <a:bodyPr>
            <a:noAutofit/>
          </a:bodyPr>
          <a:lstStyle/>
          <a:p>
            <a:r>
              <a:rPr lang="en-US" sz="4000" dirty="0" smtClean="0"/>
              <a:t>BACTERIA:</a:t>
            </a:r>
            <a:r>
              <a:rPr lang="en-US" sz="3400" dirty="0" smtClean="0"/>
              <a:t> </a:t>
            </a:r>
            <a:br>
              <a:rPr lang="en-US" sz="3400" dirty="0" smtClean="0"/>
            </a:br>
            <a:r>
              <a:rPr lang="en-US" sz="2800" dirty="0" smtClean="0"/>
              <a:t>Gram Positive vs. Gram Negative</a:t>
            </a:r>
            <a:endParaRPr lang="en-US" sz="2800" dirty="0"/>
          </a:p>
        </p:txBody>
      </p:sp>
    </p:spTree>
    <p:extLst>
      <p:ext uri="{BB962C8B-B14F-4D97-AF65-F5344CB8AC3E}">
        <p14:creationId xmlns:p14="http://schemas.microsoft.com/office/powerpoint/2010/main" val="17484854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717737"/>
            <a:ext cx="4069080" cy="1162050"/>
          </a:xfrm>
        </p:spPr>
        <p:txBody>
          <a:bodyPr/>
          <a:lstStyle/>
          <a:p>
            <a:r>
              <a:rPr lang="en-US" dirty="0" smtClean="0"/>
              <a:t>MOXIFLOXACIN</a:t>
            </a:r>
            <a:r>
              <a:rPr lang="en-US" dirty="0" smtClean="0">
                <a:solidFill>
                  <a:srgbClr val="FFFFFF"/>
                </a:solidFill>
              </a:rPr>
              <a:t>OXACINCI</a:t>
            </a:r>
            <a:endParaRPr lang="en-US" dirty="0">
              <a:solidFill>
                <a:srgbClr val="FFFFFF"/>
              </a:solidFill>
            </a:endParaRPr>
          </a:p>
        </p:txBody>
      </p:sp>
      <p:sp>
        <p:nvSpPr>
          <p:cNvPr id="9" name="Content Placeholder 2"/>
          <p:cNvSpPr>
            <a:spLocks noGrp="1"/>
          </p:cNvSpPr>
          <p:nvPr>
            <p:ph idx="1"/>
          </p:nvPr>
        </p:nvSpPr>
        <p:spPr>
          <a:xfrm>
            <a:off x="268942" y="2330637"/>
            <a:ext cx="5223644" cy="3992563"/>
          </a:xfrm>
        </p:spPr>
        <p:txBody>
          <a:bodyPr/>
          <a:lstStyle/>
          <a:p>
            <a:pPr marL="0" indent="0">
              <a:buNone/>
            </a:pPr>
            <a:r>
              <a:rPr lang="en-US" dirty="0" smtClean="0">
                <a:solidFill>
                  <a:srgbClr val="000000"/>
                </a:solidFill>
                <a:latin typeface="Arial"/>
                <a:cs typeface="Arial"/>
              </a:rPr>
              <a:t>Similar to levofloxacin—somewhat better coverage of gram positives and </a:t>
            </a:r>
            <a:r>
              <a:rPr lang="en-US" b="1" dirty="0" smtClean="0">
                <a:solidFill>
                  <a:srgbClr val="000000"/>
                </a:solidFill>
                <a:latin typeface="Arial"/>
                <a:cs typeface="Arial"/>
              </a:rPr>
              <a:t>anaerobes </a:t>
            </a:r>
            <a:r>
              <a:rPr lang="en-US" dirty="0" smtClean="0">
                <a:solidFill>
                  <a:srgbClr val="000000"/>
                </a:solidFill>
                <a:latin typeface="Arial"/>
                <a:cs typeface="Arial"/>
              </a:rPr>
              <a:t>than other quinolones, but more GI side-effects. </a:t>
            </a:r>
          </a:p>
        </p:txBody>
      </p:sp>
      <p:pic>
        <p:nvPicPr>
          <p:cNvPr id="4" name="Picture 3"/>
          <p:cNvPicPr>
            <a:picLocks noChangeAspect="1"/>
          </p:cNvPicPr>
          <p:nvPr/>
        </p:nvPicPr>
        <p:blipFill>
          <a:blip r:embed="rId3"/>
          <a:stretch>
            <a:fillRect/>
          </a:stretch>
        </p:blipFill>
        <p:spPr>
          <a:xfrm>
            <a:off x="5969000" y="717737"/>
            <a:ext cx="2794000" cy="1612900"/>
          </a:xfrm>
          <a:prstGeom prst="rect">
            <a:avLst/>
          </a:prstGeom>
          <a:ln>
            <a:solidFill>
              <a:schemeClr val="accent5"/>
            </a:solidFill>
          </a:ln>
        </p:spPr>
      </p:pic>
    </p:spTree>
    <p:extLst>
      <p:ext uri="{BB962C8B-B14F-4D97-AF65-F5344CB8AC3E}">
        <p14:creationId xmlns:p14="http://schemas.microsoft.com/office/powerpoint/2010/main" val="7210606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FLUOROQUINOLONES REVIEW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3481922"/>
              </p:ext>
            </p:extLst>
          </p:nvPr>
        </p:nvGraphicFramePr>
        <p:xfrm>
          <a:off x="284163" y="2188030"/>
          <a:ext cx="8877670" cy="2185322"/>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Ciproflox</a:t>
                      </a:r>
                      <a:endParaRPr lang="en-US" sz="12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dirty="0" smtClean="0">
                          <a:latin typeface="Arial"/>
                          <a:cs typeface="Arial"/>
                        </a:rPr>
                        <a:t>GI, GU infections</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r h="579073">
                <a:tc>
                  <a:txBody>
                    <a:bodyPr/>
                    <a:lstStyle/>
                    <a:p>
                      <a:r>
                        <a:rPr lang="en-US" sz="1200" b="1" dirty="0" err="1" smtClean="0"/>
                        <a:t>Levoflox</a:t>
                      </a:r>
                      <a:r>
                        <a:rPr lang="en-US" sz="1200" b="1" dirty="0" smtClean="0"/>
                        <a:t> </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dirty="0" smtClean="0">
                          <a:latin typeface="Arial"/>
                          <a:cs typeface="Arial"/>
                        </a:rPr>
                        <a:t>Pneumonia, expensive</a:t>
                      </a:r>
                      <a:endParaRPr lang="en-US" sz="1050" dirty="0">
                        <a:latin typeface="Arial"/>
                        <a:cs typeface="Arial"/>
                      </a:endParaRPr>
                    </a:p>
                  </a:txBody>
                  <a:tcPr marL="146304" marR="146304" marT="54864" marB="5486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07003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163" y="1965509"/>
            <a:ext cx="8574087" cy="4565492"/>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ANTIBIOTICS: Overview</a:t>
            </a:r>
            <a:endParaRPr lang="en-US"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lumMod val="50000"/>
                  </a:schemeClr>
                </a:solidFill>
                <a:latin typeface="Arial"/>
                <a:cs typeface="Arial"/>
              </a:rPr>
              <a:t>PENICILLINS</a:t>
            </a: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lumMod val="50000"/>
                  </a:schemeClr>
                </a:solidFill>
                <a:latin typeface="Arial"/>
                <a:cs typeface="Arial"/>
              </a:rPr>
              <a:t>CEPHALOSPORINS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chemeClr val="bg1">
                    <a:lumMod val="50000"/>
                  </a:schemeClr>
                </a:solidFill>
                <a:latin typeface="Arial"/>
                <a:cs typeface="Arial"/>
              </a:rPr>
              <a:t>FLUOROQUINOLONES</a:t>
            </a:r>
          </a:p>
          <a:p>
            <a:endParaRPr lang="en-US" sz="2000" b="1" dirty="0" smtClean="0">
              <a:solidFill>
                <a:srgbClr val="7F7F7F"/>
              </a:solidFill>
              <a:latin typeface="Arial"/>
              <a:cs typeface="Arial"/>
            </a:endParaRPr>
          </a:p>
          <a:p>
            <a:endParaRPr lang="en-US" sz="2000" b="1" dirty="0" smtClean="0">
              <a:solidFill>
                <a:srgbClr val="7F7F7F"/>
              </a:solidFill>
              <a:latin typeface="Arial"/>
              <a:cs typeface="Arial"/>
            </a:endParaRPr>
          </a:p>
          <a:p>
            <a:r>
              <a:rPr lang="en-US" sz="2000" b="1" dirty="0" smtClean="0">
                <a:solidFill>
                  <a:srgbClr val="FFFFFF"/>
                </a:solidFill>
                <a:latin typeface="Arial"/>
                <a:cs typeface="Arial"/>
              </a:rPr>
              <a:t>MACROLIDES</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TETRACYCLINES</a:t>
            </a: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lumMod val="50000"/>
                  </a:schemeClr>
                </a:solidFill>
                <a:latin typeface="Arial"/>
                <a:cs typeface="Arial"/>
              </a:rPr>
              <a:t>AZTREONAM</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AMINOGLYCOSIDES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METRONIDAZOLE</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NITROFURANTOIN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COLISTIN</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CARBAPENEMS</a:t>
            </a:r>
          </a:p>
          <a:p>
            <a:pPr>
              <a:lnSpc>
                <a:spcPct val="110000"/>
              </a:lnSpc>
            </a:pPr>
            <a:endParaRPr lang="en-US" sz="2000" b="1" dirty="0">
              <a:solidFill>
                <a:schemeClr val="bg1">
                  <a:lumMod val="50000"/>
                </a:schemeClr>
              </a:solidFill>
              <a:latin typeface="Arial"/>
              <a:cs typeface="Arial"/>
            </a:endParaRPr>
          </a:p>
          <a:p>
            <a:pPr>
              <a:lnSpc>
                <a:spcPct val="110000"/>
              </a:lnSpc>
            </a:pPr>
            <a:r>
              <a:rPr lang="en-US" sz="2000" b="1" dirty="0" smtClean="0">
                <a:solidFill>
                  <a:schemeClr val="bg1">
                    <a:lumMod val="50000"/>
                  </a:schemeClr>
                </a:solidFill>
                <a:latin typeface="Arial"/>
                <a:cs typeface="Arial"/>
              </a:rPr>
              <a:t>RIFAXIMIN</a:t>
            </a:r>
            <a:endParaRPr lang="en-US" sz="2000" b="1" dirty="0">
              <a:solidFill>
                <a:schemeClr val="bg1">
                  <a:lumMod val="50000"/>
                </a:schemeClr>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rgbClr val="7F7F7F"/>
                </a:solidFill>
                <a:latin typeface="Arial"/>
                <a:cs typeface="Arial"/>
              </a:rPr>
              <a:t>VANCOMYCIN</a:t>
            </a:r>
          </a:p>
          <a:p>
            <a:r>
              <a:rPr lang="en-US" sz="2000" b="1" dirty="0">
                <a:solidFill>
                  <a:srgbClr val="7F7F7F"/>
                </a:solidFill>
                <a:latin typeface="Arial"/>
                <a:cs typeface="Arial"/>
              </a:rPr>
              <a:t/>
            </a:r>
            <a:br>
              <a:rPr lang="en-US" sz="2000" b="1" dirty="0">
                <a:solidFill>
                  <a:srgbClr val="7F7F7F"/>
                </a:solidFill>
                <a:latin typeface="Arial"/>
                <a:cs typeface="Arial"/>
              </a:rPr>
            </a:br>
            <a:endParaRPr lang="en-US" sz="2000" b="1" dirty="0" smtClean="0">
              <a:solidFill>
                <a:srgbClr val="7F7F7F"/>
              </a:solidFill>
              <a:latin typeface="Arial"/>
              <a:cs typeface="Arial"/>
            </a:endParaRPr>
          </a:p>
          <a:p>
            <a:r>
              <a:rPr lang="en-US" sz="2000" b="1" dirty="0" smtClean="0">
                <a:solidFill>
                  <a:schemeClr val="bg1">
                    <a:lumMod val="50000"/>
                  </a:schemeClr>
                </a:solidFill>
                <a:latin typeface="Arial"/>
                <a:cs typeface="Arial"/>
              </a:rPr>
              <a:t>DAPTOMYCIN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LINEZOLID</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CLINDAMYCIN</a:t>
            </a:r>
          </a:p>
          <a:p>
            <a:endParaRPr lang="en-US" sz="2000" b="1" dirty="0" smtClean="0">
              <a:solidFill>
                <a:srgbClr val="7F7F7F"/>
              </a:solidFill>
              <a:latin typeface="Arial"/>
              <a:cs typeface="Arial"/>
            </a:endParaRPr>
          </a:p>
          <a:p>
            <a:endParaRPr lang="en-US" sz="2000" b="1" dirty="0">
              <a:solidFill>
                <a:srgbClr val="7F7F7F"/>
              </a:solidFill>
              <a:latin typeface="Arial"/>
              <a:cs typeface="Arial"/>
            </a:endParaRPr>
          </a:p>
          <a:p>
            <a:r>
              <a:rPr lang="en-US" sz="2000" b="1" dirty="0" smtClean="0">
                <a:solidFill>
                  <a:srgbClr val="7F7F7F"/>
                </a:solidFill>
                <a:latin typeface="Arial"/>
                <a:cs typeface="Arial"/>
              </a:rPr>
              <a:t>BACTRIM</a:t>
            </a:r>
            <a:endParaRPr lang="en-US" sz="2000" b="1" dirty="0">
              <a:solidFill>
                <a:srgbClr val="7F7F7F"/>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9" name="Rectangle 8"/>
          <p:cNvSpPr/>
          <p:nvPr/>
        </p:nvSpPr>
        <p:spPr>
          <a:xfrm>
            <a:off x="284163" y="4674372"/>
            <a:ext cx="2305434" cy="722657"/>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6178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7414" y="3811465"/>
            <a:ext cx="3736927" cy="2538290"/>
          </a:xfrm>
          <a:prstGeom prst="rect">
            <a:avLst/>
          </a:prstGeom>
          <a:ln w="38100" cmpd="sng">
            <a:solidFill>
              <a:srgbClr val="528A02"/>
            </a:solidFill>
          </a:ln>
          <a:effectLst>
            <a:outerShdw blurRad="76200" dir="18900000" sy="23000" kx="-1200000" algn="bl" rotWithShape="0">
              <a:prstClr val="black">
                <a:alpha val="20000"/>
              </a:prstClr>
            </a:outerShdw>
          </a:effectLst>
        </p:spPr>
      </p:pic>
      <p:sp>
        <p:nvSpPr>
          <p:cNvPr id="3" name="Content Placeholder 2"/>
          <p:cNvSpPr>
            <a:spLocks noGrp="1"/>
          </p:cNvSpPr>
          <p:nvPr>
            <p:ph idx="4294967295"/>
          </p:nvPr>
        </p:nvSpPr>
        <p:spPr>
          <a:xfrm>
            <a:off x="4182272" y="2542320"/>
            <a:ext cx="5352470" cy="3535363"/>
          </a:xfrm>
        </p:spPr>
        <p:txBody>
          <a:bodyPr>
            <a:normAutofit/>
          </a:bodyPr>
          <a:lstStyle/>
          <a:p>
            <a:pPr marL="0" indent="0">
              <a:buNone/>
            </a:pPr>
            <a:r>
              <a:rPr lang="en-US" sz="2000" b="1" dirty="0" smtClean="0">
                <a:solidFill>
                  <a:schemeClr val="tx1"/>
                </a:solidFill>
                <a:latin typeface="Arial"/>
                <a:cs typeface="Arial"/>
              </a:rPr>
              <a:t>MECHANISM OF ACTION:</a:t>
            </a:r>
          </a:p>
          <a:p>
            <a:pPr marL="0" indent="0">
              <a:buNone/>
            </a:pPr>
            <a:r>
              <a:rPr lang="en-US" sz="2000" dirty="0">
                <a:solidFill>
                  <a:schemeClr val="tx1"/>
                </a:solidFill>
                <a:latin typeface="Arial"/>
                <a:cs typeface="Arial"/>
              </a:rPr>
              <a:t>I</a:t>
            </a:r>
            <a:r>
              <a:rPr lang="en-US" sz="2000" dirty="0" smtClean="0">
                <a:solidFill>
                  <a:schemeClr val="tx1"/>
                </a:solidFill>
                <a:latin typeface="Arial"/>
                <a:cs typeface="Arial"/>
              </a:rPr>
              <a:t>nhibit 50S subunit of bacterial ribosomes, inhibiting RNA translation and protein synthesis </a:t>
            </a:r>
          </a:p>
          <a:p>
            <a:pPr marL="0" indent="0">
              <a:buNone/>
            </a:pPr>
            <a:r>
              <a:rPr lang="en-US" sz="2000" dirty="0" smtClean="0">
                <a:solidFill>
                  <a:schemeClr val="tx1"/>
                </a:solidFill>
                <a:latin typeface="Arial"/>
                <a:cs typeface="Arial"/>
              </a:rPr>
              <a:t>In general, they are used for CAP and atypical organisms</a:t>
            </a:r>
            <a:endParaRPr lang="en-US" sz="2000" dirty="0">
              <a:solidFill>
                <a:schemeClr val="tx1"/>
              </a:solidFill>
              <a:latin typeface="Arial"/>
              <a:cs typeface="Arial"/>
            </a:endParaRPr>
          </a:p>
        </p:txBody>
      </p:sp>
      <p:sp>
        <p:nvSpPr>
          <p:cNvPr id="2" name="Title 1"/>
          <p:cNvSpPr>
            <a:spLocks noGrp="1"/>
          </p:cNvSpPr>
          <p:nvPr>
            <p:ph type="title" idx="4294967295"/>
          </p:nvPr>
        </p:nvSpPr>
        <p:spPr>
          <a:xfrm>
            <a:off x="0" y="630238"/>
            <a:ext cx="8574088" cy="968375"/>
          </a:xfrm>
          <a:noFill/>
        </p:spPr>
        <p:txBody>
          <a:bodyPr/>
          <a:lstStyle/>
          <a:p>
            <a:r>
              <a:rPr lang="en-US" b="1" dirty="0" smtClean="0">
                <a:solidFill>
                  <a:schemeClr val="accent2"/>
                </a:solidFill>
              </a:rPr>
              <a:t>MACROLIDES</a:t>
            </a:r>
            <a:endParaRPr lang="en-US" b="1" dirty="0">
              <a:solidFill>
                <a:schemeClr val="accent2"/>
              </a:solidFill>
            </a:endParaRPr>
          </a:p>
        </p:txBody>
      </p:sp>
      <p:sp>
        <p:nvSpPr>
          <p:cNvPr id="5" name="TextBox 4"/>
          <p:cNvSpPr txBox="1"/>
          <p:nvPr/>
        </p:nvSpPr>
        <p:spPr>
          <a:xfrm>
            <a:off x="247414" y="1629706"/>
            <a:ext cx="9144000" cy="430887"/>
          </a:xfrm>
          <a:prstGeom prst="rect">
            <a:avLst/>
          </a:prstGeom>
          <a:noFill/>
        </p:spPr>
        <p:txBody>
          <a:bodyPr wrap="square" rtlCol="0">
            <a:spAutoFit/>
          </a:bodyPr>
          <a:lstStyle/>
          <a:p>
            <a:r>
              <a:rPr lang="en-US" sz="2200" b="1" dirty="0" smtClean="0">
                <a:solidFill>
                  <a:srgbClr val="FF6600"/>
                </a:solidFill>
                <a:latin typeface="Wingdings"/>
                <a:ea typeface="Wingdings"/>
                <a:cs typeface="Wingdings"/>
                <a:sym typeface="Wingdings"/>
              </a:rPr>
              <a:t></a:t>
            </a:r>
            <a:r>
              <a:rPr lang="en-US" sz="2200" b="1" dirty="0" smtClean="0">
                <a:solidFill>
                  <a:srgbClr val="FF6600"/>
                </a:solidFill>
                <a:latin typeface="Arial"/>
                <a:ea typeface="Wingdings"/>
                <a:cs typeface="Arial"/>
                <a:sym typeface="Wingdings"/>
              </a:rPr>
              <a:t> </a:t>
            </a:r>
            <a:r>
              <a:rPr lang="en-US" sz="2200" b="1" dirty="0" smtClean="0">
                <a:solidFill>
                  <a:srgbClr val="FF6600"/>
                </a:solidFill>
                <a:latin typeface="Arial"/>
                <a:cs typeface="Arial"/>
              </a:rPr>
              <a:t>ERYTHROMYCIN  </a:t>
            </a:r>
            <a:r>
              <a:rPr lang="en-US" sz="2200" b="1" dirty="0" smtClean="0">
                <a:solidFill>
                  <a:srgbClr val="FF6600"/>
                </a:solidFill>
                <a:latin typeface="Wingdings"/>
                <a:ea typeface="Wingdings"/>
                <a:cs typeface="Wingdings"/>
                <a:sym typeface="Wingdings"/>
              </a:rPr>
              <a:t></a:t>
            </a:r>
            <a:r>
              <a:rPr lang="en-US" sz="2200" b="1" dirty="0" smtClean="0">
                <a:solidFill>
                  <a:srgbClr val="FF6600"/>
                </a:solidFill>
                <a:latin typeface="Arial"/>
                <a:cs typeface="Arial"/>
              </a:rPr>
              <a:t>  AZITHROMYCIN </a:t>
            </a:r>
            <a:r>
              <a:rPr lang="en-US" sz="2200" b="1" dirty="0" smtClean="0">
                <a:solidFill>
                  <a:srgbClr val="FF6600"/>
                </a:solidFill>
                <a:latin typeface="Wingdings"/>
                <a:ea typeface="Wingdings"/>
                <a:cs typeface="Wingdings"/>
                <a:sym typeface="Wingdings"/>
              </a:rPr>
              <a:t></a:t>
            </a:r>
            <a:r>
              <a:rPr lang="en-US" sz="2200" b="1" dirty="0" smtClean="0">
                <a:solidFill>
                  <a:srgbClr val="FF6600"/>
                </a:solidFill>
                <a:latin typeface="Arial"/>
                <a:ea typeface="Wingdings"/>
                <a:cs typeface="Arial"/>
                <a:sym typeface="Wingdings"/>
              </a:rPr>
              <a:t>  </a:t>
            </a:r>
            <a:r>
              <a:rPr lang="en-US" sz="2200" b="1" dirty="0" smtClean="0">
                <a:solidFill>
                  <a:srgbClr val="FF6600"/>
                </a:solidFill>
                <a:latin typeface="Arial"/>
                <a:cs typeface="Arial"/>
              </a:rPr>
              <a:t>CLARITHROMYCIN </a:t>
            </a:r>
            <a:r>
              <a:rPr lang="en-US" sz="2200" b="1" dirty="0">
                <a:solidFill>
                  <a:srgbClr val="FF6600"/>
                </a:solidFill>
                <a:latin typeface="Wingdings"/>
                <a:ea typeface="Wingdings"/>
                <a:cs typeface="Wingdings"/>
                <a:sym typeface="Wingdings"/>
              </a:rPr>
              <a:t></a:t>
            </a:r>
            <a:endParaRPr lang="en-US" sz="2200" b="1" dirty="0" smtClean="0">
              <a:solidFill>
                <a:srgbClr val="FF6600"/>
              </a:solidFill>
              <a:latin typeface="Arial"/>
              <a:cs typeface="Arial"/>
            </a:endParaRPr>
          </a:p>
        </p:txBody>
      </p:sp>
    </p:spTree>
    <p:extLst>
      <p:ext uri="{BB962C8B-B14F-4D97-AF65-F5344CB8AC3E}">
        <p14:creationId xmlns:p14="http://schemas.microsoft.com/office/powerpoint/2010/main" val="37758683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a:lstStyle/>
          <a:p>
            <a:r>
              <a:rPr lang="en-US" dirty="0" smtClean="0">
                <a:solidFill>
                  <a:schemeClr val="accent2"/>
                </a:solidFill>
              </a:rPr>
              <a:t>AZITHROMYCIN</a:t>
            </a:r>
            <a:endParaRPr lang="en-US" dirty="0">
              <a:solidFill>
                <a:schemeClr val="accent2"/>
              </a:solidFill>
            </a:endParaRPr>
          </a:p>
        </p:txBody>
      </p:sp>
      <p:sp>
        <p:nvSpPr>
          <p:cNvPr id="5" name="TextBox 4"/>
          <p:cNvSpPr txBox="1"/>
          <p:nvPr/>
        </p:nvSpPr>
        <p:spPr>
          <a:xfrm>
            <a:off x="0" y="-3348"/>
            <a:ext cx="9144000" cy="430887"/>
          </a:xfrm>
          <a:prstGeom prst="rect">
            <a:avLst/>
          </a:prstGeom>
          <a:noFill/>
        </p:spPr>
        <p:txBody>
          <a:bodyPr wrap="square" rtlCol="0">
            <a:spAutoFit/>
          </a:bodyPr>
          <a:lstStyle/>
          <a:p>
            <a:r>
              <a:rPr lang="en-US" sz="2200" b="1" dirty="0" smtClean="0">
                <a:solidFill>
                  <a:srgbClr val="FF6600"/>
                </a:solidFill>
                <a:latin typeface="Arial"/>
                <a:cs typeface="Arial"/>
              </a:rPr>
              <a:t>MACROLIDES</a:t>
            </a:r>
          </a:p>
        </p:txBody>
      </p:sp>
      <p:sp>
        <p:nvSpPr>
          <p:cNvPr id="7" name="Rectangle 6"/>
          <p:cNvSpPr/>
          <p:nvPr/>
        </p:nvSpPr>
        <p:spPr>
          <a:xfrm>
            <a:off x="577304" y="1370992"/>
            <a:ext cx="2210229" cy="120032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rgbClr val="000000"/>
                </a:solidFill>
                <a:latin typeface="Arial"/>
                <a:cs typeface="Arial"/>
              </a:rPr>
              <a:t>“ATYPICAL RESPIRATORY BUGS AND CHLAMYDIA”</a:t>
            </a:r>
            <a:endParaRPr lang="en-US" b="1" dirty="0">
              <a:solidFill>
                <a:srgbClr val="000000"/>
              </a:solidFill>
              <a:latin typeface="Arial"/>
              <a:cs typeface="Arial"/>
            </a:endParaRPr>
          </a:p>
        </p:txBody>
      </p:sp>
      <p:sp>
        <p:nvSpPr>
          <p:cNvPr id="8" name="Rectangle 7"/>
          <p:cNvSpPr/>
          <p:nvPr/>
        </p:nvSpPr>
        <p:spPr>
          <a:xfrm>
            <a:off x="3869448" y="1598613"/>
            <a:ext cx="5274552" cy="4585871"/>
          </a:xfrm>
          <a:prstGeom prst="rect">
            <a:avLst/>
          </a:prstGeom>
        </p:spPr>
        <p:txBody>
          <a:bodyPr wrap="square">
            <a:spAutoFit/>
          </a:bodyPr>
          <a:lstStyle/>
          <a:p>
            <a:r>
              <a:rPr lang="en-US" sz="2000" b="1" dirty="0">
                <a:solidFill>
                  <a:srgbClr val="000000"/>
                </a:solidFill>
                <a:latin typeface="Arial"/>
                <a:cs typeface="Arial"/>
              </a:rPr>
              <a:t>MECHANISM OF ACTION:</a:t>
            </a:r>
          </a:p>
          <a:p>
            <a:r>
              <a:rPr lang="en-US" dirty="0">
                <a:solidFill>
                  <a:srgbClr val="000000"/>
                </a:solidFill>
                <a:latin typeface="Arial"/>
                <a:cs typeface="Arial"/>
              </a:rPr>
              <a:t>50S ribosomal </a:t>
            </a:r>
            <a:r>
              <a:rPr lang="en-US" dirty="0" smtClean="0">
                <a:solidFill>
                  <a:srgbClr val="000000"/>
                </a:solidFill>
                <a:latin typeface="Arial"/>
                <a:cs typeface="Arial"/>
              </a:rPr>
              <a:t>inhibition</a:t>
            </a:r>
          </a:p>
          <a:p>
            <a:endParaRPr lang="en-US" dirty="0">
              <a:solidFill>
                <a:srgbClr val="000000"/>
              </a:solidFill>
              <a:latin typeface="Arial"/>
              <a:cs typeface="Arial"/>
            </a:endParaRPr>
          </a:p>
          <a:p>
            <a:r>
              <a:rPr lang="en-US" sz="2000" b="1" dirty="0">
                <a:solidFill>
                  <a:srgbClr val="000000"/>
                </a:solidFill>
                <a:latin typeface="Arial"/>
                <a:cs typeface="Arial"/>
              </a:rPr>
              <a:t>SPECTRUM OF COVERAGE: </a:t>
            </a:r>
          </a:p>
          <a:p>
            <a:r>
              <a:rPr lang="en-US" dirty="0">
                <a:solidFill>
                  <a:srgbClr val="000000"/>
                </a:solidFill>
                <a:latin typeface="Arial"/>
                <a:cs typeface="Arial"/>
              </a:rPr>
              <a:t>Strep </a:t>
            </a:r>
            <a:r>
              <a:rPr lang="en-US" dirty="0" err="1">
                <a:solidFill>
                  <a:srgbClr val="000000"/>
                </a:solidFill>
                <a:latin typeface="Arial"/>
                <a:cs typeface="Arial"/>
              </a:rPr>
              <a:t>pneumo</a:t>
            </a:r>
            <a:r>
              <a:rPr lang="en-US" dirty="0">
                <a:solidFill>
                  <a:srgbClr val="000000"/>
                </a:solidFill>
                <a:latin typeface="Arial"/>
                <a:cs typeface="Arial"/>
              </a:rPr>
              <a:t> and respiratory </a:t>
            </a:r>
            <a:r>
              <a:rPr lang="en-US" dirty="0" err="1" smtClean="0">
                <a:solidFill>
                  <a:srgbClr val="000000"/>
                </a:solidFill>
                <a:latin typeface="Arial"/>
                <a:cs typeface="Arial"/>
              </a:rPr>
              <a:t>atypicals</a:t>
            </a:r>
            <a:r>
              <a:rPr lang="en-US" dirty="0" smtClean="0">
                <a:solidFill>
                  <a:srgbClr val="000000"/>
                </a:solidFill>
                <a:latin typeface="Arial"/>
                <a:cs typeface="Arial"/>
              </a:rPr>
              <a:t>-- </a:t>
            </a:r>
            <a:r>
              <a:rPr lang="en-US" dirty="0">
                <a:solidFill>
                  <a:srgbClr val="000000"/>
                </a:solidFill>
                <a:latin typeface="Arial"/>
                <a:cs typeface="Arial"/>
              </a:rPr>
              <a:t>such as </a:t>
            </a:r>
            <a:r>
              <a:rPr lang="en-US" dirty="0" smtClean="0">
                <a:solidFill>
                  <a:srgbClr val="000000"/>
                </a:solidFill>
                <a:latin typeface="Arial"/>
                <a:cs typeface="Arial"/>
              </a:rPr>
              <a:t>Mycoplasma</a:t>
            </a:r>
            <a:r>
              <a:rPr lang="en-US" dirty="0">
                <a:solidFill>
                  <a:srgbClr val="000000"/>
                </a:solidFill>
                <a:latin typeface="Arial"/>
                <a:cs typeface="Arial"/>
              </a:rPr>
              <a:t>, </a:t>
            </a:r>
            <a:r>
              <a:rPr lang="en-US" dirty="0" err="1">
                <a:solidFill>
                  <a:srgbClr val="000000"/>
                </a:solidFill>
                <a:latin typeface="Arial"/>
                <a:cs typeface="Arial"/>
              </a:rPr>
              <a:t>Chlamydophilia</a:t>
            </a:r>
            <a:r>
              <a:rPr lang="en-US" dirty="0">
                <a:solidFill>
                  <a:srgbClr val="000000"/>
                </a:solidFill>
                <a:latin typeface="Arial"/>
                <a:cs typeface="Arial"/>
              </a:rPr>
              <a:t> </a:t>
            </a:r>
            <a:r>
              <a:rPr lang="en-US" dirty="0" err="1">
                <a:solidFill>
                  <a:srgbClr val="000000"/>
                </a:solidFill>
                <a:latin typeface="Arial"/>
                <a:cs typeface="Arial"/>
              </a:rPr>
              <a:t>pneumonae</a:t>
            </a:r>
            <a:endParaRPr lang="en-US" dirty="0">
              <a:solidFill>
                <a:srgbClr val="000000"/>
              </a:solidFill>
              <a:latin typeface="Arial"/>
              <a:cs typeface="Arial"/>
            </a:endParaRPr>
          </a:p>
          <a:p>
            <a:endParaRPr lang="en-US" dirty="0">
              <a:solidFill>
                <a:srgbClr val="000000"/>
              </a:solidFill>
              <a:latin typeface="Arial"/>
              <a:cs typeface="Arial"/>
            </a:endParaRPr>
          </a:p>
          <a:p>
            <a:pPr lvl="1"/>
            <a:r>
              <a:rPr lang="en-US" u="sng" dirty="0">
                <a:solidFill>
                  <a:srgbClr val="000000"/>
                </a:solidFill>
                <a:latin typeface="Arial"/>
                <a:cs typeface="Arial"/>
              </a:rPr>
              <a:t>Gram +:</a:t>
            </a:r>
            <a:r>
              <a:rPr lang="en-US" dirty="0">
                <a:solidFill>
                  <a:srgbClr val="000000"/>
                </a:solidFill>
                <a:latin typeface="Arial"/>
                <a:cs typeface="Arial"/>
              </a:rPr>
              <a:t> Strep </a:t>
            </a:r>
            <a:r>
              <a:rPr lang="en-US" dirty="0" err="1">
                <a:solidFill>
                  <a:srgbClr val="000000"/>
                </a:solidFill>
                <a:latin typeface="Arial"/>
                <a:cs typeface="Arial"/>
              </a:rPr>
              <a:t>pneumo</a:t>
            </a:r>
            <a:r>
              <a:rPr lang="en-US" dirty="0">
                <a:solidFill>
                  <a:srgbClr val="000000"/>
                </a:solidFill>
                <a:latin typeface="Arial"/>
                <a:cs typeface="Arial"/>
              </a:rPr>
              <a:t>, some MSSA </a:t>
            </a:r>
            <a:endParaRPr lang="en-US" dirty="0" smtClean="0">
              <a:solidFill>
                <a:srgbClr val="000000"/>
              </a:solidFill>
              <a:latin typeface="Arial"/>
              <a:cs typeface="Arial"/>
            </a:endParaRPr>
          </a:p>
          <a:p>
            <a:pPr lvl="1"/>
            <a:endParaRPr lang="en-US" dirty="0">
              <a:solidFill>
                <a:srgbClr val="000000"/>
              </a:solidFill>
              <a:latin typeface="Arial"/>
              <a:cs typeface="Arial"/>
            </a:endParaRPr>
          </a:p>
          <a:p>
            <a:pPr lvl="1"/>
            <a:r>
              <a:rPr lang="en-US" u="sng" dirty="0">
                <a:solidFill>
                  <a:srgbClr val="000000"/>
                </a:solidFill>
                <a:latin typeface="Arial"/>
                <a:cs typeface="Arial"/>
              </a:rPr>
              <a:t>Gram -</a:t>
            </a:r>
            <a:r>
              <a:rPr lang="en-US" dirty="0">
                <a:solidFill>
                  <a:srgbClr val="000000"/>
                </a:solidFill>
                <a:latin typeface="Arial"/>
                <a:cs typeface="Arial"/>
              </a:rPr>
              <a:t>: </a:t>
            </a:r>
            <a:r>
              <a:rPr lang="en-US" dirty="0" smtClean="0">
                <a:solidFill>
                  <a:srgbClr val="000000"/>
                </a:solidFill>
                <a:latin typeface="Arial"/>
                <a:cs typeface="Arial"/>
              </a:rPr>
              <a:t>“Respiratory</a:t>
            </a:r>
            <a:r>
              <a:rPr lang="en-US" dirty="0">
                <a:solidFill>
                  <a:srgbClr val="000000"/>
                </a:solidFill>
                <a:latin typeface="Arial"/>
                <a:cs typeface="Arial"/>
              </a:rPr>
              <a:t>” gram (-)’s like </a:t>
            </a:r>
            <a:r>
              <a:rPr lang="en-US" i="1" dirty="0">
                <a:solidFill>
                  <a:srgbClr val="000000"/>
                </a:solidFill>
                <a:latin typeface="Arial"/>
                <a:cs typeface="Arial"/>
              </a:rPr>
              <a:t>H. flu, </a:t>
            </a:r>
            <a:r>
              <a:rPr lang="en-US" i="1" dirty="0" smtClean="0">
                <a:solidFill>
                  <a:srgbClr val="000000"/>
                </a:solidFill>
                <a:latin typeface="Arial"/>
                <a:cs typeface="Arial"/>
              </a:rPr>
              <a:t>Moraxella. </a:t>
            </a:r>
            <a:r>
              <a:rPr lang="en-US" dirty="0" smtClean="0">
                <a:solidFill>
                  <a:srgbClr val="000000"/>
                </a:solidFill>
                <a:latin typeface="Arial"/>
                <a:cs typeface="Arial"/>
              </a:rPr>
              <a:t>Also </a:t>
            </a:r>
            <a:r>
              <a:rPr lang="en-US" dirty="0" err="1" smtClean="0">
                <a:solidFill>
                  <a:srgbClr val="000000"/>
                </a:solidFill>
                <a:latin typeface="Arial"/>
                <a:cs typeface="Arial"/>
              </a:rPr>
              <a:t>traveller’s</a:t>
            </a:r>
            <a:r>
              <a:rPr lang="en-US" dirty="0" smtClean="0">
                <a:solidFill>
                  <a:srgbClr val="000000"/>
                </a:solidFill>
                <a:latin typeface="Arial"/>
                <a:cs typeface="Arial"/>
              </a:rPr>
              <a:t> diarrhea bugs</a:t>
            </a:r>
            <a:endParaRPr lang="en-US" i="1" dirty="0" smtClean="0">
              <a:solidFill>
                <a:srgbClr val="000000"/>
              </a:solidFill>
              <a:latin typeface="Arial"/>
              <a:cs typeface="Arial"/>
            </a:endParaRPr>
          </a:p>
          <a:p>
            <a:pPr lvl="1"/>
            <a:endParaRPr lang="en-US" i="1" dirty="0">
              <a:solidFill>
                <a:srgbClr val="000000"/>
              </a:solidFill>
              <a:latin typeface="Arial"/>
              <a:cs typeface="Arial"/>
            </a:endParaRPr>
          </a:p>
          <a:p>
            <a:pPr lvl="1"/>
            <a:r>
              <a:rPr lang="en-US" u="sng" dirty="0" smtClean="0">
                <a:solidFill>
                  <a:srgbClr val="000000"/>
                </a:solidFill>
                <a:latin typeface="Arial"/>
                <a:cs typeface="Arial"/>
              </a:rPr>
              <a:t>Anaerobes</a:t>
            </a:r>
            <a:r>
              <a:rPr lang="en-US" dirty="0" smtClean="0">
                <a:solidFill>
                  <a:srgbClr val="000000"/>
                </a:solidFill>
                <a:latin typeface="Arial"/>
                <a:cs typeface="Arial"/>
              </a:rPr>
              <a:t>: Minimal</a:t>
            </a:r>
          </a:p>
          <a:p>
            <a:pPr lvl="1"/>
            <a:endParaRPr lang="en-US" i="1" dirty="0">
              <a:solidFill>
                <a:srgbClr val="000000"/>
              </a:solidFill>
              <a:latin typeface="Arial"/>
              <a:cs typeface="Arial"/>
            </a:endParaRPr>
          </a:p>
          <a:p>
            <a:pPr lvl="1"/>
            <a:r>
              <a:rPr lang="en-US" u="sng" dirty="0" err="1">
                <a:solidFill>
                  <a:srgbClr val="000000"/>
                </a:solidFill>
                <a:latin typeface="Arial"/>
                <a:cs typeface="Arial"/>
              </a:rPr>
              <a:t>Atypicals</a:t>
            </a:r>
            <a:r>
              <a:rPr lang="en-US" dirty="0">
                <a:solidFill>
                  <a:srgbClr val="000000"/>
                </a:solidFill>
                <a:latin typeface="Arial"/>
                <a:cs typeface="Arial"/>
              </a:rPr>
              <a:t>:  Mycoplasma, </a:t>
            </a:r>
            <a:r>
              <a:rPr lang="en-US" dirty="0" err="1" smtClean="0">
                <a:solidFill>
                  <a:srgbClr val="000000"/>
                </a:solidFill>
                <a:latin typeface="Arial"/>
                <a:cs typeface="Arial"/>
              </a:rPr>
              <a:t>Chlamydophila</a:t>
            </a:r>
            <a:r>
              <a:rPr lang="en-US" dirty="0" smtClean="0">
                <a:solidFill>
                  <a:srgbClr val="000000"/>
                </a:solidFill>
                <a:latin typeface="Arial"/>
                <a:cs typeface="Arial"/>
              </a:rPr>
              <a:t>, Chlamydia </a:t>
            </a:r>
            <a:endParaRPr lang="en-US" dirty="0"/>
          </a:p>
        </p:txBody>
      </p:sp>
      <p:pic>
        <p:nvPicPr>
          <p:cNvPr id="9" name="Picture 8"/>
          <p:cNvPicPr>
            <a:picLocks noChangeAspect="1"/>
          </p:cNvPicPr>
          <p:nvPr/>
        </p:nvPicPr>
        <p:blipFill>
          <a:blip r:embed="rId3"/>
          <a:stretch>
            <a:fillRect/>
          </a:stretch>
        </p:blipFill>
        <p:spPr>
          <a:xfrm>
            <a:off x="360493" y="3384983"/>
            <a:ext cx="2987836" cy="2895046"/>
          </a:xfrm>
          <a:prstGeom prst="rect">
            <a:avLst/>
          </a:prstGeom>
          <a:ln w="38100" cmpd="sng">
            <a:solidFill>
              <a:schemeClr val="accent3"/>
            </a:solidFill>
          </a:ln>
        </p:spPr>
      </p:pic>
      <p:sp>
        <p:nvSpPr>
          <p:cNvPr id="10" name="TextBox 9"/>
          <p:cNvSpPr txBox="1"/>
          <p:nvPr/>
        </p:nvSpPr>
        <p:spPr>
          <a:xfrm>
            <a:off x="360493" y="6280029"/>
            <a:ext cx="1351318" cy="276999"/>
          </a:xfrm>
          <a:prstGeom prst="rect">
            <a:avLst/>
          </a:prstGeom>
          <a:noFill/>
        </p:spPr>
        <p:txBody>
          <a:bodyPr wrap="none" rtlCol="0">
            <a:spAutoFit/>
          </a:bodyPr>
          <a:lstStyle/>
          <a:p>
            <a:r>
              <a:rPr lang="en-US" sz="1200" i="1" dirty="0" smtClean="0"/>
              <a:t>Mycoplasma PNA</a:t>
            </a:r>
            <a:endParaRPr lang="en-US" sz="1200" i="1" dirty="0"/>
          </a:p>
        </p:txBody>
      </p:sp>
    </p:spTree>
    <p:extLst>
      <p:ext uri="{BB962C8B-B14F-4D97-AF65-F5344CB8AC3E}">
        <p14:creationId xmlns:p14="http://schemas.microsoft.com/office/powerpoint/2010/main" val="10400291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a:lstStyle/>
          <a:p>
            <a:r>
              <a:rPr lang="en-US" dirty="0" smtClean="0">
                <a:solidFill>
                  <a:schemeClr val="accent2"/>
                </a:solidFill>
              </a:rPr>
              <a:t>AZITHROMYCIN</a:t>
            </a:r>
            <a:endParaRPr lang="en-US" dirty="0">
              <a:solidFill>
                <a:schemeClr val="accent2"/>
              </a:solidFill>
            </a:endParaRPr>
          </a:p>
        </p:txBody>
      </p:sp>
      <p:sp>
        <p:nvSpPr>
          <p:cNvPr id="5" name="TextBox 4"/>
          <p:cNvSpPr txBox="1"/>
          <p:nvPr/>
        </p:nvSpPr>
        <p:spPr>
          <a:xfrm>
            <a:off x="0" y="-3348"/>
            <a:ext cx="9144000" cy="430887"/>
          </a:xfrm>
          <a:prstGeom prst="rect">
            <a:avLst/>
          </a:prstGeom>
          <a:noFill/>
        </p:spPr>
        <p:txBody>
          <a:bodyPr wrap="square" rtlCol="0">
            <a:spAutoFit/>
          </a:bodyPr>
          <a:lstStyle/>
          <a:p>
            <a:r>
              <a:rPr lang="en-US" sz="2200" b="1" dirty="0" smtClean="0">
                <a:solidFill>
                  <a:srgbClr val="FF6600"/>
                </a:solidFill>
                <a:latin typeface="Arial"/>
                <a:cs typeface="Arial"/>
              </a:rPr>
              <a:t>MACROLIDES</a:t>
            </a:r>
          </a:p>
        </p:txBody>
      </p:sp>
      <p:sp>
        <p:nvSpPr>
          <p:cNvPr id="7" name="Rectangle 6"/>
          <p:cNvSpPr/>
          <p:nvPr/>
        </p:nvSpPr>
        <p:spPr>
          <a:xfrm>
            <a:off x="593798" y="1370992"/>
            <a:ext cx="2210229" cy="120032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rgbClr val="000000"/>
                </a:solidFill>
                <a:latin typeface="Arial"/>
                <a:cs typeface="Arial"/>
              </a:rPr>
              <a:t>“ATYPICAL RESPIRATORY BUGS AND CHLAMYDIA”</a:t>
            </a:r>
            <a:endParaRPr lang="en-US" b="1" dirty="0">
              <a:solidFill>
                <a:srgbClr val="000000"/>
              </a:solidFill>
              <a:latin typeface="Arial"/>
              <a:cs typeface="Arial"/>
            </a:endParaRPr>
          </a:p>
        </p:txBody>
      </p:sp>
      <p:sp>
        <p:nvSpPr>
          <p:cNvPr id="8" name="Rectangle 7"/>
          <p:cNvSpPr/>
          <p:nvPr/>
        </p:nvSpPr>
        <p:spPr>
          <a:xfrm>
            <a:off x="3430804" y="1441857"/>
            <a:ext cx="5564748" cy="3108543"/>
          </a:xfrm>
          <a:prstGeom prst="rect">
            <a:avLst/>
          </a:prstGeom>
        </p:spPr>
        <p:txBody>
          <a:bodyPr wrap="square">
            <a:spAutoFit/>
          </a:bodyPr>
          <a:lstStyle/>
          <a:p>
            <a:r>
              <a:rPr lang="en-US" sz="2000" b="1" dirty="0" smtClean="0">
                <a:solidFill>
                  <a:srgbClr val="000000"/>
                </a:solidFill>
                <a:latin typeface="Arial"/>
                <a:cs typeface="Arial"/>
              </a:rPr>
              <a:t>DOSING:</a:t>
            </a:r>
          </a:p>
          <a:p>
            <a:r>
              <a:rPr lang="en-US" sz="1700" dirty="0" smtClean="0">
                <a:solidFill>
                  <a:srgbClr val="000000"/>
                </a:solidFill>
                <a:latin typeface="Arial"/>
                <a:cs typeface="Arial"/>
              </a:rPr>
              <a:t>IV </a:t>
            </a:r>
            <a:r>
              <a:rPr lang="en-US" sz="1700" dirty="0">
                <a:solidFill>
                  <a:srgbClr val="000000"/>
                </a:solidFill>
                <a:latin typeface="Arial"/>
                <a:cs typeface="Arial"/>
              </a:rPr>
              <a:t>or PO. </a:t>
            </a:r>
            <a:endParaRPr lang="en-US" sz="1700" dirty="0" smtClean="0">
              <a:solidFill>
                <a:srgbClr val="000000"/>
              </a:solidFill>
              <a:latin typeface="Arial"/>
              <a:cs typeface="Arial"/>
            </a:endParaRPr>
          </a:p>
          <a:p>
            <a:r>
              <a:rPr lang="en-US" sz="1700" dirty="0" smtClean="0">
                <a:solidFill>
                  <a:srgbClr val="000000"/>
                </a:solidFill>
                <a:latin typeface="Arial"/>
                <a:cs typeface="Arial"/>
              </a:rPr>
              <a:t>“</a:t>
            </a:r>
            <a:r>
              <a:rPr lang="en-US" sz="1700" dirty="0">
                <a:solidFill>
                  <a:srgbClr val="000000"/>
                </a:solidFill>
                <a:latin typeface="Arial"/>
                <a:cs typeface="Arial"/>
              </a:rPr>
              <a:t>Z-pack” is 6 pills of </a:t>
            </a:r>
            <a:r>
              <a:rPr lang="en-US" sz="1700" dirty="0" smtClean="0">
                <a:solidFill>
                  <a:srgbClr val="000000"/>
                </a:solidFill>
                <a:latin typeface="Arial"/>
                <a:cs typeface="Arial"/>
              </a:rPr>
              <a:t>250mg; </a:t>
            </a:r>
            <a:r>
              <a:rPr lang="en-US" sz="1700" dirty="0">
                <a:solidFill>
                  <a:srgbClr val="000000"/>
                </a:solidFill>
                <a:latin typeface="Arial"/>
                <a:cs typeface="Arial"/>
              </a:rPr>
              <a:t>patient takes 2 on day one and then 1 daily to complete a 5 day course. </a:t>
            </a:r>
          </a:p>
          <a:p>
            <a:r>
              <a:rPr lang="en-US" sz="2000" b="1" dirty="0" smtClean="0">
                <a:solidFill>
                  <a:srgbClr val="000000"/>
                </a:solidFill>
                <a:latin typeface="Arial"/>
                <a:cs typeface="Arial"/>
              </a:rPr>
              <a:t>SIDE EFFECTS:</a:t>
            </a:r>
          </a:p>
          <a:p>
            <a:r>
              <a:rPr lang="en-US" sz="1700" dirty="0">
                <a:solidFill>
                  <a:srgbClr val="000000"/>
                </a:solidFill>
                <a:latin typeface="Arial"/>
                <a:cs typeface="Arial"/>
              </a:rPr>
              <a:t>I</a:t>
            </a:r>
            <a:r>
              <a:rPr lang="en-US" sz="1700" dirty="0" smtClean="0">
                <a:solidFill>
                  <a:srgbClr val="000000"/>
                </a:solidFill>
                <a:latin typeface="Arial"/>
                <a:cs typeface="Arial"/>
              </a:rPr>
              <a:t>ncreased </a:t>
            </a:r>
            <a:r>
              <a:rPr lang="en-US" sz="1700" dirty="0" err="1">
                <a:solidFill>
                  <a:srgbClr val="000000"/>
                </a:solidFill>
                <a:latin typeface="Arial"/>
                <a:cs typeface="Arial"/>
              </a:rPr>
              <a:t>QTc</a:t>
            </a:r>
            <a:r>
              <a:rPr lang="en-US" sz="1700" dirty="0">
                <a:solidFill>
                  <a:srgbClr val="000000"/>
                </a:solidFill>
                <a:latin typeface="Arial"/>
                <a:cs typeface="Arial"/>
              </a:rPr>
              <a:t>. </a:t>
            </a:r>
            <a:endParaRPr lang="en-US" sz="1700" dirty="0" smtClean="0">
              <a:solidFill>
                <a:srgbClr val="000000"/>
              </a:solidFill>
              <a:latin typeface="Arial"/>
              <a:cs typeface="Arial"/>
            </a:endParaRPr>
          </a:p>
          <a:p>
            <a:r>
              <a:rPr lang="en-US" sz="1700" dirty="0" smtClean="0">
                <a:solidFill>
                  <a:srgbClr val="000000"/>
                </a:solidFill>
                <a:latin typeface="Arial"/>
                <a:cs typeface="Arial"/>
              </a:rPr>
              <a:t>Increased </a:t>
            </a:r>
            <a:r>
              <a:rPr lang="en-US" sz="1700" dirty="0">
                <a:solidFill>
                  <a:srgbClr val="000000"/>
                </a:solidFill>
                <a:latin typeface="Arial"/>
                <a:cs typeface="Arial"/>
              </a:rPr>
              <a:t>risk of dying from cardiac complications while taking it. </a:t>
            </a:r>
          </a:p>
          <a:p>
            <a:r>
              <a:rPr lang="en-US" sz="2000" b="1" dirty="0" smtClean="0">
                <a:solidFill>
                  <a:srgbClr val="000000"/>
                </a:solidFill>
                <a:latin typeface="Arial"/>
                <a:cs typeface="Arial"/>
              </a:rPr>
              <a:t>COMMENTS</a:t>
            </a:r>
            <a:r>
              <a:rPr lang="en-US" sz="2000" dirty="0" smtClean="0">
                <a:solidFill>
                  <a:srgbClr val="000000"/>
                </a:solidFill>
                <a:latin typeface="Arial"/>
                <a:cs typeface="Arial"/>
              </a:rPr>
              <a:t>:</a:t>
            </a:r>
          </a:p>
          <a:p>
            <a:r>
              <a:rPr lang="en-US" sz="1700" dirty="0" smtClean="0">
                <a:solidFill>
                  <a:srgbClr val="000000"/>
                </a:solidFill>
                <a:latin typeface="Arial"/>
                <a:cs typeface="Arial"/>
              </a:rPr>
              <a:t> </a:t>
            </a:r>
            <a:r>
              <a:rPr lang="en-US" sz="1700" dirty="0">
                <a:solidFill>
                  <a:srgbClr val="000000"/>
                </a:solidFill>
                <a:latin typeface="Arial"/>
                <a:cs typeface="Arial"/>
              </a:rPr>
              <a:t>#1 antibiotic prescribed (and over-prescribed) in the </a:t>
            </a:r>
            <a:r>
              <a:rPr lang="en-US" sz="1700" dirty="0" smtClean="0">
                <a:solidFill>
                  <a:srgbClr val="000000"/>
                </a:solidFill>
                <a:latin typeface="Arial"/>
                <a:cs typeface="Arial"/>
              </a:rPr>
              <a:t>USA, </a:t>
            </a:r>
            <a:r>
              <a:rPr lang="en-US" sz="1700" dirty="0">
                <a:solidFill>
                  <a:srgbClr val="000000"/>
                </a:solidFill>
                <a:latin typeface="Arial"/>
                <a:cs typeface="Arial"/>
              </a:rPr>
              <a:t>and resistance rates are broadly up. </a:t>
            </a:r>
          </a:p>
        </p:txBody>
      </p:sp>
      <p:graphicFrame>
        <p:nvGraphicFramePr>
          <p:cNvPr id="9" name="Table 8"/>
          <p:cNvGraphicFramePr>
            <a:graphicFrameLocks noGrp="1"/>
          </p:cNvGraphicFramePr>
          <p:nvPr>
            <p:extLst>
              <p:ext uri="{D42A27DB-BD31-4B8C-83A1-F6EECF244321}">
                <p14:modId xmlns:p14="http://schemas.microsoft.com/office/powerpoint/2010/main" val="4175100345"/>
              </p:ext>
            </p:extLst>
          </p:nvPr>
        </p:nvGraphicFramePr>
        <p:xfrm>
          <a:off x="135271" y="4806946"/>
          <a:ext cx="8877670" cy="1606249"/>
        </p:xfrm>
        <a:graphic>
          <a:graphicData uri="http://schemas.openxmlformats.org/drawingml/2006/table">
            <a:tbl>
              <a:tblPr firstRow="1" bandRow="1">
                <a:tableStyleId>{5C22544A-7EE6-4342-B048-85BDC9FD1C3A}</a:tableStyleId>
              </a:tblPr>
              <a:tblGrid>
                <a:gridCol w="1099551">
                  <a:extLst>
                    <a:ext uri="{9D8B030D-6E8A-4147-A177-3AD203B41FA5}">
                      <a16:colId xmlns:a16="http://schemas.microsoft.com/office/drawing/2014/main" val="20000"/>
                    </a:ext>
                  </a:extLst>
                </a:gridCol>
                <a:gridCol w="649351">
                  <a:extLst>
                    <a:ext uri="{9D8B030D-6E8A-4147-A177-3AD203B41FA5}">
                      <a16:colId xmlns:a16="http://schemas.microsoft.com/office/drawing/2014/main" val="20001"/>
                    </a:ext>
                  </a:extLst>
                </a:gridCol>
                <a:gridCol w="649948">
                  <a:extLst>
                    <a:ext uri="{9D8B030D-6E8A-4147-A177-3AD203B41FA5}">
                      <a16:colId xmlns:a16="http://schemas.microsoft.com/office/drawing/2014/main" val="20002"/>
                    </a:ext>
                  </a:extLst>
                </a:gridCol>
                <a:gridCol w="679889">
                  <a:extLst>
                    <a:ext uri="{9D8B030D-6E8A-4147-A177-3AD203B41FA5}">
                      <a16:colId xmlns:a16="http://schemas.microsoft.com/office/drawing/2014/main" val="20003"/>
                    </a:ext>
                  </a:extLst>
                </a:gridCol>
                <a:gridCol w="370505">
                  <a:extLst>
                    <a:ext uri="{9D8B030D-6E8A-4147-A177-3AD203B41FA5}">
                      <a16:colId xmlns:a16="http://schemas.microsoft.com/office/drawing/2014/main" val="20004"/>
                    </a:ext>
                  </a:extLst>
                </a:gridCol>
                <a:gridCol w="370505">
                  <a:extLst>
                    <a:ext uri="{9D8B030D-6E8A-4147-A177-3AD203B41FA5}">
                      <a16:colId xmlns:a16="http://schemas.microsoft.com/office/drawing/2014/main" val="20005"/>
                    </a:ext>
                  </a:extLst>
                </a:gridCol>
                <a:gridCol w="903172">
                  <a:extLst>
                    <a:ext uri="{9D8B030D-6E8A-4147-A177-3AD203B41FA5}">
                      <a16:colId xmlns:a16="http://schemas.microsoft.com/office/drawing/2014/main" val="20006"/>
                    </a:ext>
                  </a:extLst>
                </a:gridCol>
                <a:gridCol w="967666">
                  <a:extLst>
                    <a:ext uri="{9D8B030D-6E8A-4147-A177-3AD203B41FA5}">
                      <a16:colId xmlns:a16="http://schemas.microsoft.com/office/drawing/2014/main" val="20007"/>
                    </a:ext>
                  </a:extLst>
                </a:gridCol>
                <a:gridCol w="1006312">
                  <a:extLst>
                    <a:ext uri="{9D8B030D-6E8A-4147-A177-3AD203B41FA5}">
                      <a16:colId xmlns:a16="http://schemas.microsoft.com/office/drawing/2014/main" val="20008"/>
                    </a:ext>
                  </a:extLst>
                </a:gridCol>
                <a:gridCol w="934620">
                  <a:extLst>
                    <a:ext uri="{9D8B030D-6E8A-4147-A177-3AD203B41FA5}">
                      <a16:colId xmlns:a16="http://schemas.microsoft.com/office/drawing/2014/main" val="20009"/>
                    </a:ext>
                  </a:extLst>
                </a:gridCol>
                <a:gridCol w="1246151">
                  <a:extLst>
                    <a:ext uri="{9D8B030D-6E8A-4147-A177-3AD203B41FA5}">
                      <a16:colId xmlns:a16="http://schemas.microsoft.com/office/drawing/2014/main" val="20010"/>
                    </a:ext>
                  </a:extLst>
                </a:gridCol>
              </a:tblGrid>
              <a:tr h="327911">
                <a:tc>
                  <a:txBody>
                    <a:bodyPr/>
                    <a:lstStyle/>
                    <a:p>
                      <a:endParaRPr lang="en-US" sz="1050" b="1" dirty="0"/>
                    </a:p>
                  </a:txBody>
                  <a:tcPr marL="146304" marR="146304" marT="54864" marB="54864"/>
                </a:tc>
                <a:tc gridSpan="5">
                  <a:txBody>
                    <a:bodyPr/>
                    <a:lstStyle/>
                    <a:p>
                      <a:pPr algn="ctr"/>
                      <a:r>
                        <a:rPr lang="en-US" sz="1600" b="1" dirty="0" smtClean="0">
                          <a:solidFill>
                            <a:srgbClr val="FFFF00"/>
                          </a:solidFill>
                        </a:rPr>
                        <a:t>Gram positives</a:t>
                      </a:r>
                      <a:endParaRPr lang="en-US" sz="1600" b="1" dirty="0">
                        <a:solidFill>
                          <a:srgbClr val="FFFF00"/>
                        </a:solidFill>
                      </a:endParaRPr>
                    </a:p>
                  </a:txBody>
                  <a:tcPr marL="146304" marR="146304" marT="54864" marB="54864"/>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rgbClr val="FFFF00"/>
                          </a:solidFill>
                        </a:rPr>
                        <a:t>Gram negatives</a:t>
                      </a:r>
                      <a:endParaRPr lang="en-US" sz="1600" b="1" dirty="0">
                        <a:solidFill>
                          <a:srgbClr val="FFFF00"/>
                        </a:solidFill>
                      </a:endParaRPr>
                    </a:p>
                  </a:txBody>
                  <a:tcPr marL="146304" marR="146304" marT="54864" marB="54864"/>
                </a:tc>
                <a:tc hMerge="1">
                  <a:txBody>
                    <a:bodyPr/>
                    <a:lstStyle/>
                    <a:p>
                      <a:endParaRPr lang="en-US" dirty="0"/>
                    </a:p>
                  </a:txBody>
                  <a:tcPr/>
                </a:tc>
                <a:tc>
                  <a:txBody>
                    <a:bodyPr/>
                    <a:lstStyle/>
                    <a:p>
                      <a:r>
                        <a:rPr lang="en-US" sz="1200" b="1" dirty="0" smtClean="0">
                          <a:solidFill>
                            <a:srgbClr val="FFFF00"/>
                          </a:solidFill>
                        </a:rPr>
                        <a:t>Anaerobes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Atypicals</a:t>
                      </a:r>
                      <a:endParaRPr lang="en-US" sz="1200" b="1" dirty="0">
                        <a:solidFill>
                          <a:srgbClr val="FFFF00"/>
                        </a:solidFill>
                      </a:endParaRPr>
                    </a:p>
                  </a:txBody>
                  <a:tcPr marL="146304" marR="146304" marT="54864" marB="54864"/>
                </a:tc>
                <a:tc>
                  <a:txBody>
                    <a:bodyPr/>
                    <a:lstStyle/>
                    <a:p>
                      <a:r>
                        <a:rPr lang="en-US" sz="1200" b="1" dirty="0" smtClean="0">
                          <a:solidFill>
                            <a:srgbClr val="FFFF00"/>
                          </a:solidFill>
                        </a:rPr>
                        <a:t>Comments</a:t>
                      </a:r>
                      <a:endParaRPr lang="en-US" sz="1200" b="1" dirty="0">
                        <a:solidFill>
                          <a:srgbClr val="FFFF00"/>
                        </a:solidFill>
                      </a:endParaRPr>
                    </a:p>
                  </a:txBody>
                  <a:tcPr marL="146304" marR="146304" marT="54864" marB="54864"/>
                </a:tc>
                <a:extLst>
                  <a:ext uri="{0D108BD9-81ED-4DB2-BD59-A6C34878D82A}">
                    <a16:rowId xmlns:a16="http://schemas.microsoft.com/office/drawing/2014/main" val="10000"/>
                  </a:ext>
                </a:extLst>
              </a:tr>
              <a:tr h="624726">
                <a:tc>
                  <a:txBody>
                    <a:bodyPr/>
                    <a:lstStyle/>
                    <a:p>
                      <a:endParaRPr lang="en-US" sz="1050" b="1" dirty="0"/>
                    </a:p>
                  </a:txBody>
                  <a:tcPr marL="146304" marR="146304" marT="54864" marB="54864"/>
                </a:tc>
                <a:tc>
                  <a:txBody>
                    <a:bodyPr/>
                    <a:lstStyle/>
                    <a:p>
                      <a:r>
                        <a:rPr lang="en-US" sz="1200" b="1" dirty="0" smtClean="0"/>
                        <a:t>Strep</a:t>
                      </a:r>
                      <a:endParaRPr lang="en-US" sz="1200" b="1" dirty="0"/>
                    </a:p>
                  </a:txBody>
                  <a:tcPr marL="146304" marR="146304" marT="54864" marB="54864"/>
                </a:tc>
                <a:tc>
                  <a:txBody>
                    <a:bodyPr/>
                    <a:lstStyle/>
                    <a:p>
                      <a:r>
                        <a:rPr lang="en-US" sz="1000" b="1" dirty="0" smtClean="0"/>
                        <a:t>MSSA</a:t>
                      </a:r>
                      <a:endParaRPr lang="en-US" sz="1000" b="1" dirty="0"/>
                    </a:p>
                  </a:txBody>
                  <a:tcPr marL="146304" marR="146304" marT="54864" marB="54864"/>
                </a:tc>
                <a:tc>
                  <a:txBody>
                    <a:bodyPr/>
                    <a:lstStyle/>
                    <a:p>
                      <a:r>
                        <a:rPr lang="en-US" sz="1000" b="1" dirty="0" smtClean="0"/>
                        <a:t>MRSA</a:t>
                      </a:r>
                      <a:endParaRPr lang="en-US" sz="1000" b="1" dirty="0"/>
                    </a:p>
                  </a:txBody>
                  <a:tcPr marL="146304" marR="146304"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VSE</a:t>
                      </a:r>
                      <a:endParaRPr lang="en-US" sz="1000" b="1" dirty="0" smtClean="0"/>
                    </a:p>
                    <a:p>
                      <a:endParaRPr lang="en-US" sz="1000" b="1" dirty="0"/>
                    </a:p>
                  </a:txBody>
                  <a:tcPr marL="146304" marR="146304" marT="54864" marB="54864"/>
                </a:tc>
                <a:tc>
                  <a:txBody>
                    <a:bodyPr/>
                    <a:lstStyle/>
                    <a:p>
                      <a:r>
                        <a:rPr lang="en-US" sz="1000" b="1" dirty="0" smtClean="0"/>
                        <a:t>VRE</a:t>
                      </a:r>
                      <a:endParaRPr lang="en-US" sz="1000" b="1" dirty="0"/>
                    </a:p>
                  </a:txBody>
                  <a:tcPr marL="146304" marR="146304" marT="54864" marB="54864"/>
                </a:tc>
                <a:tc>
                  <a:txBody>
                    <a:bodyPr/>
                    <a:lstStyle/>
                    <a:p>
                      <a:r>
                        <a:rPr lang="en-US" sz="1000" b="1" dirty="0" smtClean="0"/>
                        <a:t>“</a:t>
                      </a:r>
                      <a:r>
                        <a:rPr lang="en-US" sz="1000" b="1" dirty="0" err="1" smtClean="0"/>
                        <a:t>Normals</a:t>
                      </a:r>
                      <a:r>
                        <a:rPr lang="en-US" sz="1000" b="1" dirty="0" smtClean="0"/>
                        <a:t>”</a:t>
                      </a:r>
                      <a:endParaRPr lang="en-US" sz="1000" b="1" dirty="0"/>
                    </a:p>
                  </a:txBody>
                  <a:tcPr marL="146304" marR="146304" marT="54864" marB="54864"/>
                </a:tc>
                <a:tc>
                  <a:txBody>
                    <a:bodyPr/>
                    <a:lstStyle/>
                    <a:p>
                      <a:r>
                        <a:rPr lang="en-US" sz="900" b="1" dirty="0" smtClean="0"/>
                        <a:t>Pseudomonas</a:t>
                      </a:r>
                      <a:endParaRPr lang="en-US" sz="900" b="1" dirty="0"/>
                    </a:p>
                  </a:txBody>
                  <a:tcPr marL="146304" marR="146304" marT="54864" marB="54864"/>
                </a:tc>
                <a:tc>
                  <a:txBody>
                    <a:bodyPr/>
                    <a:lstStyle/>
                    <a:p>
                      <a:endParaRPr lang="en-US" sz="1050" b="1"/>
                    </a:p>
                  </a:txBody>
                  <a:tcPr marL="146304" marR="146304" marT="54864" marB="54864"/>
                </a:tc>
                <a:tc>
                  <a:txBody>
                    <a:bodyPr/>
                    <a:lstStyle/>
                    <a:p>
                      <a:endParaRPr lang="en-US" sz="1050" b="1" dirty="0"/>
                    </a:p>
                  </a:txBody>
                  <a:tcPr marL="146304" marR="146304" marT="54864" marB="54864"/>
                </a:tc>
                <a:tc>
                  <a:txBody>
                    <a:bodyPr/>
                    <a:lstStyle/>
                    <a:p>
                      <a:endParaRPr lang="en-US" sz="1050" b="1" dirty="0"/>
                    </a:p>
                  </a:txBody>
                  <a:tcPr marL="146304" marR="146304" marT="54864" marB="54864"/>
                </a:tc>
                <a:extLst>
                  <a:ext uri="{0D108BD9-81ED-4DB2-BD59-A6C34878D82A}">
                    <a16:rowId xmlns:a16="http://schemas.microsoft.com/office/drawing/2014/main" val="10001"/>
                  </a:ext>
                </a:extLst>
              </a:tr>
              <a:tr h="579073">
                <a:tc>
                  <a:txBody>
                    <a:bodyPr/>
                    <a:lstStyle/>
                    <a:p>
                      <a:r>
                        <a:rPr lang="en-US" sz="1200" b="1" dirty="0" err="1" smtClean="0"/>
                        <a:t>Azithro</a:t>
                      </a:r>
                      <a:endParaRPr lang="en-US" sz="120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00" b="1" dirty="0" smtClean="0"/>
                        <a:t>+</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1000" b="1" dirty="0" smtClean="0"/>
                        <a:t>0</a:t>
                      </a:r>
                      <a:endParaRPr lang="en-US" sz="1000" b="1" dirty="0"/>
                    </a:p>
                  </a:txBody>
                  <a:tcPr marL="146304" marR="146304" marT="54864" marB="54864"/>
                </a:tc>
                <a:tc>
                  <a:txBody>
                    <a:bodyPr/>
                    <a:lstStyle/>
                    <a:p>
                      <a:r>
                        <a:rPr lang="en-US" sz="900" b="1" dirty="0" smtClean="0"/>
                        <a:t>+</a:t>
                      </a:r>
                      <a:endParaRPr lang="en-US" sz="900" b="1" dirty="0"/>
                    </a:p>
                  </a:txBody>
                  <a:tcPr marL="146304" marR="146304" marT="54864" marB="54864"/>
                </a:tc>
                <a:tc>
                  <a:txBody>
                    <a:bodyPr/>
                    <a:lstStyle/>
                    <a:p>
                      <a:r>
                        <a:rPr lang="en-US" sz="900" b="1" dirty="0" smtClean="0"/>
                        <a:t>0</a:t>
                      </a:r>
                      <a:endParaRPr lang="en-US" sz="900" b="1" dirty="0"/>
                    </a:p>
                  </a:txBody>
                  <a:tcPr marL="146304" marR="146304" marT="54864" marB="54864"/>
                </a:tc>
                <a:tc>
                  <a:txBody>
                    <a:bodyPr/>
                    <a:lstStyle/>
                    <a:p>
                      <a:r>
                        <a:rPr lang="en-US" sz="1050" b="1" dirty="0" smtClean="0"/>
                        <a:t>0</a:t>
                      </a:r>
                      <a:endParaRPr lang="en-US" sz="1050" b="1" dirty="0"/>
                    </a:p>
                  </a:txBody>
                  <a:tcPr marL="146304" marR="146304" marT="54864" marB="54864"/>
                </a:tc>
                <a:tc>
                  <a:txBody>
                    <a:bodyPr/>
                    <a:lstStyle/>
                    <a:p>
                      <a:r>
                        <a:rPr lang="en-US" sz="1050" b="1" dirty="0" smtClean="0"/>
                        <a:t>+++</a:t>
                      </a:r>
                      <a:endParaRPr lang="en-US" sz="1050" b="1" dirty="0"/>
                    </a:p>
                  </a:txBody>
                  <a:tcPr marL="146304" marR="146304" marT="54864" marB="54864"/>
                </a:tc>
                <a:tc>
                  <a:txBody>
                    <a:bodyPr/>
                    <a:lstStyle/>
                    <a:p>
                      <a:r>
                        <a:rPr lang="en-US" sz="1050" dirty="0" smtClean="0">
                          <a:latin typeface="Arial"/>
                          <a:cs typeface="Arial"/>
                        </a:rPr>
                        <a:t>CAP, chlamydia</a:t>
                      </a:r>
                      <a:endParaRPr lang="en-US" sz="1050" dirty="0">
                        <a:latin typeface="Arial"/>
                        <a:cs typeface="Arial"/>
                      </a:endParaRPr>
                    </a:p>
                  </a:txBody>
                  <a:tcPr marL="146304" marR="146304" marT="54864" marB="5486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971564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a:lstStyle/>
          <a:p>
            <a:r>
              <a:rPr lang="en-US" dirty="0" smtClean="0">
                <a:solidFill>
                  <a:schemeClr val="accent2"/>
                </a:solidFill>
              </a:rPr>
              <a:t>ERYTHROMYCIN</a:t>
            </a:r>
            <a:endParaRPr lang="en-US" dirty="0">
              <a:solidFill>
                <a:schemeClr val="accent2"/>
              </a:solidFill>
            </a:endParaRPr>
          </a:p>
        </p:txBody>
      </p:sp>
      <p:sp>
        <p:nvSpPr>
          <p:cNvPr id="5" name="TextBox 4"/>
          <p:cNvSpPr txBox="1"/>
          <p:nvPr/>
        </p:nvSpPr>
        <p:spPr>
          <a:xfrm>
            <a:off x="0" y="-3348"/>
            <a:ext cx="9144000" cy="430887"/>
          </a:xfrm>
          <a:prstGeom prst="rect">
            <a:avLst/>
          </a:prstGeom>
          <a:noFill/>
        </p:spPr>
        <p:txBody>
          <a:bodyPr wrap="square" rtlCol="0">
            <a:spAutoFit/>
          </a:bodyPr>
          <a:lstStyle/>
          <a:p>
            <a:r>
              <a:rPr lang="en-US" sz="2200" b="1" dirty="0" smtClean="0">
                <a:solidFill>
                  <a:srgbClr val="FF6600"/>
                </a:solidFill>
                <a:latin typeface="Arial"/>
                <a:cs typeface="Arial"/>
              </a:rPr>
              <a:t>MACROLIDES</a:t>
            </a:r>
          </a:p>
        </p:txBody>
      </p:sp>
      <p:sp>
        <p:nvSpPr>
          <p:cNvPr id="7" name="Rectangle 6"/>
          <p:cNvSpPr/>
          <p:nvPr/>
        </p:nvSpPr>
        <p:spPr>
          <a:xfrm>
            <a:off x="1352534" y="712713"/>
            <a:ext cx="2358673" cy="92333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rgbClr val="000000"/>
                </a:solidFill>
                <a:latin typeface="Arial"/>
                <a:cs typeface="Arial"/>
              </a:rPr>
              <a:t>“ATYPICAL INFECTIONS, GASTROPARESIS”</a:t>
            </a:r>
            <a:endParaRPr lang="en-US" b="1" dirty="0">
              <a:solidFill>
                <a:srgbClr val="000000"/>
              </a:solidFill>
              <a:latin typeface="Arial"/>
              <a:cs typeface="Arial"/>
            </a:endParaRPr>
          </a:p>
        </p:txBody>
      </p:sp>
      <p:sp>
        <p:nvSpPr>
          <p:cNvPr id="8" name="Rectangle 7"/>
          <p:cNvSpPr/>
          <p:nvPr/>
        </p:nvSpPr>
        <p:spPr>
          <a:xfrm>
            <a:off x="3869448" y="1598613"/>
            <a:ext cx="5274552" cy="4801315"/>
          </a:xfrm>
          <a:prstGeom prst="rect">
            <a:avLst/>
          </a:prstGeom>
        </p:spPr>
        <p:txBody>
          <a:bodyPr wrap="square">
            <a:spAutoFit/>
          </a:bodyPr>
          <a:lstStyle/>
          <a:p>
            <a:r>
              <a:rPr lang="en-US" dirty="0">
                <a:solidFill>
                  <a:srgbClr val="000000"/>
                </a:solidFill>
                <a:latin typeface="Arial"/>
                <a:cs typeface="Arial"/>
              </a:rPr>
              <a:t>An older </a:t>
            </a:r>
            <a:r>
              <a:rPr lang="en-US" dirty="0" smtClean="0">
                <a:solidFill>
                  <a:srgbClr val="000000"/>
                </a:solidFill>
                <a:latin typeface="Arial"/>
                <a:cs typeface="Arial"/>
              </a:rPr>
              <a:t>drug; </a:t>
            </a:r>
            <a:r>
              <a:rPr lang="en-US" dirty="0">
                <a:solidFill>
                  <a:srgbClr val="000000"/>
                </a:solidFill>
                <a:latin typeface="Arial"/>
                <a:cs typeface="Arial"/>
              </a:rPr>
              <a:t>it is similar to azithromycin, but with more side-effects so infrequently used nowadays. </a:t>
            </a:r>
          </a:p>
          <a:p>
            <a:endParaRPr lang="en-US" dirty="0" smtClean="0">
              <a:solidFill>
                <a:srgbClr val="000000"/>
              </a:solidFill>
              <a:latin typeface="Arial"/>
              <a:cs typeface="Arial"/>
            </a:endParaRPr>
          </a:p>
          <a:p>
            <a:r>
              <a:rPr lang="en-US" dirty="0" smtClean="0">
                <a:solidFill>
                  <a:srgbClr val="000000"/>
                </a:solidFill>
                <a:latin typeface="Arial"/>
                <a:cs typeface="Arial"/>
              </a:rPr>
              <a:t>Infants </a:t>
            </a:r>
            <a:r>
              <a:rPr lang="en-US" dirty="0">
                <a:solidFill>
                  <a:srgbClr val="000000"/>
                </a:solidFill>
                <a:latin typeface="Arial"/>
                <a:cs typeface="Arial"/>
              </a:rPr>
              <a:t>get erythromycin eye drops for chlamydia conjunctivitis. </a:t>
            </a:r>
          </a:p>
          <a:p>
            <a:endParaRPr lang="en-US" dirty="0" smtClean="0">
              <a:solidFill>
                <a:srgbClr val="000000"/>
              </a:solidFill>
              <a:latin typeface="Arial"/>
              <a:cs typeface="Arial"/>
            </a:endParaRPr>
          </a:p>
          <a:p>
            <a:endParaRPr lang="en-US" dirty="0" smtClean="0">
              <a:solidFill>
                <a:srgbClr val="000000"/>
              </a:solidFill>
              <a:latin typeface="Arial"/>
              <a:cs typeface="Arial"/>
            </a:endParaRPr>
          </a:p>
          <a:p>
            <a:r>
              <a:rPr lang="en-US" dirty="0" smtClean="0">
                <a:solidFill>
                  <a:srgbClr val="000000"/>
                </a:solidFill>
                <a:latin typeface="Arial"/>
                <a:cs typeface="Arial"/>
              </a:rPr>
              <a:t>One </a:t>
            </a:r>
            <a:r>
              <a:rPr lang="en-US" dirty="0">
                <a:solidFill>
                  <a:srgbClr val="000000"/>
                </a:solidFill>
                <a:latin typeface="Arial"/>
                <a:cs typeface="Arial"/>
              </a:rPr>
              <a:t>prominent side-effect is increased GI peristalsis, causing diarrhea and abdominal </a:t>
            </a:r>
            <a:r>
              <a:rPr lang="en-US" dirty="0" smtClean="0">
                <a:solidFill>
                  <a:srgbClr val="000000"/>
                </a:solidFill>
                <a:latin typeface="Arial"/>
                <a:cs typeface="Arial"/>
              </a:rPr>
              <a:t>cramping. </a:t>
            </a:r>
            <a:r>
              <a:rPr lang="en-US" b="1" dirty="0" smtClean="0">
                <a:latin typeface="Arial"/>
                <a:cs typeface="Arial"/>
              </a:rPr>
              <a:t>This occurs because Erythromycin </a:t>
            </a:r>
            <a:r>
              <a:rPr lang="en-US" b="1" dirty="0">
                <a:latin typeface="Arial"/>
                <a:cs typeface="Arial"/>
              </a:rPr>
              <a:t>is a </a:t>
            </a:r>
            <a:r>
              <a:rPr lang="en-US" b="1" dirty="0" err="1">
                <a:latin typeface="Arial"/>
                <a:cs typeface="Arial"/>
              </a:rPr>
              <a:t>motilin</a:t>
            </a:r>
            <a:r>
              <a:rPr lang="en-US" b="1" dirty="0">
                <a:latin typeface="Arial"/>
                <a:cs typeface="Arial"/>
              </a:rPr>
              <a:t> receptor agonist</a:t>
            </a:r>
            <a:r>
              <a:rPr lang="en-US" b="1" dirty="0" smtClean="0">
                <a:latin typeface="Arial"/>
                <a:cs typeface="Arial"/>
              </a:rPr>
              <a:t>.</a:t>
            </a:r>
            <a:endParaRPr lang="en-US" dirty="0" smtClean="0">
              <a:solidFill>
                <a:srgbClr val="000000"/>
              </a:solidFill>
              <a:latin typeface="Arial"/>
              <a:cs typeface="Arial"/>
            </a:endParaRPr>
          </a:p>
          <a:p>
            <a:endParaRPr lang="en-US" dirty="0" smtClean="0">
              <a:solidFill>
                <a:srgbClr val="000000"/>
              </a:solidFill>
              <a:latin typeface="Arial"/>
              <a:cs typeface="Arial"/>
            </a:endParaRPr>
          </a:p>
          <a:p>
            <a:r>
              <a:rPr lang="en-US" dirty="0" smtClean="0">
                <a:solidFill>
                  <a:srgbClr val="000000"/>
                </a:solidFill>
                <a:latin typeface="Arial"/>
                <a:cs typeface="Arial"/>
              </a:rPr>
              <a:t>This </a:t>
            </a:r>
            <a:r>
              <a:rPr lang="en-US" dirty="0">
                <a:solidFill>
                  <a:srgbClr val="000000"/>
                </a:solidFill>
                <a:latin typeface="Arial"/>
                <a:cs typeface="Arial"/>
              </a:rPr>
              <a:t>“side-effect” is capitalized on in treatment of </a:t>
            </a:r>
            <a:r>
              <a:rPr lang="en-US" u="sng" dirty="0" err="1" smtClean="0">
                <a:solidFill>
                  <a:srgbClr val="000000"/>
                </a:solidFill>
                <a:latin typeface="Arial"/>
                <a:cs typeface="Arial"/>
              </a:rPr>
              <a:t>gastroparesis</a:t>
            </a:r>
            <a:r>
              <a:rPr lang="en-US" dirty="0" smtClean="0">
                <a:solidFill>
                  <a:srgbClr val="000000"/>
                </a:solidFill>
                <a:latin typeface="Arial"/>
                <a:cs typeface="Arial"/>
              </a:rPr>
              <a:t>. </a:t>
            </a:r>
            <a:r>
              <a:rPr lang="en-US" dirty="0">
                <a:solidFill>
                  <a:srgbClr val="000000"/>
                </a:solidFill>
                <a:latin typeface="Arial"/>
                <a:cs typeface="Arial"/>
              </a:rPr>
              <a:t>IV erythromycin can be effective for up to 7 days. PO erythromycin or long-term use has not been shown to be effective. </a:t>
            </a:r>
          </a:p>
          <a:p>
            <a:endParaRPr lang="en-US" dirty="0"/>
          </a:p>
        </p:txBody>
      </p:sp>
      <p:sp>
        <p:nvSpPr>
          <p:cNvPr id="3" name="TextBox 2"/>
          <p:cNvSpPr txBox="1"/>
          <p:nvPr/>
        </p:nvSpPr>
        <p:spPr>
          <a:xfrm>
            <a:off x="197932" y="1983286"/>
            <a:ext cx="3282350" cy="923330"/>
          </a:xfrm>
          <a:prstGeom prst="rect">
            <a:avLst/>
          </a:prstGeom>
          <a:noFill/>
        </p:spPr>
        <p:txBody>
          <a:bodyPr wrap="square" rtlCol="0">
            <a:spAutoFit/>
          </a:bodyPr>
          <a:lstStyle/>
          <a:p>
            <a:r>
              <a:rPr lang="en-US" i="1" dirty="0" err="1" smtClean="0">
                <a:solidFill>
                  <a:schemeClr val="accent1"/>
                </a:solidFill>
                <a:latin typeface="Arial"/>
                <a:cs typeface="Arial"/>
              </a:rPr>
              <a:t>Motilin</a:t>
            </a:r>
            <a:r>
              <a:rPr lang="en-US" dirty="0" smtClean="0">
                <a:solidFill>
                  <a:schemeClr val="accent1"/>
                </a:solidFill>
                <a:latin typeface="Arial"/>
                <a:cs typeface="Arial"/>
              </a:rPr>
              <a:t> is a hormone that stimulates inter-digestive peristalsis in the GI tract.</a:t>
            </a:r>
          </a:p>
        </p:txBody>
      </p:sp>
      <p:cxnSp>
        <p:nvCxnSpPr>
          <p:cNvPr id="6" name="Straight Arrow Connector 5"/>
          <p:cNvCxnSpPr/>
          <p:nvPr/>
        </p:nvCxnSpPr>
        <p:spPr>
          <a:xfrm>
            <a:off x="2952471" y="2853720"/>
            <a:ext cx="933471" cy="868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57660" y="2906617"/>
            <a:ext cx="2806274" cy="4000868"/>
          </a:xfrm>
          <a:prstGeom prst="rect">
            <a:avLst/>
          </a:prstGeom>
        </p:spPr>
      </p:pic>
    </p:spTree>
    <p:extLst>
      <p:ext uri="{BB962C8B-B14F-4D97-AF65-F5344CB8AC3E}">
        <p14:creationId xmlns:p14="http://schemas.microsoft.com/office/powerpoint/2010/main" val="14488213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a:lstStyle/>
          <a:p>
            <a:r>
              <a:rPr lang="en-US" dirty="0" smtClean="0">
                <a:solidFill>
                  <a:schemeClr val="accent2"/>
                </a:solidFill>
              </a:rPr>
              <a:t>CLARITHROMYCIN</a:t>
            </a:r>
            <a:endParaRPr lang="en-US" dirty="0">
              <a:solidFill>
                <a:schemeClr val="accent2"/>
              </a:solidFill>
            </a:endParaRPr>
          </a:p>
        </p:txBody>
      </p:sp>
      <p:sp>
        <p:nvSpPr>
          <p:cNvPr id="5" name="TextBox 4"/>
          <p:cNvSpPr txBox="1"/>
          <p:nvPr/>
        </p:nvSpPr>
        <p:spPr>
          <a:xfrm>
            <a:off x="0" y="-3348"/>
            <a:ext cx="9144000" cy="430887"/>
          </a:xfrm>
          <a:prstGeom prst="rect">
            <a:avLst/>
          </a:prstGeom>
          <a:noFill/>
        </p:spPr>
        <p:txBody>
          <a:bodyPr wrap="square" rtlCol="0">
            <a:spAutoFit/>
          </a:bodyPr>
          <a:lstStyle/>
          <a:p>
            <a:r>
              <a:rPr lang="en-US" sz="2200" b="1" dirty="0" smtClean="0">
                <a:solidFill>
                  <a:srgbClr val="FF6600"/>
                </a:solidFill>
                <a:latin typeface="Arial"/>
                <a:cs typeface="Arial"/>
              </a:rPr>
              <a:t>MACROLIDES</a:t>
            </a:r>
          </a:p>
        </p:txBody>
      </p:sp>
      <p:sp>
        <p:nvSpPr>
          <p:cNvPr id="8" name="Rectangle 7"/>
          <p:cNvSpPr/>
          <p:nvPr/>
        </p:nvSpPr>
        <p:spPr>
          <a:xfrm>
            <a:off x="3869448" y="2475776"/>
            <a:ext cx="5274552" cy="1754327"/>
          </a:xfrm>
          <a:prstGeom prst="rect">
            <a:avLst/>
          </a:prstGeom>
        </p:spPr>
        <p:txBody>
          <a:bodyPr wrap="square">
            <a:spAutoFit/>
          </a:bodyPr>
          <a:lstStyle/>
          <a:p>
            <a:r>
              <a:rPr lang="en-US" dirty="0">
                <a:latin typeface="Arial"/>
                <a:cs typeface="Arial"/>
              </a:rPr>
              <a:t>Similar to azithromycin, but more side-effects. </a:t>
            </a:r>
            <a:endParaRPr lang="en-US" dirty="0" smtClean="0">
              <a:latin typeface="Arial"/>
              <a:cs typeface="Arial"/>
            </a:endParaRPr>
          </a:p>
          <a:p>
            <a:endParaRPr lang="en-US" dirty="0">
              <a:latin typeface="Arial"/>
              <a:cs typeface="Arial"/>
            </a:endParaRPr>
          </a:p>
          <a:p>
            <a:endParaRPr lang="en-US" dirty="0" smtClean="0">
              <a:latin typeface="Arial"/>
              <a:cs typeface="Arial"/>
            </a:endParaRPr>
          </a:p>
          <a:p>
            <a:r>
              <a:rPr lang="en-US" dirty="0" smtClean="0">
                <a:latin typeface="Arial"/>
                <a:cs typeface="Arial"/>
              </a:rPr>
              <a:t>Part </a:t>
            </a:r>
            <a:r>
              <a:rPr lang="en-US" dirty="0">
                <a:latin typeface="Arial"/>
                <a:cs typeface="Arial"/>
              </a:rPr>
              <a:t>of “triple-therapy” for </a:t>
            </a:r>
            <a:r>
              <a:rPr lang="en-US" i="1" dirty="0">
                <a:latin typeface="Arial"/>
                <a:cs typeface="Arial"/>
              </a:rPr>
              <a:t>Helicobacter pylori </a:t>
            </a:r>
            <a:r>
              <a:rPr lang="en-US" dirty="0">
                <a:latin typeface="Arial"/>
                <a:cs typeface="Arial"/>
              </a:rPr>
              <a:t>eradication</a:t>
            </a:r>
          </a:p>
          <a:p>
            <a:endParaRPr lang="en-US" dirty="0">
              <a:latin typeface="Arial"/>
              <a:cs typeface="Arial"/>
            </a:endParaRPr>
          </a:p>
        </p:txBody>
      </p:sp>
      <p:pic>
        <p:nvPicPr>
          <p:cNvPr id="4" name="Picture 3"/>
          <p:cNvPicPr>
            <a:picLocks noChangeAspect="1"/>
          </p:cNvPicPr>
          <p:nvPr/>
        </p:nvPicPr>
        <p:blipFill>
          <a:blip r:embed="rId3"/>
          <a:stretch>
            <a:fillRect/>
          </a:stretch>
        </p:blipFill>
        <p:spPr>
          <a:xfrm>
            <a:off x="164943" y="1978010"/>
            <a:ext cx="3572551" cy="3572551"/>
          </a:xfrm>
          <a:prstGeom prst="rect">
            <a:avLst/>
          </a:prstGeom>
        </p:spPr>
      </p:pic>
    </p:spTree>
    <p:extLst>
      <p:ext uri="{BB962C8B-B14F-4D97-AF65-F5344CB8AC3E}">
        <p14:creationId xmlns:p14="http://schemas.microsoft.com/office/powerpoint/2010/main" val="39980253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163" y="1965509"/>
            <a:ext cx="8574087" cy="456549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ANTIBIOTICS: Overview </a:t>
            </a:r>
            <a:r>
              <a:rPr lang="en-US" sz="2000" dirty="0" smtClean="0"/>
              <a:t>(click to jump to a section)</a:t>
            </a:r>
            <a:endParaRPr lang="en-US" sz="2000" dirty="0"/>
          </a:p>
        </p:txBody>
      </p:sp>
      <p:sp>
        <p:nvSpPr>
          <p:cNvPr id="5" name="TextBox 4"/>
          <p:cNvSpPr txBox="1"/>
          <p:nvPr/>
        </p:nvSpPr>
        <p:spPr>
          <a:xfrm>
            <a:off x="368831" y="2071344"/>
            <a:ext cx="4741334" cy="4401205"/>
          </a:xfrm>
          <a:prstGeom prst="rect">
            <a:avLst/>
          </a:prstGeom>
          <a:noFill/>
        </p:spPr>
        <p:txBody>
          <a:bodyPr wrap="square" rtlCol="0">
            <a:spAutoFit/>
          </a:bodyPr>
          <a:lstStyle/>
          <a:p>
            <a:r>
              <a:rPr lang="en-US" sz="2000" b="1" dirty="0" smtClean="0">
                <a:solidFill>
                  <a:schemeClr val="bg1"/>
                </a:solidFill>
                <a:latin typeface="Arial"/>
                <a:cs typeface="Arial"/>
                <a:hlinkClick r:id="rId3" action="ppaction://hlinksldjump"/>
              </a:rPr>
              <a:t>PENICILLINS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pPr marL="285750" indent="-285750">
              <a:buFont typeface="Arial"/>
              <a:buChar char="•"/>
            </a:pP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4" action="ppaction://hlinksldjump"/>
              </a:rPr>
              <a:t>CEPHALOSPORINS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5" action="ppaction://hlinksldjump"/>
              </a:rPr>
              <a:t>FLUOROQUINOLONES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6" action="ppaction://hlinksldjump"/>
              </a:rPr>
              <a:t>MACROLIDES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7" action="ppaction://hlinksldjump"/>
              </a:rPr>
              <a:t>TETRACYCLINES</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p:txBody>
      </p:sp>
      <p:sp>
        <p:nvSpPr>
          <p:cNvPr id="6" name="Rectangle 5"/>
          <p:cNvSpPr/>
          <p:nvPr/>
        </p:nvSpPr>
        <p:spPr>
          <a:xfrm>
            <a:off x="6180665" y="1965509"/>
            <a:ext cx="4572000" cy="4488408"/>
          </a:xfrm>
          <a:prstGeom prst="rect">
            <a:avLst/>
          </a:prstGeom>
        </p:spPr>
        <p:txBody>
          <a:bodyPr>
            <a:spAutoFit/>
          </a:bodyPr>
          <a:lstStyle/>
          <a:p>
            <a:pPr>
              <a:lnSpc>
                <a:spcPct val="110000"/>
              </a:lnSpc>
            </a:pPr>
            <a:r>
              <a:rPr lang="en-US" sz="2000" b="1" dirty="0" smtClean="0">
                <a:solidFill>
                  <a:schemeClr val="bg1"/>
                </a:solidFill>
                <a:latin typeface="Arial"/>
                <a:cs typeface="Arial"/>
                <a:hlinkClick r:id="rId8" action="ppaction://hlinksldjump"/>
              </a:rPr>
              <a:t>AZTREONAM</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9" action="ppaction://hlinksldjump"/>
              </a:rPr>
              <a:t>AMINOGLYCOSIDES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0" action="ppaction://hlinksldjump"/>
              </a:rPr>
              <a:t>METRONIDAZOLE</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1" action="ppaction://hlinksldjump"/>
              </a:rPr>
              <a:t>NITROFURANTOIN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2" action="ppaction://hlinksldjump"/>
              </a:rPr>
              <a:t>COLISTIN</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3" action="ppaction://hlinksldjump"/>
              </a:rPr>
              <a:t>CARBAPENEMS</a:t>
            </a:r>
            <a:endParaRPr lang="en-US" sz="2000" b="1" dirty="0" smtClean="0">
              <a:solidFill>
                <a:schemeClr val="bg1"/>
              </a:solidFill>
              <a:latin typeface="Arial"/>
              <a:cs typeface="Arial"/>
            </a:endParaRPr>
          </a:p>
          <a:p>
            <a:pPr>
              <a:lnSpc>
                <a:spcPct val="110000"/>
              </a:lnSpc>
            </a:pPr>
            <a:endParaRPr lang="en-US" sz="2000" b="1" dirty="0">
              <a:solidFill>
                <a:schemeClr val="bg1"/>
              </a:solidFill>
              <a:latin typeface="Arial"/>
              <a:cs typeface="Arial"/>
            </a:endParaRPr>
          </a:p>
          <a:p>
            <a:pPr>
              <a:lnSpc>
                <a:spcPct val="110000"/>
              </a:lnSpc>
            </a:pPr>
            <a:r>
              <a:rPr lang="en-US" sz="2000" b="1" dirty="0" smtClean="0">
                <a:solidFill>
                  <a:schemeClr val="bg1"/>
                </a:solidFill>
                <a:latin typeface="Arial"/>
                <a:cs typeface="Arial"/>
                <a:hlinkClick r:id="rId14" action="ppaction://hlinksldjump"/>
              </a:rPr>
              <a:t>RIFAXIMIN</a:t>
            </a:r>
            <a:endParaRPr lang="en-US" sz="2000" b="1" dirty="0">
              <a:solidFill>
                <a:schemeClr val="bg1"/>
              </a:solidFill>
              <a:latin typeface="Arial"/>
              <a:cs typeface="Arial"/>
            </a:endParaRPr>
          </a:p>
        </p:txBody>
      </p:sp>
      <p:sp>
        <p:nvSpPr>
          <p:cNvPr id="7" name="Rectangle 6"/>
          <p:cNvSpPr/>
          <p:nvPr/>
        </p:nvSpPr>
        <p:spPr>
          <a:xfrm>
            <a:off x="3555998" y="2134845"/>
            <a:ext cx="5249333" cy="4093428"/>
          </a:xfrm>
          <a:prstGeom prst="rect">
            <a:avLst/>
          </a:prstGeom>
        </p:spPr>
        <p:txBody>
          <a:bodyPr wrap="square">
            <a:spAutoFit/>
          </a:bodyPr>
          <a:lstStyle/>
          <a:p>
            <a:r>
              <a:rPr lang="en-US" sz="2000" b="1" dirty="0" smtClean="0">
                <a:solidFill>
                  <a:schemeClr val="bg1"/>
                </a:solidFill>
                <a:latin typeface="Arial"/>
                <a:cs typeface="Arial"/>
                <a:hlinkClick r:id="rId15" action="ppaction://hlinksldjump"/>
              </a:rPr>
              <a:t>VANCOMYCIN</a:t>
            </a:r>
            <a:endParaRPr lang="en-US" sz="2000" b="1" dirty="0" smtClean="0">
              <a:solidFill>
                <a:schemeClr val="bg1"/>
              </a:solidFill>
              <a:latin typeface="Arial"/>
              <a:cs typeface="Arial"/>
            </a:endParaRPr>
          </a:p>
          <a:p>
            <a:r>
              <a:rPr lang="en-US" sz="2000" b="1" dirty="0">
                <a:solidFill>
                  <a:schemeClr val="bg1"/>
                </a:solidFill>
                <a:latin typeface="Arial"/>
                <a:cs typeface="Arial"/>
              </a:rPr>
              <a:t/>
            </a:r>
            <a:br>
              <a:rPr lang="en-US" sz="2000" b="1" dirty="0">
                <a:solidFill>
                  <a:schemeClr val="bg1"/>
                </a:solidFill>
                <a:latin typeface="Arial"/>
                <a:cs typeface="Arial"/>
              </a:rPr>
            </a:br>
            <a:endParaRPr lang="en-US" sz="2000" b="1" dirty="0" smtClean="0">
              <a:solidFill>
                <a:schemeClr val="bg1"/>
              </a:solidFill>
              <a:latin typeface="Arial"/>
              <a:cs typeface="Arial"/>
            </a:endParaRPr>
          </a:p>
          <a:p>
            <a:r>
              <a:rPr lang="en-US" sz="2000" b="1" dirty="0" smtClean="0">
                <a:solidFill>
                  <a:schemeClr val="bg1"/>
                </a:solidFill>
                <a:latin typeface="Arial"/>
                <a:cs typeface="Arial"/>
                <a:hlinkClick r:id="rId15" action="ppaction://hlinksldjump"/>
              </a:rPr>
              <a:t>DAPTOMYCIN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LINEZOLID</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CLINDAMYCIN</a:t>
            </a:r>
            <a:endParaRPr lang="en-US" sz="2000" b="1" dirty="0" smtClean="0">
              <a:solidFill>
                <a:schemeClr val="bg1"/>
              </a:solidFill>
              <a:latin typeface="Arial"/>
              <a:cs typeface="Arial"/>
            </a:endParaRPr>
          </a:p>
          <a:p>
            <a:endParaRPr lang="en-US" sz="2000" b="1" dirty="0" smtClean="0">
              <a:solidFill>
                <a:schemeClr val="bg1"/>
              </a:solidFill>
              <a:latin typeface="Arial"/>
              <a:cs typeface="Arial"/>
            </a:endParaRPr>
          </a:p>
          <a:p>
            <a:endParaRPr lang="en-US" sz="2000" b="1" dirty="0">
              <a:solidFill>
                <a:schemeClr val="bg1"/>
              </a:solidFill>
              <a:latin typeface="Arial"/>
              <a:cs typeface="Arial"/>
            </a:endParaRPr>
          </a:p>
          <a:p>
            <a:r>
              <a:rPr lang="en-US" sz="2000" b="1" dirty="0" smtClean="0">
                <a:solidFill>
                  <a:schemeClr val="bg1"/>
                </a:solidFill>
                <a:latin typeface="Arial"/>
                <a:cs typeface="Arial"/>
                <a:hlinkClick r:id="rId15" action="ppaction://hlinksldjump"/>
              </a:rPr>
              <a:t>BACTRIM</a:t>
            </a:r>
            <a:endParaRPr lang="en-US" sz="2000" b="1" dirty="0">
              <a:solidFill>
                <a:schemeClr val="bg1"/>
              </a:solidFill>
              <a:latin typeface="Arial"/>
              <a:cs typeface="Arial"/>
            </a:endParaRPr>
          </a:p>
        </p:txBody>
      </p:sp>
      <p:sp>
        <p:nvSpPr>
          <p:cNvPr id="8" name="TextBox 7"/>
          <p:cNvSpPr txBox="1"/>
          <p:nvPr/>
        </p:nvSpPr>
        <p:spPr>
          <a:xfrm>
            <a:off x="0" y="6531001"/>
            <a:ext cx="2998612" cy="369332"/>
          </a:xfrm>
          <a:prstGeom prst="rect">
            <a:avLst/>
          </a:prstGeom>
          <a:noFill/>
        </p:spPr>
        <p:txBody>
          <a:bodyPr wrap="none" rtlCol="0">
            <a:spAutoFit/>
          </a:bodyPr>
          <a:lstStyle/>
          <a:p>
            <a:r>
              <a:rPr lang="en-US" dirty="0" smtClean="0"/>
              <a:t>What you will use intern year!</a:t>
            </a:r>
            <a:endParaRPr lang="en-US" dirty="0"/>
          </a:p>
        </p:txBody>
      </p:sp>
      <p:sp>
        <p:nvSpPr>
          <p:cNvPr id="10" name="TextBox 9"/>
          <p:cNvSpPr txBox="1"/>
          <p:nvPr/>
        </p:nvSpPr>
        <p:spPr>
          <a:xfrm>
            <a:off x="6890700" y="6564085"/>
            <a:ext cx="3461657" cy="369332"/>
          </a:xfrm>
          <a:prstGeom prst="rect">
            <a:avLst/>
          </a:prstGeom>
          <a:noFill/>
        </p:spPr>
        <p:txBody>
          <a:bodyPr wrap="square" rtlCol="0">
            <a:spAutoFit/>
          </a:bodyPr>
          <a:lstStyle/>
          <a:p>
            <a:r>
              <a:rPr lang="en-US" dirty="0" smtClean="0">
                <a:hlinkClick r:id="rId16" action="ppaction://hlinksldjump"/>
              </a:rPr>
              <a:t>Jump to the end </a:t>
            </a:r>
            <a:endParaRPr lang="en-US" dirty="0"/>
          </a:p>
        </p:txBody>
      </p:sp>
    </p:spTree>
    <p:extLst>
      <p:ext uri="{BB962C8B-B14F-4D97-AF65-F5344CB8AC3E}">
        <p14:creationId xmlns:p14="http://schemas.microsoft.com/office/powerpoint/2010/main" val="2741722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9575</TotalTime>
  <Words>9434</Words>
  <Application>Microsoft Office PowerPoint</Application>
  <PresentationFormat>On-screen Show (4:3)</PresentationFormat>
  <Paragraphs>4488</Paragraphs>
  <Slides>158</Slides>
  <Notes>102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158</vt:i4>
      </vt:variant>
    </vt:vector>
  </HeadingPairs>
  <TitlesOfParts>
    <vt:vector size="166" baseType="lpstr">
      <vt:lpstr>ＭＳ 明朝</vt:lpstr>
      <vt:lpstr>Arial</vt:lpstr>
      <vt:lpstr>Calibri</vt:lpstr>
      <vt:lpstr>Cambria</vt:lpstr>
      <vt:lpstr>Courier New</vt:lpstr>
      <vt:lpstr>Times New Roman</vt:lpstr>
      <vt:lpstr>Wingdings</vt:lpstr>
      <vt:lpstr>Spectrum</vt:lpstr>
      <vt:lpstr>ANTIBIOTICS REVIEW </vt:lpstr>
      <vt:lpstr>Welcome to the module on  ANTIBIOTICS!!</vt:lpstr>
      <vt:lpstr>This module works a lot better in “presentation” mode</vt:lpstr>
      <vt:lpstr>Outline</vt:lpstr>
      <vt:lpstr>Outline</vt:lpstr>
      <vt:lpstr>BACTERIA: Overview</vt:lpstr>
      <vt:lpstr>BACTERIA: Overview</vt:lpstr>
      <vt:lpstr>BACTERIA:  Gram Positive vs. Gram Negative</vt:lpstr>
      <vt:lpstr>BACTERIA:  Gram Positive vs. Gram Negative</vt:lpstr>
      <vt:lpstr>BACTERIA:  Gram Positive vs. Gram Negative</vt:lpstr>
      <vt:lpstr>BACTERIA:  Gram Positive vs. Gram Negative</vt:lpstr>
      <vt:lpstr>BACTERIA:  Gram Positive vs. Gram Negative</vt:lpstr>
      <vt:lpstr>BACTERIA: Overview</vt:lpstr>
      <vt:lpstr>BACTERIA: Overview</vt:lpstr>
      <vt:lpstr>BACTERIA:  Aerobic vs. Anaerobic</vt:lpstr>
      <vt:lpstr>BACTERIA:  Aerobic vs. Anaerobic</vt:lpstr>
      <vt:lpstr>BACTERIA:  Aerobic vs. Anaerobic</vt:lpstr>
      <vt:lpstr>BACTERIA: Overview</vt:lpstr>
      <vt:lpstr>BACTERIA: Overview</vt:lpstr>
      <vt:lpstr>BACTERIA:  Atypicals</vt:lpstr>
      <vt:lpstr>Outline</vt:lpstr>
      <vt:lpstr>Typical Microbiome of common infections</vt:lpstr>
      <vt:lpstr>Outline</vt:lpstr>
      <vt:lpstr>PowerPoint Presentation</vt:lpstr>
      <vt:lpstr>ANTIBIOTICS: Overview (click to jump to a section)</vt:lpstr>
      <vt:lpstr>ANTIBIOTICS: Overview</vt:lpstr>
      <vt:lpstr>PENICILLINS: Overview</vt:lpstr>
      <vt:lpstr>PENICILLINS: Overview</vt:lpstr>
      <vt:lpstr>PENICILLIN:</vt:lpstr>
      <vt:lpstr>PENICILLIN:</vt:lpstr>
      <vt:lpstr>PENICILLIN: Penicillin</vt:lpstr>
      <vt:lpstr>HISTORY OF PENICILLIN</vt:lpstr>
      <vt:lpstr>HISTORY OF PENICILLIN</vt:lpstr>
      <vt:lpstr>HISTORY OF PENICILLIN</vt:lpstr>
      <vt:lpstr>HISTORY OF PENICILLIN</vt:lpstr>
      <vt:lpstr>PENICILLINS: Overview</vt:lpstr>
      <vt:lpstr>PENICILLINS: Overview</vt:lpstr>
      <vt:lpstr>PowerPoint Presentation</vt:lpstr>
      <vt:lpstr>PowerPoint Presentation</vt:lpstr>
      <vt:lpstr>PENICILLINS: Overview</vt:lpstr>
      <vt:lpstr>PENICILLINS: Overview</vt:lpstr>
      <vt:lpstr>PowerPoint Presentation</vt:lpstr>
      <vt:lpstr>PowerPoint Presentation</vt:lpstr>
      <vt:lpstr>PENICILLINS: Overview</vt:lpstr>
      <vt:lpstr>PENICILLINS: Overview</vt:lpstr>
      <vt:lpstr>PowerPoint Presentation</vt:lpstr>
      <vt:lpstr>PowerPoint Presentation</vt:lpstr>
      <vt:lpstr>PENICILLINS: Overview</vt:lpstr>
      <vt:lpstr>PENICILLINS: Overview</vt:lpstr>
      <vt:lpstr>PowerPoint Presentation</vt:lpstr>
      <vt:lpstr>PowerPoint Presentation</vt:lpstr>
      <vt:lpstr>PENICILLIN FAMILY REVIEW</vt:lpstr>
      <vt:lpstr>PENICILLIN FAMILY:  TEST YOURSELF!!!</vt:lpstr>
      <vt:lpstr>PENICILLIN FAMILY:  TEST YOURSELF!!!</vt:lpstr>
      <vt:lpstr>PENICILLIN FAMILY:  TEST YOURSELF!!!</vt:lpstr>
      <vt:lpstr>PENICILLIN FAMILY:  TEST YOURSELF!!!</vt:lpstr>
      <vt:lpstr>PENICILLIN FAMILY:  TEST YOURSELF!!!</vt:lpstr>
      <vt:lpstr>PENICILLIN FAMILY:  TEST YOURSELF!!!</vt:lpstr>
      <vt:lpstr>ANTIBIOTICS: Overview (click to jump to a section)</vt:lpstr>
      <vt:lpstr>ANTIBIOTICS: Overview</vt:lpstr>
      <vt:lpstr>CEPHALOSPORIN FAMILY</vt:lpstr>
      <vt:lpstr>CEPHALOSPORIN FAMILY</vt:lpstr>
      <vt:lpstr>1st GENERATION CEPHALOSPORINS</vt:lpstr>
      <vt:lpstr>PowerPoint Presentation</vt:lpstr>
      <vt:lpstr>2nd GENERATION CEPHALOSPORINS</vt:lpstr>
      <vt:lpstr>2nd GENERATION CEPHALOSPORINS</vt:lpstr>
      <vt:lpstr>3rd GENERATION CEPHALOSPORINS</vt:lpstr>
      <vt:lpstr>3rd GENERATION CEPHALOSPORINS</vt:lpstr>
      <vt:lpstr>3rd GENERATION CEPHALOSPORINS</vt:lpstr>
      <vt:lpstr>4th GENERATION CEPHALOSPORINS</vt:lpstr>
      <vt:lpstr>4th GENERATION CEPHALOSPORINS</vt:lpstr>
      <vt:lpstr>5th GENERATION CEPHALOSPORINS</vt:lpstr>
      <vt:lpstr>5th GENERATION CEPHALOSPORINS</vt:lpstr>
      <vt:lpstr>CEPHALOSPORIN FAMILY</vt:lpstr>
      <vt:lpstr>QUIZ YOURSELF: CEPHALOSPORINS</vt:lpstr>
      <vt:lpstr>CEPHALOSPORIN FAMILY</vt:lpstr>
      <vt:lpstr>CEPHALOSPORIN FAMILY</vt:lpstr>
      <vt:lpstr>CEPHALOSPORIN FAMILY</vt:lpstr>
      <vt:lpstr>CEPHALOSPORIN FAMILY</vt:lpstr>
      <vt:lpstr>CEPHALOSPORIN FAMILY</vt:lpstr>
      <vt:lpstr>CEPHALOSPORIN FAMILY</vt:lpstr>
      <vt:lpstr>CEPHALOSPORIN FAMILY</vt:lpstr>
      <vt:lpstr>ANTIBIOTICS: Overview (click to jump to a section)</vt:lpstr>
      <vt:lpstr>ANTIBIOTICS: Overview</vt:lpstr>
      <vt:lpstr>FLUOROQUINOLONES</vt:lpstr>
      <vt:lpstr>CIPROFLOXACINOXACINCI</vt:lpstr>
      <vt:lpstr>CIPROFLOXACINOXACINCI</vt:lpstr>
      <vt:lpstr>LEVOFLOXACINOXACINCI</vt:lpstr>
      <vt:lpstr>LEVOFLOXACINOXACINCI</vt:lpstr>
      <vt:lpstr>MOXIFLOXACINOXACINCI</vt:lpstr>
      <vt:lpstr>FLUOROQUINOLONES REVIEW</vt:lpstr>
      <vt:lpstr>ANTIBIOTICS: Overview (click to jump to a section)</vt:lpstr>
      <vt:lpstr>ANTIBIOTICS: Overview</vt:lpstr>
      <vt:lpstr>MACROLIDES</vt:lpstr>
      <vt:lpstr>AZITHROMYCIN</vt:lpstr>
      <vt:lpstr>AZITHROMYCIN</vt:lpstr>
      <vt:lpstr>ERYTHROMYCIN</vt:lpstr>
      <vt:lpstr>CLARITHROMYCIN</vt:lpstr>
      <vt:lpstr>ANTIBIOTICS: Overview (click to jump to a section)</vt:lpstr>
      <vt:lpstr>ANTIBIOTICS: Overview</vt:lpstr>
      <vt:lpstr>TETRACYCLINE FAMILY</vt:lpstr>
      <vt:lpstr>TETRACYCLINE FAMILY</vt:lpstr>
      <vt:lpstr>TETRACYCLINE FAMILY</vt:lpstr>
      <vt:lpstr>TETRACYCLINE FAMILY</vt:lpstr>
      <vt:lpstr>ANTIBIOTICS: Overview (click to jump to a section)</vt:lpstr>
      <vt:lpstr>ANTIBIOTICS: Overview</vt:lpstr>
      <vt:lpstr>MRSA DRUGS</vt:lpstr>
      <vt:lpstr>VANCOMYCIN</vt:lpstr>
      <vt:lpstr>VANCOMYCIN</vt:lpstr>
      <vt:lpstr>NOTE ABOUT VANCOMYCIN</vt:lpstr>
      <vt:lpstr>DAPTOMYCIN</vt:lpstr>
      <vt:lpstr>DAPTOMYCIN</vt:lpstr>
      <vt:lpstr>LINEZOLID</vt:lpstr>
      <vt:lpstr>LINEZOLID</vt:lpstr>
      <vt:lpstr>CLINDAMYCIN</vt:lpstr>
      <vt:lpstr>CLINDAMYCIN</vt:lpstr>
      <vt:lpstr>BACTRIM:  Trimethoprim-Sulfmethoxazole</vt:lpstr>
      <vt:lpstr>BACTRIM:  Trimethoprim-Sulfmethoxazole</vt:lpstr>
      <vt:lpstr>ANTIBIOTICS: Overview (click to jump to a section)</vt:lpstr>
      <vt:lpstr>ANTIBIOTICS: Overview</vt:lpstr>
      <vt:lpstr>AZTREONAM</vt:lpstr>
      <vt:lpstr>ANTIBIOTICS: Overview (click to jump to a section)</vt:lpstr>
      <vt:lpstr>ANTIBIOTICS: Overview</vt:lpstr>
      <vt:lpstr>AMINOGLYCOSIDES</vt:lpstr>
      <vt:lpstr>AMINOGLYCOSIDES</vt:lpstr>
      <vt:lpstr>AMINOGLYCOSIDES</vt:lpstr>
      <vt:lpstr>ANTIBIOTICS: Overview (click to jump to a section)</vt:lpstr>
      <vt:lpstr>ANTIBIOTICS: Overview</vt:lpstr>
      <vt:lpstr>METRONIDAZOLE</vt:lpstr>
      <vt:lpstr>METRONIDAZOLE</vt:lpstr>
      <vt:lpstr>ANTIBIOTICS: Overview (click to jump to a section)</vt:lpstr>
      <vt:lpstr>ANTIBIOTICS: Overview</vt:lpstr>
      <vt:lpstr>NITROFURANTOIN</vt:lpstr>
      <vt:lpstr>NITROFURANTOIN</vt:lpstr>
      <vt:lpstr>ANTIBIOTICS: Overview (click to jump to a section)</vt:lpstr>
      <vt:lpstr>ANTIBIOTICS: Overview</vt:lpstr>
      <vt:lpstr>COLISTIN: Polymixin E</vt:lpstr>
      <vt:lpstr>ANTIBIOTICS: Overview (click to jump to a section)</vt:lpstr>
      <vt:lpstr>ANTIBIOTICS: Overview</vt:lpstr>
      <vt:lpstr>PowerPoint Presentation</vt:lpstr>
      <vt:lpstr>PowerPoint Presentation</vt:lpstr>
      <vt:lpstr>PowerPoint Presentation</vt:lpstr>
      <vt:lpstr>ANTIBIOTICS: Overview (click to jump to a section)</vt:lpstr>
      <vt:lpstr>ANTIBIOTICS: Overview</vt:lpstr>
      <vt:lpstr>RIFAXIMIN</vt:lpstr>
      <vt:lpstr>ANTIBIOTICS: you covered them all!!</vt:lpstr>
      <vt:lpstr>Outline</vt:lpstr>
      <vt:lpstr>PowerPoint Presentation</vt:lpstr>
      <vt:lpstr>PowerPoint Presentation</vt:lpstr>
      <vt:lpstr>PowerPoint Presentation</vt:lpstr>
      <vt:lpstr>PowerPoint Presentation</vt:lpstr>
      <vt:lpstr>PowerPoint Presentation</vt:lpstr>
      <vt:lpstr>PSEUDOMONAS DRUGS</vt:lpstr>
      <vt:lpstr>MRSA DRUGS</vt:lpstr>
      <vt:lpstr>Common C.A.P. DRUGS</vt:lpstr>
      <vt:lpstr>Common U.T.I. DRUGS</vt:lpstr>
      <vt:lpstr>Drugs of choice</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ANTIBIOTICS REVIEW</dc:title>
  <dc:creator>Samantha Epstein</dc:creator>
  <cp:lastModifiedBy>Hale, Andrew</cp:lastModifiedBy>
  <cp:revision>178</cp:revision>
  <dcterms:created xsi:type="dcterms:W3CDTF">2014-07-10T00:58:03Z</dcterms:created>
  <dcterms:modified xsi:type="dcterms:W3CDTF">2018-04-17T20:44:39Z</dcterms:modified>
</cp:coreProperties>
</file>